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958" r:id="rId1"/>
  </p:sldMasterIdLst>
  <p:notesMasterIdLst>
    <p:notesMasterId r:id="rId9"/>
  </p:notesMasterIdLst>
  <p:handoutMasterIdLst>
    <p:handoutMasterId r:id="rId10"/>
  </p:handoutMasterIdLst>
  <p:sldIdLst>
    <p:sldId id="1230" r:id="rId2"/>
    <p:sldId id="1647" r:id="rId3"/>
    <p:sldId id="1675" r:id="rId4"/>
    <p:sldId id="1840" r:id="rId5"/>
    <p:sldId id="1708" r:id="rId6"/>
    <p:sldId id="1839" r:id="rId7"/>
    <p:sldId id="1652" r:id="rId8"/>
  </p:sldIdLst>
  <p:sldSz cx="9144000" cy="6858000" type="screen4x3"/>
  <p:notesSz cx="6807200" cy="9939338"/>
  <p:defaultTextStyle>
    <a:defPPr>
      <a:defRPr lang="en-US"/>
    </a:defPPr>
    <a:lvl1pPr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9900"/>
    <a:srgbClr val="000000"/>
    <a:srgbClr val="EDE145"/>
    <a:srgbClr val="F1ED45"/>
    <a:srgbClr val="D8EC46"/>
    <a:srgbClr val="14AAEB"/>
    <a:srgbClr val="DD616A"/>
    <a:srgbClr val="D99694"/>
    <a:srgbClr val="F9E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2" autoAdjust="0"/>
    <p:restoredTop sz="75606" autoAdjust="0"/>
  </p:normalViewPr>
  <p:slideViewPr>
    <p:cSldViewPr snapToGrid="0">
      <p:cViewPr varScale="1">
        <p:scale>
          <a:sx n="52" d="100"/>
          <a:sy n="52" d="100"/>
        </p:scale>
        <p:origin x="192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90" d="100"/>
          <a:sy n="90" d="100"/>
        </p:scale>
        <p:origin x="-2148" y="384"/>
      </p:cViewPr>
      <p:guideLst>
        <p:guide orient="horz" pos="3130"/>
        <p:guide pos="2145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2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7" tIns="46094" rIns="92187" bIns="46094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31" y="2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7" tIns="46094" rIns="92187" bIns="46094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 dirty="0"/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1973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7" tIns="46094" rIns="92187" bIns="46094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72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31" y="9441973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7" tIns="46094" rIns="92187" bIns="46094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E493067-D2C9-4066-B606-EA7CA3A1B1F1}" type="slidenum">
              <a:rPr lang="ja-JP" altLang="en-US"/>
              <a:pPr>
                <a:defRPr/>
              </a:pPr>
              <a:t>‹#›</a:t>
            </a:fld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37405839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504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2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7" tIns="46094" rIns="92187" bIns="46094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 dirty="0"/>
          </a:p>
        </p:txBody>
      </p:sp>
      <p:sp>
        <p:nvSpPr>
          <p:cNvPr id="29699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4538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2506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60" y="4720990"/>
            <a:ext cx="4991091" cy="4473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7" tIns="46094" rIns="92187" bIns="460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362507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31" y="2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7" tIns="46094" rIns="92187" bIns="46094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 dirty="0"/>
          </a:p>
        </p:txBody>
      </p:sp>
      <p:sp>
        <p:nvSpPr>
          <p:cNvPr id="362508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1973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7" tIns="46094" rIns="92187" bIns="46094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 dirty="0"/>
          </a:p>
        </p:txBody>
      </p:sp>
      <p:sp>
        <p:nvSpPr>
          <p:cNvPr id="362509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31" y="9441973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7" tIns="46094" rIns="92187" bIns="46094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B690759-A892-4183-BAFA-C65763666524}" type="slidenum">
              <a:rPr lang="ja-JP" altLang="en-US"/>
              <a:pPr>
                <a:defRPr/>
              </a:pPr>
              <a:t>‹#›</a:t>
            </a:fld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28359796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72050" cy="3730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None/>
            </a:pP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5776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72050" cy="3730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None/>
            </a:pPr>
            <a:r>
              <a:rPr lang="en-US" altLang="ja-JP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狙い</a:t>
            </a:r>
            <a:r>
              <a:rPr lang="en-US" altLang="ja-JP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lang="ja-JP" altLang="en-US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金融リテラシーは日々の生活に必要なものだと知る。授業の各項目を俯瞰する。</a:t>
            </a:r>
            <a:endParaRPr lang="en-US" altLang="ja-JP" b="1" u="sng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はじめに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これらの項目は全て、今日の授業「金融リテラシー」に関係するものです。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1406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2925" indent="-172925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r>
              <a:rPr lang="ja-JP" altLang="en-US" sz="1300" b="1" dirty="0" smtClean="0"/>
              <a:t>「</a:t>
            </a:r>
            <a:r>
              <a:rPr lang="ja-JP" altLang="en-US" sz="1300" b="1" dirty="0"/>
              <a:t>金融リテラシー」の定義</a:t>
            </a:r>
            <a:r>
              <a:rPr lang="ja-JP" altLang="en-US" sz="1300" dirty="0"/>
              <a:t>をご説明します。</a:t>
            </a:r>
            <a:endParaRPr lang="en-US" altLang="ja-JP" sz="1300" dirty="0"/>
          </a:p>
          <a:p>
            <a:pPr marL="172925" indent="-172925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r>
              <a:rPr lang="ja-JP" altLang="en-US" sz="1300" dirty="0"/>
              <a:t>金融</a:t>
            </a:r>
            <a:r>
              <a:rPr lang="ja-JP" altLang="en-US" sz="1300" dirty="0" smtClean="0"/>
              <a:t>リテラシーの定義に</a:t>
            </a:r>
            <a:r>
              <a:rPr lang="ja-JP" altLang="en-US" sz="1300" dirty="0"/>
              <a:t>ついては</a:t>
            </a:r>
            <a:r>
              <a:rPr lang="ja-JP" altLang="en-US" sz="1300" dirty="0" smtClean="0"/>
              <a:t>、</a:t>
            </a:r>
            <a:r>
              <a:rPr lang="en-US" altLang="ja-JP" sz="1300" dirty="0" smtClean="0"/>
              <a:t>OECD</a:t>
            </a:r>
            <a:r>
              <a:rPr lang="ja-JP" altLang="en-US" sz="1300" dirty="0"/>
              <a:t>の</a:t>
            </a:r>
            <a:r>
              <a:rPr lang="en-US" altLang="ja-JP" sz="1300" dirty="0" smtClean="0"/>
              <a:t>INFE</a:t>
            </a:r>
            <a:r>
              <a:rPr lang="ja-JP" altLang="en-US" sz="1300" dirty="0" smtClean="0"/>
              <a:t>（インフェ）と</a:t>
            </a:r>
            <a:r>
              <a:rPr lang="ja-JP" altLang="en-US" sz="1300" dirty="0"/>
              <a:t>いう、金融教育に関する国際ネットワーク</a:t>
            </a:r>
            <a:r>
              <a:rPr lang="ja-JP" altLang="en-US" sz="1300" dirty="0" smtClean="0"/>
              <a:t>が決めました。それは、「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金融に関する健全な意思決定を行い、究極的には金融面での個人の良い暮らし</a:t>
            </a:r>
            <a: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(well‐being)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を達成するために必要な、金融に関する意識、知識、技術、態度及び行動の総体」と定義されています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3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2925" indent="-172925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リテラシーという言葉の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元の意味は、文字を読んだり、書いたりする能力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という意味ですが、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金融リテラシーはお金に関する知識や判断力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ということになります。</a:t>
            </a:r>
            <a:endParaRPr lang="en-US" altLang="ja-JP" sz="13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2925" indent="-172925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r>
              <a:rPr lang="ja-JP" altLang="en-US" sz="13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金融リテラシーや金融経済教育については</a:t>
            </a:r>
            <a:r>
              <a:rPr lang="ja-JP" altLang="en-US" sz="13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、国際的な会合でも</a:t>
            </a:r>
            <a:r>
              <a:rPr lang="ja-JP" altLang="en-US" sz="13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取り上げられるなど、注目が集まっており、日本だけでなく</a:t>
            </a:r>
            <a:r>
              <a:rPr lang="ja-JP" altLang="en-US" sz="13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国際的に重要な課題</a:t>
            </a:r>
            <a:r>
              <a:rPr lang="ja-JP" altLang="en-US" sz="13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となっています。</a:t>
            </a:r>
            <a:endParaRPr lang="en-US" altLang="ja-JP" sz="13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defTabSz="922264">
              <a:defRPr/>
            </a:pPr>
            <a:endParaRPr lang="en-US" altLang="ja-JP" sz="13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5357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72050" cy="3730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2896" indent="-172896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金融リテラシーが高いと、どんな良いことがあるのでしょうか？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金融リテラシーが高いと、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経済的に自立し、より良い暮らしを送ることができる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と考えられています。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2352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6674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2264">
              <a:defRPr/>
            </a:pPr>
            <a:endParaRPr lang="en-US" altLang="ja-JP" sz="13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0936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72050" cy="3730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2896" indent="-172896" eaLnBrk="1" fontAlgn="auto" hangingPunct="1">
              <a:spcBef>
                <a:spcPts val="604"/>
              </a:spcBef>
              <a:spcAft>
                <a:spcPts val="604"/>
              </a:spcAft>
              <a:buFont typeface="Wingdings" panose="05000000000000000000" pitchFamily="2" charset="2"/>
              <a:buChar char="p"/>
            </a:pP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では、金融リテラシーとはなんなのか。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auto" hangingPunct="1">
              <a:spcBef>
                <a:spcPts val="604"/>
              </a:spcBef>
              <a:spcAft>
                <a:spcPts val="604"/>
              </a:spcAft>
              <a:buFont typeface="Wingdings" panose="05000000000000000000" pitchFamily="2" charset="2"/>
              <a:buChar char="p"/>
            </a:pP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本日の授業では、第１章家計管理とライフプランニング、から第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章金融トラブルまでの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項目に分けて、ご説明します。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auto" hangingPunct="1">
              <a:spcBef>
                <a:spcPts val="604"/>
              </a:spcBef>
              <a:spcAft>
                <a:spcPts val="604"/>
              </a:spcAft>
              <a:buFont typeface="Wingdings" panose="05000000000000000000" pitchFamily="2" charset="2"/>
              <a:buChar char="p"/>
            </a:pPr>
            <a:r>
              <a:rPr lang="ja-JP" altLang="en-US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今日は途中で皆さんのスマホを使います。様々なシミュレーターを使って、体験してもらうので、机に出しておいてください。</a:t>
            </a:r>
            <a:endParaRPr lang="en-US" altLang="ja-JP" b="1" u="sng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8607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208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6415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68082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4268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91997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8689080" y="6554017"/>
            <a:ext cx="432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206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8" name="正方形/長方形 7"/>
          <p:cNvSpPr/>
          <p:nvPr userDrawn="1"/>
        </p:nvSpPr>
        <p:spPr>
          <a:xfrm>
            <a:off x="8689080" y="6544873"/>
            <a:ext cx="432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75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8689080" y="6544873"/>
            <a:ext cx="432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78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81384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2591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1967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4055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1185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  <p:sldLayoutId id="2147483736" r:id="rId12"/>
    <p:sldLayoutId id="2147484030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線コネクタ 22"/>
          <p:cNvCxnSpPr/>
          <p:nvPr/>
        </p:nvCxnSpPr>
        <p:spPr>
          <a:xfrm>
            <a:off x="1146608" y="3258961"/>
            <a:ext cx="6720091" cy="0"/>
          </a:xfrm>
          <a:prstGeom prst="line">
            <a:avLst/>
          </a:prstGeom>
          <a:ln w="25400">
            <a:solidFill>
              <a:srgbClr val="14AA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タイトル 1"/>
          <p:cNvSpPr txBox="1">
            <a:spLocks/>
          </p:cNvSpPr>
          <p:nvPr/>
        </p:nvSpPr>
        <p:spPr>
          <a:xfrm>
            <a:off x="0" y="2506195"/>
            <a:ext cx="9144000" cy="615553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lang="ja-JP" altLang="en-US" sz="4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ctr">
              <a:defRPr/>
            </a:pPr>
            <a:r>
              <a:rPr lang="ja-JP" altLang="en-US" dirty="0" smtClean="0">
                <a:solidFill>
                  <a:srgbClr val="14AAEB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高校生のための金融リテラシー</a:t>
            </a:r>
            <a:r>
              <a:rPr lang="ja-JP" altLang="en-US" dirty="0">
                <a:solidFill>
                  <a:srgbClr val="14AAEB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講座</a:t>
            </a:r>
          </a:p>
        </p:txBody>
      </p:sp>
      <p:pic>
        <p:nvPicPr>
          <p:cNvPr id="7" name="Picture 2" descr="金融庁マーク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5250" y="5543160"/>
            <a:ext cx="902806" cy="751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星 5 4"/>
          <p:cNvSpPr/>
          <p:nvPr/>
        </p:nvSpPr>
        <p:spPr>
          <a:xfrm>
            <a:off x="8724900" y="19050"/>
            <a:ext cx="360000" cy="3600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23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3840842" cy="4191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はじめに</a:t>
            </a:r>
            <a:endParaRPr lang="en-US" altLang="ja-JP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742122" y="835530"/>
            <a:ext cx="7447475" cy="552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46" tIns="45622" rIns="91246" bIns="45622"/>
          <a:lstStyle>
            <a:lvl1pPr defTabSz="1273175" eaLnBrk="0" hangingPunct="0">
              <a:spcBef>
                <a:spcPct val="20000"/>
              </a:spcBef>
              <a:buChar char="•"/>
              <a:defRPr kumimoji="1" sz="4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1033463" indent="-393700" defTabSz="1273175" eaLnBrk="0" hangingPunct="0">
              <a:spcBef>
                <a:spcPct val="20000"/>
              </a:spcBef>
              <a:buChar char="–"/>
              <a:defRPr kumimoji="1" sz="4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593850" indent="-314325" defTabSz="1273175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2233613" indent="-312738" defTabSz="1273175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871788" indent="-312738" defTabSz="1273175" eaLnBrk="0" hangingPunct="0">
              <a:spcBef>
                <a:spcPct val="20000"/>
              </a:spcBef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33289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37861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42433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47005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2800" b="1" dirty="0" smtClean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当てはまるものはありますか？</a:t>
            </a:r>
            <a:endParaRPr lang="en-US" altLang="ja-JP" sz="2800" b="1" dirty="0" smtClean="0">
              <a:solidFill>
                <a:srgbClr val="14AAEB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1200"/>
              </a:spcBef>
              <a:spcAft>
                <a:spcPts val="0"/>
              </a:spcAft>
              <a:buNone/>
              <a:defRPr/>
            </a:pP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457200" indent="-4572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r>
              <a:rPr lang="ja-JP" altLang="en-US" sz="2400" b="1" dirty="0" smtClean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一人暮らしをしたい</a:t>
            </a:r>
            <a:endParaRPr lang="en-US" altLang="ja-JP" sz="2400" dirty="0" smtClean="0">
              <a:solidFill>
                <a:srgbClr val="14AAEB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457200" indent="-4572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r>
              <a:rPr lang="ja-JP" altLang="en-US" sz="2400" dirty="0" smtClean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海外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留学したい</a:t>
            </a:r>
            <a:endParaRPr lang="en-US" altLang="ja-JP" sz="2400" dirty="0" smtClean="0">
              <a:solidFill>
                <a:srgbClr val="14AAEB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457200" indent="-4572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r>
              <a:rPr lang="ja-JP" altLang="en-US" sz="2400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やってみたい仕事がある</a:t>
            </a:r>
            <a:endParaRPr lang="en-US" altLang="ja-JP" sz="2400" dirty="0" smtClean="0">
              <a:solidFill>
                <a:srgbClr val="14AAEB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457200" indent="-4572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r>
              <a:rPr lang="ja-JP" altLang="en-US" sz="2400" dirty="0" smtClean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お金を上手に貯めたい</a:t>
            </a:r>
            <a:endParaRPr lang="en-US" altLang="ja-JP" sz="2400" dirty="0" smtClean="0">
              <a:solidFill>
                <a:srgbClr val="14AAEB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457200" indent="-4572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r>
              <a:rPr lang="ja-JP" altLang="en-US" sz="2400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クレジットカードを持ちたい</a:t>
            </a:r>
            <a:endParaRPr lang="en-US" altLang="ja-JP" sz="2400" dirty="0" smtClean="0">
              <a:solidFill>
                <a:srgbClr val="14AAEB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457200" indent="-4572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r>
              <a:rPr lang="ja-JP" altLang="en-US" sz="2400" dirty="0" smtClean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「確実に儲かる方法がある」と聞いた 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457200" indent="-4572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endParaRPr lang="ja-JP" altLang="en-US" sz="26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>
              <a:defRPr/>
            </a:pPr>
            <a:fld id="{C721EF3B-8582-4A02-A82B-11DAB0CE9406}" type="slidenum">
              <a:rPr lang="ja-JP" altLang="en-US" smtClean="0"/>
              <a:pPr algn="r">
                <a:defRPr/>
              </a:pPr>
              <a:t>1</a:t>
            </a:fld>
            <a:endParaRPr lang="en-US" altLang="ja-JP" dirty="0"/>
          </a:p>
        </p:txBody>
      </p:sp>
      <p:sp>
        <p:nvSpPr>
          <p:cNvPr id="5" name="星 5 4"/>
          <p:cNvSpPr/>
          <p:nvPr/>
        </p:nvSpPr>
        <p:spPr>
          <a:xfrm>
            <a:off x="8724900" y="19050"/>
            <a:ext cx="360000" cy="3600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62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1244" y="1281976"/>
            <a:ext cx="8229600" cy="837663"/>
          </a:xfrm>
        </p:spPr>
        <p:txBody>
          <a:bodyPr>
            <a:normAutofit/>
          </a:bodyPr>
          <a:lstStyle/>
          <a:p>
            <a:r>
              <a:rPr lang="ja-JP" altLang="en-US" sz="3323" b="1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金融</a:t>
            </a:r>
            <a:r>
              <a:rPr lang="ja-JP" altLang="en-US" sz="3323" b="1" dirty="0" smtClean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リテラシーの定義</a:t>
            </a:r>
            <a:endParaRPr lang="ja-JP" altLang="en-US" sz="3323" b="1" dirty="0">
              <a:solidFill>
                <a:srgbClr val="14AAEB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71500" y="1487052"/>
            <a:ext cx="8115299" cy="3928096"/>
          </a:xfrm>
        </p:spPr>
        <p:txBody>
          <a:bodyPr>
            <a:noAutofit/>
          </a:bodyPr>
          <a:lstStyle/>
          <a:p>
            <a:pPr marL="0" indent="0">
              <a:lnSpc>
                <a:spcPts val="5000"/>
              </a:lnSpc>
              <a:spcBef>
                <a:spcPts val="600"/>
              </a:spcBef>
              <a:buNone/>
            </a:pPr>
            <a:endParaRPr lang="en-US" altLang="ja-JP" sz="3600" dirty="0"/>
          </a:p>
          <a:p>
            <a:pPr marL="0" indent="0">
              <a:lnSpc>
                <a:spcPts val="5000"/>
              </a:lnSpc>
              <a:spcBef>
                <a:spcPts val="600"/>
              </a:spcBef>
              <a:buNone/>
            </a:pP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金融に関する健全な意思決定を行い、究極的には</a:t>
            </a:r>
            <a:r>
              <a:rPr lang="ja-JP" altLang="en-US" sz="2800" b="1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金融面での個人の良い暮らし</a:t>
            </a:r>
            <a:r>
              <a:rPr lang="en-US" altLang="ja-JP" sz="2800" b="1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(well‐being)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を達成するために必要な、金融に関する意識、知識、技術、態度及び行動の総体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</a:t>
            </a:r>
            <a:endParaRPr lang="en-US" altLang="ja-JP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095328" y="5677316"/>
            <a:ext cx="6048672" cy="330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92" dirty="0"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OECD/INFE</a:t>
            </a:r>
            <a:r>
              <a:rPr lang="ja-JP" altLang="en-US" sz="1292" dirty="0"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「金融教育のための国家戦略に関するハイレベル</a:t>
            </a:r>
            <a:r>
              <a:rPr lang="ja-JP" altLang="en-US" sz="1292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原則」（</a:t>
            </a:r>
            <a:r>
              <a:rPr lang="en-US" altLang="ja-JP" sz="1292" dirty="0"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2012/06</a:t>
            </a:r>
            <a:r>
              <a:rPr lang="ja-JP" altLang="en-US" sz="1292" dirty="0"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）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0" y="0"/>
            <a:ext cx="3840842" cy="4191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はじめに</a:t>
            </a:r>
            <a:endParaRPr lang="en-US" altLang="ja-JP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スライド番号プレースホルダー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>
              <a:defRPr/>
            </a:pPr>
            <a:fld id="{C721EF3B-8582-4A02-A82B-11DAB0CE9406}" type="slidenum">
              <a:rPr lang="ja-JP" altLang="en-US" smtClean="0"/>
              <a:pPr algn="r">
                <a:defRPr/>
              </a:pPr>
              <a:t>2</a:t>
            </a:fld>
            <a:endParaRPr lang="en-US" altLang="ja-JP" dirty="0"/>
          </a:p>
        </p:txBody>
      </p:sp>
      <p:sp>
        <p:nvSpPr>
          <p:cNvPr id="8" name="星 5 7"/>
          <p:cNvSpPr/>
          <p:nvPr/>
        </p:nvSpPr>
        <p:spPr>
          <a:xfrm>
            <a:off x="8724900" y="19050"/>
            <a:ext cx="360000" cy="3600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01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3840842" cy="4191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はじめに</a:t>
            </a:r>
            <a:endParaRPr lang="en-US" altLang="ja-JP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913805" y="780147"/>
            <a:ext cx="7343089" cy="552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46" tIns="45622" rIns="91246" bIns="45622"/>
          <a:lstStyle>
            <a:lvl1pPr defTabSz="1273175" eaLnBrk="0" hangingPunct="0">
              <a:spcBef>
                <a:spcPct val="20000"/>
              </a:spcBef>
              <a:buChar char="•"/>
              <a:defRPr kumimoji="1" sz="4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1033463" indent="-393700" defTabSz="1273175" eaLnBrk="0" hangingPunct="0">
              <a:spcBef>
                <a:spcPct val="20000"/>
              </a:spcBef>
              <a:buChar char="–"/>
              <a:defRPr kumimoji="1" sz="4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593850" indent="-314325" defTabSz="1273175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2233613" indent="-312738" defTabSz="1273175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871788" indent="-312738" defTabSz="1273175" eaLnBrk="0" hangingPunct="0">
              <a:spcBef>
                <a:spcPct val="20000"/>
              </a:spcBef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33289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37861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42433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47005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2400" b="1" dirty="0" smtClean="0">
                <a:solidFill>
                  <a:srgbClr val="14AAEB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金融リテラシーが高いと、</a:t>
            </a:r>
            <a:endParaRPr lang="en-US" altLang="ja-JP" sz="2400" b="1" dirty="0" smtClean="0">
              <a:solidFill>
                <a:srgbClr val="14AAEB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1200"/>
              </a:spcBef>
              <a:spcAft>
                <a:spcPts val="0"/>
              </a:spcAft>
              <a:buNone/>
              <a:defRPr/>
            </a:pP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0" indent="-4572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ja-JP" altLang="en-US" sz="2400" b="1" dirty="0" smtClean="0">
                <a:solidFill>
                  <a:srgbClr val="14AAEB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家計管理がしっかりしている</a:t>
            </a:r>
            <a:endParaRPr lang="en-US" altLang="ja-JP" sz="2400" dirty="0" smtClean="0">
              <a:solidFill>
                <a:srgbClr val="14AAEB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0" indent="-4572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ja-JP" altLang="en-US" sz="2400" dirty="0" smtClean="0">
                <a:solidFill>
                  <a:srgbClr val="14AAEB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計画を立ててお金を準備しているので、やりたいことを　　実現しやすい</a:t>
            </a:r>
            <a:endParaRPr lang="en-US" altLang="ja-JP" sz="2400" dirty="0" smtClean="0">
              <a:solidFill>
                <a:srgbClr val="14AAEB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0" indent="-4572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ja-JP" altLang="en-US" sz="2400" dirty="0" smtClean="0">
                <a:solidFill>
                  <a:srgbClr val="14AAEB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緊急時の備えがあるので、危機（自身のケガ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病気、不景気による収入減など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に強い</a:t>
            </a:r>
            <a:endParaRPr lang="en-US" altLang="ja-JP" sz="2400" dirty="0" smtClean="0">
              <a:solidFill>
                <a:srgbClr val="14AAEB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0" indent="-4572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ja-JP" altLang="en-US" sz="2400" dirty="0">
                <a:solidFill>
                  <a:srgbClr val="14AAEB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詐欺や多重債務などの金融トラブルにあうことが少ない</a:t>
            </a:r>
            <a:endParaRPr lang="en-US" altLang="ja-JP" sz="2400" dirty="0" smtClean="0">
              <a:solidFill>
                <a:srgbClr val="14AAEB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0" indent="-4572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ja-JP" altLang="en-US" sz="2400" dirty="0" smtClean="0">
                <a:solidFill>
                  <a:srgbClr val="14AAEB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rgbClr val="14AAEB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経済的</a:t>
            </a:r>
            <a:r>
              <a:rPr lang="ja-JP" altLang="en-US" sz="2400" b="1" dirty="0">
                <a:solidFill>
                  <a:srgbClr val="14AAEB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に自立し、より良い暮らしを</a:t>
            </a:r>
            <a:r>
              <a:rPr lang="ja-JP" altLang="en-US" sz="2400" b="1" dirty="0" smtClean="0">
                <a:solidFill>
                  <a:srgbClr val="14AAEB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送ることができる</a:t>
            </a:r>
            <a:endParaRPr lang="ja-JP" altLang="en-US" sz="2600" b="1" dirty="0">
              <a:solidFill>
                <a:srgbClr val="14AAEB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>
              <a:defRPr/>
            </a:pPr>
            <a:fld id="{C721EF3B-8582-4A02-A82B-11DAB0CE9406}" type="slidenum">
              <a:rPr lang="ja-JP" altLang="en-US" smtClean="0"/>
              <a:pPr algn="r">
                <a:defRPr/>
              </a:pPr>
              <a:t>3</a:t>
            </a:fld>
            <a:endParaRPr lang="en-US" altLang="ja-JP" dirty="0"/>
          </a:p>
        </p:txBody>
      </p:sp>
      <p:sp>
        <p:nvSpPr>
          <p:cNvPr id="5" name="星 5 4"/>
          <p:cNvSpPr/>
          <p:nvPr/>
        </p:nvSpPr>
        <p:spPr>
          <a:xfrm>
            <a:off x="8724900" y="19050"/>
            <a:ext cx="360000" cy="3600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54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タイトル 1"/>
          <p:cNvSpPr txBox="1">
            <a:spLocks/>
          </p:cNvSpPr>
          <p:nvPr/>
        </p:nvSpPr>
        <p:spPr bwMode="auto">
          <a:xfrm>
            <a:off x="4590653" y="576321"/>
            <a:ext cx="383897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2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成年年齢引下げ</a:t>
            </a:r>
            <a:endParaRPr lang="ja-JP" altLang="en-US" sz="2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タイトル 1"/>
          <p:cNvSpPr txBox="1">
            <a:spLocks/>
          </p:cNvSpPr>
          <p:nvPr/>
        </p:nvSpPr>
        <p:spPr bwMode="auto">
          <a:xfrm>
            <a:off x="6736233" y="6374903"/>
            <a:ext cx="1760755" cy="432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12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（出典）消費者庁</a:t>
            </a:r>
            <a:r>
              <a:rPr lang="en-US" altLang="ja-JP" sz="12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HP</a:t>
            </a:r>
            <a:endParaRPr lang="ja-JP" altLang="en-US" sz="12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0"/>
            <a:ext cx="3840842" cy="4191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はじめに</a:t>
            </a:r>
            <a:endParaRPr lang="en-US" altLang="ja-JP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590652" y="1282761"/>
            <a:ext cx="4248548" cy="3580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歳になると、できるようになること：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親の同意がなくとも契約できる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携帯電話を契約する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一人暮らし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の部屋を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借りる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クレジットカード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つくる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ローン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組む　など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歳にならないと、できないこと：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飲酒する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喫煙する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競馬等の投票券を購入する　など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699" y="576321"/>
            <a:ext cx="4264529" cy="5989155"/>
          </a:xfrm>
          <a:prstGeom prst="rect">
            <a:avLst/>
          </a:prstGeom>
        </p:spPr>
      </p:pic>
      <p:sp>
        <p:nvSpPr>
          <p:cNvPr id="8" name="スライド番号プレースホルダー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>
              <a:defRPr/>
            </a:pPr>
            <a:fld id="{C721EF3B-8582-4A02-A82B-11DAB0CE9406}" type="slidenum">
              <a:rPr lang="ja-JP" altLang="en-US" smtClean="0"/>
              <a:pPr algn="r">
                <a:defRPr/>
              </a:pPr>
              <a:t>4</a:t>
            </a:fld>
            <a:endParaRPr lang="en-US" altLang="ja-JP" dirty="0"/>
          </a:p>
        </p:txBody>
      </p:sp>
      <p:sp>
        <p:nvSpPr>
          <p:cNvPr id="9" name="星 5 8"/>
          <p:cNvSpPr/>
          <p:nvPr/>
        </p:nvSpPr>
        <p:spPr>
          <a:xfrm>
            <a:off x="8724900" y="19050"/>
            <a:ext cx="360000" cy="3600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40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1244" y="1281976"/>
            <a:ext cx="8229600" cy="837663"/>
          </a:xfrm>
        </p:spPr>
        <p:txBody>
          <a:bodyPr>
            <a:normAutofit/>
          </a:bodyPr>
          <a:lstStyle/>
          <a:p>
            <a:r>
              <a:rPr lang="ja-JP" altLang="en-US" sz="3323" b="1" dirty="0" smtClean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本講座の目的</a:t>
            </a:r>
            <a:endParaRPr lang="ja-JP" altLang="en-US" sz="3323" b="1" dirty="0">
              <a:solidFill>
                <a:srgbClr val="14AAEB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67409" y="1487052"/>
            <a:ext cx="7719390" cy="3928096"/>
          </a:xfrm>
        </p:spPr>
        <p:txBody>
          <a:bodyPr>
            <a:noAutofit/>
          </a:bodyPr>
          <a:lstStyle/>
          <a:p>
            <a:pPr marL="0" indent="0">
              <a:lnSpc>
                <a:spcPts val="5000"/>
              </a:lnSpc>
              <a:spcBef>
                <a:spcPts val="600"/>
              </a:spcBef>
              <a:buNone/>
            </a:pPr>
            <a:endParaRPr lang="en-US" altLang="ja-JP" sz="3600" dirty="0"/>
          </a:p>
          <a:p>
            <a:pPr>
              <a:lnSpc>
                <a:spcPts val="5000"/>
              </a:lnSpc>
              <a:spcBef>
                <a:spcPts val="600"/>
              </a:spcBef>
            </a:pP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自分の将来の暮らし方について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考える       （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ライフプランニング）</a:t>
            </a:r>
          </a:p>
          <a:p>
            <a:pPr>
              <a:lnSpc>
                <a:spcPts val="5000"/>
              </a:lnSpc>
              <a:spcBef>
                <a:spcPts val="600"/>
              </a:spcBef>
            </a:pP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そのために必要なお金と、準備の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       （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家計管理・資産形成など）を学ぶ</a:t>
            </a:r>
          </a:p>
          <a:p>
            <a:pPr>
              <a:lnSpc>
                <a:spcPts val="5000"/>
              </a:lnSpc>
              <a:spcBef>
                <a:spcPts val="600"/>
              </a:spcBef>
            </a:pP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金融トラブルにあわないよう、手口や対処法を知る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0" y="0"/>
            <a:ext cx="3840842" cy="4191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はじめに</a:t>
            </a:r>
            <a:endParaRPr lang="en-US" altLang="ja-JP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スライド番号プレースホルダー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>
              <a:defRPr/>
            </a:pPr>
            <a:fld id="{C721EF3B-8582-4A02-A82B-11DAB0CE9406}" type="slidenum">
              <a:rPr lang="ja-JP" altLang="en-US" smtClean="0"/>
              <a:pPr algn="r">
                <a:defRPr/>
              </a:pPr>
              <a:t>5</a:t>
            </a:fld>
            <a:endParaRPr lang="en-US" altLang="ja-JP" dirty="0"/>
          </a:p>
        </p:txBody>
      </p:sp>
      <p:sp>
        <p:nvSpPr>
          <p:cNvPr id="6" name="星 5 5"/>
          <p:cNvSpPr/>
          <p:nvPr/>
        </p:nvSpPr>
        <p:spPr>
          <a:xfrm>
            <a:off x="8724900" y="19050"/>
            <a:ext cx="360000" cy="3600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33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" y="0"/>
            <a:ext cx="2569029" cy="68580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2955434" y="851431"/>
            <a:ext cx="4799191" cy="775597"/>
            <a:chOff x="1202980" y="1833329"/>
            <a:chExt cx="4799191" cy="775597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1759022" y="1833329"/>
              <a:ext cx="4243149" cy="7755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ja-JP" altLang="en-US" sz="2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家計管理とライフプランニング</a:t>
              </a:r>
              <a:br>
                <a:rPr lang="ja-JP" altLang="en-US" sz="2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</a:br>
              <a:r>
                <a:rPr lang="ja-JP" alt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～</a:t>
              </a:r>
              <a:r>
                <a:rPr lang="ja-JP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働いて「稼ぐ」ことと将来設計について</a:t>
              </a: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202980" y="1852790"/>
              <a:ext cx="388468" cy="38846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7200" rtlCol="0" anchor="ctr"/>
            <a:lstStyle/>
            <a:p>
              <a:pPr algn="ctr"/>
              <a:r>
                <a:rPr lang="en-US" altLang="ja-JP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</a:t>
              </a:r>
              <a:endPara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cxnSp>
        <p:nvCxnSpPr>
          <p:cNvPr id="10" name="直線コネクタ 9"/>
          <p:cNvCxnSpPr/>
          <p:nvPr/>
        </p:nvCxnSpPr>
        <p:spPr>
          <a:xfrm>
            <a:off x="2955432" y="1635187"/>
            <a:ext cx="51120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2962692" y="2156443"/>
            <a:ext cx="51120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962692" y="3289980"/>
            <a:ext cx="51120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グループ化 12"/>
          <p:cNvGrpSpPr/>
          <p:nvPr/>
        </p:nvGrpSpPr>
        <p:grpSpPr>
          <a:xfrm>
            <a:off x="2955432" y="2865279"/>
            <a:ext cx="4092266" cy="388466"/>
            <a:chOff x="1202980" y="2605626"/>
            <a:chExt cx="4092266" cy="388466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1759022" y="2615193"/>
              <a:ext cx="3536224" cy="3606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ja-JP" altLang="en-US" sz="2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「貯める・増やす」 ～ 資産</a:t>
              </a:r>
              <a:r>
                <a:rPr lang="ja-JP" altLang="en-US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形成</a:t>
              </a:r>
              <a:endParaRPr lang="ja-JP" alt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202980" y="2605626"/>
              <a:ext cx="388468" cy="38846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7200" rtlCol="0" anchor="ctr"/>
            <a:lstStyle/>
            <a:p>
              <a:pPr algn="ctr"/>
              <a:r>
                <a:rPr lang="en-US" altLang="ja-JP" sz="2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</a:t>
              </a:r>
            </a:p>
          </p:txBody>
        </p:sp>
      </p:grpSp>
      <p:cxnSp>
        <p:nvCxnSpPr>
          <p:cNvPr id="16" name="直線コネクタ 15"/>
          <p:cNvCxnSpPr/>
          <p:nvPr/>
        </p:nvCxnSpPr>
        <p:spPr>
          <a:xfrm>
            <a:off x="2962692" y="3814128"/>
            <a:ext cx="51120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2967832" y="3378989"/>
            <a:ext cx="388467" cy="3884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7200" rtlCol="0" anchor="ctr"/>
          <a:lstStyle/>
          <a:p>
            <a:pPr algn="ctr"/>
            <a:r>
              <a:rPr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endParaRPr lang="ja-JP" altLang="en-US" sz="2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2955509" y="3361190"/>
            <a:ext cx="1544265" cy="942392"/>
            <a:chOff x="1202980" y="1298864"/>
            <a:chExt cx="1544266" cy="942392"/>
          </a:xfrm>
        </p:grpSpPr>
        <p:sp>
          <p:nvSpPr>
            <p:cNvPr id="21" name="テキスト ボックス 20"/>
            <p:cNvSpPr txBox="1"/>
            <p:nvPr/>
          </p:nvSpPr>
          <p:spPr>
            <a:xfrm>
              <a:off x="1766207" y="1298864"/>
              <a:ext cx="981039" cy="40626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ja-JP" altLang="en-US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「借りる」</a:t>
              </a:r>
              <a:endParaRPr lang="ja-JP" alt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1202980" y="1852790"/>
              <a:ext cx="388468" cy="38846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7200" rtlCol="0" anchor="ctr"/>
            <a:lstStyle/>
            <a:p>
              <a:pPr algn="ctr"/>
              <a:r>
                <a:rPr lang="en-US" altLang="ja-JP" sz="2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</a:t>
              </a:r>
              <a:endPara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3" name="タイトル 1"/>
          <p:cNvSpPr txBox="1">
            <a:spLocks/>
          </p:cNvSpPr>
          <p:nvPr/>
        </p:nvSpPr>
        <p:spPr bwMode="gray">
          <a:xfrm>
            <a:off x="-2653" y="756133"/>
            <a:ext cx="2571684" cy="617984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algn="ctr"/>
            <a:r>
              <a:rPr lang="ja-JP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目 次</a:t>
            </a:r>
            <a:endParaRPr lang="ja-JP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2962694" y="1696606"/>
            <a:ext cx="1415252" cy="415832"/>
            <a:chOff x="1202980" y="1852790"/>
            <a:chExt cx="1415252" cy="415832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1759022" y="1862357"/>
              <a:ext cx="859210" cy="40626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ja-JP" altLang="en-US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「使う」 </a:t>
              </a:r>
              <a:endParaRPr lang="ja-JP" alt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1202980" y="1852790"/>
              <a:ext cx="388468" cy="38846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7200" rtlCol="0" anchor="ctr"/>
            <a:lstStyle/>
            <a:p>
              <a:pPr algn="ctr"/>
              <a:r>
                <a:rPr lang="ja-JP" altLang="en-US" sz="2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２</a:t>
              </a:r>
              <a:endPara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cxnSp>
        <p:nvCxnSpPr>
          <p:cNvPr id="27" name="直線コネクタ 26"/>
          <p:cNvCxnSpPr/>
          <p:nvPr/>
        </p:nvCxnSpPr>
        <p:spPr>
          <a:xfrm>
            <a:off x="2947698" y="4351158"/>
            <a:ext cx="51120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グループ化 27"/>
          <p:cNvGrpSpPr/>
          <p:nvPr/>
        </p:nvGrpSpPr>
        <p:grpSpPr>
          <a:xfrm>
            <a:off x="2959043" y="3921077"/>
            <a:ext cx="2047236" cy="885794"/>
            <a:chOff x="1202980" y="1355462"/>
            <a:chExt cx="2047236" cy="885794"/>
          </a:xfrm>
        </p:grpSpPr>
        <p:sp>
          <p:nvSpPr>
            <p:cNvPr id="29" name="テキスト ボックス 28"/>
            <p:cNvSpPr txBox="1"/>
            <p:nvPr/>
          </p:nvSpPr>
          <p:spPr>
            <a:xfrm>
              <a:off x="1762629" y="1355462"/>
              <a:ext cx="1487587" cy="40626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ja-JP" altLang="en-US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金融トラブル</a:t>
              </a:r>
              <a:endParaRPr lang="ja-JP" alt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1202980" y="1852790"/>
              <a:ext cx="388468" cy="38846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7200" rtlCol="0" anchor="ctr"/>
            <a:lstStyle/>
            <a:p>
              <a:pPr algn="ctr"/>
              <a:r>
                <a:rPr lang="en-US" altLang="ja-JP" sz="2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</a:t>
              </a:r>
              <a:endPara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cxnSp>
        <p:nvCxnSpPr>
          <p:cNvPr id="31" name="直線コネクタ 30"/>
          <p:cNvCxnSpPr/>
          <p:nvPr/>
        </p:nvCxnSpPr>
        <p:spPr>
          <a:xfrm>
            <a:off x="2951236" y="4854447"/>
            <a:ext cx="51120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3518692" y="4445202"/>
            <a:ext cx="671659" cy="40626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まとめ</a:t>
            </a:r>
            <a:endParaRPr lang="ja-JP" altLang="en-US" sz="2200" b="1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>
            <a:off x="2955432" y="799857"/>
            <a:ext cx="51120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スライド番号プレースホルダー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>
              <a:defRPr/>
            </a:pPr>
            <a:fld id="{C721EF3B-8582-4A02-A82B-11DAB0CE9406}" type="slidenum">
              <a:rPr lang="ja-JP" altLang="en-US" smtClean="0"/>
              <a:pPr algn="r">
                <a:defRPr/>
              </a:pPr>
              <a:t>6</a:t>
            </a:fld>
            <a:endParaRPr lang="en-US" altLang="ja-JP" dirty="0"/>
          </a:p>
        </p:txBody>
      </p:sp>
      <p:cxnSp>
        <p:nvCxnSpPr>
          <p:cNvPr id="32" name="直線コネクタ 31"/>
          <p:cNvCxnSpPr/>
          <p:nvPr/>
        </p:nvCxnSpPr>
        <p:spPr>
          <a:xfrm>
            <a:off x="2960713" y="2748232"/>
            <a:ext cx="51120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グループ化 33"/>
          <p:cNvGrpSpPr/>
          <p:nvPr/>
        </p:nvGrpSpPr>
        <p:grpSpPr>
          <a:xfrm>
            <a:off x="2960715" y="2288395"/>
            <a:ext cx="5078114" cy="911930"/>
            <a:chOff x="1202980" y="1852790"/>
            <a:chExt cx="5078114" cy="911930"/>
          </a:xfrm>
        </p:grpSpPr>
        <p:sp>
          <p:nvSpPr>
            <p:cNvPr id="35" name="テキスト ボックス 34"/>
            <p:cNvSpPr txBox="1"/>
            <p:nvPr/>
          </p:nvSpPr>
          <p:spPr>
            <a:xfrm>
              <a:off x="1759022" y="1862357"/>
              <a:ext cx="4522072" cy="90236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ja-JP" altLang="en-US" sz="2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「備える」 ～ 社会保険制度と民間保険</a:t>
              </a:r>
            </a:p>
            <a:p>
              <a:endParaRPr lang="ja-JP" alt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1202980" y="1852790"/>
              <a:ext cx="388468" cy="38846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7200" rtlCol="0" anchor="ctr"/>
            <a:lstStyle/>
            <a:p>
              <a:pPr algn="ctr"/>
              <a:r>
                <a:rPr lang="en-US" altLang="ja-JP" sz="2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</a:p>
          </p:txBody>
        </p:sp>
      </p:grpSp>
      <p:sp>
        <p:nvSpPr>
          <p:cNvPr id="39" name="星 5 38"/>
          <p:cNvSpPr/>
          <p:nvPr/>
        </p:nvSpPr>
        <p:spPr>
          <a:xfrm>
            <a:off x="8724900" y="19050"/>
            <a:ext cx="360000" cy="3600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69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699</Words>
  <Application>Microsoft Office PowerPoint</Application>
  <PresentationFormat>画面に合わせる (4:3)</PresentationFormat>
  <Paragraphs>76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9" baseType="lpstr">
      <vt:lpstr>Arial Unicode MS</vt:lpstr>
      <vt:lpstr>HGPｺﾞｼｯｸM</vt:lpstr>
      <vt:lpstr>Meiryo UI</vt:lpstr>
      <vt:lpstr>ＭＳ Ｐゴシック</vt:lpstr>
      <vt:lpstr>ＭＳ Ｐ明朝</vt:lpstr>
      <vt:lpstr>メイリオ</vt:lpstr>
      <vt:lpstr>Arial</vt:lpstr>
      <vt:lpstr>Calibri</vt:lpstr>
      <vt:lpstr>Tahoma</vt:lpstr>
      <vt:lpstr>Times New Roman</vt:lpstr>
      <vt:lpstr>Wingdings</vt:lpstr>
      <vt:lpstr>Office ​​テーマ</vt:lpstr>
      <vt:lpstr>PowerPoint プレゼンテーション</vt:lpstr>
      <vt:lpstr>PowerPoint プレゼンテーション</vt:lpstr>
      <vt:lpstr>金融リテラシーの定義</vt:lpstr>
      <vt:lpstr>PowerPoint プレゼンテーション</vt:lpstr>
      <vt:lpstr>PowerPoint プレゼンテーション</vt:lpstr>
      <vt:lpstr>本講座の目的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2023-05-31T02:33:28Z</dcterms:created>
  <dcterms:modified xsi:type="dcterms:W3CDTF">2023-05-31T02:33:31Z</dcterms:modified>
</cp:coreProperties>
</file>