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3" removePersonalInfoOnSave="1" saveSubsetFonts="1">
  <p:sldMasterIdLst>
    <p:sldMasterId id="2147483702" r:id="rId1"/>
  </p:sldMasterIdLst>
  <p:notesMasterIdLst>
    <p:notesMasterId r:id="rId8"/>
  </p:notesMasterIdLst>
  <p:sldIdLst>
    <p:sldId id="283" r:id="rId2"/>
    <p:sldId id="284" r:id="rId3"/>
    <p:sldId id="285" r:id="rId4"/>
    <p:sldId id="286" r:id="rId5"/>
    <p:sldId id="287" r:id="rId6"/>
    <p:sldId id="28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70472" autoAdjust="0"/>
  </p:normalViewPr>
  <p:slideViewPr>
    <p:cSldViewPr snapToGrid="0">
      <p:cViewPr varScale="1">
        <p:scale>
          <a:sx n="48" d="100"/>
          <a:sy n="48" d="100"/>
        </p:scale>
        <p:origin x="16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0BEDF4-8279-4513-BC92-CB1D294BAC7C}" type="datetimeFigureOut">
              <a:rPr kumimoji="1" lang="ja-JP" altLang="en-US" smtClean="0"/>
              <a:t>2023/5/31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B2C30-BE83-4DBF-B7C1-0E0A8146C941}" type="slidenum">
              <a:rPr kumimoji="1" lang="ja-JP" altLang="en-US" smtClean="0"/>
              <a:t>‹#›</a:t>
            </a:fld>
            <a:endParaRPr kumimoji="1" lang="ja-JP" altLang="en-US"/>
          </a:p>
        </p:txBody>
      </p:sp>
    </p:spTree>
    <p:extLst>
      <p:ext uri="{BB962C8B-B14F-4D97-AF65-F5344CB8AC3E}">
        <p14:creationId xmlns:p14="http://schemas.microsoft.com/office/powerpoint/2010/main" val="39210324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l" defTabSz="909653" eaLnBrk="0" hangingPunct="0">
              <a:spcBef>
                <a:spcPct val="30000"/>
              </a:spcBef>
              <a:defRPr kumimoji="1" sz="1300">
                <a:solidFill>
                  <a:schemeClr val="tx1"/>
                </a:solidFill>
                <a:latin typeface="Times New Roman" pitchFamily="18" charset="0"/>
                <a:ea typeface="ＭＳ Ｐ明朝" pitchFamily="18" charset="-128"/>
              </a:defRPr>
            </a:lvl1pPr>
            <a:lvl2pPr marL="705738" indent="-266044" algn="l" defTabSz="909653" eaLnBrk="0" hangingPunct="0">
              <a:spcBef>
                <a:spcPct val="30000"/>
              </a:spcBef>
              <a:defRPr kumimoji="1" sz="1300">
                <a:solidFill>
                  <a:schemeClr val="tx1"/>
                </a:solidFill>
                <a:latin typeface="Times New Roman" pitchFamily="18" charset="0"/>
                <a:ea typeface="ＭＳ Ｐ明朝" pitchFamily="18" charset="-128"/>
              </a:defRPr>
            </a:lvl2pPr>
            <a:lvl3pPr marL="1088079" indent="-208696" algn="l" defTabSz="909653" eaLnBrk="0" hangingPunct="0">
              <a:spcBef>
                <a:spcPct val="30000"/>
              </a:spcBef>
              <a:defRPr kumimoji="1" sz="1300">
                <a:solidFill>
                  <a:schemeClr val="tx1"/>
                </a:solidFill>
                <a:latin typeface="Times New Roman" pitchFamily="18" charset="0"/>
                <a:ea typeface="ＭＳ Ｐ明朝" pitchFamily="18" charset="-128"/>
              </a:defRPr>
            </a:lvl3pPr>
            <a:lvl4pPr marL="1529362" indent="-208696" algn="l" defTabSz="909653" eaLnBrk="0" hangingPunct="0">
              <a:spcBef>
                <a:spcPct val="30000"/>
              </a:spcBef>
              <a:defRPr kumimoji="1" sz="1300">
                <a:solidFill>
                  <a:schemeClr val="tx1"/>
                </a:solidFill>
                <a:latin typeface="Times New Roman" pitchFamily="18" charset="0"/>
                <a:ea typeface="ＭＳ Ｐ明朝" pitchFamily="18" charset="-128"/>
              </a:defRPr>
            </a:lvl4pPr>
            <a:lvl5pPr marL="1969054" indent="-208696" algn="l" defTabSz="909653" eaLnBrk="0" hangingPunct="0">
              <a:spcBef>
                <a:spcPct val="30000"/>
              </a:spcBef>
              <a:defRPr kumimoji="1" sz="1300">
                <a:solidFill>
                  <a:schemeClr val="tx1"/>
                </a:solidFill>
                <a:latin typeface="Times New Roman" pitchFamily="18" charset="0"/>
                <a:ea typeface="ＭＳ Ｐ明朝" pitchFamily="18" charset="-128"/>
              </a:defRPr>
            </a:lvl5pPr>
            <a:lvl6pPr marL="2427863" indent="-208696" defTabSz="90965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6pPr>
            <a:lvl7pPr marL="2886672" indent="-208696" defTabSz="90965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7pPr>
            <a:lvl8pPr marL="3345481" indent="-208696" defTabSz="90965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8pPr>
            <a:lvl9pPr marL="3804289" indent="-208696" defTabSz="90965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9pPr>
          </a:lstStyle>
          <a:p>
            <a:pPr algn="r" eaLnBrk="1" hangingPunct="1">
              <a:spcBef>
                <a:spcPct val="0"/>
              </a:spcBef>
            </a:pPr>
            <a:fld id="{68AB4CED-4E6D-4198-B474-B74CF3B8B550}" type="slidenum">
              <a:rPr lang="en-US" altLang="ja-JP" sz="1100">
                <a:ea typeface="ＭＳ Ｐゴシック" pitchFamily="50" charset="-128"/>
              </a:rPr>
              <a:pPr algn="r" eaLnBrk="1" hangingPunct="1">
                <a:spcBef>
                  <a:spcPct val="0"/>
                </a:spcBef>
              </a:pPr>
              <a:t>33</a:t>
            </a:fld>
            <a:endParaRPr lang="en-US" altLang="ja-JP" sz="1100" dirty="0">
              <a:ea typeface="ＭＳ Ｐゴシック" pitchFamily="50" charset="-128"/>
            </a:endParaRPr>
          </a:p>
        </p:txBody>
      </p:sp>
      <p:sp>
        <p:nvSpPr>
          <p:cNvPr id="45059" name="Rectangle 2"/>
          <p:cNvSpPr>
            <a:spLocks noGrp="1" noRot="1" noChangeAspect="1" noChangeArrowheads="1" noTextEdit="1"/>
          </p:cNvSpPr>
          <p:nvPr>
            <p:ph type="sldImg"/>
          </p:nvPr>
        </p:nvSpPr>
        <p:spPr>
          <a:xfrm>
            <a:off x="3257550" y="506413"/>
            <a:ext cx="3387725" cy="2541587"/>
          </a:xfrm>
          <a:ln/>
        </p:spPr>
      </p:sp>
      <p:sp>
        <p:nvSpPr>
          <p:cNvPr id="45060" name="Rectangle 3"/>
          <p:cNvSpPr>
            <a:spLocks noGrp="1" noChangeArrowheads="1"/>
          </p:cNvSpPr>
          <p:nvPr>
            <p:ph type="body" idx="1"/>
          </p:nvPr>
        </p:nvSpPr>
        <p:spPr>
          <a:noFill/>
        </p:spPr>
        <p:txBody>
          <a:bodyPr/>
          <a:lstStyle/>
          <a:p>
            <a:pPr marL="172144" indent="-172144">
              <a:spcBef>
                <a:spcPts val="601"/>
              </a:spcBef>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第</a:t>
            </a:r>
            <a:r>
              <a:rPr lang="en-US" altLang="ja-JP" dirty="0" smtClean="0">
                <a:latin typeface="HGPｺﾞｼｯｸM" panose="020B0600000000000000" pitchFamily="50" charset="-128"/>
                <a:ea typeface="HGPｺﾞｼｯｸM" panose="020B0600000000000000" pitchFamily="50" charset="-128"/>
              </a:rPr>
              <a:t>3</a:t>
            </a:r>
            <a:r>
              <a:rPr lang="ja-JP" altLang="en-US" dirty="0" smtClean="0">
                <a:latin typeface="HGPｺﾞｼｯｸM" panose="020B0600000000000000" pitchFamily="50" charset="-128"/>
                <a:ea typeface="HGPｺﾞｼｯｸM" panose="020B0600000000000000" pitchFamily="50" charset="-128"/>
              </a:rPr>
              <a:t>章は、「備える」をテーマに、社会保険と民間保険についてお話します。</a:t>
            </a:r>
            <a:endParaRPr lang="en-US" altLang="ja-JP"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016339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sz="1200" b="0" dirty="0" smtClean="0">
                <a:latin typeface="HGPｺﾞｼｯｸM" panose="020B0600000000000000" pitchFamily="50" charset="-128"/>
                <a:ea typeface="HGPｺﾞｼｯｸM" panose="020B0600000000000000" pitchFamily="50" charset="-128"/>
                <a:cs typeface="+mn-cs"/>
              </a:rPr>
              <a:t>①ペット保険②お天気保険③チケット保険。どれも存在するので、</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どれも正解</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2896" indent="-172896">
              <a:buFont typeface="Wingdings" panose="05000000000000000000" pitchFamily="2" charset="2"/>
              <a:buChar char="p"/>
            </a:pPr>
            <a:endParaRPr lang="en-US" altLang="ja-JP" dirty="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endParaRPr lang="en-US" altLang="ja-JP" dirty="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endParaRPr lang="ja-JP" altLang="ja-JP" dirty="0" smtClean="0"/>
          </a:p>
        </p:txBody>
      </p:sp>
    </p:spTree>
    <p:extLst>
      <p:ext uri="{BB962C8B-B14F-4D97-AF65-F5344CB8AC3E}">
        <p14:creationId xmlns:p14="http://schemas.microsoft.com/office/powerpoint/2010/main" val="1315883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l" defTabSz="909613" eaLnBrk="0" hangingPunct="0">
              <a:spcBef>
                <a:spcPct val="30000"/>
              </a:spcBef>
              <a:defRPr kumimoji="1" sz="1300">
                <a:solidFill>
                  <a:schemeClr val="tx1"/>
                </a:solidFill>
                <a:latin typeface="Times New Roman" pitchFamily="18" charset="0"/>
                <a:ea typeface="ＭＳ Ｐ明朝" pitchFamily="18" charset="-128"/>
              </a:defRPr>
            </a:lvl1pPr>
            <a:lvl2pPr marL="705705" indent="-266035" algn="l" defTabSz="909613" eaLnBrk="0" hangingPunct="0">
              <a:spcBef>
                <a:spcPct val="30000"/>
              </a:spcBef>
              <a:defRPr kumimoji="1" sz="1300">
                <a:solidFill>
                  <a:schemeClr val="tx1"/>
                </a:solidFill>
                <a:latin typeface="Times New Roman" pitchFamily="18" charset="0"/>
                <a:ea typeface="ＭＳ Ｐ明朝" pitchFamily="18" charset="-128"/>
              </a:defRPr>
            </a:lvl2pPr>
            <a:lvl3pPr marL="1088030" indent="-208686" algn="l" defTabSz="909613" eaLnBrk="0" hangingPunct="0">
              <a:spcBef>
                <a:spcPct val="30000"/>
              </a:spcBef>
              <a:defRPr kumimoji="1" sz="1300">
                <a:solidFill>
                  <a:schemeClr val="tx1"/>
                </a:solidFill>
                <a:latin typeface="Times New Roman" pitchFamily="18" charset="0"/>
                <a:ea typeface="ＭＳ Ｐ明朝" pitchFamily="18" charset="-128"/>
              </a:defRPr>
            </a:lvl3pPr>
            <a:lvl4pPr marL="1529292" indent="-208686" algn="l" defTabSz="909613" eaLnBrk="0" hangingPunct="0">
              <a:spcBef>
                <a:spcPct val="30000"/>
              </a:spcBef>
              <a:defRPr kumimoji="1" sz="1300">
                <a:solidFill>
                  <a:schemeClr val="tx1"/>
                </a:solidFill>
                <a:latin typeface="Times New Roman" pitchFamily="18" charset="0"/>
                <a:ea typeface="ＭＳ Ｐ明朝" pitchFamily="18" charset="-128"/>
              </a:defRPr>
            </a:lvl4pPr>
            <a:lvl5pPr marL="1968966" indent="-208686" algn="l" defTabSz="909613" eaLnBrk="0" hangingPunct="0">
              <a:spcBef>
                <a:spcPct val="30000"/>
              </a:spcBef>
              <a:defRPr kumimoji="1" sz="1300">
                <a:solidFill>
                  <a:schemeClr val="tx1"/>
                </a:solidFill>
                <a:latin typeface="Times New Roman" pitchFamily="18" charset="0"/>
                <a:ea typeface="ＭＳ Ｐ明朝" pitchFamily="18" charset="-128"/>
              </a:defRPr>
            </a:lvl5pPr>
            <a:lvl6pPr marL="2427757"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6pPr>
            <a:lvl7pPr marL="2886545"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7pPr>
            <a:lvl8pPr marL="3345332"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8pPr>
            <a:lvl9pPr marL="3804123"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9pPr>
          </a:lstStyle>
          <a:p>
            <a:pPr algn="r" eaLnBrk="1" hangingPunct="1">
              <a:spcBef>
                <a:spcPct val="0"/>
              </a:spcBef>
            </a:pPr>
            <a:fld id="{68AB4CED-4E6D-4198-B474-B74CF3B8B550}" type="slidenum">
              <a:rPr lang="en-US" altLang="ja-JP" sz="1100">
                <a:ea typeface="ＭＳ Ｐゴシック" pitchFamily="50" charset="-128"/>
              </a:rPr>
              <a:pPr algn="r" eaLnBrk="1" hangingPunct="1">
                <a:spcBef>
                  <a:spcPct val="0"/>
                </a:spcBef>
              </a:pPr>
              <a:t>35</a:t>
            </a:fld>
            <a:endParaRPr lang="en-US" altLang="ja-JP" sz="1100" dirty="0">
              <a:ea typeface="ＭＳ Ｐゴシック" pitchFamily="50" charset="-128"/>
            </a:endParaRPr>
          </a:p>
        </p:txBody>
      </p:sp>
      <p:sp>
        <p:nvSpPr>
          <p:cNvPr id="45059" name="Rectangle 2"/>
          <p:cNvSpPr>
            <a:spLocks noGrp="1" noRot="1" noChangeAspect="1" noChangeArrowheads="1" noTextEdit="1"/>
          </p:cNvSpPr>
          <p:nvPr>
            <p:ph type="sldImg"/>
          </p:nvPr>
        </p:nvSpPr>
        <p:spPr>
          <a:xfrm>
            <a:off x="3257550" y="506413"/>
            <a:ext cx="3387725" cy="2541587"/>
          </a:xfrm>
          <a:ln/>
        </p:spPr>
      </p:sp>
      <p:sp>
        <p:nvSpPr>
          <p:cNvPr id="45060" name="Rectangle 3"/>
          <p:cNvSpPr>
            <a:spLocks noGrp="1" noChangeArrowheads="1"/>
          </p:cNvSpPr>
          <p:nvPr>
            <p:ph type="body" idx="1"/>
          </p:nvPr>
        </p:nvSpPr>
        <p:spPr>
          <a:noFill/>
        </p:spPr>
        <p:txBody>
          <a:bodyPr/>
          <a:lstStyle/>
          <a:p>
            <a:pPr marL="172144" indent="-172144" defTabSz="918099">
              <a:spcBef>
                <a:spcPts val="601"/>
              </a:spcBef>
              <a:buFont typeface="Wingdings" panose="05000000000000000000" pitchFamily="2" charset="2"/>
              <a:buChar char="p"/>
              <a:defRPr/>
            </a:pPr>
            <a:r>
              <a:rPr lang="ja-JP" altLang="en-US" dirty="0" smtClean="0"/>
              <a:t>人生には、病気やケガ、火災や事故など様々なリスクがあります。</a:t>
            </a:r>
          </a:p>
          <a:p>
            <a:pPr marL="172144" indent="-172144" defTabSz="918099">
              <a:spcBef>
                <a:spcPts val="601"/>
              </a:spcBef>
              <a:buFont typeface="Wingdings" panose="05000000000000000000" pitchFamily="2" charset="2"/>
              <a:buChar char="p"/>
              <a:defRPr/>
            </a:pPr>
            <a:r>
              <a:rPr lang="ja-JP" altLang="en-US" dirty="0" smtClean="0"/>
              <a:t>例えば、バイクに乗っているときに転倒してケガをした、あるいは、自転車で他人にぶつかってケガをさせてしまうこともあるかもしれません。</a:t>
            </a:r>
          </a:p>
          <a:p>
            <a:pPr marL="172144" indent="-172144" defTabSz="918099">
              <a:spcBef>
                <a:spcPts val="601"/>
              </a:spcBef>
              <a:buFont typeface="Wingdings" panose="05000000000000000000" pitchFamily="2" charset="2"/>
              <a:buChar char="p"/>
              <a:defRPr/>
            </a:pPr>
            <a:r>
              <a:rPr lang="ja-JP" altLang="en-US" dirty="0" smtClean="0"/>
              <a:t>そうした場合、ケガの治療費や、バイクの修理代などにお金が必要になりますが、このような様々なリスクに対して、どうやって備えるとよいでしょうか？</a:t>
            </a:r>
            <a:r>
              <a:rPr lang="en-US" altLang="ja-JP" dirty="0" smtClean="0"/>
              <a:t>【</a:t>
            </a:r>
            <a:r>
              <a:rPr lang="ja-JP" altLang="en-US" dirty="0" smtClean="0"/>
              <a:t>考える時間</a:t>
            </a:r>
            <a:r>
              <a:rPr lang="en-US" altLang="ja-JP" dirty="0" smtClean="0"/>
              <a:t>】</a:t>
            </a:r>
          </a:p>
          <a:p>
            <a:pPr marL="172144" indent="-172144" defTabSz="918099">
              <a:spcBef>
                <a:spcPts val="601"/>
              </a:spcBef>
              <a:buFont typeface="Wingdings" panose="05000000000000000000" pitchFamily="2" charset="2"/>
              <a:buChar char="p"/>
              <a:defRPr/>
            </a:pPr>
            <a:endParaRPr lang="en-US" altLang="ja-JP" dirty="0" smtClean="0"/>
          </a:p>
        </p:txBody>
      </p:sp>
    </p:spTree>
    <p:extLst>
      <p:ext uri="{BB962C8B-B14F-4D97-AF65-F5344CB8AC3E}">
        <p14:creationId xmlns:p14="http://schemas.microsoft.com/office/powerpoint/2010/main" val="1748580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l" defTabSz="909613" eaLnBrk="0" hangingPunct="0">
              <a:spcBef>
                <a:spcPct val="30000"/>
              </a:spcBef>
              <a:defRPr kumimoji="1" sz="1300">
                <a:solidFill>
                  <a:schemeClr val="tx1"/>
                </a:solidFill>
                <a:latin typeface="Times New Roman" pitchFamily="18" charset="0"/>
                <a:ea typeface="ＭＳ Ｐ明朝" pitchFamily="18" charset="-128"/>
              </a:defRPr>
            </a:lvl1pPr>
            <a:lvl2pPr marL="705705" indent="-266035" algn="l" defTabSz="909613" eaLnBrk="0" hangingPunct="0">
              <a:spcBef>
                <a:spcPct val="30000"/>
              </a:spcBef>
              <a:defRPr kumimoji="1" sz="1300">
                <a:solidFill>
                  <a:schemeClr val="tx1"/>
                </a:solidFill>
                <a:latin typeface="Times New Roman" pitchFamily="18" charset="0"/>
                <a:ea typeface="ＭＳ Ｐ明朝" pitchFamily="18" charset="-128"/>
              </a:defRPr>
            </a:lvl2pPr>
            <a:lvl3pPr marL="1088030" indent="-208686" algn="l" defTabSz="909613" eaLnBrk="0" hangingPunct="0">
              <a:spcBef>
                <a:spcPct val="30000"/>
              </a:spcBef>
              <a:defRPr kumimoji="1" sz="1300">
                <a:solidFill>
                  <a:schemeClr val="tx1"/>
                </a:solidFill>
                <a:latin typeface="Times New Roman" pitchFamily="18" charset="0"/>
                <a:ea typeface="ＭＳ Ｐ明朝" pitchFamily="18" charset="-128"/>
              </a:defRPr>
            </a:lvl3pPr>
            <a:lvl4pPr marL="1529292" indent="-208686" algn="l" defTabSz="909613" eaLnBrk="0" hangingPunct="0">
              <a:spcBef>
                <a:spcPct val="30000"/>
              </a:spcBef>
              <a:defRPr kumimoji="1" sz="1300">
                <a:solidFill>
                  <a:schemeClr val="tx1"/>
                </a:solidFill>
                <a:latin typeface="Times New Roman" pitchFamily="18" charset="0"/>
                <a:ea typeface="ＭＳ Ｐ明朝" pitchFamily="18" charset="-128"/>
              </a:defRPr>
            </a:lvl4pPr>
            <a:lvl5pPr marL="1968966" indent="-208686" algn="l" defTabSz="909613" eaLnBrk="0" hangingPunct="0">
              <a:spcBef>
                <a:spcPct val="30000"/>
              </a:spcBef>
              <a:defRPr kumimoji="1" sz="1300">
                <a:solidFill>
                  <a:schemeClr val="tx1"/>
                </a:solidFill>
                <a:latin typeface="Times New Roman" pitchFamily="18" charset="0"/>
                <a:ea typeface="ＭＳ Ｐ明朝" pitchFamily="18" charset="-128"/>
              </a:defRPr>
            </a:lvl5pPr>
            <a:lvl6pPr marL="2427757"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6pPr>
            <a:lvl7pPr marL="2886545"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7pPr>
            <a:lvl8pPr marL="3345332"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8pPr>
            <a:lvl9pPr marL="3804123"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9pPr>
          </a:lstStyle>
          <a:p>
            <a:pPr algn="r" eaLnBrk="1" hangingPunct="1">
              <a:spcBef>
                <a:spcPct val="0"/>
              </a:spcBef>
            </a:pPr>
            <a:fld id="{68AB4CED-4E6D-4198-B474-B74CF3B8B550}" type="slidenum">
              <a:rPr lang="en-US" altLang="ja-JP" sz="1100">
                <a:ea typeface="ＭＳ Ｐゴシック" pitchFamily="50" charset="-128"/>
              </a:rPr>
              <a:pPr algn="r" eaLnBrk="1" hangingPunct="1">
                <a:spcBef>
                  <a:spcPct val="0"/>
                </a:spcBef>
              </a:pPr>
              <a:t>36</a:t>
            </a:fld>
            <a:endParaRPr lang="en-US" altLang="ja-JP" sz="1100" dirty="0">
              <a:ea typeface="ＭＳ Ｐゴシック" pitchFamily="50" charset="-128"/>
            </a:endParaRPr>
          </a:p>
        </p:txBody>
      </p:sp>
      <p:sp>
        <p:nvSpPr>
          <p:cNvPr id="45059" name="Rectangle 2"/>
          <p:cNvSpPr>
            <a:spLocks noGrp="1" noRot="1" noChangeAspect="1" noChangeArrowheads="1" noTextEdit="1"/>
          </p:cNvSpPr>
          <p:nvPr>
            <p:ph type="sldImg"/>
          </p:nvPr>
        </p:nvSpPr>
        <p:spPr>
          <a:xfrm>
            <a:off x="3257550" y="506413"/>
            <a:ext cx="3387725" cy="2541587"/>
          </a:xfrm>
          <a:ln/>
        </p:spPr>
      </p:sp>
      <p:sp>
        <p:nvSpPr>
          <p:cNvPr id="45060" name="Rectangle 3"/>
          <p:cNvSpPr>
            <a:spLocks noGrp="1" noChangeArrowheads="1"/>
          </p:cNvSpPr>
          <p:nvPr>
            <p:ph type="body" idx="1"/>
          </p:nvPr>
        </p:nvSpPr>
        <p:spPr>
          <a:noFill/>
        </p:spPr>
        <p:txBody>
          <a:bodyPr/>
          <a:lstStyle/>
          <a:p>
            <a:pPr marL="172144" indent="-172144" defTabSz="918099">
              <a:spcBef>
                <a:spcPts val="601"/>
              </a:spcBef>
              <a:buFont typeface="Wingdings" panose="05000000000000000000" pitchFamily="2" charset="2"/>
              <a:buChar char="p"/>
              <a:defRPr/>
            </a:pPr>
            <a:r>
              <a:rPr lang="ja-JP" altLang="en-US" dirty="0" smtClean="0"/>
              <a:t>様々なリスクに備え、みんなで少しずつお金を出し合って、必要なお金が支払われるという仕組みとして「保険」があります。</a:t>
            </a:r>
            <a:endParaRPr lang="en-US" altLang="ja-JP" dirty="0"/>
          </a:p>
        </p:txBody>
      </p:sp>
    </p:spTree>
    <p:extLst>
      <p:ext uri="{BB962C8B-B14F-4D97-AF65-F5344CB8AC3E}">
        <p14:creationId xmlns:p14="http://schemas.microsoft.com/office/powerpoint/2010/main" val="4037782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l" defTabSz="909613" eaLnBrk="0" hangingPunct="0">
              <a:spcBef>
                <a:spcPct val="30000"/>
              </a:spcBef>
              <a:defRPr kumimoji="1" sz="1300">
                <a:solidFill>
                  <a:schemeClr val="tx1"/>
                </a:solidFill>
                <a:latin typeface="Times New Roman" pitchFamily="18" charset="0"/>
                <a:ea typeface="ＭＳ Ｐ明朝" pitchFamily="18" charset="-128"/>
              </a:defRPr>
            </a:lvl1pPr>
            <a:lvl2pPr marL="705705" indent="-266035" algn="l" defTabSz="909613" eaLnBrk="0" hangingPunct="0">
              <a:spcBef>
                <a:spcPct val="30000"/>
              </a:spcBef>
              <a:defRPr kumimoji="1" sz="1300">
                <a:solidFill>
                  <a:schemeClr val="tx1"/>
                </a:solidFill>
                <a:latin typeface="Times New Roman" pitchFamily="18" charset="0"/>
                <a:ea typeface="ＭＳ Ｐ明朝" pitchFamily="18" charset="-128"/>
              </a:defRPr>
            </a:lvl2pPr>
            <a:lvl3pPr marL="1088030" indent="-208686" algn="l" defTabSz="909613" eaLnBrk="0" hangingPunct="0">
              <a:spcBef>
                <a:spcPct val="30000"/>
              </a:spcBef>
              <a:defRPr kumimoji="1" sz="1300">
                <a:solidFill>
                  <a:schemeClr val="tx1"/>
                </a:solidFill>
                <a:latin typeface="Times New Roman" pitchFamily="18" charset="0"/>
                <a:ea typeface="ＭＳ Ｐ明朝" pitchFamily="18" charset="-128"/>
              </a:defRPr>
            </a:lvl3pPr>
            <a:lvl4pPr marL="1529292" indent="-208686" algn="l" defTabSz="909613" eaLnBrk="0" hangingPunct="0">
              <a:spcBef>
                <a:spcPct val="30000"/>
              </a:spcBef>
              <a:defRPr kumimoji="1" sz="1300">
                <a:solidFill>
                  <a:schemeClr val="tx1"/>
                </a:solidFill>
                <a:latin typeface="Times New Roman" pitchFamily="18" charset="0"/>
                <a:ea typeface="ＭＳ Ｐ明朝" pitchFamily="18" charset="-128"/>
              </a:defRPr>
            </a:lvl4pPr>
            <a:lvl5pPr marL="1968966" indent="-208686" algn="l" defTabSz="909613" eaLnBrk="0" hangingPunct="0">
              <a:spcBef>
                <a:spcPct val="30000"/>
              </a:spcBef>
              <a:defRPr kumimoji="1" sz="1300">
                <a:solidFill>
                  <a:schemeClr val="tx1"/>
                </a:solidFill>
                <a:latin typeface="Times New Roman" pitchFamily="18" charset="0"/>
                <a:ea typeface="ＭＳ Ｐ明朝" pitchFamily="18" charset="-128"/>
              </a:defRPr>
            </a:lvl5pPr>
            <a:lvl6pPr marL="2427757"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6pPr>
            <a:lvl7pPr marL="2886545"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7pPr>
            <a:lvl8pPr marL="3345332"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8pPr>
            <a:lvl9pPr marL="3804123" indent="-208686" defTabSz="909613"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9pPr>
          </a:lstStyle>
          <a:p>
            <a:pPr algn="r" eaLnBrk="1" hangingPunct="1">
              <a:spcBef>
                <a:spcPct val="0"/>
              </a:spcBef>
            </a:pPr>
            <a:fld id="{68AB4CED-4E6D-4198-B474-B74CF3B8B550}" type="slidenum">
              <a:rPr lang="en-US" altLang="ja-JP" sz="1100">
                <a:ea typeface="ＭＳ Ｐゴシック" pitchFamily="50" charset="-128"/>
              </a:rPr>
              <a:pPr algn="r" eaLnBrk="1" hangingPunct="1">
                <a:spcBef>
                  <a:spcPct val="0"/>
                </a:spcBef>
              </a:pPr>
              <a:t>37</a:t>
            </a:fld>
            <a:endParaRPr lang="en-US" altLang="ja-JP" sz="1100" dirty="0">
              <a:ea typeface="ＭＳ Ｐゴシック" pitchFamily="50" charset="-128"/>
            </a:endParaRPr>
          </a:p>
        </p:txBody>
      </p:sp>
      <p:sp>
        <p:nvSpPr>
          <p:cNvPr id="45059" name="Rectangle 2"/>
          <p:cNvSpPr>
            <a:spLocks noGrp="1" noRot="1" noChangeAspect="1" noChangeArrowheads="1" noTextEdit="1"/>
          </p:cNvSpPr>
          <p:nvPr>
            <p:ph type="sldImg"/>
          </p:nvPr>
        </p:nvSpPr>
        <p:spPr>
          <a:xfrm>
            <a:off x="3257550" y="506413"/>
            <a:ext cx="3387725" cy="2541587"/>
          </a:xfrm>
          <a:ln/>
        </p:spPr>
      </p:sp>
      <p:sp>
        <p:nvSpPr>
          <p:cNvPr id="45060" name="Rectangle 3"/>
          <p:cNvSpPr>
            <a:spLocks noGrp="1" noChangeArrowheads="1"/>
          </p:cNvSpPr>
          <p:nvPr>
            <p:ph type="body" idx="1"/>
          </p:nvPr>
        </p:nvSpPr>
        <p:spPr>
          <a:noFill/>
        </p:spPr>
        <p:txBody>
          <a:bodyPr/>
          <a:lstStyle/>
          <a:p>
            <a:pPr marL="172144" indent="-172144" defTabSz="918099">
              <a:spcBef>
                <a:spcPts val="601"/>
              </a:spcBef>
              <a:buFont typeface="Wingdings" panose="05000000000000000000" pitchFamily="2" charset="2"/>
              <a:buChar char="p"/>
              <a:defRPr/>
            </a:pPr>
            <a:r>
              <a:rPr lang="ja-JP" altLang="en-US" dirty="0" smtClean="0">
                <a:latin typeface="HGPｺﾞｼｯｸM" panose="020B0600000000000000" pitchFamily="50" charset="-128"/>
                <a:ea typeface="HGPｺﾞｼｯｸM" panose="020B0600000000000000" pitchFamily="50" charset="-128"/>
              </a:rPr>
              <a:t>保険には、公的な保険である「社会保険」と「民間保険」があります。</a:t>
            </a:r>
          </a:p>
          <a:p>
            <a:pPr marL="172144" indent="-172144" defTabSz="918099">
              <a:spcBef>
                <a:spcPts val="601"/>
              </a:spcBef>
              <a:buFont typeface="Wingdings" panose="05000000000000000000" pitchFamily="2" charset="2"/>
              <a:buChar char="p"/>
              <a:defRPr/>
            </a:pPr>
            <a:r>
              <a:rPr lang="ja-JP" altLang="en-US" dirty="0" smtClean="0">
                <a:latin typeface="HGPｺﾞｼｯｸM" panose="020B0600000000000000" pitchFamily="50" charset="-128"/>
                <a:ea typeface="HGPｺﾞｼｯｸM" panose="020B0600000000000000" pitchFamily="50" charset="-128"/>
              </a:rPr>
              <a:t>社会保険として、年金保険、医療保険、介護保険、雇用保険、労災保険などがあります。これらは政府によって加入が義務づけられるなどの措置がとられていて、保険料や税金によって運営されています。 このため、まず社会保険制度を利用します。</a:t>
            </a:r>
          </a:p>
          <a:p>
            <a:pPr marL="172144" indent="-172144" defTabSz="918099">
              <a:spcBef>
                <a:spcPts val="601"/>
              </a:spcBef>
              <a:buFont typeface="Wingdings" panose="05000000000000000000" pitchFamily="2" charset="2"/>
              <a:buChar char="p"/>
              <a:defRPr/>
            </a:pPr>
            <a:r>
              <a:rPr lang="ja-JP" altLang="en-US" dirty="0" smtClean="0">
                <a:latin typeface="HGPｺﾞｼｯｸM" panose="020B0600000000000000" pitchFamily="50" charset="-128"/>
                <a:ea typeface="HGPｺﾞｼｯｸM" panose="020B0600000000000000" pitchFamily="50" charset="-128"/>
              </a:rPr>
              <a:t>もう一つが民間保険ですが、これには、「生命保険」のような、「人」に対する保険と、「損害保険」のような「モノ」に対してかける保険の２つがあります。</a:t>
            </a:r>
          </a:p>
          <a:p>
            <a:pPr marL="172144" indent="-172144" defTabSz="918099">
              <a:spcBef>
                <a:spcPts val="601"/>
              </a:spcBef>
              <a:buFont typeface="Wingdings" panose="05000000000000000000" pitchFamily="2" charset="2"/>
              <a:buChar char="p"/>
              <a:defRPr/>
            </a:pPr>
            <a:r>
              <a:rPr lang="ja-JP" altLang="en-US" dirty="0" smtClean="0">
                <a:latin typeface="HGPｺﾞｼｯｸM" panose="020B0600000000000000" pitchFamily="50" charset="-128"/>
                <a:ea typeface="HGPｺﾞｼｯｸM" panose="020B0600000000000000" pitchFamily="50" charset="-128"/>
              </a:rPr>
              <a:t>民間保険の利用を検討する際には、社会保険制度の内容を踏まえる必要があります。</a:t>
            </a:r>
          </a:p>
          <a:p>
            <a:pPr marL="172144" indent="-172144" defTabSz="918099">
              <a:spcBef>
                <a:spcPts val="601"/>
              </a:spcBef>
              <a:buFont typeface="Wingdings" panose="05000000000000000000" pitchFamily="2" charset="2"/>
              <a:buChar char="p"/>
              <a:defRPr/>
            </a:pPr>
            <a:r>
              <a:rPr lang="ja-JP" altLang="en-US" dirty="0" smtClean="0">
                <a:latin typeface="HGPｺﾞｼｯｸM" panose="020B0600000000000000" pitchFamily="50" charset="-128"/>
                <a:ea typeface="HGPｺﾞｼｯｸM" panose="020B0600000000000000" pitchFamily="50" charset="-128"/>
              </a:rPr>
              <a:t>まずは社会保険によってカバーされる内容、範囲、金額を理解したうえで、自分のライフプランに応じて、資産形成を行ったり、民間保険を利用するかどうかを検討しましょう。</a:t>
            </a:r>
          </a:p>
        </p:txBody>
      </p:sp>
    </p:spTree>
    <p:extLst>
      <p:ext uri="{BB962C8B-B14F-4D97-AF65-F5344CB8AC3E}">
        <p14:creationId xmlns:p14="http://schemas.microsoft.com/office/powerpoint/2010/main" val="1031475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spcBef>
                <a:spcPts val="604"/>
              </a:spcBef>
              <a:buFont typeface="Wingdings" panose="05000000000000000000" pitchFamily="2" charset="2"/>
              <a:buChar char="p"/>
            </a:pPr>
            <a:endParaRPr lang="en-US" altLang="ja-JP"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23133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2920228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203125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2236708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7030A0"/>
                </a:solidFill>
              </a:defRPr>
            </a:lvl1pPr>
          </a:lstStyle>
          <a:p>
            <a:r>
              <a:rPr lang="ja-JP" altLang="en-US" dirty="0" smtClean="0"/>
              <a:t>マスタ タイトルの書式設定</a:t>
            </a:r>
            <a:endParaRPr lang="ja-JP" altLang="en-US" dirty="0"/>
          </a:p>
        </p:txBody>
      </p:sp>
    </p:spTree>
    <p:extLst>
      <p:ext uri="{BB962C8B-B14F-4D97-AF65-F5344CB8AC3E}">
        <p14:creationId xmlns:p14="http://schemas.microsoft.com/office/powerpoint/2010/main" val="3389216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73089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5807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_ユーザー設定レイアウト">
    <p:spTree>
      <p:nvGrpSpPr>
        <p:cNvPr id="1" name=""/>
        <p:cNvGrpSpPr/>
        <p:nvPr/>
      </p:nvGrpSpPr>
      <p:grpSpPr>
        <a:xfrm>
          <a:off x="0" y="0"/>
          <a:ext cx="0" cy="0"/>
          <a:chOff x="0" y="0"/>
          <a:chExt cx="0" cy="0"/>
        </a:xfrm>
      </p:grpSpPr>
      <p:sp>
        <p:nvSpPr>
          <p:cNvPr id="18" name="タイトル 1"/>
          <p:cNvSpPr>
            <a:spLocks noGrp="1"/>
          </p:cNvSpPr>
          <p:nvPr>
            <p:ph type="title"/>
          </p:nvPr>
        </p:nvSpPr>
        <p:spPr bwMode="gray">
          <a:xfrm>
            <a:off x="252000" y="250015"/>
            <a:ext cx="8308135" cy="424800"/>
          </a:xfrm>
          <a:prstGeom prst="rect">
            <a:avLst/>
          </a:prstGeom>
        </p:spPr>
        <p:txBody>
          <a:bodyPr anchor="ctr"/>
          <a:lstStyle>
            <a:lvl1pPr algn="l">
              <a:defRPr sz="18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cxnSp>
        <p:nvCxnSpPr>
          <p:cNvPr id="3" name="直線コネクタ 2"/>
          <p:cNvCxnSpPr/>
          <p:nvPr userDrawn="1"/>
        </p:nvCxnSpPr>
        <p:spPr>
          <a:xfrm>
            <a:off x="0" y="116632"/>
            <a:ext cx="9144000" cy="0"/>
          </a:xfrm>
          <a:prstGeom prst="line">
            <a:avLst/>
          </a:prstGeom>
          <a:ln w="254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userDrawn="1"/>
        </p:nvCxnSpPr>
        <p:spPr>
          <a:xfrm>
            <a:off x="2526" y="161208"/>
            <a:ext cx="9144000" cy="0"/>
          </a:xfrm>
          <a:prstGeom prst="line">
            <a:avLst/>
          </a:prstGeom>
          <a:ln w="12700" cmpd="sng">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88871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5295031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7" name="正方形/長方形 6"/>
          <p:cNvSpPr/>
          <p:nvPr userDrawn="1"/>
        </p:nvSpPr>
        <p:spPr>
          <a:xfrm>
            <a:off x="8689080" y="6554017"/>
            <a:ext cx="43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28463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8" name="正方形/長方形 7"/>
          <p:cNvSpPr/>
          <p:nvPr userDrawn="1"/>
        </p:nvSpPr>
        <p:spPr>
          <a:xfrm>
            <a:off x="8689080" y="6544873"/>
            <a:ext cx="43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680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dirty="0"/>
          </a:p>
        </p:txBody>
      </p:sp>
      <p:sp>
        <p:nvSpPr>
          <p:cNvPr id="8" name="フッター プレースホルダー 7"/>
          <p:cNvSpPr>
            <a:spLocks noGrp="1"/>
          </p:cNvSpPr>
          <p:nvPr>
            <p:ph type="ftr" sz="quarter" idx="11"/>
          </p:nvPr>
        </p:nvSpPr>
        <p:spPr/>
        <p:txBody>
          <a:bodyPr/>
          <a:lstStyle/>
          <a:p>
            <a:pPr>
              <a:defRPr/>
            </a:pPr>
            <a:endParaRPr lang="en-US" altLang="ja-JP" dirty="0"/>
          </a:p>
        </p:txBody>
      </p:sp>
      <p:sp>
        <p:nvSpPr>
          <p:cNvPr id="10" name="正方形/長方形 9"/>
          <p:cNvSpPr/>
          <p:nvPr userDrawn="1"/>
        </p:nvSpPr>
        <p:spPr>
          <a:xfrm>
            <a:off x="8689080" y="6544873"/>
            <a:ext cx="43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082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dirty="0"/>
          </a:p>
        </p:txBody>
      </p:sp>
      <p:sp>
        <p:nvSpPr>
          <p:cNvPr id="4" name="フッター プレースホルダー 3"/>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56391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dirty="0"/>
          </a:p>
        </p:txBody>
      </p:sp>
      <p:sp>
        <p:nvSpPr>
          <p:cNvPr id="3" name="フッター プレースホルダー 2"/>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68975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2210876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125295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dirty="0"/>
          </a:p>
        </p:txBody>
      </p:sp>
    </p:spTree>
    <p:extLst>
      <p:ext uri="{BB962C8B-B14F-4D97-AF65-F5344CB8AC3E}">
        <p14:creationId xmlns:p14="http://schemas.microsoft.com/office/powerpoint/2010/main" val="87012743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7" r:id="rId14"/>
    <p:sldLayoutId id="2147483718" r:id="rId15"/>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774922" y="3164094"/>
            <a:ext cx="6426622" cy="621972"/>
            <a:chOff x="1202980" y="1071736"/>
            <a:chExt cx="3980881" cy="191696"/>
          </a:xfrm>
        </p:grpSpPr>
        <p:sp>
          <p:nvSpPr>
            <p:cNvPr id="7" name="テキスト ボックス 6"/>
            <p:cNvSpPr txBox="1"/>
            <p:nvPr/>
          </p:nvSpPr>
          <p:spPr>
            <a:xfrm>
              <a:off x="1615171" y="1081303"/>
              <a:ext cx="3568690" cy="182129"/>
            </a:xfrm>
            <a:prstGeom prst="rect">
              <a:avLst/>
            </a:prstGeom>
            <a:noFill/>
          </p:spPr>
          <p:txBody>
            <a:bodyPr wrap="none" lIns="0" tIns="0" rIns="0" bIns="0" rtlCol="0">
              <a:spAutoFit/>
            </a:bodyPr>
            <a:lstStyle/>
            <a:p>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「備える」 ～ </a:t>
              </a:r>
              <a:r>
                <a:rPr lang="ja-JP" altLang="en-US" sz="3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202980" y="1071736"/>
              <a:ext cx="334495" cy="1664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7200" rtlCol="0" anchor="ctr"/>
            <a:lstStyle/>
            <a:p>
              <a:pPr algn="ct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3</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33</a:t>
            </a:fld>
            <a:endParaRPr lang="en-US" altLang="ja-JP" dirty="0"/>
          </a:p>
        </p:txBody>
      </p:sp>
      <p:sp>
        <p:nvSpPr>
          <p:cNvPr id="9" name="星 5 8"/>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36779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317989" y="417364"/>
          <a:ext cx="2405609" cy="622592"/>
        </p:xfrm>
        <a:graphic>
          <a:graphicData uri="http://schemas.openxmlformats.org/drawingml/2006/table">
            <a:tbl>
              <a:tblPr firstRow="1" bandRow="1">
                <a:tableStyleId>{5C22544A-7EE6-4342-B048-85BDC9FD1C3A}</a:tableStyleId>
              </a:tblPr>
              <a:tblGrid>
                <a:gridCol w="2405609">
                  <a:extLst>
                    <a:ext uri="{9D8B030D-6E8A-4147-A177-3AD203B41FA5}">
                      <a16:colId xmlns:a16="http://schemas.microsoft.com/office/drawing/2014/main" val="20001"/>
                    </a:ext>
                  </a:extLst>
                </a:gridCol>
              </a:tblGrid>
              <a:tr h="622592">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クイズ</a:t>
                      </a:r>
                      <a:endParaRPr lang="ja-JP" altLang="en-US" sz="2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0" name="タイトル 1"/>
          <p:cNvSpPr txBox="1">
            <a:spLocks/>
          </p:cNvSpPr>
          <p:nvPr/>
        </p:nvSpPr>
        <p:spPr bwMode="auto">
          <a:xfrm>
            <a:off x="279132" y="1077780"/>
            <a:ext cx="8624236" cy="2179770"/>
          </a:xfrm>
          <a:prstGeom prst="roundRect">
            <a:avLst/>
          </a:prstGeom>
          <a:solidFill>
            <a:schemeClr val="accent6">
              <a:lumMod val="20000"/>
              <a:lumOff val="80000"/>
            </a:schemeClr>
          </a:solidFill>
          <a:ln w="50800" cmpd="dbl">
            <a:solidFill>
              <a:schemeClr val="accent6"/>
            </a:solidFill>
            <a:miter lim="800000"/>
            <a:headEnd/>
            <a:tailEnd/>
          </a:ln>
          <a:effectLst/>
          <a:extLst/>
        </p:spPr>
        <p:txBody>
          <a:bodyPr lIns="91246" tIns="45622" rIns="91246" bIns="45622" anchor="ctr" anchorCtr="0"/>
          <a:lstStyle>
            <a:lvl1pPr defTabSz="1273175" eaLnBrk="0" hangingPunct="0">
              <a:spcBef>
                <a:spcPct val="20000"/>
              </a:spcBef>
              <a:buChar char="•"/>
              <a:defRPr kumimoji="1" sz="4300">
                <a:solidFill>
                  <a:schemeClr val="tx1"/>
                </a:solidFill>
                <a:latin typeface="Arial" pitchFamily="34" charset="0"/>
                <a:ea typeface="ＭＳ Ｐゴシック" pitchFamily="50" charset="-128"/>
              </a:defRPr>
            </a:lvl1pPr>
            <a:lvl2pPr marL="1033463" indent="-393700" defTabSz="1273175" eaLnBrk="0" hangingPunct="0">
              <a:spcBef>
                <a:spcPct val="20000"/>
              </a:spcBef>
              <a:buChar char="–"/>
              <a:defRPr kumimoji="1" sz="4100">
                <a:solidFill>
                  <a:schemeClr val="tx1"/>
                </a:solidFill>
                <a:latin typeface="Arial" pitchFamily="34" charset="0"/>
                <a:ea typeface="ＭＳ Ｐゴシック" pitchFamily="50" charset="-128"/>
              </a:defRPr>
            </a:lvl2pPr>
            <a:lvl3pPr marL="1593850" indent="-314325" defTabSz="1273175" eaLnBrk="0" hangingPunct="0">
              <a:spcBef>
                <a:spcPct val="20000"/>
              </a:spcBef>
              <a:buChar char="•"/>
              <a:defRPr kumimoji="1" sz="3400">
                <a:solidFill>
                  <a:schemeClr val="tx1"/>
                </a:solidFill>
                <a:latin typeface="Arial" pitchFamily="34" charset="0"/>
                <a:ea typeface="ＭＳ Ｐゴシック" pitchFamily="50" charset="-128"/>
              </a:defRPr>
            </a:lvl3pPr>
            <a:lvl4pPr marL="2233613"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4pPr>
            <a:lvl5pPr marL="2871788"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5pPr>
            <a:lvl6pPr marL="33289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6pPr>
            <a:lvl7pPr marL="37861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7pPr>
            <a:lvl8pPr marL="42433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8pPr>
            <a:lvl9pPr marL="47005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9pPr>
          </a:lstStyle>
          <a:p>
            <a:pPr marL="1071563" indent="7938">
              <a:spcBef>
                <a:spcPct val="0"/>
              </a:spcBef>
              <a:spcAft>
                <a:spcPts val="0"/>
              </a:spcAft>
              <a:buFontTx/>
              <a:buNone/>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実際にある保険はどれ？</a:t>
            </a:r>
          </a:p>
          <a:p>
            <a:pPr marL="1528763" indent="-457200">
              <a:spcBef>
                <a:spcPct val="0"/>
              </a:spcBef>
              <a:spcAft>
                <a:spcPts val="0"/>
              </a:spcAft>
              <a:buFont typeface="+mj-ea"/>
              <a:buAutoNum type="circleNumDbPlain"/>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ペット</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の病気やケガの治療費を補償する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保険</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1528763" indent="-457200">
              <a:spcBef>
                <a:spcPct val="0"/>
              </a:spcBef>
              <a:spcAft>
                <a:spcPts val="0"/>
              </a:spcAft>
              <a:buFont typeface="+mj-ea"/>
              <a:buAutoNum type="circleNumDbPlain"/>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旅行先</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が雨だったら旅行代金が戻ってくる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保険</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1528763" indent="-457200">
              <a:spcBef>
                <a:spcPct val="0"/>
              </a:spcBef>
              <a:spcAft>
                <a:spcPts val="0"/>
              </a:spcAft>
              <a:buFont typeface="+mj-ea"/>
              <a:buAutoNum type="circleNumDbPlain"/>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ライブ</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に行けなくなってしまった時にチケット代が戻ってくる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保険</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楕円 13"/>
          <p:cNvSpPr/>
          <p:nvPr/>
        </p:nvSpPr>
        <p:spPr>
          <a:xfrm>
            <a:off x="402315" y="1186172"/>
            <a:ext cx="900000" cy="90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bg1"/>
                </a:solidFill>
                <a:latin typeface="HG創英角ｺﾞｼｯｸUB" panose="020B0909000000000000" pitchFamily="49" charset="-128"/>
                <a:ea typeface="HG創英角ｺﾞｼｯｸUB" panose="020B0909000000000000" pitchFamily="49" charset="-128"/>
              </a:rPr>
              <a:t>？</a:t>
            </a:r>
            <a:endParaRPr kumimoji="1" lang="ja-JP" altLang="en-US" sz="4800" dirty="0">
              <a:solidFill>
                <a:schemeClr val="bg1"/>
              </a:solidFill>
              <a:latin typeface="HG創英角ｺﾞｼｯｸUB" panose="020B0909000000000000" pitchFamily="49" charset="-128"/>
              <a:ea typeface="HG創英角ｺﾞｼｯｸUB" panose="020B0909000000000000" pitchFamily="49" charset="-128"/>
            </a:endParaRPr>
          </a:p>
        </p:txBody>
      </p:sp>
      <p:sp>
        <p:nvSpPr>
          <p:cNvPr id="7"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34</a:t>
            </a:fld>
            <a:endParaRPr lang="en-US" altLang="ja-JP" dirty="0"/>
          </a:p>
        </p:txBody>
      </p:sp>
      <p:grpSp>
        <p:nvGrpSpPr>
          <p:cNvPr id="9" name="グループ化 8"/>
          <p:cNvGrpSpPr/>
          <p:nvPr/>
        </p:nvGrpSpPr>
        <p:grpSpPr>
          <a:xfrm>
            <a:off x="2406316" y="3279677"/>
            <a:ext cx="4427621" cy="3391666"/>
            <a:chOff x="2438902" y="3345943"/>
            <a:chExt cx="3820778" cy="2900820"/>
          </a:xfrm>
        </p:grpSpPr>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902" y="3347320"/>
              <a:ext cx="1775909" cy="2899443"/>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2928" y="3345943"/>
              <a:ext cx="1776752" cy="2900820"/>
            </a:xfrm>
            <a:prstGeom prst="rect">
              <a:avLst/>
            </a:prstGeom>
          </p:spPr>
        </p:pic>
      </p:grpSp>
      <p:sp>
        <p:nvSpPr>
          <p:cNvPr id="13" name="星 5 12"/>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 y="0"/>
            <a:ext cx="4995745"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「備える」　</a:t>
            </a:r>
            <a:r>
              <a:rPr lang="ja-JP" altLang="en-US"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2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19010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nvPr>
        </p:nvGraphicFramePr>
        <p:xfrm>
          <a:off x="391139" y="471734"/>
          <a:ext cx="6511438" cy="622592"/>
        </p:xfrm>
        <a:graphic>
          <a:graphicData uri="http://schemas.openxmlformats.org/drawingml/2006/table">
            <a:tbl>
              <a:tblPr firstRow="1" bandRow="1">
                <a:tableStyleId>{5C22544A-7EE6-4342-B048-85BDC9FD1C3A}</a:tableStyleId>
              </a:tblPr>
              <a:tblGrid>
                <a:gridCol w="1219457">
                  <a:extLst>
                    <a:ext uri="{9D8B030D-6E8A-4147-A177-3AD203B41FA5}">
                      <a16:colId xmlns:a16="http://schemas.microsoft.com/office/drawing/2014/main" val="20000"/>
                    </a:ext>
                  </a:extLst>
                </a:gridCol>
                <a:gridCol w="5291981">
                  <a:extLst>
                    <a:ext uri="{9D8B030D-6E8A-4147-A177-3AD203B41FA5}">
                      <a16:colId xmlns:a16="http://schemas.microsoft.com/office/drawing/2014/main" val="20001"/>
                    </a:ext>
                  </a:extLst>
                </a:gridCol>
              </a:tblGrid>
              <a:tr h="622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様々なリスク</a:t>
                      </a:r>
                      <a:endParaRPr lang="ja-JP" altLang="en-US" sz="2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6" name="正方形/長方形 5"/>
          <p:cNvSpPr/>
          <p:nvPr/>
        </p:nvSpPr>
        <p:spPr>
          <a:xfrm>
            <a:off x="1" y="0"/>
            <a:ext cx="4995745"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「備える」　</a:t>
            </a:r>
            <a:r>
              <a:rPr lang="ja-JP" altLang="en-US"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2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1"/>
          <p:cNvSpPr txBox="1">
            <a:spLocks/>
          </p:cNvSpPr>
          <p:nvPr/>
        </p:nvSpPr>
        <p:spPr>
          <a:xfrm>
            <a:off x="557750" y="1209358"/>
            <a:ext cx="8254946" cy="761353"/>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人生には、病気やケガ、火災や事故など、様々なリスクがあります。例えば、</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3200" y="2334657"/>
            <a:ext cx="2349878" cy="1938650"/>
          </a:xfrm>
          <a:prstGeom prst="rect">
            <a:avLst/>
          </a:prstGeom>
        </p:spPr>
      </p:pic>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3298" y="2085743"/>
            <a:ext cx="2349878" cy="2167763"/>
          </a:xfrm>
          <a:prstGeom prst="rect">
            <a:avLst/>
          </a:prstGeom>
        </p:spPr>
      </p:pic>
      <p:sp>
        <p:nvSpPr>
          <p:cNvPr id="12" name="タイトル 1"/>
          <p:cNvSpPr txBox="1">
            <a:spLocks/>
          </p:cNvSpPr>
          <p:nvPr/>
        </p:nvSpPr>
        <p:spPr>
          <a:xfrm>
            <a:off x="981798" y="4353647"/>
            <a:ext cx="3729328" cy="761353"/>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バイクで転倒してケガをした　</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タイトル 1"/>
          <p:cNvSpPr txBox="1">
            <a:spLocks/>
          </p:cNvSpPr>
          <p:nvPr/>
        </p:nvSpPr>
        <p:spPr>
          <a:xfrm>
            <a:off x="5006972" y="4353647"/>
            <a:ext cx="3588349" cy="761353"/>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自転車で他人にぶつかってケガをさせてしまった</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
          <p:cNvSpPr txBox="1">
            <a:spLocks/>
          </p:cNvSpPr>
          <p:nvPr/>
        </p:nvSpPr>
        <p:spPr bwMode="auto">
          <a:xfrm>
            <a:off x="714335" y="5540316"/>
            <a:ext cx="7880986" cy="1125175"/>
          </a:xfrm>
          <a:prstGeom prst="roundRect">
            <a:avLst/>
          </a:prstGeom>
          <a:solidFill>
            <a:schemeClr val="accent6">
              <a:lumMod val="20000"/>
              <a:lumOff val="80000"/>
            </a:schemeClr>
          </a:solidFill>
          <a:ln w="50800" cmpd="dbl">
            <a:solidFill>
              <a:schemeClr val="accent6"/>
            </a:solidFill>
            <a:miter lim="800000"/>
            <a:headEnd/>
            <a:tailEnd/>
          </a:ln>
          <a:effectLst/>
          <a:extLst/>
        </p:spPr>
        <p:txBody>
          <a:bodyPr lIns="91246" tIns="45622" rIns="91246" bIns="45622" anchor="ctr" anchorCtr="0"/>
          <a:lstStyle>
            <a:lvl1pPr defTabSz="1273175" eaLnBrk="0" hangingPunct="0">
              <a:spcBef>
                <a:spcPct val="20000"/>
              </a:spcBef>
              <a:buChar char="•"/>
              <a:defRPr kumimoji="1" sz="4300">
                <a:solidFill>
                  <a:schemeClr val="tx1"/>
                </a:solidFill>
                <a:latin typeface="Arial" pitchFamily="34" charset="0"/>
                <a:ea typeface="ＭＳ Ｐゴシック" pitchFamily="50" charset="-128"/>
              </a:defRPr>
            </a:lvl1pPr>
            <a:lvl2pPr marL="1033463" indent="-393700" defTabSz="1273175" eaLnBrk="0" hangingPunct="0">
              <a:spcBef>
                <a:spcPct val="20000"/>
              </a:spcBef>
              <a:buChar char="–"/>
              <a:defRPr kumimoji="1" sz="4100">
                <a:solidFill>
                  <a:schemeClr val="tx1"/>
                </a:solidFill>
                <a:latin typeface="Arial" pitchFamily="34" charset="0"/>
                <a:ea typeface="ＭＳ Ｐゴシック" pitchFamily="50" charset="-128"/>
              </a:defRPr>
            </a:lvl2pPr>
            <a:lvl3pPr marL="1593850" indent="-314325" defTabSz="1273175" eaLnBrk="0" hangingPunct="0">
              <a:spcBef>
                <a:spcPct val="20000"/>
              </a:spcBef>
              <a:buChar char="•"/>
              <a:defRPr kumimoji="1" sz="3400">
                <a:solidFill>
                  <a:schemeClr val="tx1"/>
                </a:solidFill>
                <a:latin typeface="Arial" pitchFamily="34" charset="0"/>
                <a:ea typeface="ＭＳ Ｐゴシック" pitchFamily="50" charset="-128"/>
              </a:defRPr>
            </a:lvl3pPr>
            <a:lvl4pPr marL="2233613"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4pPr>
            <a:lvl5pPr marL="2871788"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5pPr>
            <a:lvl6pPr marL="33289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6pPr>
            <a:lvl7pPr marL="37861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7pPr>
            <a:lvl8pPr marL="42433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8pPr>
            <a:lvl9pPr marL="47005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9pPr>
          </a:lstStyle>
          <a:p>
            <a:pPr marL="1071563" indent="7938">
              <a:spcBef>
                <a:spcPct val="0"/>
              </a:spcBef>
              <a:spcAft>
                <a:spcPts val="0"/>
              </a:spcAft>
              <a:buFontTx/>
              <a:buNone/>
              <a:defRPr/>
            </a:pPr>
            <a:r>
              <a:rPr lang="ja-JP" altLang="en-US" sz="2200" b="1" dirty="0">
                <a:latin typeface="Meiryo UI" panose="020B0604030504040204" pitchFamily="50" charset="-128"/>
                <a:ea typeface="Meiryo UI" panose="020B0604030504040204" pitchFamily="50" charset="-128"/>
                <a:cs typeface="Meiryo UI" panose="020B0604030504040204" pitchFamily="50" charset="-128"/>
              </a:rPr>
              <a:t>様々なリスク</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に対し、どうやって備えるとよいでしょうか？</a:t>
            </a:r>
            <a:endParaRPr lang="ja-JP" altLang="en-US" sz="2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楕円 13"/>
          <p:cNvSpPr/>
          <p:nvPr/>
        </p:nvSpPr>
        <p:spPr>
          <a:xfrm>
            <a:off x="826932" y="5648708"/>
            <a:ext cx="900000" cy="90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bg1"/>
                </a:solidFill>
                <a:latin typeface="HG創英角ｺﾞｼｯｸUB" panose="020B0909000000000000" pitchFamily="49" charset="-128"/>
                <a:ea typeface="HG創英角ｺﾞｼｯｸUB" panose="020B0909000000000000" pitchFamily="49" charset="-128"/>
              </a:rPr>
              <a:t>？</a:t>
            </a:r>
            <a:endParaRPr kumimoji="1" lang="ja-JP" altLang="en-US" sz="4800" dirty="0">
              <a:solidFill>
                <a:schemeClr val="bg1"/>
              </a:solidFill>
              <a:latin typeface="HG創英角ｺﾞｼｯｸUB" panose="020B0909000000000000" pitchFamily="49" charset="-128"/>
              <a:ea typeface="HG創英角ｺﾞｼｯｸUB" panose="020B0909000000000000" pitchFamily="49" charset="-128"/>
            </a:endParaRPr>
          </a:p>
        </p:txBody>
      </p:sp>
      <p:sp>
        <p:nvSpPr>
          <p:cNvPr id="15" name="星 5 14"/>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35</a:t>
            </a:fld>
            <a:endParaRPr lang="en-US" altLang="ja-JP" dirty="0"/>
          </a:p>
        </p:txBody>
      </p:sp>
    </p:spTree>
    <p:extLst>
      <p:ext uri="{BB962C8B-B14F-4D97-AF65-F5344CB8AC3E}">
        <p14:creationId xmlns:p14="http://schemas.microsoft.com/office/powerpoint/2010/main" val="175259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nvPr>
        </p:nvGraphicFramePr>
        <p:xfrm>
          <a:off x="391139" y="471734"/>
          <a:ext cx="6511438" cy="622592"/>
        </p:xfrm>
        <a:graphic>
          <a:graphicData uri="http://schemas.openxmlformats.org/drawingml/2006/table">
            <a:tbl>
              <a:tblPr firstRow="1" bandRow="1">
                <a:tableStyleId>{5C22544A-7EE6-4342-B048-85BDC9FD1C3A}</a:tableStyleId>
              </a:tblPr>
              <a:tblGrid>
                <a:gridCol w="1219457">
                  <a:extLst>
                    <a:ext uri="{9D8B030D-6E8A-4147-A177-3AD203B41FA5}">
                      <a16:colId xmlns:a16="http://schemas.microsoft.com/office/drawing/2014/main" val="20000"/>
                    </a:ext>
                  </a:extLst>
                </a:gridCol>
                <a:gridCol w="5291981">
                  <a:extLst>
                    <a:ext uri="{9D8B030D-6E8A-4147-A177-3AD203B41FA5}">
                      <a16:colId xmlns:a16="http://schemas.microsoft.com/office/drawing/2014/main" val="20001"/>
                    </a:ext>
                  </a:extLst>
                </a:gridCol>
              </a:tblGrid>
              <a:tr h="622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保険の仕組み</a:t>
                      </a:r>
                      <a:endParaRPr lang="ja-JP" altLang="en-US" sz="2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6" name="正方形/長方形 5"/>
          <p:cNvSpPr/>
          <p:nvPr/>
        </p:nvSpPr>
        <p:spPr>
          <a:xfrm>
            <a:off x="1" y="0"/>
            <a:ext cx="4995745"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「備える」　</a:t>
            </a:r>
            <a:r>
              <a:rPr lang="ja-JP" altLang="en-US"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2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849297" y="1124687"/>
            <a:ext cx="7146839" cy="1117251"/>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様々</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リスクに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備え、みんなで少しずつお金を出し合って、必要なお金が支払われるという仕組み</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が 「</a:t>
            </a:r>
            <a:r>
              <a:rPr lang="ja-JP" altLang="en-US" sz="2400" b="1" dirty="0">
                <a:solidFill>
                  <a:srgbClr val="14AAEB"/>
                </a:solidFill>
                <a:latin typeface="Meiryo UI" panose="020B0604030504040204" pitchFamily="50" charset="-128"/>
                <a:ea typeface="Meiryo UI" panose="020B0604030504040204" pitchFamily="50" charset="-128"/>
                <a:cs typeface="Meiryo UI" panose="020B0604030504040204" pitchFamily="50" charset="-128"/>
              </a:rPr>
              <a:t>保険</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」です。</a:t>
            </a:r>
          </a:p>
        </p:txBody>
      </p:sp>
      <p:sp>
        <p:nvSpPr>
          <p:cNvPr id="11" name="テキスト ボックス 1"/>
          <p:cNvSpPr txBox="1">
            <a:spLocks noChangeArrowheads="1"/>
          </p:cNvSpPr>
          <p:nvPr/>
        </p:nvSpPr>
        <p:spPr bwMode="auto">
          <a:xfrm>
            <a:off x="543628" y="6408568"/>
            <a:ext cx="7714116" cy="262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p>
            <a:pPr>
              <a:spcBef>
                <a:spcPct val="2000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（出所</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）金融庁「基礎から学べる金融ガイド」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3"/>
          <a:stretch>
            <a:fillRect/>
          </a:stretch>
        </p:blipFill>
        <p:spPr>
          <a:xfrm>
            <a:off x="842288" y="2378316"/>
            <a:ext cx="7116796" cy="3558398"/>
          </a:xfrm>
          <a:prstGeom prst="rect">
            <a:avLst/>
          </a:prstGeom>
        </p:spPr>
      </p:pic>
      <p:sp>
        <p:nvSpPr>
          <p:cNvPr id="7" name="星 5 6"/>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36</a:t>
            </a:fld>
            <a:endParaRPr lang="en-US" altLang="ja-JP" dirty="0"/>
          </a:p>
        </p:txBody>
      </p:sp>
    </p:spTree>
    <p:extLst>
      <p:ext uri="{BB962C8B-B14F-4D97-AF65-F5344CB8AC3E}">
        <p14:creationId xmlns:p14="http://schemas.microsoft.com/office/powerpoint/2010/main" val="3512676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nvPr>
        </p:nvGraphicFramePr>
        <p:xfrm>
          <a:off x="145712" y="1753433"/>
          <a:ext cx="8639409" cy="3672199"/>
        </p:xfrm>
        <a:graphic>
          <a:graphicData uri="http://schemas.openxmlformats.org/drawingml/2006/table">
            <a:tbl>
              <a:tblPr firstRow="1" bandRow="1">
                <a:tableStyleId>{5C22544A-7EE6-4342-B048-85BDC9FD1C3A}</a:tableStyleId>
              </a:tblPr>
              <a:tblGrid>
                <a:gridCol w="1367409">
                  <a:extLst>
                    <a:ext uri="{9D8B030D-6E8A-4147-A177-3AD203B41FA5}">
                      <a16:colId xmlns:a16="http://schemas.microsoft.com/office/drawing/2014/main" val="20000"/>
                    </a:ext>
                  </a:extLst>
                </a:gridCol>
                <a:gridCol w="7272000">
                  <a:extLst>
                    <a:ext uri="{9D8B030D-6E8A-4147-A177-3AD203B41FA5}">
                      <a16:colId xmlns:a16="http://schemas.microsoft.com/office/drawing/2014/main" val="20001"/>
                    </a:ext>
                  </a:extLst>
                </a:gridCol>
              </a:tblGrid>
              <a:tr h="1058725">
                <a:tc>
                  <a:txBody>
                    <a:bodyPr/>
                    <a:lstStyle/>
                    <a:p>
                      <a:pPr algn="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7200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日本には、社会基盤として</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社会保険制度</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があります。</a:t>
                      </a:r>
                      <a:endPar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algn="l" defTabSz="914400" rtl="0" eaLnBrk="1" latinLnBrk="0" hangingPunct="1"/>
                      <a:endPar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0"/>
                  </a:ext>
                </a:extLst>
              </a:tr>
              <a:tr h="190098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en-US" altLang="ja-JP"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endParaRPr kumimoji="1" lang="en-US" altLang="ja-JP"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84406" marT="72000" marB="10800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ご自身のライフプランにあわせて、社会保険と</a:t>
                      </a:r>
                      <a:r>
                        <a:rPr lang="ja-JP" altLang="en-US" sz="24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資産形成</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24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民間保険</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（生命保険、損害保険）の利用を組み合わせるとよいでしょう。</a:t>
                      </a:r>
                    </a:p>
                  </a:txBody>
                  <a:tcPr marL="166154" marR="84406" marB="72000"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1"/>
                  </a:ext>
                </a:extLst>
              </a:tr>
              <a:tr h="712485">
                <a:tc>
                  <a:txBody>
                    <a:bodyPr/>
                    <a:lstStyle/>
                    <a:p>
                      <a:pPr marL="0" algn="ctr" defTabSz="914400" rtl="0" eaLnBrk="1" latinLnBrk="0" hangingPunct="1"/>
                      <a:endParaRPr kumimoji="1" lang="ja-JP" altLang="en-US" sz="2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44500" indent="-444500" algn="l" defTabSz="914400" rtl="0" eaLnBrk="1" latinLnBrk="0" hangingPunct="1"/>
                      <a:endPar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4" name="Rectangle 9"/>
          <p:cNvSpPr>
            <a:spLocks noChangeArrowheads="1"/>
          </p:cNvSpPr>
          <p:nvPr/>
        </p:nvSpPr>
        <p:spPr bwMode="auto">
          <a:xfrm>
            <a:off x="1142311" y="2395796"/>
            <a:ext cx="6314203" cy="311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lvl1pPr>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marL="982663" indent="-982663">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＊年金保険、医療保険、介護保険、</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雇用</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保険、労災保険の制度</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391139" y="471734"/>
          <a:ext cx="6511438" cy="622592"/>
        </p:xfrm>
        <a:graphic>
          <a:graphicData uri="http://schemas.openxmlformats.org/drawingml/2006/table">
            <a:tbl>
              <a:tblPr firstRow="1" bandRow="1">
                <a:tableStyleId>{5C22544A-7EE6-4342-B048-85BDC9FD1C3A}</a:tableStyleId>
              </a:tblPr>
              <a:tblGrid>
                <a:gridCol w="1219457">
                  <a:extLst>
                    <a:ext uri="{9D8B030D-6E8A-4147-A177-3AD203B41FA5}">
                      <a16:colId xmlns:a16="http://schemas.microsoft.com/office/drawing/2014/main" val="20000"/>
                    </a:ext>
                  </a:extLst>
                </a:gridCol>
                <a:gridCol w="5291981">
                  <a:extLst>
                    <a:ext uri="{9D8B030D-6E8A-4147-A177-3AD203B41FA5}">
                      <a16:colId xmlns:a16="http://schemas.microsoft.com/office/drawing/2014/main" val="20001"/>
                    </a:ext>
                  </a:extLst>
                </a:gridCol>
              </a:tblGrid>
              <a:tr h="622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2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6" name="正方形/長方形 5"/>
          <p:cNvSpPr/>
          <p:nvPr/>
        </p:nvSpPr>
        <p:spPr>
          <a:xfrm>
            <a:off x="1" y="0"/>
            <a:ext cx="4995745"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「備える」　</a:t>
            </a:r>
            <a:r>
              <a:rPr lang="ja-JP" altLang="en-US"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2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吹き出し 6"/>
          <p:cNvSpPr/>
          <p:nvPr/>
        </p:nvSpPr>
        <p:spPr>
          <a:xfrm>
            <a:off x="1142311" y="5202637"/>
            <a:ext cx="7642810" cy="1174950"/>
          </a:xfrm>
          <a:prstGeom prst="wedgeRoundRectCallout">
            <a:avLst>
              <a:gd name="adj1" fmla="val -53824"/>
              <a:gd name="adj2" fmla="val -44586"/>
              <a:gd name="adj3" fmla="val 16667"/>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b="1" dirty="0" smtClean="0">
                <a:solidFill>
                  <a:schemeClr val="tx2"/>
                </a:solidFill>
                <a:latin typeface="メイリオ" panose="020B0604030504040204" pitchFamily="50" charset="-128"/>
                <a:ea typeface="メイリオ" panose="020B0604030504040204" pitchFamily="50" charset="-128"/>
              </a:rPr>
              <a:t>生命保険</a:t>
            </a:r>
            <a:r>
              <a:rPr kumimoji="1" lang="ja-JP" altLang="en-US" sz="2200" dirty="0" smtClean="0">
                <a:solidFill>
                  <a:schemeClr val="tx2"/>
                </a:solidFill>
                <a:latin typeface="メイリオ" panose="020B0604030504040204" pitchFamily="50" charset="-128"/>
                <a:ea typeface="メイリオ" panose="020B0604030504040204" pitchFamily="50" charset="-128"/>
              </a:rPr>
              <a:t>・・・人の生死や病気・ケガを保障する保険</a:t>
            </a:r>
            <a:endParaRPr kumimoji="1" lang="en-US" altLang="ja-JP" sz="2200" dirty="0" smtClean="0">
              <a:solidFill>
                <a:schemeClr val="tx2"/>
              </a:solidFill>
              <a:latin typeface="メイリオ" panose="020B0604030504040204" pitchFamily="50" charset="-128"/>
              <a:ea typeface="メイリオ" panose="020B0604030504040204" pitchFamily="50" charset="-128"/>
            </a:endParaRPr>
          </a:p>
          <a:p>
            <a:r>
              <a:rPr lang="ja-JP" altLang="en-US" sz="2200" b="1" dirty="0" smtClean="0">
                <a:solidFill>
                  <a:schemeClr val="tx2"/>
                </a:solidFill>
                <a:latin typeface="メイリオ" panose="020B0604030504040204" pitchFamily="50" charset="-128"/>
                <a:ea typeface="メイリオ" panose="020B0604030504040204" pitchFamily="50" charset="-128"/>
              </a:rPr>
              <a:t>損害保険</a:t>
            </a:r>
            <a:r>
              <a:rPr lang="ja-JP" altLang="en-US" sz="2200" dirty="0" smtClean="0">
                <a:solidFill>
                  <a:schemeClr val="tx2"/>
                </a:solidFill>
                <a:latin typeface="メイリオ" panose="020B0604030504040204" pitchFamily="50" charset="-128"/>
                <a:ea typeface="メイリオ" panose="020B0604030504040204" pitchFamily="50" charset="-128"/>
              </a:rPr>
              <a:t>・・・物が壊れたときの損害などを補償する保険</a:t>
            </a:r>
            <a:endParaRPr kumimoji="1" lang="ja-JP" altLang="en-US" sz="2200" dirty="0">
              <a:solidFill>
                <a:schemeClr val="tx2"/>
              </a:solidFill>
              <a:latin typeface="メイリオ" panose="020B0604030504040204" pitchFamily="50" charset="-128"/>
              <a:ea typeface="メイリオ" panose="020B0604030504040204" pitchFamily="50" charset="-128"/>
            </a:endParaRPr>
          </a:p>
        </p:txBody>
      </p:sp>
      <p:sp>
        <p:nvSpPr>
          <p:cNvPr id="8" name="星 5 7"/>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37</a:t>
            </a:fld>
            <a:endParaRPr lang="en-US" altLang="ja-JP" dirty="0"/>
          </a:p>
        </p:txBody>
      </p:sp>
    </p:spTree>
    <p:extLst>
      <p:ext uri="{BB962C8B-B14F-4D97-AF65-F5344CB8AC3E}">
        <p14:creationId xmlns:p14="http://schemas.microsoft.com/office/powerpoint/2010/main" val="1021551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nvPr>
        </p:nvGraphicFramePr>
        <p:xfrm>
          <a:off x="131376" y="1258292"/>
          <a:ext cx="8709286" cy="5343676"/>
        </p:xfrm>
        <a:graphic>
          <a:graphicData uri="http://schemas.openxmlformats.org/drawingml/2006/table">
            <a:tbl>
              <a:tblPr firstRow="1" bandRow="1">
                <a:tableStyleId>{5C22544A-7EE6-4342-B048-85BDC9FD1C3A}</a:tableStyleId>
              </a:tblPr>
              <a:tblGrid>
                <a:gridCol w="1007945">
                  <a:extLst>
                    <a:ext uri="{9D8B030D-6E8A-4147-A177-3AD203B41FA5}">
                      <a16:colId xmlns:a16="http://schemas.microsoft.com/office/drawing/2014/main" val="20000"/>
                    </a:ext>
                  </a:extLst>
                </a:gridCol>
                <a:gridCol w="7701341">
                  <a:extLst>
                    <a:ext uri="{9D8B030D-6E8A-4147-A177-3AD203B41FA5}">
                      <a16:colId xmlns:a16="http://schemas.microsoft.com/office/drawing/2014/main" val="20001"/>
                    </a:ext>
                  </a:extLst>
                </a:gridCol>
              </a:tblGrid>
              <a:tr h="1356892">
                <a:tc>
                  <a:txBody>
                    <a:bodyPr/>
                    <a:lstStyle/>
                    <a:p>
                      <a:pPr algn="r">
                        <a:lnSpc>
                          <a:spcPct val="100000"/>
                        </a:lnSpc>
                      </a:pPr>
                      <a:r>
                        <a:rPr kumimoji="1" lang="ja-JP" altLang="en-US"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50000"/>
                        </a:lnSpc>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様々なリスクに備え、みんなで少しずつお金を出し合って、必要なお金が支払われる仕組みが</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「保険」</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02412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50000"/>
                        </a:lnSpc>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日本には社会基盤としての</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社会保険</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制度があります。</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CCFF"/>
                      </a:solid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408176">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50000"/>
                        </a:lnSpc>
                        <a:spcBef>
                          <a:spcPts val="600"/>
                        </a:spcBef>
                      </a:pPr>
                      <a:r>
                        <a:rPr lang="ja-JP" altLang="en-US" sz="2400" b="0" dirty="0" smtClean="0">
                          <a:solidFill>
                            <a:schemeClr val="tx1"/>
                          </a:solidFill>
                          <a:latin typeface="Meiryo UI" panose="020B0604030504040204" pitchFamily="50" charset="-128"/>
                          <a:ea typeface="Meiryo UI" panose="020B0604030504040204" pitchFamily="50" charset="-128"/>
                        </a:rPr>
                        <a:t>民間保険には、</a:t>
                      </a:r>
                      <a:r>
                        <a:rPr lang="ja-JP" altLang="en-US" sz="2400" b="1" dirty="0" smtClean="0">
                          <a:solidFill>
                            <a:srgbClr val="00B0F0"/>
                          </a:solidFill>
                          <a:latin typeface="Meiryo UI" panose="020B0604030504040204" pitchFamily="50" charset="-128"/>
                          <a:ea typeface="Meiryo UI" panose="020B0604030504040204" pitchFamily="50" charset="-128"/>
                        </a:rPr>
                        <a:t>生命保険</a:t>
                      </a:r>
                      <a:r>
                        <a:rPr lang="ja-JP" altLang="en-US" sz="2400" b="0" dirty="0" smtClean="0">
                          <a:solidFill>
                            <a:schemeClr val="tx1"/>
                          </a:solidFill>
                          <a:latin typeface="Meiryo UI" panose="020B0604030504040204" pitchFamily="50" charset="-128"/>
                          <a:ea typeface="Meiryo UI" panose="020B0604030504040204" pitchFamily="50" charset="-128"/>
                        </a:rPr>
                        <a:t>（人に対する保険）と</a:t>
                      </a:r>
                      <a:r>
                        <a:rPr lang="ja-JP" altLang="en-US" sz="2400" b="1" dirty="0" smtClean="0">
                          <a:solidFill>
                            <a:srgbClr val="00B0F0"/>
                          </a:solidFill>
                          <a:latin typeface="Meiryo UI" panose="020B0604030504040204" pitchFamily="50" charset="-128"/>
                          <a:ea typeface="Meiryo UI" panose="020B0604030504040204" pitchFamily="50" charset="-128"/>
                        </a:rPr>
                        <a:t>損害保険</a:t>
                      </a:r>
                      <a:r>
                        <a:rPr lang="ja-JP" altLang="en-US" sz="2400" b="0" dirty="0" smtClean="0">
                          <a:solidFill>
                            <a:schemeClr val="tx1"/>
                          </a:solidFill>
                          <a:latin typeface="Meiryo UI" panose="020B0604030504040204" pitchFamily="50" charset="-128"/>
                          <a:ea typeface="Meiryo UI" panose="020B0604030504040204" pitchFamily="50" charset="-128"/>
                        </a:rPr>
                        <a:t>（モノに対する保険）があります。</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CCFF"/>
                      </a:solid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55448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ライフプランに合わせて、</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社会保険</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資産形成</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民間保険</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の利用を組み合わせましょう。</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CCFF"/>
                      </a:solid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4"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38</a:t>
            </a:fld>
            <a:endParaRPr lang="en-US" altLang="ja-JP" dirty="0"/>
          </a:p>
        </p:txBody>
      </p:sp>
      <p:sp>
        <p:nvSpPr>
          <p:cNvPr id="5" name="星 5 4"/>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 y="0"/>
            <a:ext cx="4995745"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「備える」　</a:t>
            </a:r>
            <a:r>
              <a:rPr lang="ja-JP" altLang="en-US" sz="2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～社会保険と民間保険</a:t>
            </a:r>
            <a:endParaRPr lang="ja-JP" altLang="en-US" sz="2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nvPr>
        </p:nvGraphicFramePr>
        <p:xfrm>
          <a:off x="352696" y="460044"/>
          <a:ext cx="8266647" cy="622592"/>
        </p:xfrm>
        <a:graphic>
          <a:graphicData uri="http://schemas.openxmlformats.org/drawingml/2006/table">
            <a:tbl>
              <a:tblPr firstRow="1" bandRow="1">
                <a:tableStyleId>{5C22544A-7EE6-4342-B048-85BDC9FD1C3A}</a:tableStyleId>
              </a:tblPr>
              <a:tblGrid>
                <a:gridCol w="8266647">
                  <a:extLst>
                    <a:ext uri="{9D8B030D-6E8A-4147-A177-3AD203B41FA5}">
                      <a16:colId xmlns:a16="http://schemas.microsoft.com/office/drawing/2014/main" val="20000"/>
                    </a:ext>
                  </a:extLst>
                </a:gridCol>
              </a:tblGrid>
              <a:tr h="622592">
                <a:tc>
                  <a:txBody>
                    <a:bodyPr/>
                    <a:lstStyle/>
                    <a:p>
                      <a:pPr algn="l"/>
                      <a:r>
                        <a:rPr kumimoji="1"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まとめ（</a:t>
                      </a:r>
                      <a:r>
                        <a:rPr kumimoji="1" lang="en-US" altLang="ja-JP"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章のポイント）</a:t>
                      </a: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3229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787</Words>
  <Application>Microsoft Office PowerPoint</Application>
  <PresentationFormat>画面に合わせる (4:3)</PresentationFormat>
  <Paragraphs>66</Paragraphs>
  <Slides>6</Slides>
  <Notes>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6</vt:i4>
      </vt:variant>
    </vt:vector>
  </HeadingPairs>
  <TitlesOfParts>
    <vt:vector size="17" baseType="lpstr">
      <vt:lpstr>HGPｺﾞｼｯｸM</vt:lpstr>
      <vt:lpstr>HG創英角ｺﾞｼｯｸUB</vt:lpstr>
      <vt:lpstr>Meiryo UI</vt:lpstr>
      <vt:lpstr>ＭＳ Ｐゴシック</vt:lpstr>
      <vt:lpstr>メイリオ</vt:lpstr>
      <vt:lpstr>游ゴシック</vt:lpstr>
      <vt:lpstr>Arial</vt:lpstr>
      <vt:lpstr>Calibri</vt:lpstr>
      <vt:lpstr>Times New Roman</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2023-05-31T02:35:21Z</dcterms:created>
  <dcterms:modified xsi:type="dcterms:W3CDTF">2023-05-31T02:35:24Z</dcterms:modified>
</cp:coreProperties>
</file>