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p:sldMasterIdLst>
    <p:sldMasterId id="2147483958" r:id="rId1"/>
  </p:sldMasterIdLst>
  <p:notesMasterIdLst>
    <p:notesMasterId r:id="rId11"/>
  </p:notesMasterIdLst>
  <p:handoutMasterIdLst>
    <p:handoutMasterId r:id="rId12"/>
  </p:handoutMasterIdLst>
  <p:sldIdLst>
    <p:sldId id="1665" r:id="rId2"/>
    <p:sldId id="1829" r:id="rId3"/>
    <p:sldId id="1669" r:id="rId4"/>
    <p:sldId id="1670" r:id="rId5"/>
    <p:sldId id="1671" r:id="rId6"/>
    <p:sldId id="1880" r:id="rId7"/>
    <p:sldId id="1618" r:id="rId8"/>
    <p:sldId id="1629" r:id="rId9"/>
    <p:sldId id="1879" r:id="rId10"/>
  </p:sldIdLst>
  <p:sldSz cx="9144000" cy="6858000" type="screen4x3"/>
  <p:notesSz cx="6807200" cy="9939338"/>
  <p:defaultTextStyle>
    <a:defPPr>
      <a:defRPr lang="en-US"/>
    </a:defPPr>
    <a:lvl1pPr algn="l" rtl="0" fontAlgn="base">
      <a:lnSpc>
        <a:spcPct val="120000"/>
      </a:lnSpc>
      <a:spcBef>
        <a:spcPct val="20000"/>
      </a:spcBef>
      <a:spcAft>
        <a:spcPct val="20000"/>
      </a:spcAft>
      <a:defRPr kumimoji="1" kern="1200">
        <a:solidFill>
          <a:schemeClr val="tx1"/>
        </a:solidFill>
        <a:latin typeface="Arial" charset="0"/>
        <a:ea typeface="ＭＳ Ｐゴシック" charset="-128"/>
        <a:cs typeface="+mn-cs"/>
      </a:defRPr>
    </a:lvl1pPr>
    <a:lvl2pPr marL="457200" algn="l" rtl="0" fontAlgn="base">
      <a:lnSpc>
        <a:spcPct val="120000"/>
      </a:lnSpc>
      <a:spcBef>
        <a:spcPct val="20000"/>
      </a:spcBef>
      <a:spcAft>
        <a:spcPct val="20000"/>
      </a:spcAft>
      <a:defRPr kumimoji="1" kern="1200">
        <a:solidFill>
          <a:schemeClr val="tx1"/>
        </a:solidFill>
        <a:latin typeface="Arial" charset="0"/>
        <a:ea typeface="ＭＳ Ｐゴシック" charset="-128"/>
        <a:cs typeface="+mn-cs"/>
      </a:defRPr>
    </a:lvl2pPr>
    <a:lvl3pPr marL="914400" algn="l" rtl="0" fontAlgn="base">
      <a:lnSpc>
        <a:spcPct val="120000"/>
      </a:lnSpc>
      <a:spcBef>
        <a:spcPct val="20000"/>
      </a:spcBef>
      <a:spcAft>
        <a:spcPct val="20000"/>
      </a:spcAft>
      <a:defRPr kumimoji="1" kern="1200">
        <a:solidFill>
          <a:schemeClr val="tx1"/>
        </a:solidFill>
        <a:latin typeface="Arial" charset="0"/>
        <a:ea typeface="ＭＳ Ｐゴシック" charset="-128"/>
        <a:cs typeface="+mn-cs"/>
      </a:defRPr>
    </a:lvl3pPr>
    <a:lvl4pPr marL="1371600" algn="l" rtl="0" fontAlgn="base">
      <a:lnSpc>
        <a:spcPct val="120000"/>
      </a:lnSpc>
      <a:spcBef>
        <a:spcPct val="20000"/>
      </a:spcBef>
      <a:spcAft>
        <a:spcPct val="20000"/>
      </a:spcAft>
      <a:defRPr kumimoji="1" kern="1200">
        <a:solidFill>
          <a:schemeClr val="tx1"/>
        </a:solidFill>
        <a:latin typeface="Arial" charset="0"/>
        <a:ea typeface="ＭＳ Ｐゴシック" charset="-128"/>
        <a:cs typeface="+mn-cs"/>
      </a:defRPr>
    </a:lvl4pPr>
    <a:lvl5pPr marL="1828800" algn="l" rtl="0" fontAlgn="base">
      <a:lnSpc>
        <a:spcPct val="120000"/>
      </a:lnSpc>
      <a:spcBef>
        <a:spcPct val="20000"/>
      </a:spcBef>
      <a:spcAft>
        <a:spcPct val="2000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30" userDrawn="1">
          <p15:clr>
            <a:srgbClr val="A4A3A4"/>
          </p15:clr>
        </p15:guide>
        <p15:guide id="2" pos="2145"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B0F0"/>
    <a:srgbClr val="D9D9D9"/>
    <a:srgbClr val="E0F3FC"/>
    <a:srgbClr val="14AAEB"/>
    <a:srgbClr val="FF6600"/>
    <a:srgbClr val="CC3300"/>
    <a:srgbClr val="FF9900"/>
    <a:srgbClr val="00FFFF"/>
    <a:srgbClr val="000000"/>
    <a:srgbClr val="EDE14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905" autoAdjust="0"/>
    <p:restoredTop sz="74137" autoAdjust="0"/>
  </p:normalViewPr>
  <p:slideViewPr>
    <p:cSldViewPr snapToGrid="0">
      <p:cViewPr>
        <p:scale>
          <a:sx n="66" d="100"/>
          <a:sy n="66" d="100"/>
        </p:scale>
        <p:origin x="2214" y="49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p:cViewPr>
        <p:scale>
          <a:sx n="90" d="100"/>
          <a:sy n="90" d="100"/>
        </p:scale>
        <p:origin x="-2148" y="384"/>
      </p:cViewPr>
      <p:guideLst>
        <p:guide orient="horz" pos="3130"/>
        <p:guide pos="2145"/>
      </p:guideLst>
    </p:cSldViewPr>
  </p:notesViewPr>
  <p:gridSpacing cx="45005" cy="45005"/>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2738" name="Rectangle 2"/>
          <p:cNvSpPr>
            <a:spLocks noGrp="1" noChangeArrowheads="1"/>
          </p:cNvSpPr>
          <p:nvPr>
            <p:ph type="hdr" sz="quarter"/>
          </p:nvPr>
        </p:nvSpPr>
        <p:spPr bwMode="auto">
          <a:xfrm>
            <a:off x="6" y="2"/>
            <a:ext cx="2950375" cy="497366"/>
          </a:xfrm>
          <a:prstGeom prst="rect">
            <a:avLst/>
          </a:prstGeom>
          <a:noFill/>
          <a:ln w="9525">
            <a:noFill/>
            <a:miter lim="800000"/>
            <a:headEnd/>
            <a:tailEnd/>
          </a:ln>
          <a:effectLst/>
        </p:spPr>
        <p:txBody>
          <a:bodyPr vert="horz" wrap="square" lIns="92187" tIns="46094" rIns="92187" bIns="46094" numCol="1" anchor="t" anchorCtr="0" compatLnSpc="1">
            <a:prstTxWarp prst="textNoShape">
              <a:avLst/>
            </a:prstTxWarp>
          </a:bodyPr>
          <a:lstStyle>
            <a:lvl1pPr eaLnBrk="0" hangingPunct="0">
              <a:lnSpc>
                <a:spcPct val="100000"/>
              </a:lnSpc>
              <a:spcAft>
                <a:spcPct val="0"/>
              </a:spcAft>
              <a:defRPr kumimoji="0" sz="1000">
                <a:latin typeface="Tahoma" pitchFamily="34" charset="0"/>
                <a:ea typeface="ＭＳ Ｐゴシック" pitchFamily="50" charset="-128"/>
              </a:defRPr>
            </a:lvl1pPr>
          </a:lstStyle>
          <a:p>
            <a:pPr>
              <a:defRPr/>
            </a:pPr>
            <a:endParaRPr lang="ja-JP" altLang="en-US" dirty="0"/>
          </a:p>
        </p:txBody>
      </p:sp>
      <p:sp>
        <p:nvSpPr>
          <p:cNvPr id="372739" name="Rectangle 3"/>
          <p:cNvSpPr>
            <a:spLocks noGrp="1" noChangeArrowheads="1"/>
          </p:cNvSpPr>
          <p:nvPr>
            <p:ph type="dt" sz="quarter" idx="1"/>
          </p:nvPr>
        </p:nvSpPr>
        <p:spPr bwMode="auto">
          <a:xfrm>
            <a:off x="3856831" y="2"/>
            <a:ext cx="2950375" cy="497366"/>
          </a:xfrm>
          <a:prstGeom prst="rect">
            <a:avLst/>
          </a:prstGeom>
          <a:noFill/>
          <a:ln w="9525">
            <a:noFill/>
            <a:miter lim="800000"/>
            <a:headEnd/>
            <a:tailEnd/>
          </a:ln>
          <a:effectLst/>
        </p:spPr>
        <p:txBody>
          <a:bodyPr vert="horz" wrap="square" lIns="92187" tIns="46094" rIns="92187" bIns="46094" numCol="1" anchor="t" anchorCtr="0" compatLnSpc="1">
            <a:prstTxWarp prst="textNoShape">
              <a:avLst/>
            </a:prstTxWarp>
          </a:bodyPr>
          <a:lstStyle>
            <a:lvl1pPr algn="r" eaLnBrk="0" hangingPunct="0">
              <a:lnSpc>
                <a:spcPct val="100000"/>
              </a:lnSpc>
              <a:spcAft>
                <a:spcPct val="0"/>
              </a:spcAft>
              <a:defRPr kumimoji="0" sz="1000">
                <a:latin typeface="Tahoma" pitchFamily="34" charset="0"/>
                <a:ea typeface="ＭＳ Ｐゴシック" pitchFamily="50" charset="-128"/>
              </a:defRPr>
            </a:lvl1pPr>
          </a:lstStyle>
          <a:p>
            <a:pPr>
              <a:defRPr/>
            </a:pPr>
            <a:endParaRPr lang="ja-JP" altLang="ja-JP" dirty="0"/>
          </a:p>
        </p:txBody>
      </p:sp>
      <p:sp>
        <p:nvSpPr>
          <p:cNvPr id="372740" name="Rectangle 4"/>
          <p:cNvSpPr>
            <a:spLocks noGrp="1" noChangeArrowheads="1"/>
          </p:cNvSpPr>
          <p:nvPr>
            <p:ph type="ftr" sz="quarter" idx="2"/>
          </p:nvPr>
        </p:nvSpPr>
        <p:spPr bwMode="auto">
          <a:xfrm>
            <a:off x="6" y="9441973"/>
            <a:ext cx="2950375" cy="497366"/>
          </a:xfrm>
          <a:prstGeom prst="rect">
            <a:avLst/>
          </a:prstGeom>
          <a:noFill/>
          <a:ln w="9525">
            <a:noFill/>
            <a:miter lim="800000"/>
            <a:headEnd/>
            <a:tailEnd/>
          </a:ln>
          <a:effectLst/>
        </p:spPr>
        <p:txBody>
          <a:bodyPr vert="horz" wrap="square" lIns="92187" tIns="46094" rIns="92187" bIns="46094" numCol="1" anchor="b" anchorCtr="0" compatLnSpc="1">
            <a:prstTxWarp prst="textNoShape">
              <a:avLst/>
            </a:prstTxWarp>
          </a:bodyPr>
          <a:lstStyle>
            <a:lvl1pPr eaLnBrk="0" hangingPunct="0">
              <a:lnSpc>
                <a:spcPct val="100000"/>
              </a:lnSpc>
              <a:spcAft>
                <a:spcPct val="0"/>
              </a:spcAft>
              <a:defRPr kumimoji="0" sz="1000">
                <a:latin typeface="Tahoma" pitchFamily="34" charset="0"/>
                <a:ea typeface="ＭＳ Ｐゴシック" pitchFamily="50" charset="-128"/>
              </a:defRPr>
            </a:lvl1pPr>
          </a:lstStyle>
          <a:p>
            <a:pPr>
              <a:defRPr/>
            </a:pPr>
            <a:endParaRPr lang="en-US" altLang="ja-JP" dirty="0"/>
          </a:p>
        </p:txBody>
      </p:sp>
      <p:sp>
        <p:nvSpPr>
          <p:cNvPr id="372741" name="Rectangle 5"/>
          <p:cNvSpPr>
            <a:spLocks noGrp="1" noChangeArrowheads="1"/>
          </p:cNvSpPr>
          <p:nvPr>
            <p:ph type="sldNum" sz="quarter" idx="3"/>
          </p:nvPr>
        </p:nvSpPr>
        <p:spPr bwMode="auto">
          <a:xfrm>
            <a:off x="3856831" y="9441973"/>
            <a:ext cx="2950375" cy="497366"/>
          </a:xfrm>
          <a:prstGeom prst="rect">
            <a:avLst/>
          </a:prstGeom>
          <a:noFill/>
          <a:ln w="9525">
            <a:noFill/>
            <a:miter lim="800000"/>
            <a:headEnd/>
            <a:tailEnd/>
          </a:ln>
          <a:effectLst/>
        </p:spPr>
        <p:txBody>
          <a:bodyPr vert="horz" wrap="square" lIns="92187" tIns="46094" rIns="92187" bIns="46094" numCol="1" anchor="b" anchorCtr="0" compatLnSpc="1">
            <a:prstTxWarp prst="textNoShape">
              <a:avLst/>
            </a:prstTxWarp>
          </a:bodyPr>
          <a:lstStyle>
            <a:lvl1pPr algn="r" eaLnBrk="0" hangingPunct="0">
              <a:lnSpc>
                <a:spcPct val="100000"/>
              </a:lnSpc>
              <a:spcAft>
                <a:spcPct val="0"/>
              </a:spcAft>
              <a:defRPr kumimoji="0" sz="1000">
                <a:latin typeface="Tahoma" pitchFamily="34" charset="0"/>
                <a:ea typeface="ＭＳ Ｐゴシック" pitchFamily="50" charset="-128"/>
              </a:defRPr>
            </a:lvl1pPr>
          </a:lstStyle>
          <a:p>
            <a:pPr>
              <a:defRPr/>
            </a:pPr>
            <a:fld id="{3E493067-D2C9-4066-B606-EA7CA3A1B1F1}" type="slidenum">
              <a:rPr lang="ja-JP" altLang="en-US"/>
              <a:pPr>
                <a:defRPr/>
              </a:pPr>
              <a:t>‹#›</a:t>
            </a:fld>
            <a:endParaRPr lang="ja-JP" altLang="ja-JP" dirty="0"/>
          </a:p>
        </p:txBody>
      </p:sp>
    </p:spTree>
    <p:extLst>
      <p:ext uri="{BB962C8B-B14F-4D97-AF65-F5344CB8AC3E}">
        <p14:creationId xmlns:p14="http://schemas.microsoft.com/office/powerpoint/2010/main" val="3740583968"/>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62504" name="Rectangle 8"/>
          <p:cNvSpPr>
            <a:spLocks noGrp="1" noChangeArrowheads="1"/>
          </p:cNvSpPr>
          <p:nvPr>
            <p:ph type="hdr" sz="quarter"/>
          </p:nvPr>
        </p:nvSpPr>
        <p:spPr bwMode="auto">
          <a:xfrm>
            <a:off x="6" y="2"/>
            <a:ext cx="2950375" cy="497366"/>
          </a:xfrm>
          <a:prstGeom prst="rect">
            <a:avLst/>
          </a:prstGeom>
          <a:noFill/>
          <a:ln w="9525">
            <a:noFill/>
            <a:miter lim="800000"/>
            <a:headEnd/>
            <a:tailEnd/>
          </a:ln>
          <a:effectLst/>
        </p:spPr>
        <p:txBody>
          <a:bodyPr vert="horz" wrap="square" lIns="92187" tIns="46094" rIns="92187" bIns="46094" numCol="1" anchor="t" anchorCtr="0" compatLnSpc="1">
            <a:prstTxWarp prst="textNoShape">
              <a:avLst/>
            </a:prstTxWarp>
          </a:bodyPr>
          <a:lstStyle>
            <a:lvl1pPr eaLnBrk="0" hangingPunct="0">
              <a:lnSpc>
                <a:spcPct val="100000"/>
              </a:lnSpc>
              <a:spcAft>
                <a:spcPct val="0"/>
              </a:spcAft>
              <a:buFontTx/>
              <a:buChar char="•"/>
              <a:defRPr kumimoji="0" sz="1000">
                <a:latin typeface="Tahoma" pitchFamily="34" charset="0"/>
                <a:ea typeface="ＭＳ Ｐゴシック" pitchFamily="50" charset="-128"/>
              </a:defRPr>
            </a:lvl1pPr>
          </a:lstStyle>
          <a:p>
            <a:pPr>
              <a:defRPr/>
            </a:pPr>
            <a:endParaRPr lang="ja-JP" altLang="ja-JP" dirty="0"/>
          </a:p>
        </p:txBody>
      </p:sp>
      <p:sp>
        <p:nvSpPr>
          <p:cNvPr id="29699" name="Rectangle 9"/>
          <p:cNvSpPr>
            <a:spLocks noGrp="1" noRot="1" noChangeAspect="1" noChangeArrowheads="1"/>
          </p:cNvSpPr>
          <p:nvPr>
            <p:ph type="sldImg" idx="2"/>
          </p:nvPr>
        </p:nvSpPr>
        <p:spPr bwMode="auto">
          <a:xfrm>
            <a:off x="917575" y="744538"/>
            <a:ext cx="4972050" cy="3730625"/>
          </a:xfrm>
          <a:prstGeom prst="rect">
            <a:avLst/>
          </a:prstGeom>
          <a:noFill/>
          <a:ln w="9525">
            <a:solidFill>
              <a:srgbClr val="000000"/>
            </a:solidFill>
            <a:miter lim="800000"/>
            <a:headEnd/>
            <a:tailEnd/>
          </a:ln>
        </p:spPr>
      </p:sp>
      <p:sp>
        <p:nvSpPr>
          <p:cNvPr id="362506" name="Rectangle 10"/>
          <p:cNvSpPr>
            <a:spLocks noGrp="1" noChangeArrowheads="1"/>
          </p:cNvSpPr>
          <p:nvPr>
            <p:ph type="body" sz="quarter" idx="3"/>
          </p:nvPr>
        </p:nvSpPr>
        <p:spPr bwMode="auto">
          <a:xfrm>
            <a:off x="908060" y="4720990"/>
            <a:ext cx="4991091" cy="4473101"/>
          </a:xfrm>
          <a:prstGeom prst="rect">
            <a:avLst/>
          </a:prstGeom>
          <a:noFill/>
          <a:ln w="9525">
            <a:noFill/>
            <a:miter lim="800000"/>
            <a:headEnd/>
            <a:tailEnd/>
          </a:ln>
          <a:effectLst/>
        </p:spPr>
        <p:txBody>
          <a:bodyPr vert="horz" wrap="square" lIns="92187" tIns="46094" rIns="92187" bIns="46094" numCol="1" anchor="t" anchorCtr="0" compatLnSpc="1">
            <a:prstTxWarp prst="textNoShape">
              <a:avLst/>
            </a:prstTxWarp>
          </a:bodyPr>
          <a:lstStyle/>
          <a:p>
            <a:pPr lvl="0"/>
            <a:r>
              <a:rPr lang="ja-JP" altLang="en-US" noProof="0" smtClean="0"/>
              <a:t>マスター テキストの書式設定</a:t>
            </a:r>
          </a:p>
          <a:p>
            <a:pPr lvl="1"/>
            <a:r>
              <a:rPr lang="ja-JP" altLang="en-US" noProof="0" smtClean="0"/>
              <a:t>第 2 レベル</a:t>
            </a:r>
          </a:p>
          <a:p>
            <a:pPr lvl="2"/>
            <a:r>
              <a:rPr lang="ja-JP" altLang="en-US" noProof="0" smtClean="0"/>
              <a:t>第 3 レベル</a:t>
            </a:r>
          </a:p>
          <a:p>
            <a:pPr lvl="3"/>
            <a:r>
              <a:rPr lang="ja-JP" altLang="en-US" noProof="0" smtClean="0"/>
              <a:t>第 4 レベル</a:t>
            </a:r>
          </a:p>
          <a:p>
            <a:pPr lvl="4"/>
            <a:r>
              <a:rPr lang="ja-JP" altLang="en-US" noProof="0" smtClean="0"/>
              <a:t>第 5 レベル</a:t>
            </a:r>
          </a:p>
        </p:txBody>
      </p:sp>
      <p:sp>
        <p:nvSpPr>
          <p:cNvPr id="362507" name="Rectangle 11"/>
          <p:cNvSpPr>
            <a:spLocks noGrp="1" noChangeArrowheads="1"/>
          </p:cNvSpPr>
          <p:nvPr>
            <p:ph type="dt" idx="1"/>
          </p:nvPr>
        </p:nvSpPr>
        <p:spPr bwMode="auto">
          <a:xfrm>
            <a:off x="3856831" y="2"/>
            <a:ext cx="2950375" cy="497366"/>
          </a:xfrm>
          <a:prstGeom prst="rect">
            <a:avLst/>
          </a:prstGeom>
          <a:noFill/>
          <a:ln w="9525">
            <a:noFill/>
            <a:miter lim="800000"/>
            <a:headEnd/>
            <a:tailEnd/>
          </a:ln>
          <a:effectLst/>
        </p:spPr>
        <p:txBody>
          <a:bodyPr vert="horz" wrap="square" lIns="92187" tIns="46094" rIns="92187" bIns="46094" numCol="1" anchor="t" anchorCtr="0" compatLnSpc="1">
            <a:prstTxWarp prst="textNoShape">
              <a:avLst/>
            </a:prstTxWarp>
          </a:bodyPr>
          <a:lstStyle>
            <a:lvl1pPr algn="r" eaLnBrk="0" hangingPunct="0">
              <a:lnSpc>
                <a:spcPct val="100000"/>
              </a:lnSpc>
              <a:spcAft>
                <a:spcPct val="0"/>
              </a:spcAft>
              <a:buFontTx/>
              <a:buChar char="•"/>
              <a:defRPr kumimoji="0" sz="1000">
                <a:latin typeface="Tahoma" pitchFamily="34" charset="0"/>
                <a:ea typeface="ＭＳ Ｐゴシック" pitchFamily="50" charset="-128"/>
              </a:defRPr>
            </a:lvl1pPr>
          </a:lstStyle>
          <a:p>
            <a:pPr>
              <a:defRPr/>
            </a:pPr>
            <a:endParaRPr lang="ja-JP" altLang="ja-JP" dirty="0"/>
          </a:p>
        </p:txBody>
      </p:sp>
      <p:sp>
        <p:nvSpPr>
          <p:cNvPr id="362508" name="Rectangle 12"/>
          <p:cNvSpPr>
            <a:spLocks noGrp="1" noChangeArrowheads="1"/>
          </p:cNvSpPr>
          <p:nvPr>
            <p:ph type="ftr" sz="quarter" idx="4"/>
          </p:nvPr>
        </p:nvSpPr>
        <p:spPr bwMode="auto">
          <a:xfrm>
            <a:off x="6" y="9441973"/>
            <a:ext cx="2950375" cy="497366"/>
          </a:xfrm>
          <a:prstGeom prst="rect">
            <a:avLst/>
          </a:prstGeom>
          <a:noFill/>
          <a:ln w="9525">
            <a:noFill/>
            <a:miter lim="800000"/>
            <a:headEnd/>
            <a:tailEnd/>
          </a:ln>
          <a:effectLst/>
        </p:spPr>
        <p:txBody>
          <a:bodyPr vert="horz" wrap="square" lIns="92187" tIns="46094" rIns="92187" bIns="46094" numCol="1" anchor="b" anchorCtr="0" compatLnSpc="1">
            <a:prstTxWarp prst="textNoShape">
              <a:avLst/>
            </a:prstTxWarp>
          </a:bodyPr>
          <a:lstStyle>
            <a:lvl1pPr eaLnBrk="0" hangingPunct="0">
              <a:lnSpc>
                <a:spcPct val="100000"/>
              </a:lnSpc>
              <a:spcAft>
                <a:spcPct val="0"/>
              </a:spcAft>
              <a:buFontTx/>
              <a:buChar char="•"/>
              <a:defRPr kumimoji="0" sz="1000">
                <a:latin typeface="Tahoma" pitchFamily="34" charset="0"/>
                <a:ea typeface="ＭＳ Ｐゴシック" pitchFamily="50" charset="-128"/>
              </a:defRPr>
            </a:lvl1pPr>
          </a:lstStyle>
          <a:p>
            <a:pPr>
              <a:defRPr/>
            </a:pPr>
            <a:endParaRPr lang="ja-JP" altLang="ja-JP" dirty="0"/>
          </a:p>
        </p:txBody>
      </p:sp>
      <p:sp>
        <p:nvSpPr>
          <p:cNvPr id="362509" name="Rectangle 13"/>
          <p:cNvSpPr>
            <a:spLocks noGrp="1" noChangeArrowheads="1"/>
          </p:cNvSpPr>
          <p:nvPr>
            <p:ph type="sldNum" sz="quarter" idx="5"/>
          </p:nvPr>
        </p:nvSpPr>
        <p:spPr bwMode="auto">
          <a:xfrm>
            <a:off x="3856831" y="9441973"/>
            <a:ext cx="2950375" cy="497366"/>
          </a:xfrm>
          <a:prstGeom prst="rect">
            <a:avLst/>
          </a:prstGeom>
          <a:noFill/>
          <a:ln w="9525">
            <a:noFill/>
            <a:miter lim="800000"/>
            <a:headEnd/>
            <a:tailEnd/>
          </a:ln>
          <a:effectLst/>
        </p:spPr>
        <p:txBody>
          <a:bodyPr vert="horz" wrap="square" lIns="92187" tIns="46094" rIns="92187" bIns="46094" numCol="1" anchor="b" anchorCtr="0" compatLnSpc="1">
            <a:prstTxWarp prst="textNoShape">
              <a:avLst/>
            </a:prstTxWarp>
          </a:bodyPr>
          <a:lstStyle>
            <a:lvl1pPr algn="r" eaLnBrk="0" hangingPunct="0">
              <a:lnSpc>
                <a:spcPct val="100000"/>
              </a:lnSpc>
              <a:spcAft>
                <a:spcPct val="0"/>
              </a:spcAft>
              <a:buFontTx/>
              <a:buChar char="•"/>
              <a:defRPr kumimoji="0" sz="1000">
                <a:latin typeface="Tahoma" pitchFamily="34" charset="0"/>
                <a:ea typeface="ＭＳ Ｐゴシック" pitchFamily="50" charset="-128"/>
              </a:defRPr>
            </a:lvl1pPr>
          </a:lstStyle>
          <a:p>
            <a:pPr>
              <a:defRPr/>
            </a:pPr>
            <a:fld id="{0B690759-A892-4183-BAFA-C65763666524}" type="slidenum">
              <a:rPr lang="ja-JP" altLang="en-US"/>
              <a:pPr>
                <a:defRPr/>
              </a:pPr>
              <a:t>‹#›</a:t>
            </a:fld>
            <a:endParaRPr lang="ja-JP" altLang="ja-JP" dirty="0"/>
          </a:p>
        </p:txBody>
      </p:sp>
    </p:spTree>
    <p:extLst>
      <p:ext uri="{BB962C8B-B14F-4D97-AF65-F5344CB8AC3E}">
        <p14:creationId xmlns:p14="http://schemas.microsoft.com/office/powerpoint/2010/main" val="2835979646"/>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2"/>
          <p:cNvSpPr>
            <a:spLocks noGrp="1" noRot="1" noChangeAspect="1" noChangeArrowheads="1" noTextEdit="1"/>
          </p:cNvSpPr>
          <p:nvPr>
            <p:ph type="sldImg"/>
          </p:nvPr>
        </p:nvSpPr>
        <p:spPr>
          <a:xfrm>
            <a:off x="917575" y="744538"/>
            <a:ext cx="4972050" cy="3730625"/>
          </a:xfrm>
          <a:ln/>
        </p:spPr>
      </p:sp>
      <p:sp>
        <p:nvSpPr>
          <p:cNvPr id="45060" name="Rectangle 3"/>
          <p:cNvSpPr>
            <a:spLocks noGrp="1" noChangeArrowheads="1"/>
          </p:cNvSpPr>
          <p:nvPr>
            <p:ph type="body" idx="1"/>
          </p:nvPr>
        </p:nvSpPr>
        <p:spPr>
          <a:noFill/>
        </p:spPr>
        <p:txBody>
          <a:bodyPr/>
          <a:lstStyle/>
          <a:p>
            <a:pPr marL="0" marR="0" lvl="0" indent="0" algn="l" defTabSz="914400" rtl="0" eaLnBrk="0" fontAlgn="base" latinLnBrk="0" hangingPunct="0">
              <a:lnSpc>
                <a:spcPct val="100000"/>
              </a:lnSpc>
              <a:spcBef>
                <a:spcPct val="30000"/>
              </a:spcBef>
              <a:spcAft>
                <a:spcPct val="0"/>
              </a:spcAft>
              <a:buClrTx/>
              <a:buSzTx/>
              <a:buFont typeface="Wingdings" panose="05000000000000000000" pitchFamily="2" charset="2"/>
              <a:buNone/>
              <a:tabLst/>
              <a:defRPr/>
            </a:pPr>
            <a:r>
              <a:rPr lang="en-US" altLang="ja-JP" b="1" u="sng" dirty="0" smtClean="0">
                <a:latin typeface="HGPｺﾞｼｯｸM" panose="020B0600000000000000" pitchFamily="50" charset="-128"/>
                <a:ea typeface="HGPｺﾞｼｯｸM" panose="020B0600000000000000" pitchFamily="50" charset="-128"/>
              </a:rPr>
              <a:t>【</a:t>
            </a:r>
            <a:r>
              <a:rPr lang="ja-JP" altLang="en-US" b="1" u="sng" dirty="0" smtClean="0">
                <a:latin typeface="HGPｺﾞｼｯｸM" panose="020B0600000000000000" pitchFamily="50" charset="-128"/>
                <a:ea typeface="HGPｺﾞｼｯｸM" panose="020B0600000000000000" pitchFamily="50" charset="-128"/>
              </a:rPr>
              <a:t>狙い</a:t>
            </a:r>
            <a:r>
              <a:rPr lang="en-US" altLang="ja-JP" b="1" u="sng" dirty="0" smtClean="0">
                <a:latin typeface="HGPｺﾞｼｯｸM" panose="020B0600000000000000" pitchFamily="50" charset="-128"/>
                <a:ea typeface="HGPｺﾞｼｯｸM" panose="020B0600000000000000" pitchFamily="50" charset="-128"/>
              </a:rPr>
              <a:t>】</a:t>
            </a:r>
            <a:r>
              <a:rPr lang="ja-JP" altLang="en-US" b="1" u="sng" dirty="0" smtClean="0">
                <a:latin typeface="HGPｺﾞｼｯｸM" panose="020B0600000000000000" pitchFamily="50" charset="-128"/>
                <a:ea typeface="HGPｺﾞｼｯｸM" panose="020B0600000000000000" pitchFamily="50" charset="-128"/>
              </a:rPr>
              <a:t>成年引き下げに伴い、</a:t>
            </a:r>
            <a:r>
              <a:rPr lang="en-US" altLang="ja-JP" b="1" u="sng" dirty="0" smtClean="0">
                <a:latin typeface="HGPｺﾞｼｯｸM" panose="020B0600000000000000" pitchFamily="50" charset="-128"/>
                <a:ea typeface="HGPｺﾞｼｯｸM" panose="020B0600000000000000" pitchFamily="50" charset="-128"/>
              </a:rPr>
              <a:t>18</a:t>
            </a:r>
            <a:r>
              <a:rPr lang="ja-JP" altLang="en-US" b="1" u="sng" dirty="0" smtClean="0">
                <a:latin typeface="HGPｺﾞｼｯｸM" panose="020B0600000000000000" pitchFamily="50" charset="-128"/>
                <a:ea typeface="HGPｺﾞｼｯｸM" panose="020B0600000000000000" pitchFamily="50" charset="-128"/>
              </a:rPr>
              <a:t>歳が金融トラブルの標的となりやすい。金融トラブルの例や対処法を学ぶ。</a:t>
            </a:r>
            <a:endParaRPr lang="en-US" altLang="ja-JP" b="1" u="sng" dirty="0" smtClean="0">
              <a:latin typeface="HGPｺﾞｼｯｸM" panose="020B0600000000000000" pitchFamily="50" charset="-128"/>
              <a:ea typeface="HGPｺﾞｼｯｸM" panose="020B0600000000000000" pitchFamily="50" charset="-128"/>
            </a:endParaRPr>
          </a:p>
          <a:p>
            <a:pPr marL="0" indent="0">
              <a:buFont typeface="Wingdings" panose="05000000000000000000" pitchFamily="2" charset="2"/>
              <a:buNone/>
            </a:pPr>
            <a:endParaRPr lang="en-US" altLang="ja-JP" dirty="0" smtClean="0">
              <a:latin typeface="HGPｺﾞｼｯｸM" panose="020B0600000000000000" pitchFamily="50" charset="-128"/>
              <a:ea typeface="HGPｺﾞｼｯｸM" panose="020B0600000000000000" pitchFamily="50" charset="-128"/>
            </a:endParaRPr>
          </a:p>
          <a:p>
            <a:pPr marL="172896" indent="-172896">
              <a:buFont typeface="Wingdings" panose="05000000000000000000" pitchFamily="2" charset="2"/>
              <a:buChar char="p"/>
            </a:pPr>
            <a:r>
              <a:rPr lang="ja-JP" altLang="en-US" dirty="0" smtClean="0">
                <a:latin typeface="HGPｺﾞｼｯｸM" panose="020B0600000000000000" pitchFamily="50" charset="-128"/>
                <a:ea typeface="HGPｺﾞｼｯｸM" panose="020B0600000000000000" pitchFamily="50" charset="-128"/>
              </a:rPr>
              <a:t>第</a:t>
            </a:r>
            <a:r>
              <a:rPr lang="en-US" altLang="ja-JP" dirty="0" smtClean="0">
                <a:latin typeface="HGPｺﾞｼｯｸM" panose="020B0600000000000000" pitchFamily="50" charset="-128"/>
                <a:ea typeface="HGPｺﾞｼｯｸM" panose="020B0600000000000000" pitchFamily="50" charset="-128"/>
              </a:rPr>
              <a:t>6</a:t>
            </a:r>
            <a:r>
              <a:rPr lang="ja-JP" altLang="en-US" dirty="0" smtClean="0">
                <a:latin typeface="HGPｺﾞｼｯｸM" panose="020B0600000000000000" pitchFamily="50" charset="-128"/>
                <a:ea typeface="HGPｺﾞｼｯｸM" panose="020B0600000000000000" pitchFamily="50" charset="-128"/>
              </a:rPr>
              <a:t>章では、「金融トラブル」についてお話しします。</a:t>
            </a:r>
            <a:endParaRPr lang="en-US" altLang="ja-JP" dirty="0" smtClean="0">
              <a:latin typeface="HGPｺﾞｼｯｸM" panose="020B0600000000000000" pitchFamily="50" charset="-128"/>
              <a:ea typeface="HGPｺﾞｼｯｸM" panose="020B0600000000000000" pitchFamily="50" charset="-128"/>
            </a:endParaRPr>
          </a:p>
          <a:p>
            <a:pPr marL="172896" indent="-172896">
              <a:buFont typeface="Wingdings" panose="05000000000000000000" pitchFamily="2" charset="2"/>
              <a:buChar char="p"/>
            </a:pPr>
            <a:r>
              <a:rPr lang="ja-JP" altLang="en-US" dirty="0" smtClean="0">
                <a:latin typeface="HGPｺﾞｼｯｸM" panose="020B0600000000000000" pitchFamily="50" charset="-128"/>
                <a:ea typeface="HGPｺﾞｼｯｸM" panose="020B0600000000000000" pitchFamily="50" charset="-128"/>
              </a:rPr>
              <a:t>トラブルにあわないためには、</a:t>
            </a:r>
            <a:r>
              <a:rPr lang="ja-JP" altLang="en-US" b="1" dirty="0" smtClean="0">
                <a:latin typeface="HGPｺﾞｼｯｸM" panose="020B0600000000000000" pitchFamily="50" charset="-128"/>
                <a:ea typeface="HGPｺﾞｼｯｸM" panose="020B0600000000000000" pitchFamily="50" charset="-128"/>
              </a:rPr>
              <a:t>どんな手口があるか知っておくのも重要</a:t>
            </a:r>
            <a:r>
              <a:rPr lang="ja-JP" altLang="en-US" dirty="0" smtClean="0">
                <a:latin typeface="HGPｺﾞｼｯｸM" panose="020B0600000000000000" pitchFamily="50" charset="-128"/>
                <a:ea typeface="HGPｺﾞｼｯｸM" panose="020B0600000000000000" pitchFamily="50" charset="-128"/>
              </a:rPr>
              <a:t>ですので、最近増えている具体的な事例を紹介します。</a:t>
            </a:r>
            <a:endParaRPr lang="en-US" altLang="ja-JP" dirty="0" smtClean="0">
              <a:latin typeface="HGPｺﾞｼｯｸM" panose="020B0600000000000000" pitchFamily="50" charset="-128"/>
              <a:ea typeface="HGPｺﾞｼｯｸM" panose="020B0600000000000000" pitchFamily="50" charset="-128"/>
            </a:endParaRPr>
          </a:p>
          <a:p>
            <a:pPr marL="172896" indent="-172896">
              <a:buFont typeface="Wingdings" panose="05000000000000000000" pitchFamily="2" charset="2"/>
              <a:buChar char="p"/>
            </a:pPr>
            <a:r>
              <a:rPr lang="en-US" altLang="ja-JP" b="1" dirty="0" smtClean="0">
                <a:latin typeface="HGPｺﾞｼｯｸM" panose="020B0600000000000000" pitchFamily="50" charset="-128"/>
                <a:ea typeface="HGPｺﾞｼｯｸM" panose="020B0600000000000000" pitchFamily="50" charset="-128"/>
              </a:rPr>
              <a:t>2022</a:t>
            </a:r>
            <a:r>
              <a:rPr lang="ja-JP" altLang="en-US" b="1" dirty="0" smtClean="0">
                <a:latin typeface="HGPｺﾞｼｯｸM" panose="020B0600000000000000" pitchFamily="50" charset="-128"/>
                <a:ea typeface="HGPｺﾞｼｯｸM" panose="020B0600000000000000" pitchFamily="50" charset="-128"/>
              </a:rPr>
              <a:t>年</a:t>
            </a:r>
            <a:r>
              <a:rPr lang="en-US" altLang="ja-JP" b="1" dirty="0" smtClean="0">
                <a:latin typeface="HGPｺﾞｼｯｸM" panose="020B0600000000000000" pitchFamily="50" charset="-128"/>
                <a:ea typeface="HGPｺﾞｼｯｸM" panose="020B0600000000000000" pitchFamily="50" charset="-128"/>
              </a:rPr>
              <a:t>4</a:t>
            </a:r>
            <a:r>
              <a:rPr lang="ja-JP" altLang="en-US" b="1" dirty="0" smtClean="0">
                <a:latin typeface="HGPｺﾞｼｯｸM" panose="020B0600000000000000" pitchFamily="50" charset="-128"/>
                <a:ea typeface="HGPｺﾞｼｯｸM" panose="020B0600000000000000" pitchFamily="50" charset="-128"/>
              </a:rPr>
              <a:t>月から</a:t>
            </a:r>
            <a:r>
              <a:rPr lang="en-US" altLang="ja-JP" b="1" dirty="0" smtClean="0">
                <a:latin typeface="HGPｺﾞｼｯｸM" panose="020B0600000000000000" pitchFamily="50" charset="-128"/>
                <a:ea typeface="HGPｺﾞｼｯｸM" panose="020B0600000000000000" pitchFamily="50" charset="-128"/>
              </a:rPr>
              <a:t>18</a:t>
            </a:r>
            <a:r>
              <a:rPr lang="ja-JP" altLang="en-US" b="1" dirty="0" smtClean="0">
                <a:latin typeface="HGPｺﾞｼｯｸM" panose="020B0600000000000000" pitchFamily="50" charset="-128"/>
                <a:ea typeface="HGPｺﾞｼｯｸM" panose="020B0600000000000000" pitchFamily="50" charset="-128"/>
              </a:rPr>
              <a:t>歳で成人</a:t>
            </a:r>
            <a:r>
              <a:rPr lang="ja-JP" altLang="en-US" dirty="0" smtClean="0">
                <a:latin typeface="HGPｺﾞｼｯｸM" panose="020B0600000000000000" pitchFamily="50" charset="-128"/>
                <a:ea typeface="HGPｺﾞｼｯｸM" panose="020B0600000000000000" pitchFamily="50" charset="-128"/>
              </a:rPr>
              <a:t>となります。成人になるとどうなるのかというと、</a:t>
            </a:r>
            <a:r>
              <a:rPr lang="ja-JP" altLang="en-US" b="0" dirty="0" smtClean="0">
                <a:latin typeface="HGPｺﾞｼｯｸM" panose="020B0600000000000000" pitchFamily="50" charset="-128"/>
                <a:ea typeface="HGPｺﾞｼｯｸM" panose="020B0600000000000000" pitchFamily="50" charset="-128"/>
              </a:rPr>
              <a:t>保護者の同意なしに契約ができる</a:t>
            </a:r>
            <a:r>
              <a:rPr lang="ja-JP" altLang="en-US" dirty="0" smtClean="0">
                <a:latin typeface="HGPｺﾞｼｯｸM" panose="020B0600000000000000" pitchFamily="50" charset="-128"/>
                <a:ea typeface="HGPｺﾞｼｯｸM" panose="020B0600000000000000" pitchFamily="50" charset="-128"/>
              </a:rPr>
              <a:t>ことになります。</a:t>
            </a:r>
            <a:endParaRPr lang="en-US" altLang="ja-JP" dirty="0" smtClean="0">
              <a:latin typeface="HGPｺﾞｼｯｸM" panose="020B0600000000000000" pitchFamily="50" charset="-128"/>
              <a:ea typeface="HGPｺﾞｼｯｸM" panose="020B0600000000000000" pitchFamily="50" charset="-128"/>
            </a:endParaRPr>
          </a:p>
          <a:p>
            <a:pPr marL="172896" indent="-172896">
              <a:buFont typeface="Wingdings" panose="05000000000000000000" pitchFamily="2" charset="2"/>
              <a:buChar char="p"/>
            </a:pPr>
            <a:r>
              <a:rPr lang="ja-JP" altLang="en-US" b="1" dirty="0" smtClean="0">
                <a:latin typeface="HGPｺﾞｼｯｸM" panose="020B0600000000000000" pitchFamily="50" charset="-128"/>
                <a:ea typeface="HGPｺﾞｼｯｸM" panose="020B0600000000000000" pitchFamily="50" charset="-128"/>
              </a:rPr>
              <a:t>悪い人は成人になりたての人をターゲットにする</a:t>
            </a:r>
            <a:r>
              <a:rPr lang="ja-JP" altLang="en-US" dirty="0" smtClean="0">
                <a:latin typeface="HGPｺﾞｼｯｸM" panose="020B0600000000000000" pitchFamily="50" charset="-128"/>
                <a:ea typeface="HGPｺﾞｼｯｸM" panose="020B0600000000000000" pitchFamily="50" charset="-128"/>
              </a:rPr>
              <a:t>傾向があり、今までは</a:t>
            </a:r>
            <a:r>
              <a:rPr lang="en-US" altLang="ja-JP" dirty="0" smtClean="0">
                <a:latin typeface="HGPｺﾞｼｯｸM" panose="020B0600000000000000" pitchFamily="50" charset="-128"/>
                <a:ea typeface="HGPｺﾞｼｯｸM" panose="020B0600000000000000" pitchFamily="50" charset="-128"/>
              </a:rPr>
              <a:t>20</a:t>
            </a:r>
            <a:r>
              <a:rPr lang="ja-JP" altLang="en-US" dirty="0" smtClean="0">
                <a:latin typeface="HGPｺﾞｼｯｸM" panose="020B0600000000000000" pitchFamily="50" charset="-128"/>
                <a:ea typeface="HGPｺﾞｼｯｸM" panose="020B0600000000000000" pitchFamily="50" charset="-128"/>
              </a:rPr>
              <a:t>歳の人だったのが、これからは</a:t>
            </a:r>
            <a:r>
              <a:rPr lang="en-US" altLang="ja-JP" dirty="0" smtClean="0">
                <a:latin typeface="HGPｺﾞｼｯｸM" panose="020B0600000000000000" pitchFamily="50" charset="-128"/>
                <a:ea typeface="HGPｺﾞｼｯｸM" panose="020B0600000000000000" pitchFamily="50" charset="-128"/>
              </a:rPr>
              <a:t>18</a:t>
            </a:r>
            <a:r>
              <a:rPr lang="ja-JP" altLang="en-US" dirty="0" smtClean="0">
                <a:latin typeface="HGPｺﾞｼｯｸM" panose="020B0600000000000000" pitchFamily="50" charset="-128"/>
                <a:ea typeface="HGPｺﾞｼｯｸM" panose="020B0600000000000000" pitchFamily="50" charset="-128"/>
              </a:rPr>
              <a:t>歳の人になりそうです。</a:t>
            </a:r>
            <a:endParaRPr lang="en-US" altLang="ja-JP" dirty="0" smtClean="0">
              <a:latin typeface="HGPｺﾞｼｯｸM" panose="020B0600000000000000" pitchFamily="50" charset="-128"/>
              <a:ea typeface="HGPｺﾞｼｯｸM" panose="020B0600000000000000" pitchFamily="50" charset="-128"/>
            </a:endParaRPr>
          </a:p>
          <a:p>
            <a:pPr marL="172896" indent="-172896">
              <a:buFont typeface="Wingdings" panose="05000000000000000000" pitchFamily="2" charset="2"/>
              <a:buChar char="p"/>
            </a:pPr>
            <a:r>
              <a:rPr lang="ja-JP" altLang="en-US" dirty="0" smtClean="0">
                <a:latin typeface="HGPｺﾞｼｯｸM" panose="020B0600000000000000" pitchFamily="50" charset="-128"/>
                <a:ea typeface="HGPｺﾞｼｯｸM" panose="020B0600000000000000" pitchFamily="50" charset="-128"/>
              </a:rPr>
              <a:t>なので、これから話す金融トラブルについても、自分の身を守るために真剣に聞いてみてください。</a:t>
            </a:r>
            <a:endParaRPr lang="en-US" altLang="ja-JP" dirty="0" smtClean="0">
              <a:latin typeface="HGPｺﾞｼｯｸM" panose="020B0600000000000000" pitchFamily="50" charset="-128"/>
              <a:ea typeface="HGPｺﾞｼｯｸM" panose="020B0600000000000000" pitchFamily="50" charset="-128"/>
            </a:endParaRPr>
          </a:p>
          <a:p>
            <a:pPr eaLnBrk="1" hangingPunct="1"/>
            <a:endParaRPr lang="ja-JP" altLang="ja-JP" dirty="0" smtClean="0"/>
          </a:p>
        </p:txBody>
      </p:sp>
    </p:spTree>
    <p:extLst>
      <p:ext uri="{BB962C8B-B14F-4D97-AF65-F5344CB8AC3E}">
        <p14:creationId xmlns:p14="http://schemas.microsoft.com/office/powerpoint/2010/main" val="233898308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2"/>
          <p:cNvSpPr>
            <a:spLocks noGrp="1" noRot="1" noChangeAspect="1" noChangeArrowheads="1" noTextEdit="1"/>
          </p:cNvSpPr>
          <p:nvPr>
            <p:ph type="sldImg"/>
          </p:nvPr>
        </p:nvSpPr>
        <p:spPr>
          <a:xfrm>
            <a:off x="917575" y="744538"/>
            <a:ext cx="4972050" cy="3730625"/>
          </a:xfrm>
          <a:ln/>
        </p:spPr>
      </p:sp>
      <p:sp>
        <p:nvSpPr>
          <p:cNvPr id="45060" name="Rectangle 3"/>
          <p:cNvSpPr>
            <a:spLocks noGrp="1" noChangeArrowheads="1"/>
          </p:cNvSpPr>
          <p:nvPr>
            <p:ph type="body" idx="1"/>
          </p:nvPr>
        </p:nvSpPr>
        <p:spPr>
          <a:noFill/>
        </p:spPr>
        <p:txBody>
          <a:bodyPr/>
          <a:lstStyle/>
          <a:p>
            <a:pPr marL="172896" indent="-172896">
              <a:buFont typeface="Wingdings" panose="05000000000000000000" pitchFamily="2" charset="2"/>
              <a:buChar char="p"/>
            </a:pPr>
            <a:r>
              <a:rPr lang="ja-JP" altLang="en-US" dirty="0" smtClean="0">
                <a:latin typeface="HGPｺﾞｼｯｸM" panose="020B0600000000000000" pitchFamily="50" charset="-128"/>
                <a:ea typeface="HGPｺﾞｼｯｸM" panose="020B0600000000000000" pitchFamily="50" charset="-128"/>
              </a:rPr>
              <a:t>正解は③．</a:t>
            </a:r>
            <a:endParaRPr lang="en-US" altLang="ja-JP" dirty="0" smtClean="0">
              <a:latin typeface="HGPｺﾞｼｯｸM" panose="020B0600000000000000" pitchFamily="50" charset="-128"/>
              <a:ea typeface="HGPｺﾞｼｯｸM" panose="020B0600000000000000" pitchFamily="50" charset="-128"/>
            </a:endParaRPr>
          </a:p>
          <a:p>
            <a:pPr marL="172896" indent="-172896">
              <a:buFont typeface="Wingdings" panose="05000000000000000000" pitchFamily="2" charset="2"/>
              <a:buChar char="p"/>
            </a:pPr>
            <a:r>
              <a:rPr lang="ja-JP" altLang="en-US" dirty="0" smtClean="0">
                <a:latin typeface="HGPｺﾞｼｯｸM" panose="020B0600000000000000" pitchFamily="50" charset="-128"/>
                <a:ea typeface="HGPｺﾞｼｯｸM" panose="020B0600000000000000" pitchFamily="50" charset="-128"/>
              </a:rPr>
              <a:t>①</a:t>
            </a:r>
            <a:r>
              <a:rPr lang="en-US" altLang="ja-JP" dirty="0" smtClean="0">
                <a:latin typeface="HGPｺﾞｼｯｸM" panose="020B0600000000000000" pitchFamily="50" charset="-128"/>
                <a:ea typeface="HGPｺﾞｼｯｸM" panose="020B0600000000000000" pitchFamily="50" charset="-128"/>
              </a:rPr>
              <a:t>117</a:t>
            </a:r>
            <a:r>
              <a:rPr lang="ja-JP" altLang="en-US" dirty="0" smtClean="0">
                <a:latin typeface="HGPｺﾞｼｯｸM" panose="020B0600000000000000" pitchFamily="50" charset="-128"/>
                <a:ea typeface="HGPｺﾞｼｯｸM" panose="020B0600000000000000" pitchFamily="50" charset="-128"/>
              </a:rPr>
              <a:t>番は、時報。</a:t>
            </a:r>
            <a:endParaRPr lang="en-US" altLang="ja-JP" dirty="0" smtClean="0">
              <a:latin typeface="HGPｺﾞｼｯｸM" panose="020B0600000000000000" pitchFamily="50" charset="-128"/>
              <a:ea typeface="HGPｺﾞｼｯｸM" panose="020B0600000000000000" pitchFamily="50" charset="-128"/>
            </a:endParaRPr>
          </a:p>
          <a:p>
            <a:pPr marL="172896" indent="-172896">
              <a:buFont typeface="Wingdings" panose="05000000000000000000" pitchFamily="2" charset="2"/>
              <a:buChar char="p"/>
            </a:pPr>
            <a:r>
              <a:rPr lang="ja-JP" altLang="en-US" dirty="0" smtClean="0">
                <a:latin typeface="HGPｺﾞｼｯｸM" panose="020B0600000000000000" pitchFamily="50" charset="-128"/>
                <a:ea typeface="HGPｺﾞｼｯｸM" panose="020B0600000000000000" pitchFamily="50" charset="-128"/>
              </a:rPr>
              <a:t>②</a:t>
            </a:r>
            <a:r>
              <a:rPr lang="en-US" altLang="ja-JP" dirty="0" smtClean="0">
                <a:latin typeface="HGPｺﾞｼｯｸM" panose="020B0600000000000000" pitchFamily="50" charset="-128"/>
                <a:ea typeface="HGPｺﾞｼｯｸM" panose="020B0600000000000000" pitchFamily="50" charset="-128"/>
              </a:rPr>
              <a:t>171</a:t>
            </a:r>
            <a:r>
              <a:rPr lang="ja-JP" altLang="en-US" dirty="0" smtClean="0">
                <a:latin typeface="HGPｺﾞｼｯｸM" panose="020B0600000000000000" pitchFamily="50" charset="-128"/>
                <a:ea typeface="HGPｺﾞｼｯｸM" panose="020B0600000000000000" pitchFamily="50" charset="-128"/>
              </a:rPr>
              <a:t>番は、災害伝言ダイヤル。</a:t>
            </a:r>
            <a:endParaRPr lang="en-US" altLang="ja-JP" dirty="0" smtClean="0">
              <a:latin typeface="HGPｺﾞｼｯｸM" panose="020B0600000000000000" pitchFamily="50" charset="-128"/>
              <a:ea typeface="HGPｺﾞｼｯｸM" panose="020B0600000000000000" pitchFamily="50" charset="-128"/>
            </a:endParaRPr>
          </a:p>
          <a:p>
            <a:pPr marL="172896" indent="-172896">
              <a:buFont typeface="Wingdings" panose="05000000000000000000" pitchFamily="2" charset="2"/>
              <a:buChar char="p"/>
            </a:pPr>
            <a:r>
              <a:rPr lang="ja-JP" altLang="en-US" dirty="0" smtClean="0">
                <a:latin typeface="HGPｺﾞｼｯｸM" panose="020B0600000000000000" pitchFamily="50" charset="-128"/>
                <a:ea typeface="HGPｺﾞｼｯｸM" panose="020B0600000000000000" pitchFamily="50" charset="-128"/>
              </a:rPr>
              <a:t>③</a:t>
            </a:r>
            <a:r>
              <a:rPr lang="en-US" altLang="ja-JP" dirty="0" smtClean="0">
                <a:latin typeface="HGPｺﾞｼｯｸM" panose="020B0600000000000000" pitchFamily="50" charset="-128"/>
                <a:ea typeface="HGPｺﾞｼｯｸM" panose="020B0600000000000000" pitchFamily="50" charset="-128"/>
              </a:rPr>
              <a:t>188</a:t>
            </a:r>
            <a:r>
              <a:rPr lang="ja-JP" altLang="en-US" dirty="0" smtClean="0">
                <a:latin typeface="HGPｺﾞｼｯｸM" panose="020B0600000000000000" pitchFamily="50" charset="-128"/>
                <a:ea typeface="HGPｺﾞｼｯｸM" panose="020B0600000000000000" pitchFamily="50" charset="-128"/>
              </a:rPr>
              <a:t>番は、消費者ホットライン。</a:t>
            </a:r>
            <a:endParaRPr lang="en-US" altLang="ja-JP" dirty="0" smtClean="0">
              <a:latin typeface="HGPｺﾞｼｯｸM" panose="020B0600000000000000" pitchFamily="50" charset="-128"/>
              <a:ea typeface="HGPｺﾞｼｯｸM" panose="020B0600000000000000" pitchFamily="50" charset="-128"/>
            </a:endParaRPr>
          </a:p>
          <a:p>
            <a:pPr marL="172896" indent="-172896">
              <a:buFont typeface="Wingdings" panose="05000000000000000000" pitchFamily="2" charset="2"/>
              <a:buChar char="p"/>
            </a:pPr>
            <a:endParaRPr lang="en-US" altLang="ja-JP" dirty="0">
              <a:latin typeface="HGPｺﾞｼｯｸM" panose="020B0600000000000000" pitchFamily="50" charset="-128"/>
              <a:ea typeface="HGPｺﾞｼｯｸM" panose="020B0600000000000000" pitchFamily="50" charset="-128"/>
            </a:endParaRPr>
          </a:p>
          <a:p>
            <a:pPr marL="172896" indent="-172896">
              <a:buFont typeface="Wingdings" panose="05000000000000000000" pitchFamily="2" charset="2"/>
              <a:buChar char="p"/>
            </a:pPr>
            <a:endParaRPr lang="en-US" altLang="ja-JP" dirty="0">
              <a:latin typeface="HGPｺﾞｼｯｸM" panose="020B0600000000000000" pitchFamily="50" charset="-128"/>
              <a:ea typeface="HGPｺﾞｼｯｸM" panose="020B0600000000000000" pitchFamily="50" charset="-128"/>
            </a:endParaRPr>
          </a:p>
          <a:p>
            <a:pPr marL="172896" indent="-172896">
              <a:buFont typeface="Wingdings" panose="05000000000000000000" pitchFamily="2" charset="2"/>
              <a:buChar char="p"/>
            </a:pPr>
            <a:endParaRPr lang="ja-JP" altLang="ja-JP" dirty="0" smtClean="0"/>
          </a:p>
        </p:txBody>
      </p:sp>
    </p:spTree>
    <p:extLst>
      <p:ext uri="{BB962C8B-B14F-4D97-AF65-F5344CB8AC3E}">
        <p14:creationId xmlns:p14="http://schemas.microsoft.com/office/powerpoint/2010/main" val="137352047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2"/>
          <p:cNvSpPr>
            <a:spLocks noGrp="1" noRot="1" noChangeAspect="1" noChangeArrowheads="1" noTextEdit="1"/>
          </p:cNvSpPr>
          <p:nvPr>
            <p:ph type="sldImg"/>
          </p:nvPr>
        </p:nvSpPr>
        <p:spPr>
          <a:xfrm>
            <a:off x="917575" y="744538"/>
            <a:ext cx="4972050" cy="3730625"/>
          </a:xfrm>
          <a:ln/>
        </p:spPr>
      </p:sp>
      <p:sp>
        <p:nvSpPr>
          <p:cNvPr id="45060" name="Rectangle 3"/>
          <p:cNvSpPr>
            <a:spLocks noGrp="1" noChangeArrowheads="1"/>
          </p:cNvSpPr>
          <p:nvPr>
            <p:ph type="body" idx="1"/>
          </p:nvPr>
        </p:nvSpPr>
        <p:spPr>
          <a:noFill/>
        </p:spPr>
        <p:txBody>
          <a:bodyPr/>
          <a:lstStyle/>
          <a:p>
            <a:pPr marL="172896" indent="-172896">
              <a:buFont typeface="Wingdings" panose="05000000000000000000" pitchFamily="2" charset="2"/>
              <a:buChar char="p"/>
            </a:pPr>
            <a:r>
              <a:rPr lang="en-US" altLang="ja-JP" dirty="0" smtClean="0">
                <a:latin typeface="HGPｺﾞｼｯｸM" panose="020B0600000000000000" pitchFamily="50" charset="-128"/>
                <a:ea typeface="HGPｺﾞｼｯｸM" panose="020B0600000000000000" pitchFamily="50" charset="-128"/>
              </a:rPr>
              <a:t>1</a:t>
            </a:r>
            <a:r>
              <a:rPr lang="ja-JP" altLang="en-US" dirty="0" smtClean="0">
                <a:latin typeface="HGPｺﾞｼｯｸM" panose="020B0600000000000000" pitchFamily="50" charset="-128"/>
                <a:ea typeface="HGPｺﾞｼｯｸM" panose="020B0600000000000000" pitchFamily="50" charset="-128"/>
              </a:rPr>
              <a:t>つ目は、</a:t>
            </a:r>
            <a:r>
              <a:rPr lang="ja-JP" altLang="en-US" b="1" dirty="0" smtClean="0">
                <a:latin typeface="HGPｺﾞｼｯｸM" panose="020B0600000000000000" pitchFamily="50" charset="-128"/>
                <a:ea typeface="HGPｺﾞｼｯｸM" panose="020B0600000000000000" pitchFamily="50" charset="-128"/>
              </a:rPr>
              <a:t>「マルチ商法」</a:t>
            </a:r>
            <a:r>
              <a:rPr lang="ja-JP" altLang="en-US" dirty="0" smtClean="0">
                <a:latin typeface="HGPｺﾞｼｯｸM" panose="020B0600000000000000" pitchFamily="50" charset="-128"/>
                <a:ea typeface="HGPｺﾞｼｯｸM" panose="020B0600000000000000" pitchFamily="50" charset="-128"/>
              </a:rPr>
              <a:t>です。ネットワークビジネスとも呼ばれます。</a:t>
            </a:r>
            <a:r>
              <a:rPr lang="ja-JP" altLang="en-US" b="0" u="none" dirty="0" smtClean="0">
                <a:solidFill>
                  <a:schemeClr val="tx1"/>
                </a:solidFill>
                <a:latin typeface="Meiryo UI" panose="020B0604030504040204" pitchFamily="50" charset="-128"/>
                <a:ea typeface="Meiryo UI" panose="020B0604030504040204" pitchFamily="50" charset="-128"/>
              </a:rPr>
              <a:t>商品やサービスを契約して、次は自分が買い手を勧誘して、販売組織を</a:t>
            </a:r>
            <a:r>
              <a:rPr lang="ja-JP" altLang="en-US" dirty="0" smtClean="0">
                <a:solidFill>
                  <a:schemeClr val="tx1"/>
                </a:solidFill>
                <a:latin typeface="Meiryo UI" panose="020B0604030504040204" pitchFamily="50" charset="-128"/>
                <a:ea typeface="Meiryo UI" panose="020B0604030504040204" pitchFamily="50" charset="-128"/>
              </a:rPr>
              <a:t>拡大させていく取引のことです。</a:t>
            </a:r>
            <a:endParaRPr lang="en-US" altLang="ja-JP" dirty="0" smtClean="0">
              <a:solidFill>
                <a:schemeClr val="tx1"/>
              </a:solidFill>
              <a:latin typeface="Meiryo UI" panose="020B0604030504040204" pitchFamily="50" charset="-128"/>
              <a:ea typeface="Meiryo UI" panose="020B0604030504040204" pitchFamily="50" charset="-128"/>
            </a:endParaRPr>
          </a:p>
          <a:p>
            <a:pPr marL="172896" indent="-172896">
              <a:buFont typeface="Wingdings" panose="05000000000000000000" pitchFamily="2" charset="2"/>
              <a:buChar char="p"/>
            </a:pPr>
            <a:endParaRPr lang="en-US" altLang="ja-JP" dirty="0" smtClean="0">
              <a:solidFill>
                <a:schemeClr val="tx1"/>
              </a:solidFill>
              <a:latin typeface="Meiryo UI" panose="020B0604030504040204" pitchFamily="50" charset="-128"/>
              <a:ea typeface="Meiryo UI" panose="020B0604030504040204" pitchFamily="50" charset="-128"/>
            </a:endParaRPr>
          </a:p>
          <a:p>
            <a:pPr marL="172896" indent="-172896">
              <a:buFont typeface="Wingdings" panose="05000000000000000000" pitchFamily="2" charset="2"/>
              <a:buChar char="p"/>
            </a:pPr>
            <a:r>
              <a:rPr lang="ja-JP" altLang="en-US" dirty="0" smtClean="0">
                <a:latin typeface="HGPｺﾞｼｯｸM" panose="020B0600000000000000" pitchFamily="50" charset="-128"/>
                <a:ea typeface="HGPｺﾞｼｯｸM" panose="020B0600000000000000" pitchFamily="50" charset="-128"/>
              </a:rPr>
              <a:t>最近、大学生を中心に、バイナリーオプション取引などに関して、投資用の</a:t>
            </a:r>
            <a:r>
              <a:rPr lang="en-US" altLang="ja-JP" dirty="0" smtClean="0">
                <a:latin typeface="HGPｺﾞｼｯｸM" panose="020B0600000000000000" pitchFamily="50" charset="-128"/>
                <a:ea typeface="HGPｺﾞｼｯｸM" panose="020B0600000000000000" pitchFamily="50" charset="-128"/>
              </a:rPr>
              <a:t>USB</a:t>
            </a:r>
            <a:r>
              <a:rPr lang="ja-JP" altLang="en-US" dirty="0" smtClean="0">
                <a:latin typeface="HGPｺﾞｼｯｸM" panose="020B0600000000000000" pitchFamily="50" charset="-128"/>
                <a:ea typeface="HGPｺﾞｼｯｸM" panose="020B0600000000000000" pitchFamily="50" charset="-128"/>
              </a:rPr>
              <a:t>メモリを高額で販売する詐欺的なトラブルが広がっています。</a:t>
            </a:r>
            <a:endParaRPr lang="en-US" altLang="ja-JP" dirty="0" smtClean="0">
              <a:latin typeface="HGPｺﾞｼｯｸM" panose="020B0600000000000000" pitchFamily="50" charset="-128"/>
              <a:ea typeface="HGPｺﾞｼｯｸM" panose="020B0600000000000000" pitchFamily="50" charset="-128"/>
            </a:endParaRPr>
          </a:p>
          <a:p>
            <a:pPr marL="172896" indent="-172896">
              <a:buFont typeface="Wingdings" panose="05000000000000000000" pitchFamily="2" charset="2"/>
              <a:buChar char="p"/>
            </a:pPr>
            <a:r>
              <a:rPr lang="ja-JP" altLang="en-US" dirty="0" smtClean="0">
                <a:latin typeface="HGPｺﾞｼｯｸM" panose="020B0600000000000000" pitchFamily="50" charset="-128"/>
                <a:ea typeface="HGPｺﾞｼｯｸM" panose="020B0600000000000000" pitchFamily="50" charset="-128"/>
              </a:rPr>
              <a:t>最近は</a:t>
            </a:r>
            <a:r>
              <a:rPr lang="en-US" altLang="ja-JP" dirty="0" smtClean="0">
                <a:latin typeface="HGPｺﾞｼｯｸM" panose="020B0600000000000000" pitchFamily="50" charset="-128"/>
                <a:ea typeface="HGPｺﾞｼｯｸM" panose="020B0600000000000000" pitchFamily="50" charset="-128"/>
              </a:rPr>
              <a:t>USB</a:t>
            </a:r>
            <a:r>
              <a:rPr lang="ja-JP" altLang="en-US" dirty="0" err="1" smtClean="0">
                <a:latin typeface="HGPｺﾞｼｯｸM" panose="020B0600000000000000" pitchFamily="50" charset="-128"/>
                <a:ea typeface="HGPｺﾞｼｯｸM" panose="020B0600000000000000" pitchFamily="50" charset="-128"/>
              </a:rPr>
              <a:t>だけで</a:t>
            </a:r>
            <a:r>
              <a:rPr lang="ja-JP" altLang="en-US" dirty="0" smtClean="0">
                <a:latin typeface="HGPｺﾞｼｯｸM" panose="020B0600000000000000" pitchFamily="50" charset="-128"/>
                <a:ea typeface="HGPｺﾞｼｯｸM" panose="020B0600000000000000" pitchFamily="50" charset="-128"/>
              </a:rPr>
              <a:t>なく、ダウンロードデータなどの場合もあります。</a:t>
            </a:r>
            <a:endParaRPr lang="en-US" altLang="ja-JP" dirty="0" smtClean="0">
              <a:latin typeface="HGPｺﾞｼｯｸM" panose="020B0600000000000000" pitchFamily="50" charset="-128"/>
              <a:ea typeface="HGPｺﾞｼｯｸM" panose="020B0600000000000000" pitchFamily="50" charset="-128"/>
            </a:endParaRPr>
          </a:p>
          <a:p>
            <a:pPr marL="172896" indent="-172896">
              <a:buFont typeface="Wingdings" panose="05000000000000000000" pitchFamily="2" charset="2"/>
              <a:buChar char="p"/>
            </a:pPr>
            <a:r>
              <a:rPr lang="ja-JP" altLang="en-US" dirty="0" smtClean="0">
                <a:latin typeface="HGPｺﾞｼｯｸM" panose="020B0600000000000000" pitchFamily="50" charset="-128"/>
                <a:ea typeface="HGPｺﾞｼｯｸM" panose="020B0600000000000000" pitchFamily="50" charset="-128"/>
              </a:rPr>
              <a:t>バイナリーオプション取引というのは、ある時点の価格が上がるか下がるかを予想して二者択一で選ぶという、非常にリスクの高い取引です。</a:t>
            </a:r>
            <a:endParaRPr lang="en-US" altLang="ja-JP" dirty="0" smtClean="0">
              <a:latin typeface="HGPｺﾞｼｯｸM" panose="020B0600000000000000" pitchFamily="50" charset="-128"/>
              <a:ea typeface="HGPｺﾞｼｯｸM" panose="020B0600000000000000" pitchFamily="50" charset="-128"/>
            </a:endParaRPr>
          </a:p>
          <a:p>
            <a:pPr marL="172896" indent="-172896">
              <a:buFont typeface="Wingdings" panose="05000000000000000000" pitchFamily="2" charset="2"/>
              <a:buChar char="p"/>
            </a:pPr>
            <a:r>
              <a:rPr lang="ja-JP" altLang="en-US" dirty="0" smtClean="0"/>
              <a:t>友人や先輩、</a:t>
            </a:r>
            <a:r>
              <a:rPr lang="en-US" altLang="ja-JP" dirty="0" smtClean="0"/>
              <a:t>SNS</a:t>
            </a:r>
            <a:r>
              <a:rPr lang="ja-JP" altLang="en-US" dirty="0" smtClean="0"/>
              <a:t>で知り合った人などから</a:t>
            </a:r>
            <a:r>
              <a:rPr lang="ja-JP" altLang="en-US" dirty="0" smtClean="0">
                <a:latin typeface="HGPｺﾞｼｯｸM" panose="020B0600000000000000" pitchFamily="50" charset="-128"/>
                <a:ea typeface="HGPｺﾞｼｯｸM" panose="020B0600000000000000" pitchFamily="50" charset="-128"/>
              </a:rPr>
              <a:t>「この分析ツールを使えば簡単に儲かる」と言われて勧誘される</a:t>
            </a:r>
            <a:r>
              <a:rPr lang="ja-JP" altLang="en-US" dirty="0" smtClean="0"/>
              <a:t>ケースが多くなっており、中には借金をしてまで購入する学生もいます。</a:t>
            </a:r>
            <a:endParaRPr lang="en-US" altLang="ja-JP" dirty="0" smtClean="0"/>
          </a:p>
          <a:p>
            <a:pPr marL="172896" indent="-172896">
              <a:buFont typeface="Wingdings" panose="05000000000000000000" pitchFamily="2" charset="2"/>
              <a:buChar char="p"/>
            </a:pPr>
            <a:r>
              <a:rPr lang="ja-JP" altLang="en-US" dirty="0" smtClean="0"/>
              <a:t>ただ、うまくいかないんですね。そうすると、</a:t>
            </a:r>
            <a:r>
              <a:rPr lang="ja-JP" altLang="en-US" b="1" dirty="0" smtClean="0"/>
              <a:t>「誰かを紹介すると報酬がもらえる」</a:t>
            </a:r>
            <a:r>
              <a:rPr lang="ja-JP" altLang="en-US" dirty="0" smtClean="0"/>
              <a:t>と言われて、</a:t>
            </a:r>
            <a:r>
              <a:rPr lang="ja-JP" altLang="en-US" b="1" dirty="0" smtClean="0"/>
              <a:t>被害者が加害者に</a:t>
            </a:r>
            <a:r>
              <a:rPr lang="ja-JP" altLang="en-US" dirty="0" smtClean="0"/>
              <a:t>なり、トラブルが広がっていくケースも多くあります。</a:t>
            </a:r>
            <a:endParaRPr lang="en-US" altLang="ja-JP" dirty="0" smtClean="0"/>
          </a:p>
        </p:txBody>
      </p:sp>
    </p:spTree>
    <p:extLst>
      <p:ext uri="{BB962C8B-B14F-4D97-AF65-F5344CB8AC3E}">
        <p14:creationId xmlns:p14="http://schemas.microsoft.com/office/powerpoint/2010/main" val="27209692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2"/>
          <p:cNvSpPr>
            <a:spLocks noGrp="1" noRot="1" noChangeAspect="1" noChangeArrowheads="1" noTextEdit="1"/>
          </p:cNvSpPr>
          <p:nvPr>
            <p:ph type="sldImg"/>
          </p:nvPr>
        </p:nvSpPr>
        <p:spPr>
          <a:xfrm>
            <a:off x="917575" y="744538"/>
            <a:ext cx="4972050" cy="3730625"/>
          </a:xfrm>
          <a:ln/>
        </p:spPr>
      </p:sp>
      <p:sp>
        <p:nvSpPr>
          <p:cNvPr id="45060" name="Rectangle 3"/>
          <p:cNvSpPr>
            <a:spLocks noGrp="1" noChangeArrowheads="1"/>
          </p:cNvSpPr>
          <p:nvPr>
            <p:ph type="body" idx="1"/>
          </p:nvPr>
        </p:nvSpPr>
        <p:spPr>
          <a:noFill/>
        </p:spPr>
        <p:txBody>
          <a:bodyPr/>
          <a:lstStyle/>
          <a:p>
            <a:pPr marL="172896" indent="-172896">
              <a:buFont typeface="Wingdings" panose="05000000000000000000" pitchFamily="2" charset="2"/>
              <a:buChar char="p"/>
            </a:pPr>
            <a:r>
              <a:rPr lang="ja-JP" altLang="en-US" dirty="0" smtClean="0"/>
              <a:t>また、バイナリーオプション以外にも、暗号資産（仮想通貨）や海外事業者への投資などで</a:t>
            </a:r>
            <a:r>
              <a:rPr lang="ja-JP" altLang="en-US" b="1" dirty="0" smtClean="0"/>
              <a:t>「絶対に儲かる」といって勧誘</a:t>
            </a:r>
            <a:r>
              <a:rPr lang="ja-JP" altLang="en-US" dirty="0" smtClean="0"/>
              <a:t>されることがあります。</a:t>
            </a:r>
            <a:endParaRPr lang="en-US" altLang="ja-JP" dirty="0" smtClean="0"/>
          </a:p>
          <a:p>
            <a:pPr marL="172896" indent="-172896">
              <a:buFont typeface="Wingdings" panose="05000000000000000000" pitchFamily="2" charset="2"/>
              <a:buChar char="p"/>
            </a:pPr>
            <a:r>
              <a:rPr lang="ja-JP" altLang="en-US" dirty="0" smtClean="0"/>
              <a:t>しかし実際には、多額の損失が発生した、業者と連絡がつかなくなった、投資したお金が返ってこない、といったトラブルが生じています。</a:t>
            </a:r>
            <a:endParaRPr lang="en-US" altLang="ja-JP" dirty="0" smtClean="0"/>
          </a:p>
          <a:p>
            <a:pPr marL="172896" indent="-172896">
              <a:buFont typeface="Wingdings" panose="05000000000000000000" pitchFamily="2" charset="2"/>
              <a:buChar char="p"/>
            </a:pPr>
            <a:r>
              <a:rPr lang="ja-JP" altLang="en-US" dirty="0" smtClean="0"/>
              <a:t>こうしたトラブルの多くは、</a:t>
            </a:r>
            <a:r>
              <a:rPr lang="ja-JP" altLang="en-US" b="1" dirty="0" smtClean="0"/>
              <a:t>国に登録していない、無登録の業者</a:t>
            </a:r>
            <a:r>
              <a:rPr lang="ja-JP" altLang="en-US" dirty="0" smtClean="0"/>
              <a:t>との間で生じています。「金融庁」、「登録」で検索をして、登録がある業者かどうかを調べてみるといいでしょう。</a:t>
            </a:r>
            <a:endParaRPr lang="en-US" altLang="ja-JP" dirty="0"/>
          </a:p>
        </p:txBody>
      </p:sp>
    </p:spTree>
    <p:extLst>
      <p:ext uri="{BB962C8B-B14F-4D97-AF65-F5344CB8AC3E}">
        <p14:creationId xmlns:p14="http://schemas.microsoft.com/office/powerpoint/2010/main" val="31248146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2"/>
          <p:cNvSpPr>
            <a:spLocks noGrp="1" noRot="1" noChangeAspect="1" noChangeArrowheads="1" noTextEdit="1"/>
          </p:cNvSpPr>
          <p:nvPr>
            <p:ph type="sldImg"/>
          </p:nvPr>
        </p:nvSpPr>
        <p:spPr>
          <a:xfrm>
            <a:off x="917575" y="744538"/>
            <a:ext cx="4972050" cy="3730625"/>
          </a:xfrm>
          <a:ln/>
        </p:spPr>
      </p:sp>
      <p:sp>
        <p:nvSpPr>
          <p:cNvPr id="45060" name="Rectangle 3"/>
          <p:cNvSpPr>
            <a:spLocks noGrp="1" noChangeArrowheads="1"/>
          </p:cNvSpPr>
          <p:nvPr>
            <p:ph type="body" idx="1"/>
          </p:nvPr>
        </p:nvSpPr>
        <p:spPr>
          <a:noFill/>
        </p:spPr>
        <p:txBody>
          <a:bodyPr/>
          <a:lstStyle/>
          <a:p>
            <a:pPr marL="172896" indent="-172896">
              <a:buFont typeface="Wingdings" panose="05000000000000000000" pitchFamily="2" charset="2"/>
              <a:buChar char="p"/>
            </a:pPr>
            <a:r>
              <a:rPr lang="ja-JP" altLang="en-US" dirty="0" smtClean="0"/>
              <a:t>最近は、個人間融資のトラブルも増えてきています。これは、</a:t>
            </a:r>
            <a:r>
              <a:rPr lang="en-US" altLang="ja-JP" dirty="0" smtClean="0"/>
              <a:t>SNS</a:t>
            </a:r>
            <a:r>
              <a:rPr lang="ja-JP" altLang="en-US" dirty="0" smtClean="0"/>
              <a:t>やインターネットの掲示板サイトを通じて、個人間でお金の貸し借りを行うものですが、個人を装ったヤミ金業者により違法な高金利での貸し付けが行われたり、個人情報が悪用されて犯罪被害やトラブルに巻き込まれることもあります。</a:t>
            </a:r>
            <a:endParaRPr lang="en-US" altLang="ja-JP" dirty="0" smtClean="0"/>
          </a:p>
          <a:p>
            <a:pPr marL="172896" indent="-172896">
              <a:buFont typeface="Wingdings" panose="05000000000000000000" pitchFamily="2" charset="2"/>
              <a:buChar char="p"/>
            </a:pPr>
            <a:r>
              <a:rPr lang="en-US" altLang="ja-JP" b="1" dirty="0" smtClean="0"/>
              <a:t>SNS</a:t>
            </a:r>
            <a:r>
              <a:rPr lang="ja-JP" altLang="en-US" b="1" dirty="0" smtClean="0"/>
              <a:t>を通じたお金の貸し借りはトラブルが多い</a:t>
            </a:r>
            <a:r>
              <a:rPr lang="ja-JP" altLang="en-US" dirty="0" smtClean="0"/>
              <a:t>ので、絶対にやめましょう。</a:t>
            </a:r>
            <a:endParaRPr lang="en-US" altLang="ja-JP" dirty="0"/>
          </a:p>
        </p:txBody>
      </p:sp>
    </p:spTree>
    <p:extLst>
      <p:ext uri="{BB962C8B-B14F-4D97-AF65-F5344CB8AC3E}">
        <p14:creationId xmlns:p14="http://schemas.microsoft.com/office/powerpoint/2010/main" val="13443797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2"/>
          <p:cNvSpPr>
            <a:spLocks noGrp="1" noRot="1" noChangeAspect="1" noChangeArrowheads="1" noTextEdit="1"/>
          </p:cNvSpPr>
          <p:nvPr>
            <p:ph type="sldImg"/>
          </p:nvPr>
        </p:nvSpPr>
        <p:spPr>
          <a:xfrm>
            <a:off x="917575" y="744538"/>
            <a:ext cx="4972050" cy="3730625"/>
          </a:xfrm>
          <a:ln/>
        </p:spPr>
      </p:sp>
      <p:sp>
        <p:nvSpPr>
          <p:cNvPr id="45060" name="Rectangle 3"/>
          <p:cNvSpPr>
            <a:spLocks noGrp="1" noChangeArrowheads="1"/>
          </p:cNvSpPr>
          <p:nvPr>
            <p:ph type="body" idx="1"/>
          </p:nvPr>
        </p:nvSpPr>
        <p:spPr>
          <a:noFill/>
        </p:spPr>
        <p:txBody>
          <a:bodyPr/>
          <a:lstStyle/>
          <a:p>
            <a:pPr marL="172896" indent="-172896">
              <a:buFont typeface="Wingdings" panose="05000000000000000000" pitchFamily="2" charset="2"/>
              <a:buChar char="p"/>
            </a:pPr>
            <a:r>
              <a:rPr lang="ja-JP" altLang="en-US" dirty="0" smtClean="0"/>
              <a:t>最後に</a:t>
            </a:r>
            <a:r>
              <a:rPr lang="ja-JP" altLang="en-US" b="1" dirty="0" smtClean="0"/>
              <a:t>、「多重債務」</a:t>
            </a:r>
            <a:r>
              <a:rPr lang="ja-JP" altLang="en-US" dirty="0" smtClean="0"/>
              <a:t>です。「自分だけは大丈夫」と思っていても、軽い気持ちで高い金利の借金をすると、借金はすぐに膨らみ、借金を返すために別の業者からまた借金をしてしまうことがあります。収入の範囲内で生活すること、</a:t>
            </a:r>
            <a:r>
              <a:rPr lang="ja-JP" altLang="en-US" b="1" dirty="0" smtClean="0"/>
              <a:t>高い金利の借金をしないこと</a:t>
            </a:r>
            <a:r>
              <a:rPr lang="ja-JP" altLang="en-US" dirty="0" smtClean="0"/>
              <a:t>が重要です。</a:t>
            </a:r>
            <a:endParaRPr lang="en-US" altLang="ja-JP" dirty="0" smtClean="0"/>
          </a:p>
          <a:p>
            <a:pPr marL="172896" indent="-172896">
              <a:buFont typeface="Wingdings" panose="05000000000000000000" pitchFamily="2" charset="2"/>
              <a:buChar char="p"/>
            </a:pPr>
            <a:r>
              <a:rPr lang="ja-JP" altLang="en-US" dirty="0" smtClean="0"/>
              <a:t>多重債務に陥る原因としては、生活苦や無計画な買い物、連帯保証人になることや、悪質金融業者の被害によるものなど、様々です。</a:t>
            </a:r>
            <a:endParaRPr lang="en-US" altLang="ja-JP" dirty="0" smtClean="0"/>
          </a:p>
          <a:p>
            <a:pPr marL="172896" indent="-172896">
              <a:buFont typeface="Wingdings" panose="05000000000000000000" pitchFamily="2" charset="2"/>
              <a:buChar char="p"/>
            </a:pPr>
            <a:r>
              <a:rPr lang="ja-JP" altLang="en-US" b="1" dirty="0" smtClean="0"/>
              <a:t>多重債務になってしまったら</a:t>
            </a:r>
            <a:r>
              <a:rPr lang="ja-JP" altLang="en-US" dirty="0" smtClean="0"/>
              <a:t>、一人で抱え込まず、</a:t>
            </a:r>
            <a:r>
              <a:rPr lang="ja-JP" altLang="en-US" b="1" dirty="0" smtClean="0"/>
              <a:t>専門の相談窓口にすぐに相談</a:t>
            </a:r>
            <a:r>
              <a:rPr lang="ja-JP" altLang="en-US" dirty="0" smtClean="0"/>
              <a:t>しましょう。悩んでいる間も、借金が膨らんでしまいます。</a:t>
            </a:r>
            <a:endParaRPr lang="en-US" altLang="ja-JP" dirty="0"/>
          </a:p>
        </p:txBody>
      </p:sp>
    </p:spTree>
    <p:extLst>
      <p:ext uri="{BB962C8B-B14F-4D97-AF65-F5344CB8AC3E}">
        <p14:creationId xmlns:p14="http://schemas.microsoft.com/office/powerpoint/2010/main" val="370788441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2"/>
          <p:cNvSpPr>
            <a:spLocks noGrp="1" noRot="1" noChangeAspect="1" noChangeArrowheads="1" noTextEdit="1"/>
          </p:cNvSpPr>
          <p:nvPr>
            <p:ph type="sldImg"/>
          </p:nvPr>
        </p:nvSpPr>
        <p:spPr>
          <a:xfrm>
            <a:off x="917575" y="744538"/>
            <a:ext cx="4972050" cy="3730625"/>
          </a:xfrm>
          <a:ln/>
        </p:spPr>
      </p:sp>
      <p:sp>
        <p:nvSpPr>
          <p:cNvPr id="45060" name="Rectangle 3"/>
          <p:cNvSpPr>
            <a:spLocks noGrp="1" noChangeArrowheads="1"/>
          </p:cNvSpPr>
          <p:nvPr>
            <p:ph type="body" idx="1"/>
          </p:nvPr>
        </p:nvSpPr>
        <p:spPr>
          <a:noFill/>
        </p:spPr>
        <p:txBody>
          <a:bodyPr/>
          <a:lstStyle/>
          <a:p>
            <a:pPr marL="172896" indent="-172896">
              <a:buFont typeface="Wingdings" panose="05000000000000000000" pitchFamily="2" charset="2"/>
              <a:buChar char="p"/>
            </a:pPr>
            <a:r>
              <a:rPr lang="ja-JP" altLang="en-US" b="0" dirty="0" smtClean="0">
                <a:latin typeface="HGPｺﾞｼｯｸM" panose="020B0600000000000000" pitchFamily="50" charset="-128"/>
                <a:ea typeface="HGPｺﾞｼｯｸM" panose="020B0600000000000000" pitchFamily="50" charset="-128"/>
              </a:rPr>
              <a:t>では、ここまでの事例を踏まて、トラブルを避けるにはどうすればよいか、少し考えてみてください。</a:t>
            </a:r>
            <a:endParaRPr lang="en-US" altLang="ja-JP" b="1" dirty="0" smtClean="0">
              <a:latin typeface="HGPｺﾞｼｯｸM" panose="020B0600000000000000" pitchFamily="50" charset="-128"/>
              <a:ea typeface="HGPｺﾞｼｯｸM" panose="020B0600000000000000" pitchFamily="50" charset="-128"/>
            </a:endParaRPr>
          </a:p>
          <a:p>
            <a:pPr marL="172896" indent="-172896">
              <a:buFont typeface="Wingdings" panose="05000000000000000000" pitchFamily="2" charset="2"/>
              <a:buChar char="p"/>
            </a:pPr>
            <a:r>
              <a:rPr lang="en-US" altLang="ja-JP" b="1" dirty="0" smtClean="0">
                <a:latin typeface="HGPｺﾞｼｯｸM" panose="020B0600000000000000" pitchFamily="50" charset="-128"/>
                <a:ea typeface="HGPｺﾞｼｯｸM" panose="020B0600000000000000" pitchFamily="50" charset="-128"/>
              </a:rPr>
              <a:t>1</a:t>
            </a:r>
            <a:r>
              <a:rPr lang="ja-JP" altLang="en-US" b="1" dirty="0">
                <a:latin typeface="HGPｺﾞｼｯｸM" panose="020B0600000000000000" pitchFamily="50" charset="-128"/>
                <a:ea typeface="HGPｺﾞｼｯｸM" panose="020B0600000000000000" pitchFamily="50" charset="-128"/>
              </a:rPr>
              <a:t>つ目は、「おいしい話には気を付ける」</a:t>
            </a:r>
            <a:r>
              <a:rPr lang="ja-JP" altLang="en-US" dirty="0">
                <a:latin typeface="HGPｺﾞｼｯｸM" panose="020B0600000000000000" pitchFamily="50" charset="-128"/>
                <a:ea typeface="HGPｺﾞｼｯｸM" panose="020B0600000000000000" pitchFamily="50" charset="-128"/>
              </a:rPr>
              <a:t>。第</a:t>
            </a:r>
            <a:r>
              <a:rPr lang="en-US" altLang="ja-JP" dirty="0">
                <a:latin typeface="HGPｺﾞｼｯｸM" panose="020B0600000000000000" pitchFamily="50" charset="-128"/>
                <a:ea typeface="HGPｺﾞｼｯｸM" panose="020B0600000000000000" pitchFamily="50" charset="-128"/>
              </a:rPr>
              <a:t>4</a:t>
            </a:r>
            <a:r>
              <a:rPr lang="ja-JP" altLang="en-US" dirty="0">
                <a:latin typeface="HGPｺﾞｼｯｸM" panose="020B0600000000000000" pitchFamily="50" charset="-128"/>
                <a:ea typeface="HGPｺﾞｼｯｸM" panose="020B0600000000000000" pitchFamily="50" charset="-128"/>
              </a:rPr>
              <a:t>章で、リスクとリターンの関係について説明しましたが、高いリターンを追求すればリスクが高まります。逆に、リスクを低く抑えようとすると、リターンも低下します。「ローリスク・ハイリターン」、「安全で、確実に大儲けできる」といったことは絶対にない、と覚えておいてください。</a:t>
            </a:r>
            <a:endParaRPr lang="en-US" altLang="ja-JP" dirty="0">
              <a:latin typeface="HGPｺﾞｼｯｸM" panose="020B0600000000000000" pitchFamily="50" charset="-128"/>
              <a:ea typeface="HGPｺﾞｼｯｸM" panose="020B0600000000000000" pitchFamily="50" charset="-128"/>
            </a:endParaRPr>
          </a:p>
          <a:p>
            <a:pPr marL="172896" indent="-172896">
              <a:buFont typeface="Wingdings" panose="05000000000000000000" pitchFamily="2" charset="2"/>
              <a:buChar char="p"/>
            </a:pPr>
            <a:r>
              <a:rPr lang="en-US" altLang="ja-JP" b="1" dirty="0">
                <a:latin typeface="HGPｺﾞｼｯｸM" panose="020B0600000000000000" pitchFamily="50" charset="-128"/>
                <a:ea typeface="HGPｺﾞｼｯｸM" panose="020B0600000000000000" pitchFamily="50" charset="-128"/>
              </a:rPr>
              <a:t>2</a:t>
            </a:r>
            <a:r>
              <a:rPr lang="ja-JP" altLang="en-US" b="1" dirty="0">
                <a:latin typeface="HGPｺﾞｼｯｸM" panose="020B0600000000000000" pitchFamily="50" charset="-128"/>
                <a:ea typeface="HGPｺﾞｼｯｸM" panose="020B0600000000000000" pitchFamily="50" charset="-128"/>
              </a:rPr>
              <a:t>つ目は、「向こうから近寄ってきてもはっきり断る」</a:t>
            </a:r>
            <a:r>
              <a:rPr lang="ja-JP" altLang="en-US" dirty="0">
                <a:latin typeface="HGPｺﾞｼｯｸM" panose="020B0600000000000000" pitchFamily="50" charset="-128"/>
                <a:ea typeface="HGPｺﾞｼｯｸM" panose="020B0600000000000000" pitchFamily="50" charset="-128"/>
              </a:rPr>
              <a:t>。トラブルの中には、「今だけ、あなただけ特別に」と勧誘されて、高額な商品やサービスの契約をしてしまうケースがあります。断ろうとしても、「今日中なら安く契約できる」などと言われ、断りにくい状況に追い込まれる場合もありますが、勇気を出して「いりません」とはっきり言いましょう。</a:t>
            </a:r>
            <a:endParaRPr lang="en-US" altLang="ja-JP" dirty="0">
              <a:latin typeface="HGPｺﾞｼｯｸM" panose="020B0600000000000000" pitchFamily="50" charset="-128"/>
              <a:ea typeface="HGPｺﾞｼｯｸM" panose="020B0600000000000000" pitchFamily="50" charset="-128"/>
            </a:endParaRPr>
          </a:p>
          <a:p>
            <a:pPr marL="172896" indent="-172896">
              <a:buFont typeface="Wingdings" panose="05000000000000000000" pitchFamily="2" charset="2"/>
              <a:buChar char="p"/>
            </a:pPr>
            <a:r>
              <a:rPr lang="en-US" altLang="ja-JP" b="1" dirty="0">
                <a:latin typeface="HGPｺﾞｼｯｸM" panose="020B0600000000000000" pitchFamily="50" charset="-128"/>
                <a:ea typeface="HGPｺﾞｼｯｸM" panose="020B0600000000000000" pitchFamily="50" charset="-128"/>
              </a:rPr>
              <a:t>3</a:t>
            </a:r>
            <a:r>
              <a:rPr lang="ja-JP" altLang="en-US" b="1" dirty="0">
                <a:latin typeface="HGPｺﾞｼｯｸM" panose="020B0600000000000000" pitchFamily="50" charset="-128"/>
                <a:ea typeface="HGPｺﾞｼｯｸM" panose="020B0600000000000000" pitchFamily="50" charset="-128"/>
              </a:rPr>
              <a:t>つ目は、「万が一トラブル</a:t>
            </a:r>
            <a:r>
              <a:rPr lang="ja-JP" altLang="en-US" b="1" dirty="0" smtClean="0">
                <a:latin typeface="HGPｺﾞｼｯｸM" panose="020B0600000000000000" pitchFamily="50" charset="-128"/>
                <a:ea typeface="HGPｺﾞｼｯｸM" panose="020B0600000000000000" pitchFamily="50" charset="-128"/>
              </a:rPr>
              <a:t>にあっても</a:t>
            </a:r>
            <a:r>
              <a:rPr lang="ja-JP" altLang="en-US" b="1" dirty="0">
                <a:latin typeface="HGPｺﾞｼｯｸM" panose="020B0600000000000000" pitchFamily="50" charset="-128"/>
                <a:ea typeface="HGPｺﾞｼｯｸM" panose="020B0600000000000000" pitchFamily="50" charset="-128"/>
              </a:rPr>
              <a:t>決して諦めない」</a:t>
            </a:r>
            <a:r>
              <a:rPr lang="ja-JP" altLang="en-US" dirty="0">
                <a:latin typeface="HGPｺﾞｼｯｸM" panose="020B0600000000000000" pitchFamily="50" charset="-128"/>
                <a:ea typeface="HGPｺﾞｼｯｸM" panose="020B0600000000000000" pitchFamily="50" charset="-128"/>
              </a:rPr>
              <a:t>。契約によっては、取り消しや解約ができる場合があります。契約した後でも、疑問に思ったり困ったりしたときは、ひとりで抱え込まず、早めに家族や公的な相談窓口などに連絡してください</a:t>
            </a:r>
            <a:r>
              <a:rPr lang="ja-JP" altLang="en-US" dirty="0" smtClean="0">
                <a:latin typeface="HGPｺﾞｼｯｸM" panose="020B0600000000000000" pitchFamily="50" charset="-128"/>
                <a:ea typeface="HGPｺﾞｼｯｸM" panose="020B0600000000000000" pitchFamily="50" charset="-128"/>
              </a:rPr>
              <a:t>。</a:t>
            </a:r>
            <a:endParaRPr lang="en-US" altLang="ja-JP" dirty="0">
              <a:latin typeface="HGPｺﾞｼｯｸM" panose="020B0600000000000000" pitchFamily="50" charset="-128"/>
              <a:ea typeface="HGPｺﾞｼｯｸM" panose="020B0600000000000000" pitchFamily="50" charset="-128"/>
            </a:endParaRPr>
          </a:p>
        </p:txBody>
      </p:sp>
    </p:spTree>
    <p:extLst>
      <p:ext uri="{BB962C8B-B14F-4D97-AF65-F5344CB8AC3E}">
        <p14:creationId xmlns:p14="http://schemas.microsoft.com/office/powerpoint/2010/main" val="10758951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2"/>
          <p:cNvSpPr>
            <a:spLocks noGrp="1" noRot="1" noChangeAspect="1" noChangeArrowheads="1" noTextEdit="1"/>
          </p:cNvSpPr>
          <p:nvPr>
            <p:ph type="sldImg"/>
          </p:nvPr>
        </p:nvSpPr>
        <p:spPr>
          <a:xfrm>
            <a:off x="917575" y="744538"/>
            <a:ext cx="4972050" cy="3730625"/>
          </a:xfrm>
          <a:ln/>
        </p:spPr>
      </p:sp>
      <p:sp>
        <p:nvSpPr>
          <p:cNvPr id="45060" name="Rectangle 3"/>
          <p:cNvSpPr>
            <a:spLocks noGrp="1" noChangeArrowheads="1"/>
          </p:cNvSpPr>
          <p:nvPr>
            <p:ph type="body" idx="1"/>
          </p:nvPr>
        </p:nvSpPr>
        <p:spPr>
          <a:noFill/>
        </p:spPr>
        <p:txBody>
          <a:bodyPr/>
          <a:lstStyle/>
          <a:p>
            <a:pPr marL="172896" indent="-172896">
              <a:buFont typeface="Wingdings" panose="05000000000000000000" pitchFamily="2" charset="2"/>
              <a:buChar char="p"/>
            </a:pPr>
            <a:r>
              <a:rPr lang="ja-JP" altLang="en-US" dirty="0" smtClean="0"/>
              <a:t>トラブルにあってしまった場合は、どうすればいいでしょうか。</a:t>
            </a:r>
            <a:endParaRPr lang="en-US" altLang="ja-JP" dirty="0" smtClean="0"/>
          </a:p>
          <a:p>
            <a:pPr marL="172896" indent="-172896">
              <a:buFont typeface="Wingdings" panose="05000000000000000000" pitchFamily="2" charset="2"/>
              <a:buChar char="p"/>
            </a:pPr>
            <a:r>
              <a:rPr lang="ja-JP" altLang="en-US" dirty="0" smtClean="0"/>
              <a:t>未成年者の場合、親権者の同意を得ないで行った契約は、取り消すことができますが、成年になると、自分ひとりで契約ができます。</a:t>
            </a:r>
            <a:endParaRPr lang="en-US" altLang="ja-JP" dirty="0" smtClean="0"/>
          </a:p>
          <a:p>
            <a:pPr marL="172896" indent="-172896">
              <a:buFont typeface="Wingdings" panose="05000000000000000000" pitchFamily="2" charset="2"/>
              <a:buChar char="p"/>
            </a:pPr>
            <a:endParaRPr lang="en-US" altLang="ja-JP" dirty="0" smtClean="0"/>
          </a:p>
          <a:p>
            <a:pPr marL="172896" indent="-172896">
              <a:buFont typeface="Wingdings" panose="05000000000000000000" pitchFamily="2" charset="2"/>
              <a:buChar char="p"/>
            </a:pPr>
            <a:r>
              <a:rPr lang="ja-JP" altLang="en-US" dirty="0" smtClean="0"/>
              <a:t>その場合でも、悪質</a:t>
            </a:r>
            <a:r>
              <a:rPr lang="ja-JP" altLang="en-US" dirty="0"/>
              <a:t>な業者との契約については、法律にもとづいて、取り消したり</a:t>
            </a:r>
            <a:r>
              <a:rPr lang="ja-JP" altLang="en-US" dirty="0" smtClean="0"/>
              <a:t>、無効にする、あるいはクーリングオフ制度が利用できる</a:t>
            </a:r>
            <a:r>
              <a:rPr lang="ja-JP" altLang="en-US" dirty="0"/>
              <a:t>場合もあります。</a:t>
            </a:r>
            <a:endParaRPr lang="en-US" altLang="ja-JP" dirty="0"/>
          </a:p>
          <a:p>
            <a:pPr marL="172896" indent="-172896">
              <a:buFont typeface="Wingdings" panose="05000000000000000000" pitchFamily="2" charset="2"/>
              <a:buChar char="p"/>
            </a:pPr>
            <a:r>
              <a:rPr lang="ja-JP" altLang="en-US" dirty="0"/>
              <a:t>トラブルにあったときは、ひとりで悩まず、消費者ホットライン　</a:t>
            </a:r>
            <a:r>
              <a:rPr lang="en-US" altLang="ja-JP" b="1" dirty="0"/>
              <a:t>188</a:t>
            </a:r>
            <a:r>
              <a:rPr lang="ja-JP" altLang="en-US" b="1" dirty="0"/>
              <a:t>（いやや！）に電話して相談</a:t>
            </a:r>
            <a:r>
              <a:rPr lang="ja-JP" altLang="en-US" dirty="0"/>
              <a:t>してください。地方公共団体が設置している、身近な消費生活センターの相談窓口を案内してくれます。</a:t>
            </a:r>
            <a:endParaRPr lang="en-US" altLang="ja-JP" dirty="0"/>
          </a:p>
          <a:p>
            <a:pPr marL="172896" indent="-172896">
              <a:buFont typeface="Wingdings" panose="05000000000000000000" pitchFamily="2" charset="2"/>
              <a:buChar char="p"/>
            </a:pPr>
            <a:r>
              <a:rPr lang="ja-JP" altLang="en-US" dirty="0" smtClean="0"/>
              <a:t>また、</a:t>
            </a:r>
            <a:r>
              <a:rPr lang="ja-JP" altLang="en-US" dirty="0"/>
              <a:t>金融サービスについては、金融庁や業界団体</a:t>
            </a:r>
            <a:r>
              <a:rPr lang="ja-JP" altLang="en-US" dirty="0" smtClean="0"/>
              <a:t>などでも相談窓口を設置しています。</a:t>
            </a:r>
            <a:endParaRPr lang="en-US" altLang="ja-JP" dirty="0"/>
          </a:p>
          <a:p>
            <a:pPr eaLnBrk="1" hangingPunct="1"/>
            <a:endParaRPr lang="ja-JP" altLang="ja-JP" dirty="0" smtClean="0"/>
          </a:p>
        </p:txBody>
      </p:sp>
    </p:spTree>
    <p:extLst>
      <p:ext uri="{BB962C8B-B14F-4D97-AF65-F5344CB8AC3E}">
        <p14:creationId xmlns:p14="http://schemas.microsoft.com/office/powerpoint/2010/main" val="14649314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9" name="Rectangle 2"/>
          <p:cNvSpPr>
            <a:spLocks noGrp="1" noRot="1" noChangeAspect="1" noChangeArrowheads="1" noTextEdit="1"/>
          </p:cNvSpPr>
          <p:nvPr>
            <p:ph type="sldImg"/>
          </p:nvPr>
        </p:nvSpPr>
        <p:spPr>
          <a:xfrm>
            <a:off x="917575" y="744538"/>
            <a:ext cx="4972050" cy="3730625"/>
          </a:xfrm>
          <a:ln/>
        </p:spPr>
      </p:sp>
      <p:sp>
        <p:nvSpPr>
          <p:cNvPr id="45060" name="Rectangle 3"/>
          <p:cNvSpPr>
            <a:spLocks noGrp="1" noChangeArrowheads="1"/>
          </p:cNvSpPr>
          <p:nvPr>
            <p:ph type="body" idx="1"/>
          </p:nvPr>
        </p:nvSpPr>
        <p:spPr>
          <a:noFill/>
        </p:spPr>
        <p:txBody>
          <a:bodyPr/>
          <a:lstStyle/>
          <a:p>
            <a:pPr marL="172896" indent="-172896">
              <a:spcBef>
                <a:spcPts val="604"/>
              </a:spcBef>
              <a:buFont typeface="Wingdings" panose="05000000000000000000" pitchFamily="2" charset="2"/>
              <a:buChar char="p"/>
            </a:pPr>
            <a:endParaRPr lang="en-US" altLang="ja-JP" dirty="0" smtClean="0">
              <a:latin typeface="HGPｺﾞｼｯｸM" panose="020B0600000000000000" pitchFamily="50" charset="-128"/>
              <a:ea typeface="HGPｺﾞｼｯｸM" panose="020B0600000000000000" pitchFamily="50" charset="-128"/>
            </a:endParaRPr>
          </a:p>
        </p:txBody>
      </p:sp>
    </p:spTree>
    <p:extLst>
      <p:ext uri="{BB962C8B-B14F-4D97-AF65-F5344CB8AC3E}">
        <p14:creationId xmlns:p14="http://schemas.microsoft.com/office/powerpoint/2010/main" val="39150101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9"/>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pPr>
              <a:defRPr/>
            </a:pPr>
            <a:endParaRPr lang="en-US" altLang="ja-JP" dirty="0"/>
          </a:p>
        </p:txBody>
      </p:sp>
      <p:sp>
        <p:nvSpPr>
          <p:cNvPr id="5" name="フッター プレースホルダー 4"/>
          <p:cNvSpPr>
            <a:spLocks noGrp="1"/>
          </p:cNvSpPr>
          <p:nvPr>
            <p:ph type="ftr" sz="quarter" idx="11"/>
          </p:nvPr>
        </p:nvSpPr>
        <p:spPr/>
        <p:txBody>
          <a:bodyPr/>
          <a:lstStyle/>
          <a:p>
            <a:pPr>
              <a:defRPr/>
            </a:pPr>
            <a:endParaRPr lang="en-US" altLang="ja-JP" dirty="0"/>
          </a:p>
        </p:txBody>
      </p:sp>
    </p:spTree>
    <p:extLst>
      <p:ext uri="{BB962C8B-B14F-4D97-AF65-F5344CB8AC3E}">
        <p14:creationId xmlns:p14="http://schemas.microsoft.com/office/powerpoint/2010/main" val="520823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pPr>
              <a:defRPr/>
            </a:pPr>
            <a:endParaRPr lang="en-US" altLang="ja-JP" dirty="0"/>
          </a:p>
        </p:txBody>
      </p:sp>
      <p:sp>
        <p:nvSpPr>
          <p:cNvPr id="5" name="フッター プレースホルダー 4"/>
          <p:cNvSpPr>
            <a:spLocks noGrp="1"/>
          </p:cNvSpPr>
          <p:nvPr>
            <p:ph type="ftr" sz="quarter" idx="11"/>
          </p:nvPr>
        </p:nvSpPr>
        <p:spPr/>
        <p:txBody>
          <a:bodyPr/>
          <a:lstStyle/>
          <a:p>
            <a:pPr>
              <a:defRPr/>
            </a:pPr>
            <a:endParaRPr lang="en-US" altLang="ja-JP" dirty="0"/>
          </a:p>
        </p:txBody>
      </p:sp>
    </p:spTree>
    <p:extLst>
      <p:ext uri="{BB962C8B-B14F-4D97-AF65-F5344CB8AC3E}">
        <p14:creationId xmlns:p14="http://schemas.microsoft.com/office/powerpoint/2010/main" val="38641593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9"/>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9"/>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pPr>
              <a:defRPr/>
            </a:pPr>
            <a:endParaRPr lang="en-US" altLang="ja-JP" dirty="0"/>
          </a:p>
        </p:txBody>
      </p:sp>
      <p:sp>
        <p:nvSpPr>
          <p:cNvPr id="5" name="フッター プレースホルダー 4"/>
          <p:cNvSpPr>
            <a:spLocks noGrp="1"/>
          </p:cNvSpPr>
          <p:nvPr>
            <p:ph type="ftr" sz="quarter" idx="11"/>
          </p:nvPr>
        </p:nvSpPr>
        <p:spPr/>
        <p:txBody>
          <a:bodyPr/>
          <a:lstStyle/>
          <a:p>
            <a:pPr>
              <a:defRPr/>
            </a:pPr>
            <a:endParaRPr lang="en-US" altLang="ja-JP" dirty="0"/>
          </a:p>
        </p:txBody>
      </p:sp>
    </p:spTree>
    <p:extLst>
      <p:ext uri="{BB962C8B-B14F-4D97-AF65-F5344CB8AC3E}">
        <p14:creationId xmlns:p14="http://schemas.microsoft.com/office/powerpoint/2010/main" val="31680823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solidFill>
                  <a:srgbClr val="7030A0"/>
                </a:solidFill>
              </a:defRPr>
            </a:lvl1pPr>
          </a:lstStyle>
          <a:p>
            <a:r>
              <a:rPr lang="ja-JP" altLang="en-US" dirty="0" smtClean="0"/>
              <a:t>マスタ タイトルの書式設定</a:t>
            </a:r>
            <a:endParaRPr lang="ja-JP" alt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8_ユーザー設定レイアウト">
    <p:spTree>
      <p:nvGrpSpPr>
        <p:cNvPr id="1" name=""/>
        <p:cNvGrpSpPr/>
        <p:nvPr/>
      </p:nvGrpSpPr>
      <p:grpSpPr>
        <a:xfrm>
          <a:off x="0" y="0"/>
          <a:ext cx="0" cy="0"/>
          <a:chOff x="0" y="0"/>
          <a:chExt cx="0" cy="0"/>
        </a:xfrm>
      </p:grpSpPr>
    </p:spTree>
    <p:extLst>
      <p:ext uri="{BB962C8B-B14F-4D97-AF65-F5344CB8AC3E}">
        <p14:creationId xmlns:p14="http://schemas.microsoft.com/office/powerpoint/2010/main" val="62837533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pPr>
              <a:defRPr/>
            </a:pPr>
            <a:endParaRPr lang="en-US" altLang="ja-JP" dirty="0"/>
          </a:p>
        </p:txBody>
      </p:sp>
      <p:sp>
        <p:nvSpPr>
          <p:cNvPr id="5" name="フッター プレースホルダー 4"/>
          <p:cNvSpPr>
            <a:spLocks noGrp="1"/>
          </p:cNvSpPr>
          <p:nvPr>
            <p:ph type="ftr" sz="quarter" idx="11"/>
          </p:nvPr>
        </p:nvSpPr>
        <p:spPr/>
        <p:txBody>
          <a:bodyPr/>
          <a:lstStyle/>
          <a:p>
            <a:pPr>
              <a:defRPr/>
            </a:pPr>
            <a:endParaRPr lang="en-US" altLang="ja-JP" dirty="0"/>
          </a:p>
        </p:txBody>
      </p:sp>
    </p:spTree>
    <p:extLst>
      <p:ext uri="{BB962C8B-B14F-4D97-AF65-F5344CB8AC3E}">
        <p14:creationId xmlns:p14="http://schemas.microsoft.com/office/powerpoint/2010/main" val="38919975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4"/>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pPr>
              <a:defRPr/>
            </a:pPr>
            <a:endParaRPr lang="en-US" altLang="ja-JP" dirty="0"/>
          </a:p>
        </p:txBody>
      </p:sp>
      <p:sp>
        <p:nvSpPr>
          <p:cNvPr id="5" name="フッター プレースホルダー 4"/>
          <p:cNvSpPr>
            <a:spLocks noGrp="1"/>
          </p:cNvSpPr>
          <p:nvPr>
            <p:ph type="ftr" sz="quarter" idx="11"/>
          </p:nvPr>
        </p:nvSpPr>
        <p:spPr/>
        <p:txBody>
          <a:bodyPr/>
          <a:lstStyle/>
          <a:p>
            <a:pPr>
              <a:defRPr/>
            </a:pPr>
            <a:endParaRPr lang="en-US" altLang="ja-JP" dirty="0"/>
          </a:p>
        </p:txBody>
      </p:sp>
      <p:sp>
        <p:nvSpPr>
          <p:cNvPr id="7" name="正方形/長方形 6"/>
          <p:cNvSpPr/>
          <p:nvPr userDrawn="1"/>
        </p:nvSpPr>
        <p:spPr>
          <a:xfrm>
            <a:off x="8689080" y="6554017"/>
            <a:ext cx="432000" cy="28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kumimoji="1" lang="ja-JP" altLang="en-US" sz="1600" b="1"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8620666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4"/>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pPr>
              <a:defRPr/>
            </a:pPr>
            <a:endParaRPr lang="en-US" altLang="ja-JP" dirty="0"/>
          </a:p>
        </p:txBody>
      </p:sp>
      <p:sp>
        <p:nvSpPr>
          <p:cNvPr id="6" name="フッター プレースホルダー 5"/>
          <p:cNvSpPr>
            <a:spLocks noGrp="1"/>
          </p:cNvSpPr>
          <p:nvPr>
            <p:ph type="ftr" sz="quarter" idx="11"/>
          </p:nvPr>
        </p:nvSpPr>
        <p:spPr/>
        <p:txBody>
          <a:bodyPr/>
          <a:lstStyle/>
          <a:p>
            <a:pPr>
              <a:defRPr/>
            </a:pPr>
            <a:endParaRPr lang="en-US" altLang="ja-JP" dirty="0"/>
          </a:p>
        </p:txBody>
      </p:sp>
      <p:sp>
        <p:nvSpPr>
          <p:cNvPr id="8" name="正方形/長方形 7"/>
          <p:cNvSpPr/>
          <p:nvPr userDrawn="1"/>
        </p:nvSpPr>
        <p:spPr>
          <a:xfrm>
            <a:off x="8689080" y="6544873"/>
            <a:ext cx="432000" cy="28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kumimoji="1" lang="ja-JP" altLang="en-US" sz="1600" b="1"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277568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7"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pPr>
              <a:defRPr/>
            </a:pPr>
            <a:endParaRPr lang="en-US" altLang="ja-JP" dirty="0"/>
          </a:p>
        </p:txBody>
      </p:sp>
      <p:sp>
        <p:nvSpPr>
          <p:cNvPr id="8" name="フッター プレースホルダー 7"/>
          <p:cNvSpPr>
            <a:spLocks noGrp="1"/>
          </p:cNvSpPr>
          <p:nvPr>
            <p:ph type="ftr" sz="quarter" idx="11"/>
          </p:nvPr>
        </p:nvSpPr>
        <p:spPr/>
        <p:txBody>
          <a:bodyPr/>
          <a:lstStyle/>
          <a:p>
            <a:pPr>
              <a:defRPr/>
            </a:pPr>
            <a:endParaRPr lang="en-US" altLang="ja-JP" dirty="0"/>
          </a:p>
        </p:txBody>
      </p:sp>
      <p:sp>
        <p:nvSpPr>
          <p:cNvPr id="10" name="正方形/長方形 9"/>
          <p:cNvSpPr/>
          <p:nvPr userDrawn="1"/>
        </p:nvSpPr>
        <p:spPr>
          <a:xfrm>
            <a:off x="8689080" y="6544873"/>
            <a:ext cx="432000" cy="28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kumimoji="1" lang="ja-JP" altLang="en-US" sz="1600" b="1" dirty="0">
              <a:solidFill>
                <a:schemeClr val="tx2"/>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807818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pPr>
              <a:defRPr/>
            </a:pPr>
            <a:endParaRPr lang="en-US" altLang="ja-JP" dirty="0"/>
          </a:p>
        </p:txBody>
      </p:sp>
      <p:sp>
        <p:nvSpPr>
          <p:cNvPr id="4" name="フッター プレースホルダー 3"/>
          <p:cNvSpPr>
            <a:spLocks noGrp="1"/>
          </p:cNvSpPr>
          <p:nvPr>
            <p:ph type="ftr" sz="quarter" idx="11"/>
          </p:nvPr>
        </p:nvSpPr>
        <p:spPr/>
        <p:txBody>
          <a:bodyPr/>
          <a:lstStyle/>
          <a:p>
            <a:pPr>
              <a:defRPr/>
            </a:pPr>
            <a:endParaRPr lang="en-US" altLang="ja-JP" dirty="0"/>
          </a:p>
        </p:txBody>
      </p:sp>
    </p:spTree>
    <p:extLst>
      <p:ext uri="{BB962C8B-B14F-4D97-AF65-F5344CB8AC3E}">
        <p14:creationId xmlns:p14="http://schemas.microsoft.com/office/powerpoint/2010/main" val="2881384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pPr>
              <a:defRPr/>
            </a:pPr>
            <a:endParaRPr lang="en-US" altLang="ja-JP" dirty="0"/>
          </a:p>
        </p:txBody>
      </p:sp>
      <p:sp>
        <p:nvSpPr>
          <p:cNvPr id="3" name="フッター プレースホルダー 2"/>
          <p:cNvSpPr>
            <a:spLocks noGrp="1"/>
          </p:cNvSpPr>
          <p:nvPr>
            <p:ph type="ftr" sz="quarter" idx="11"/>
          </p:nvPr>
        </p:nvSpPr>
        <p:spPr/>
        <p:txBody>
          <a:bodyPr/>
          <a:lstStyle/>
          <a:p>
            <a:pPr>
              <a:defRPr/>
            </a:pPr>
            <a:endParaRPr lang="en-US" altLang="ja-JP" dirty="0"/>
          </a:p>
        </p:txBody>
      </p:sp>
    </p:spTree>
    <p:extLst>
      <p:ext uri="{BB962C8B-B14F-4D97-AF65-F5344CB8AC3E}">
        <p14:creationId xmlns:p14="http://schemas.microsoft.com/office/powerpoint/2010/main" val="39259153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1"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pPr>
              <a:defRPr/>
            </a:pPr>
            <a:endParaRPr lang="en-US" altLang="ja-JP" dirty="0"/>
          </a:p>
        </p:txBody>
      </p:sp>
      <p:sp>
        <p:nvSpPr>
          <p:cNvPr id="6" name="フッター プレースホルダー 5"/>
          <p:cNvSpPr>
            <a:spLocks noGrp="1"/>
          </p:cNvSpPr>
          <p:nvPr>
            <p:ph type="ftr" sz="quarter" idx="11"/>
          </p:nvPr>
        </p:nvSpPr>
        <p:spPr/>
        <p:txBody>
          <a:bodyPr/>
          <a:lstStyle/>
          <a:p>
            <a:pPr>
              <a:defRPr/>
            </a:pPr>
            <a:endParaRPr lang="en-US" altLang="ja-JP" dirty="0"/>
          </a:p>
        </p:txBody>
      </p:sp>
    </p:spTree>
    <p:extLst>
      <p:ext uri="{BB962C8B-B14F-4D97-AF65-F5344CB8AC3E}">
        <p14:creationId xmlns:p14="http://schemas.microsoft.com/office/powerpoint/2010/main" val="34196766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dirty="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pPr>
              <a:defRPr/>
            </a:pPr>
            <a:endParaRPr lang="en-US" altLang="ja-JP" dirty="0"/>
          </a:p>
        </p:txBody>
      </p:sp>
      <p:sp>
        <p:nvSpPr>
          <p:cNvPr id="6" name="フッター プレースホルダー 5"/>
          <p:cNvSpPr>
            <a:spLocks noGrp="1"/>
          </p:cNvSpPr>
          <p:nvPr>
            <p:ph type="ftr" sz="quarter" idx="11"/>
          </p:nvPr>
        </p:nvSpPr>
        <p:spPr/>
        <p:txBody>
          <a:bodyPr/>
          <a:lstStyle/>
          <a:p>
            <a:pPr>
              <a:defRPr/>
            </a:pPr>
            <a:endParaRPr lang="en-US" altLang="ja-JP" dirty="0"/>
          </a:p>
        </p:txBody>
      </p:sp>
    </p:spTree>
    <p:extLst>
      <p:ext uri="{BB962C8B-B14F-4D97-AF65-F5344CB8AC3E}">
        <p14:creationId xmlns:p14="http://schemas.microsoft.com/office/powerpoint/2010/main" val="26405560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4"/>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4"/>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altLang="ja-JP" dirty="0"/>
          </a:p>
        </p:txBody>
      </p:sp>
      <p:sp>
        <p:nvSpPr>
          <p:cNvPr id="5" name="フッター プレースホルダー 4"/>
          <p:cNvSpPr>
            <a:spLocks noGrp="1"/>
          </p:cNvSpPr>
          <p:nvPr>
            <p:ph type="ftr" sz="quarter" idx="3"/>
          </p:nvPr>
        </p:nvSpPr>
        <p:spPr>
          <a:xfrm>
            <a:off x="3124200" y="6356354"/>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altLang="ja-JP" dirty="0"/>
          </a:p>
        </p:txBody>
      </p:sp>
    </p:spTree>
    <p:extLst>
      <p:ext uri="{BB962C8B-B14F-4D97-AF65-F5344CB8AC3E}">
        <p14:creationId xmlns:p14="http://schemas.microsoft.com/office/powerpoint/2010/main" val="711859988"/>
      </p:ext>
    </p:extLst>
  </p:cSld>
  <p:clrMap bg1="lt1" tx1="dk1" bg2="lt2" tx2="dk2" accent1="accent1" accent2="accent2" accent3="accent3" accent4="accent4" accent5="accent5" accent6="accent6" hlink="hlink" folHlink="folHlink"/>
  <p:sldLayoutIdLst>
    <p:sldLayoutId id="2147483959" r:id="rId1"/>
    <p:sldLayoutId id="2147483960" r:id="rId2"/>
    <p:sldLayoutId id="2147483961" r:id="rId3"/>
    <p:sldLayoutId id="2147483962" r:id="rId4"/>
    <p:sldLayoutId id="2147483963" r:id="rId5"/>
    <p:sldLayoutId id="2147483964" r:id="rId6"/>
    <p:sldLayoutId id="2147483965" r:id="rId7"/>
    <p:sldLayoutId id="2147483966" r:id="rId8"/>
    <p:sldLayoutId id="2147483967" r:id="rId9"/>
    <p:sldLayoutId id="2147483968" r:id="rId10"/>
    <p:sldLayoutId id="2147483969" r:id="rId11"/>
    <p:sldLayoutId id="2147483736" r:id="rId12"/>
    <p:sldLayoutId id="2147483995" r:id="rId13"/>
  </p:sldLayoutIdLst>
  <p:hf sldNum="0"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グループ化 5"/>
          <p:cNvGrpSpPr/>
          <p:nvPr/>
        </p:nvGrpSpPr>
        <p:grpSpPr>
          <a:xfrm>
            <a:off x="774922" y="3143155"/>
            <a:ext cx="2867661" cy="560938"/>
            <a:chOff x="1202980" y="1065283"/>
            <a:chExt cx="1776333" cy="172885"/>
          </a:xfrm>
        </p:grpSpPr>
        <p:sp>
          <p:nvSpPr>
            <p:cNvPr id="7" name="テキスト ボックス 6"/>
            <p:cNvSpPr txBox="1"/>
            <p:nvPr/>
          </p:nvSpPr>
          <p:spPr>
            <a:xfrm>
              <a:off x="1637827" y="1065283"/>
              <a:ext cx="1341486" cy="161695"/>
            </a:xfrm>
            <a:prstGeom prst="rect">
              <a:avLst/>
            </a:prstGeom>
            <a:noFill/>
          </p:spPr>
          <p:txBody>
            <a:bodyPr wrap="none" lIns="0" tIns="0" rIns="0" bIns="0" rtlCol="0">
              <a:spAutoFit/>
            </a:bodyPr>
            <a:lstStyle/>
            <a:p>
              <a:r>
                <a:rPr lang="ja-JP" altLang="en-US" sz="3200" b="1" dirty="0">
                  <a:solidFill>
                    <a:schemeClr val="tx1">
                      <a:lumMod val="75000"/>
                      <a:lumOff val="25000"/>
                    </a:schemeClr>
                  </a:solidFill>
                  <a:latin typeface="Meiryo UI" panose="020B0604030504040204" pitchFamily="50" charset="-128"/>
                  <a:ea typeface="Meiryo UI" panose="020B0604030504040204" pitchFamily="50" charset="-128"/>
                  <a:cs typeface="Meiryo UI" panose="020B0604030504040204" pitchFamily="50" charset="-128"/>
                </a:rPr>
                <a:t>金融トラブル</a:t>
              </a:r>
            </a:p>
          </p:txBody>
        </p:sp>
        <p:sp>
          <p:nvSpPr>
            <p:cNvPr id="8" name="正方形/長方形 7"/>
            <p:cNvSpPr/>
            <p:nvPr/>
          </p:nvSpPr>
          <p:spPr>
            <a:xfrm>
              <a:off x="1202980" y="1071736"/>
              <a:ext cx="334495" cy="166432"/>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wrap="none" lIns="0" tIns="0" rIns="0" bIns="7200" rtlCol="0" anchor="ctr"/>
            <a:lstStyle/>
            <a:p>
              <a:pPr algn="ctr"/>
              <a:r>
                <a:rPr lang="en-US" altLang="ja-JP" sz="2800" b="1" dirty="0">
                  <a:latin typeface="Meiryo UI" panose="020B0604030504040204" pitchFamily="50" charset="-128"/>
                  <a:ea typeface="Meiryo UI" panose="020B0604030504040204" pitchFamily="50" charset="-128"/>
                  <a:cs typeface="Meiryo UI" panose="020B0604030504040204" pitchFamily="50" charset="-128"/>
                </a:rPr>
                <a:t>6</a:t>
              </a:r>
              <a:endParaRPr lang="ja-JP" altLang="en-US" sz="2800" b="1" dirty="0">
                <a:latin typeface="Meiryo UI" panose="020B0604030504040204" pitchFamily="50" charset="-128"/>
                <a:ea typeface="Meiryo UI" panose="020B0604030504040204" pitchFamily="50" charset="-128"/>
                <a:cs typeface="Meiryo UI" panose="020B0604030504040204" pitchFamily="50" charset="-128"/>
              </a:endParaRPr>
            </a:p>
          </p:txBody>
        </p:sp>
      </p:grpSp>
      <p:sp>
        <p:nvSpPr>
          <p:cNvPr id="5" name="スライド番号プレースホルダー 1"/>
          <p:cNvSpPr txBox="1">
            <a:spLocks/>
          </p:cNvSpPr>
          <p:nvPr/>
        </p:nvSpPr>
        <p:spPr>
          <a:xfrm>
            <a:off x="7010400" y="6492875"/>
            <a:ext cx="2133600" cy="365125"/>
          </a:xfrm>
          <a:prstGeom prst="rect">
            <a:avLst/>
          </a:prstGeom>
        </p:spPr>
        <p:txBody>
          <a:bodyPr/>
          <a:lstStyle>
            <a:defPPr>
              <a:defRPr lang="en-US"/>
            </a:defPPr>
            <a:lvl1pPr algn="l" rtl="0" fontAlgn="base">
              <a:lnSpc>
                <a:spcPct val="120000"/>
              </a:lnSpc>
              <a:spcBef>
                <a:spcPct val="20000"/>
              </a:spcBef>
              <a:spcAft>
                <a:spcPct val="20000"/>
              </a:spcAft>
              <a:defRPr kumimoji="1" kern="1200">
                <a:solidFill>
                  <a:schemeClr val="tx1"/>
                </a:solidFill>
                <a:latin typeface="Arial" charset="0"/>
                <a:ea typeface="ＭＳ Ｐゴシック" charset="-128"/>
                <a:cs typeface="+mn-cs"/>
              </a:defRPr>
            </a:lvl1pPr>
            <a:lvl2pPr marL="457200" algn="l" rtl="0" fontAlgn="base">
              <a:lnSpc>
                <a:spcPct val="120000"/>
              </a:lnSpc>
              <a:spcBef>
                <a:spcPct val="20000"/>
              </a:spcBef>
              <a:spcAft>
                <a:spcPct val="20000"/>
              </a:spcAft>
              <a:defRPr kumimoji="1" kern="1200">
                <a:solidFill>
                  <a:schemeClr val="tx1"/>
                </a:solidFill>
                <a:latin typeface="Arial" charset="0"/>
                <a:ea typeface="ＭＳ Ｐゴシック" charset="-128"/>
                <a:cs typeface="+mn-cs"/>
              </a:defRPr>
            </a:lvl2pPr>
            <a:lvl3pPr marL="914400" algn="l" rtl="0" fontAlgn="base">
              <a:lnSpc>
                <a:spcPct val="120000"/>
              </a:lnSpc>
              <a:spcBef>
                <a:spcPct val="20000"/>
              </a:spcBef>
              <a:spcAft>
                <a:spcPct val="20000"/>
              </a:spcAft>
              <a:defRPr kumimoji="1" kern="1200">
                <a:solidFill>
                  <a:schemeClr val="tx1"/>
                </a:solidFill>
                <a:latin typeface="Arial" charset="0"/>
                <a:ea typeface="ＭＳ Ｐゴシック" charset="-128"/>
                <a:cs typeface="+mn-cs"/>
              </a:defRPr>
            </a:lvl3pPr>
            <a:lvl4pPr marL="1371600" algn="l" rtl="0" fontAlgn="base">
              <a:lnSpc>
                <a:spcPct val="120000"/>
              </a:lnSpc>
              <a:spcBef>
                <a:spcPct val="20000"/>
              </a:spcBef>
              <a:spcAft>
                <a:spcPct val="20000"/>
              </a:spcAft>
              <a:defRPr kumimoji="1" kern="1200">
                <a:solidFill>
                  <a:schemeClr val="tx1"/>
                </a:solidFill>
                <a:latin typeface="Arial" charset="0"/>
                <a:ea typeface="ＭＳ Ｐゴシック" charset="-128"/>
                <a:cs typeface="+mn-cs"/>
              </a:defRPr>
            </a:lvl4pPr>
            <a:lvl5pPr marL="1828800" algn="l" rtl="0" fontAlgn="base">
              <a:lnSpc>
                <a:spcPct val="120000"/>
              </a:lnSpc>
              <a:spcBef>
                <a:spcPct val="20000"/>
              </a:spcBef>
              <a:spcAft>
                <a:spcPct val="2000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algn="r">
              <a:defRPr/>
            </a:pPr>
            <a:fld id="{C721EF3B-8582-4A02-A82B-11DAB0CE9406}" type="slidenum">
              <a:rPr lang="ja-JP" altLang="en-US" smtClean="0"/>
              <a:pPr algn="r">
                <a:defRPr/>
              </a:pPr>
              <a:t>0</a:t>
            </a:fld>
            <a:endParaRPr lang="en-US" altLang="ja-JP" dirty="0"/>
          </a:p>
        </p:txBody>
      </p:sp>
      <p:sp>
        <p:nvSpPr>
          <p:cNvPr id="9" name="星 5 8"/>
          <p:cNvSpPr/>
          <p:nvPr/>
        </p:nvSpPr>
        <p:spPr>
          <a:xfrm>
            <a:off x="8724900" y="19050"/>
            <a:ext cx="360000" cy="360000"/>
          </a:xfrm>
          <a:prstGeom prst="star5">
            <a:avLst/>
          </a:prstGeom>
          <a:solidFill>
            <a:schemeClr val="accent2"/>
          </a:solidFill>
          <a:ln>
            <a:solidFill>
              <a:schemeClr val="accent2"/>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14424549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extLst/>
          </p:nvPr>
        </p:nvGraphicFramePr>
        <p:xfrm>
          <a:off x="317989" y="417364"/>
          <a:ext cx="2405609" cy="622592"/>
        </p:xfrm>
        <a:graphic>
          <a:graphicData uri="http://schemas.openxmlformats.org/drawingml/2006/table">
            <a:tbl>
              <a:tblPr firstRow="1" bandRow="1">
                <a:tableStyleId>{5C22544A-7EE6-4342-B048-85BDC9FD1C3A}</a:tableStyleId>
              </a:tblPr>
              <a:tblGrid>
                <a:gridCol w="2405609">
                  <a:extLst>
                    <a:ext uri="{9D8B030D-6E8A-4147-A177-3AD203B41FA5}">
                      <a16:colId xmlns:a16="http://schemas.microsoft.com/office/drawing/2014/main" val="20001"/>
                    </a:ext>
                  </a:extLst>
                </a:gridCol>
              </a:tblGrid>
              <a:tr h="622592">
                <a:tc>
                  <a:txBody>
                    <a:bodyPr/>
                    <a:lstStyle/>
                    <a:p>
                      <a:pPr algn="l" fontAlgn="auto">
                        <a:spcAft>
                          <a:spcPts val="672"/>
                        </a:spcAft>
                      </a:pPr>
                      <a:r>
                        <a:rPr lang="ja-JP" altLang="en-US" sz="2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クイズ</a:t>
                      </a:r>
                      <a:endParaRPr lang="ja-JP" altLang="en-US" sz="26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txBody>
                  <a:tcPr marL="166154" marR="84406" anchor="ctr">
                    <a:lnL w="12700" cmpd="sng">
                      <a:noFill/>
                    </a:lnL>
                    <a:lnR w="6350" cap="flat" cmpd="sng" algn="ctr">
                      <a:noFill/>
                      <a:prstDash val="solid"/>
                      <a:round/>
                      <a:headEnd type="none" w="med" len="med"/>
                      <a:tailEnd type="none" w="med" len="med"/>
                    </a:lnR>
                    <a:lnT w="12700" cap="flat" cmpd="sng" algn="ctr">
                      <a:noFill/>
                      <a:prstDash val="solid"/>
                      <a:round/>
                      <a:headEnd type="none" w="med" len="med"/>
                      <a:tailEnd type="none" w="med" len="med"/>
                    </a:lnT>
                    <a:lnB w="571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bl>
          </a:graphicData>
        </a:graphic>
      </p:graphicFrame>
      <p:sp>
        <p:nvSpPr>
          <p:cNvPr id="10" name="タイトル 1"/>
          <p:cNvSpPr txBox="1">
            <a:spLocks/>
          </p:cNvSpPr>
          <p:nvPr/>
        </p:nvSpPr>
        <p:spPr bwMode="auto">
          <a:xfrm>
            <a:off x="279132" y="1077780"/>
            <a:ext cx="8624236" cy="2023429"/>
          </a:xfrm>
          <a:prstGeom prst="roundRect">
            <a:avLst/>
          </a:prstGeom>
          <a:solidFill>
            <a:schemeClr val="accent6">
              <a:lumMod val="20000"/>
              <a:lumOff val="80000"/>
            </a:schemeClr>
          </a:solidFill>
          <a:ln w="50800" cmpd="dbl">
            <a:solidFill>
              <a:schemeClr val="accent6"/>
            </a:solidFill>
            <a:miter lim="800000"/>
            <a:headEnd/>
            <a:tailEnd/>
          </a:ln>
          <a:effectLst/>
          <a:extLst/>
        </p:spPr>
        <p:txBody>
          <a:bodyPr lIns="91246" tIns="45622" rIns="91246" bIns="45622" anchor="ctr" anchorCtr="0"/>
          <a:lstStyle>
            <a:lvl1pPr defTabSz="1273175" eaLnBrk="0" hangingPunct="0">
              <a:spcBef>
                <a:spcPct val="20000"/>
              </a:spcBef>
              <a:buChar char="•"/>
              <a:defRPr kumimoji="1" sz="4300">
                <a:solidFill>
                  <a:schemeClr val="tx1"/>
                </a:solidFill>
                <a:latin typeface="Arial" pitchFamily="34" charset="0"/>
                <a:ea typeface="ＭＳ Ｐゴシック" pitchFamily="50" charset="-128"/>
              </a:defRPr>
            </a:lvl1pPr>
            <a:lvl2pPr marL="1033463" indent="-393700" defTabSz="1273175" eaLnBrk="0" hangingPunct="0">
              <a:spcBef>
                <a:spcPct val="20000"/>
              </a:spcBef>
              <a:buChar char="–"/>
              <a:defRPr kumimoji="1" sz="4100">
                <a:solidFill>
                  <a:schemeClr val="tx1"/>
                </a:solidFill>
                <a:latin typeface="Arial" pitchFamily="34" charset="0"/>
                <a:ea typeface="ＭＳ Ｐゴシック" pitchFamily="50" charset="-128"/>
              </a:defRPr>
            </a:lvl2pPr>
            <a:lvl3pPr marL="1593850" indent="-314325" defTabSz="1273175" eaLnBrk="0" hangingPunct="0">
              <a:spcBef>
                <a:spcPct val="20000"/>
              </a:spcBef>
              <a:buChar char="•"/>
              <a:defRPr kumimoji="1" sz="3400">
                <a:solidFill>
                  <a:schemeClr val="tx1"/>
                </a:solidFill>
                <a:latin typeface="Arial" pitchFamily="34" charset="0"/>
                <a:ea typeface="ＭＳ Ｐゴシック" pitchFamily="50" charset="-128"/>
              </a:defRPr>
            </a:lvl3pPr>
            <a:lvl4pPr marL="2233613" indent="-312738" defTabSz="1273175" eaLnBrk="0" hangingPunct="0">
              <a:spcBef>
                <a:spcPct val="20000"/>
              </a:spcBef>
              <a:buChar char="–"/>
              <a:defRPr kumimoji="1" sz="2700">
                <a:solidFill>
                  <a:schemeClr val="tx1"/>
                </a:solidFill>
                <a:latin typeface="Arial" pitchFamily="34" charset="0"/>
                <a:ea typeface="ＭＳ Ｐゴシック" pitchFamily="50" charset="-128"/>
              </a:defRPr>
            </a:lvl4pPr>
            <a:lvl5pPr marL="2871788" indent="-312738" defTabSz="1273175" eaLnBrk="0" hangingPunct="0">
              <a:spcBef>
                <a:spcPct val="20000"/>
              </a:spcBef>
              <a:buChar char="»"/>
              <a:defRPr kumimoji="1" sz="2700">
                <a:solidFill>
                  <a:schemeClr val="tx1"/>
                </a:solidFill>
                <a:latin typeface="Arial" pitchFamily="34" charset="0"/>
                <a:ea typeface="ＭＳ Ｐゴシック" pitchFamily="50" charset="-128"/>
              </a:defRPr>
            </a:lvl5pPr>
            <a:lvl6pPr marL="3328988" indent="-312738" defTabSz="1273175" eaLnBrk="0" fontAlgn="base" hangingPunct="0">
              <a:spcBef>
                <a:spcPct val="20000"/>
              </a:spcBef>
              <a:spcAft>
                <a:spcPct val="0"/>
              </a:spcAft>
              <a:buChar char="»"/>
              <a:defRPr kumimoji="1" sz="2700">
                <a:solidFill>
                  <a:schemeClr val="tx1"/>
                </a:solidFill>
                <a:latin typeface="Arial" pitchFamily="34" charset="0"/>
                <a:ea typeface="ＭＳ Ｐゴシック" pitchFamily="50" charset="-128"/>
              </a:defRPr>
            </a:lvl6pPr>
            <a:lvl7pPr marL="3786188" indent="-312738" defTabSz="1273175" eaLnBrk="0" fontAlgn="base" hangingPunct="0">
              <a:spcBef>
                <a:spcPct val="20000"/>
              </a:spcBef>
              <a:spcAft>
                <a:spcPct val="0"/>
              </a:spcAft>
              <a:buChar char="»"/>
              <a:defRPr kumimoji="1" sz="2700">
                <a:solidFill>
                  <a:schemeClr val="tx1"/>
                </a:solidFill>
                <a:latin typeface="Arial" pitchFamily="34" charset="0"/>
                <a:ea typeface="ＭＳ Ｐゴシック" pitchFamily="50" charset="-128"/>
              </a:defRPr>
            </a:lvl7pPr>
            <a:lvl8pPr marL="4243388" indent="-312738" defTabSz="1273175" eaLnBrk="0" fontAlgn="base" hangingPunct="0">
              <a:spcBef>
                <a:spcPct val="20000"/>
              </a:spcBef>
              <a:spcAft>
                <a:spcPct val="0"/>
              </a:spcAft>
              <a:buChar char="»"/>
              <a:defRPr kumimoji="1" sz="2700">
                <a:solidFill>
                  <a:schemeClr val="tx1"/>
                </a:solidFill>
                <a:latin typeface="Arial" pitchFamily="34" charset="0"/>
                <a:ea typeface="ＭＳ Ｐゴシック" pitchFamily="50" charset="-128"/>
              </a:defRPr>
            </a:lvl8pPr>
            <a:lvl9pPr marL="4700588" indent="-312738" defTabSz="1273175" eaLnBrk="0" fontAlgn="base" hangingPunct="0">
              <a:spcBef>
                <a:spcPct val="20000"/>
              </a:spcBef>
              <a:spcAft>
                <a:spcPct val="0"/>
              </a:spcAft>
              <a:buChar char="»"/>
              <a:defRPr kumimoji="1" sz="2700">
                <a:solidFill>
                  <a:schemeClr val="tx1"/>
                </a:solidFill>
                <a:latin typeface="Arial" pitchFamily="34" charset="0"/>
                <a:ea typeface="ＭＳ Ｐゴシック" pitchFamily="50" charset="-128"/>
              </a:defRPr>
            </a:lvl9pPr>
          </a:lstStyle>
          <a:p>
            <a:pPr marL="1071563" indent="7938">
              <a:spcBef>
                <a:spcPct val="0"/>
              </a:spcBef>
              <a:spcAft>
                <a:spcPts val="0"/>
              </a:spcAft>
              <a:buFontTx/>
              <a:buNone/>
              <a:defRPr/>
            </a:pP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金融トラブルの相談窓口は？</a:t>
            </a:r>
            <a:endParaRPr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pPr marL="1528763" indent="-457200">
              <a:spcBef>
                <a:spcPct val="0"/>
              </a:spcBef>
              <a:spcAft>
                <a:spcPts val="0"/>
              </a:spcAft>
              <a:buFont typeface="+mj-ea"/>
              <a:buAutoNum type="circleNumDbPlain"/>
              <a:defRPr/>
            </a:pPr>
            <a:r>
              <a:rPr lang="en-US" altLang="ja-JP" sz="2400" b="1" dirty="0" smtClean="0">
                <a:latin typeface="Meiryo UI" panose="020B0604030504040204" pitchFamily="50" charset="-128"/>
                <a:ea typeface="Meiryo UI" panose="020B0604030504040204" pitchFamily="50" charset="-128"/>
                <a:cs typeface="Meiryo UI" panose="020B0604030504040204" pitchFamily="50" charset="-128"/>
              </a:rPr>
              <a:t>117</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番</a:t>
            </a:r>
            <a:endParaRPr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pPr marL="1528763" indent="-457200">
              <a:spcBef>
                <a:spcPct val="0"/>
              </a:spcBef>
              <a:spcAft>
                <a:spcPts val="0"/>
              </a:spcAft>
              <a:buFont typeface="+mj-ea"/>
              <a:buAutoNum type="circleNumDbPlain"/>
              <a:defRPr/>
            </a:pPr>
            <a:r>
              <a:rPr lang="en-US" altLang="ja-JP" sz="2400" b="1" dirty="0" smtClean="0">
                <a:latin typeface="Meiryo UI" panose="020B0604030504040204" pitchFamily="50" charset="-128"/>
                <a:ea typeface="Meiryo UI" panose="020B0604030504040204" pitchFamily="50" charset="-128"/>
                <a:cs typeface="Meiryo UI" panose="020B0604030504040204" pitchFamily="50" charset="-128"/>
              </a:rPr>
              <a:t>171</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番</a:t>
            </a:r>
            <a:endParaRPr lang="en-US" altLang="ja-JP" sz="2400" b="1" dirty="0" smtClean="0">
              <a:latin typeface="Meiryo UI" panose="020B0604030504040204" pitchFamily="50" charset="-128"/>
              <a:ea typeface="Meiryo UI" panose="020B0604030504040204" pitchFamily="50" charset="-128"/>
              <a:cs typeface="Meiryo UI" panose="020B0604030504040204" pitchFamily="50" charset="-128"/>
            </a:endParaRPr>
          </a:p>
          <a:p>
            <a:pPr marL="1528763" indent="-457200">
              <a:spcBef>
                <a:spcPct val="0"/>
              </a:spcBef>
              <a:spcAft>
                <a:spcPts val="0"/>
              </a:spcAft>
              <a:buFont typeface="+mj-ea"/>
              <a:buAutoNum type="circleNumDbPlain"/>
              <a:defRPr/>
            </a:pPr>
            <a:r>
              <a:rPr lang="en-US" altLang="ja-JP" sz="2400" b="1" dirty="0">
                <a:latin typeface="Meiryo UI" panose="020B0604030504040204" pitchFamily="50" charset="-128"/>
                <a:ea typeface="Meiryo UI" panose="020B0604030504040204" pitchFamily="50" charset="-128"/>
                <a:cs typeface="Meiryo UI" panose="020B0604030504040204" pitchFamily="50" charset="-128"/>
              </a:rPr>
              <a:t>188</a:t>
            </a:r>
            <a:r>
              <a:rPr lang="ja-JP" altLang="en-US" sz="2400" b="1" dirty="0" smtClean="0">
                <a:latin typeface="Meiryo UI" panose="020B0604030504040204" pitchFamily="50" charset="-128"/>
                <a:ea typeface="Meiryo UI" panose="020B0604030504040204" pitchFamily="50" charset="-128"/>
                <a:cs typeface="Meiryo UI" panose="020B0604030504040204" pitchFamily="50" charset="-128"/>
              </a:rPr>
              <a:t>番</a:t>
            </a:r>
            <a:endParaRPr lang="en-US" altLang="ja-JP" sz="24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14" name="楕円 13"/>
          <p:cNvSpPr/>
          <p:nvPr/>
        </p:nvSpPr>
        <p:spPr>
          <a:xfrm>
            <a:off x="402315" y="1186172"/>
            <a:ext cx="900000" cy="90000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800" dirty="0" smtClean="0">
                <a:solidFill>
                  <a:schemeClr val="bg1"/>
                </a:solidFill>
                <a:latin typeface="HG創英角ｺﾞｼｯｸUB" panose="020B0909000000000000" pitchFamily="49" charset="-128"/>
                <a:ea typeface="HG創英角ｺﾞｼｯｸUB" panose="020B0909000000000000" pitchFamily="49" charset="-128"/>
              </a:rPr>
              <a:t>？</a:t>
            </a:r>
            <a:endParaRPr kumimoji="1" lang="ja-JP" altLang="en-US" sz="4800" dirty="0">
              <a:solidFill>
                <a:schemeClr val="bg1"/>
              </a:solidFill>
              <a:latin typeface="HG創英角ｺﾞｼｯｸUB" panose="020B0909000000000000" pitchFamily="49" charset="-128"/>
              <a:ea typeface="HG創英角ｺﾞｼｯｸUB" panose="020B0909000000000000" pitchFamily="49" charset="-128"/>
            </a:endParaRPr>
          </a:p>
        </p:txBody>
      </p:sp>
      <p:sp>
        <p:nvSpPr>
          <p:cNvPr id="7" name="スライド番号プレースホルダー 1"/>
          <p:cNvSpPr txBox="1">
            <a:spLocks/>
          </p:cNvSpPr>
          <p:nvPr/>
        </p:nvSpPr>
        <p:spPr>
          <a:xfrm>
            <a:off x="7010400" y="6492875"/>
            <a:ext cx="2133600" cy="365125"/>
          </a:xfrm>
          <a:prstGeom prst="rect">
            <a:avLst/>
          </a:prstGeom>
        </p:spPr>
        <p:txBody>
          <a:bodyPr/>
          <a:lstStyle>
            <a:defPPr>
              <a:defRPr lang="en-US"/>
            </a:defPPr>
            <a:lvl1pPr algn="l" rtl="0" fontAlgn="base">
              <a:lnSpc>
                <a:spcPct val="120000"/>
              </a:lnSpc>
              <a:spcBef>
                <a:spcPct val="20000"/>
              </a:spcBef>
              <a:spcAft>
                <a:spcPct val="20000"/>
              </a:spcAft>
              <a:defRPr kumimoji="1" kern="1200">
                <a:solidFill>
                  <a:schemeClr val="tx1"/>
                </a:solidFill>
                <a:latin typeface="Arial" charset="0"/>
                <a:ea typeface="ＭＳ Ｐゴシック" charset="-128"/>
                <a:cs typeface="+mn-cs"/>
              </a:defRPr>
            </a:lvl1pPr>
            <a:lvl2pPr marL="457200" algn="l" rtl="0" fontAlgn="base">
              <a:lnSpc>
                <a:spcPct val="120000"/>
              </a:lnSpc>
              <a:spcBef>
                <a:spcPct val="20000"/>
              </a:spcBef>
              <a:spcAft>
                <a:spcPct val="20000"/>
              </a:spcAft>
              <a:defRPr kumimoji="1" kern="1200">
                <a:solidFill>
                  <a:schemeClr val="tx1"/>
                </a:solidFill>
                <a:latin typeface="Arial" charset="0"/>
                <a:ea typeface="ＭＳ Ｐゴシック" charset="-128"/>
                <a:cs typeface="+mn-cs"/>
              </a:defRPr>
            </a:lvl2pPr>
            <a:lvl3pPr marL="914400" algn="l" rtl="0" fontAlgn="base">
              <a:lnSpc>
                <a:spcPct val="120000"/>
              </a:lnSpc>
              <a:spcBef>
                <a:spcPct val="20000"/>
              </a:spcBef>
              <a:spcAft>
                <a:spcPct val="20000"/>
              </a:spcAft>
              <a:defRPr kumimoji="1" kern="1200">
                <a:solidFill>
                  <a:schemeClr val="tx1"/>
                </a:solidFill>
                <a:latin typeface="Arial" charset="0"/>
                <a:ea typeface="ＭＳ Ｐゴシック" charset="-128"/>
                <a:cs typeface="+mn-cs"/>
              </a:defRPr>
            </a:lvl3pPr>
            <a:lvl4pPr marL="1371600" algn="l" rtl="0" fontAlgn="base">
              <a:lnSpc>
                <a:spcPct val="120000"/>
              </a:lnSpc>
              <a:spcBef>
                <a:spcPct val="20000"/>
              </a:spcBef>
              <a:spcAft>
                <a:spcPct val="20000"/>
              </a:spcAft>
              <a:defRPr kumimoji="1" kern="1200">
                <a:solidFill>
                  <a:schemeClr val="tx1"/>
                </a:solidFill>
                <a:latin typeface="Arial" charset="0"/>
                <a:ea typeface="ＭＳ Ｐゴシック" charset="-128"/>
                <a:cs typeface="+mn-cs"/>
              </a:defRPr>
            </a:lvl4pPr>
            <a:lvl5pPr marL="1828800" algn="l" rtl="0" fontAlgn="base">
              <a:lnSpc>
                <a:spcPct val="120000"/>
              </a:lnSpc>
              <a:spcBef>
                <a:spcPct val="20000"/>
              </a:spcBef>
              <a:spcAft>
                <a:spcPct val="2000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algn="r">
              <a:defRPr/>
            </a:pPr>
            <a:fld id="{C721EF3B-8582-4A02-A82B-11DAB0CE9406}" type="slidenum">
              <a:rPr lang="ja-JP" altLang="en-US" smtClean="0"/>
              <a:pPr algn="r">
                <a:defRPr/>
              </a:pPr>
              <a:t>1</a:t>
            </a:fld>
            <a:endParaRPr lang="en-US" altLang="ja-JP" dirty="0"/>
          </a:p>
        </p:txBody>
      </p:sp>
      <p:grpSp>
        <p:nvGrpSpPr>
          <p:cNvPr id="9" name="グループ化 8"/>
          <p:cNvGrpSpPr/>
          <p:nvPr/>
        </p:nvGrpSpPr>
        <p:grpSpPr>
          <a:xfrm>
            <a:off x="2406316" y="3165377"/>
            <a:ext cx="4427621" cy="3391666"/>
            <a:chOff x="2438902" y="3345943"/>
            <a:chExt cx="3820778" cy="2900820"/>
          </a:xfrm>
        </p:grpSpPr>
        <p:pic>
          <p:nvPicPr>
            <p:cNvPr id="2" name="図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38902" y="3347320"/>
              <a:ext cx="1775909" cy="2899443"/>
            </a:xfrm>
            <a:prstGeom prst="rect">
              <a:avLst/>
            </a:prstGeom>
          </p:spPr>
        </p:pic>
        <p:pic>
          <p:nvPicPr>
            <p:cNvPr id="8" name="図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482928" y="3345943"/>
              <a:ext cx="1776752" cy="2900820"/>
            </a:xfrm>
            <a:prstGeom prst="rect">
              <a:avLst/>
            </a:prstGeom>
          </p:spPr>
        </p:pic>
      </p:grpSp>
      <p:sp>
        <p:nvSpPr>
          <p:cNvPr id="12" name="正方形/長方形 11"/>
          <p:cNvSpPr/>
          <p:nvPr/>
        </p:nvSpPr>
        <p:spPr>
          <a:xfrm>
            <a:off x="12700" y="0"/>
            <a:ext cx="3840842" cy="419100"/>
          </a:xfrm>
          <a:prstGeom prst="rect">
            <a:avLst/>
          </a:prstGeom>
          <a:solidFill>
            <a:srgbClr val="00B0F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smtClean="0">
                <a:effectLst>
                  <a:outerShdw blurRad="38100" dist="38100" dir="2700000" algn="tl">
                    <a:srgbClr val="000000">
                      <a:alpha val="43137"/>
                    </a:srgbClr>
                  </a:outerShdw>
                </a:effectLst>
              </a:rPr>
              <a:t>　</a:t>
            </a:r>
            <a:r>
              <a:rPr lang="en-US" altLang="ja-JP" sz="26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6</a:t>
            </a:r>
            <a:r>
              <a:rPr lang="en-US" altLang="ja-JP" sz="26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26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金融トラブル</a:t>
            </a:r>
            <a:endParaRPr lang="ja-JP" altLang="en-US" sz="26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星 5 12"/>
          <p:cNvSpPr/>
          <p:nvPr/>
        </p:nvSpPr>
        <p:spPr>
          <a:xfrm>
            <a:off x="8724900" y="19050"/>
            <a:ext cx="360000" cy="360000"/>
          </a:xfrm>
          <a:prstGeom prst="star5">
            <a:avLst/>
          </a:prstGeom>
          <a:solidFill>
            <a:schemeClr val="accent2"/>
          </a:solidFill>
          <a:ln>
            <a:solidFill>
              <a:schemeClr val="accent2"/>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89899057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12700" y="0"/>
            <a:ext cx="3840842" cy="419100"/>
          </a:xfrm>
          <a:prstGeom prst="rect">
            <a:avLst/>
          </a:prstGeom>
          <a:solidFill>
            <a:srgbClr val="00B0F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smtClean="0">
                <a:effectLst>
                  <a:outerShdw blurRad="38100" dist="38100" dir="2700000" algn="tl">
                    <a:srgbClr val="000000">
                      <a:alpha val="43137"/>
                    </a:srgbClr>
                  </a:outerShdw>
                </a:effectLst>
              </a:rPr>
              <a:t>　</a:t>
            </a:r>
            <a:r>
              <a:rPr lang="en-US" altLang="ja-JP" sz="26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6</a:t>
            </a:r>
            <a:r>
              <a:rPr lang="en-US" altLang="ja-JP" sz="26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26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金融トラブル</a:t>
            </a:r>
            <a:endParaRPr lang="ja-JP" altLang="en-US" sz="26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7" name="表 16"/>
          <p:cNvGraphicFramePr>
            <a:graphicFrameLocks noGrp="1"/>
          </p:cNvGraphicFramePr>
          <p:nvPr>
            <p:extLst>
              <p:ext uri="{D42A27DB-BD31-4B8C-83A1-F6EECF244321}">
                <p14:modId xmlns:p14="http://schemas.microsoft.com/office/powerpoint/2010/main" val="1299404163"/>
              </p:ext>
            </p:extLst>
          </p:nvPr>
        </p:nvGraphicFramePr>
        <p:xfrm>
          <a:off x="317988" y="417364"/>
          <a:ext cx="6578758" cy="622592"/>
        </p:xfrm>
        <a:graphic>
          <a:graphicData uri="http://schemas.openxmlformats.org/drawingml/2006/table">
            <a:tbl>
              <a:tblPr firstRow="1" bandRow="1">
                <a:tableStyleId>{5C22544A-7EE6-4342-B048-85BDC9FD1C3A}</a:tableStyleId>
              </a:tblPr>
              <a:tblGrid>
                <a:gridCol w="1312102">
                  <a:extLst>
                    <a:ext uri="{9D8B030D-6E8A-4147-A177-3AD203B41FA5}">
                      <a16:colId xmlns:a16="http://schemas.microsoft.com/office/drawing/2014/main" val="20000"/>
                    </a:ext>
                  </a:extLst>
                </a:gridCol>
                <a:gridCol w="5266656">
                  <a:extLst>
                    <a:ext uri="{9D8B030D-6E8A-4147-A177-3AD203B41FA5}">
                      <a16:colId xmlns:a16="http://schemas.microsoft.com/office/drawing/2014/main" val="20001"/>
                    </a:ext>
                  </a:extLst>
                </a:gridCol>
              </a:tblGrid>
              <a:tr h="622592">
                <a:tc>
                  <a:txBody>
                    <a:bodyPr/>
                    <a:lstStyle/>
                    <a:p>
                      <a:pPr algn="ctr"/>
                      <a:r>
                        <a:rPr kumimoji="1" lang="en-US" altLang="ja-JP" sz="2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6-1.</a:t>
                      </a:r>
                      <a:endParaRPr kumimoji="1" lang="ja-JP" altLang="en-US" sz="2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4406" marR="84406" anchor="ctr">
                    <a:lnL w="12700" cap="flat" cmpd="sng" algn="ctr">
                      <a:solidFill>
                        <a:schemeClr val="bg1"/>
                      </a:solidFill>
                      <a:prstDash val="solid"/>
                      <a:round/>
                      <a:headEnd type="none" w="med" len="med"/>
                      <a:tailEnd type="none" w="med" len="med"/>
                    </a:lnL>
                    <a:lnR w="12700" cmpd="sng">
                      <a:noFill/>
                    </a:lnR>
                    <a:lnB w="12700" cap="flat" cmpd="sng" algn="ctr">
                      <a:solidFill>
                        <a:schemeClr val="bg1"/>
                      </a:solidFill>
                      <a:prstDash val="solid"/>
                      <a:round/>
                      <a:headEnd type="none" w="med" len="med"/>
                      <a:tailEnd type="none" w="med" len="med"/>
                    </a:lnB>
                    <a:noFill/>
                  </a:tcPr>
                </a:tc>
                <a:tc>
                  <a:txBody>
                    <a:bodyPr/>
                    <a:lstStyle/>
                    <a:p>
                      <a:pPr algn="l" fontAlgn="auto">
                        <a:spcAft>
                          <a:spcPts val="672"/>
                        </a:spcAft>
                      </a:pPr>
                      <a:r>
                        <a:rPr lang="ja-JP" altLang="en-US" sz="2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金融トラブルの具体例①</a:t>
                      </a:r>
                    </a:p>
                  </a:txBody>
                  <a:tcPr marL="166154" marR="84406" anchor="ctr">
                    <a:lnL w="12700" cmpd="sng">
                      <a:noFill/>
                    </a:lnL>
                    <a:lnR w="6350" cap="flat" cmpd="sng" algn="ctr">
                      <a:noFill/>
                      <a:prstDash val="solid"/>
                      <a:round/>
                      <a:headEnd type="none" w="med" len="med"/>
                      <a:tailEnd type="none" w="med" len="med"/>
                    </a:lnR>
                    <a:lnT w="12700" cap="flat" cmpd="sng" algn="ctr">
                      <a:noFill/>
                      <a:prstDash val="solid"/>
                      <a:round/>
                      <a:headEnd type="none" w="med" len="med"/>
                      <a:tailEnd type="none" w="med" len="med"/>
                    </a:lnT>
                    <a:lnB w="571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bl>
          </a:graphicData>
        </a:graphic>
      </p:graphicFrame>
      <p:pic>
        <p:nvPicPr>
          <p:cNvPr id="4" name="図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4535" y="3236676"/>
            <a:ext cx="2030413" cy="2956912"/>
          </a:xfrm>
          <a:prstGeom prst="rect">
            <a:avLst/>
          </a:prstGeom>
        </p:spPr>
      </p:pic>
      <p:sp>
        <p:nvSpPr>
          <p:cNvPr id="25" name="タイトル 1"/>
          <p:cNvSpPr txBox="1">
            <a:spLocks/>
          </p:cNvSpPr>
          <p:nvPr/>
        </p:nvSpPr>
        <p:spPr>
          <a:xfrm>
            <a:off x="317988" y="2099417"/>
            <a:ext cx="2483508" cy="761353"/>
          </a:xfrm>
          <a:prstGeom prst="rect">
            <a:avLst/>
          </a:prstGeom>
          <a:noFill/>
          <a:ln>
            <a:noFill/>
          </a:ln>
        </p:spPr>
        <p:txBody>
          <a:bodyPr vert="horz" lIns="91440" tIns="45720" rIns="91440" bIns="45720" rtlCol="0" anchor="t">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spcAft>
                <a:spcPts val="0"/>
              </a:spcAft>
            </a:pPr>
            <a:r>
              <a:rPr lang="ja-JP" altLang="en-US" sz="2800" b="1" dirty="0" smtClean="0">
                <a:solidFill>
                  <a:srgbClr val="00B0F0"/>
                </a:solidFill>
                <a:latin typeface="Meiryo UI" panose="020B0604030504040204" pitchFamily="50" charset="-128"/>
                <a:ea typeface="Meiryo UI" panose="020B0604030504040204" pitchFamily="50" charset="-128"/>
                <a:cs typeface="Meiryo UI" panose="020B0604030504040204" pitchFamily="50" charset="-128"/>
              </a:rPr>
              <a:t>友達づきあい</a:t>
            </a:r>
            <a:endParaRPr lang="en-US" altLang="ja-JP" sz="2800" b="1" dirty="0">
              <a:solidFill>
                <a:srgbClr val="00B0F0"/>
              </a:solidFill>
              <a:latin typeface="Meiryo UI" panose="020B0604030504040204" pitchFamily="50" charset="-128"/>
              <a:ea typeface="Meiryo UI" panose="020B0604030504040204" pitchFamily="50" charset="-128"/>
              <a:cs typeface="Meiryo UI" panose="020B0604030504040204" pitchFamily="50" charset="-128"/>
            </a:endParaRPr>
          </a:p>
          <a:p>
            <a:pPr>
              <a:spcAft>
                <a:spcPts val="0"/>
              </a:spcAft>
            </a:pPr>
            <a:r>
              <a:rPr lang="ja-JP" altLang="en-US" sz="2800" b="1" dirty="0" smtClean="0">
                <a:solidFill>
                  <a:srgbClr val="00B0F0"/>
                </a:solidFill>
                <a:latin typeface="Meiryo UI" panose="020B0604030504040204" pitchFamily="50" charset="-128"/>
                <a:ea typeface="Meiryo UI" panose="020B0604030504040204" pitchFamily="50" charset="-128"/>
                <a:cs typeface="Meiryo UI" panose="020B0604030504040204" pitchFamily="50" charset="-128"/>
              </a:rPr>
              <a:t>ＳＮＳ</a:t>
            </a:r>
            <a:endParaRPr lang="en-US" altLang="ja-JP" sz="2800" b="1" dirty="0" smtClean="0">
              <a:solidFill>
                <a:srgbClr val="00B0F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角丸四角形吹き出し 25"/>
          <p:cNvSpPr/>
          <p:nvPr/>
        </p:nvSpPr>
        <p:spPr>
          <a:xfrm>
            <a:off x="3046664" y="1990818"/>
            <a:ext cx="4992436" cy="1739903"/>
          </a:xfrm>
          <a:prstGeom prst="wedgeRoundRectCallout">
            <a:avLst>
              <a:gd name="adj1" fmla="val -55822"/>
              <a:gd name="adj2" fmla="val 29287"/>
              <a:gd name="adj3" fmla="val 16667"/>
            </a:avLst>
          </a:prstGeom>
          <a:solidFill>
            <a:schemeClr val="bg1">
              <a:lumMod val="9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ts val="0"/>
              </a:spcBef>
              <a:spcAft>
                <a:spcPts val="0"/>
              </a:spcAft>
            </a:pPr>
            <a:r>
              <a:rPr kumimoji="1" lang="ja-JP" altLang="en-US" sz="2400" b="1" dirty="0" smtClean="0">
                <a:solidFill>
                  <a:schemeClr val="tx1"/>
                </a:solidFill>
                <a:latin typeface="Meiryo UI" panose="020B0604030504040204" pitchFamily="50" charset="-128"/>
                <a:ea typeface="Meiryo UI" panose="020B0604030504040204" pitchFamily="50" charset="-128"/>
              </a:rPr>
              <a:t>バイナリーオプション</a:t>
            </a:r>
            <a:r>
              <a:rPr kumimoji="1" lang="ja-JP" altLang="en-US" sz="2400" dirty="0" smtClean="0">
                <a:solidFill>
                  <a:schemeClr val="tx1"/>
                </a:solidFill>
                <a:latin typeface="Meiryo UI" panose="020B0604030504040204" pitchFamily="50" charset="-128"/>
                <a:ea typeface="Meiryo UI" panose="020B0604030504040204" pitchFamily="50" charset="-128"/>
              </a:rPr>
              <a:t>って知ってる？</a:t>
            </a:r>
            <a:endParaRPr kumimoji="1" lang="en-US" altLang="ja-JP" sz="2400" dirty="0" smtClean="0">
              <a:solidFill>
                <a:schemeClr val="tx1"/>
              </a:solidFill>
              <a:latin typeface="Meiryo UI" panose="020B0604030504040204" pitchFamily="50" charset="-128"/>
              <a:ea typeface="Meiryo UI" panose="020B0604030504040204" pitchFamily="50" charset="-128"/>
            </a:endParaRPr>
          </a:p>
          <a:p>
            <a:pPr>
              <a:spcBef>
                <a:spcPts val="0"/>
              </a:spcBef>
              <a:spcAft>
                <a:spcPts val="0"/>
              </a:spcAft>
            </a:pPr>
            <a:r>
              <a:rPr lang="ja-JP" altLang="en-US" sz="2400" dirty="0" smtClean="0">
                <a:solidFill>
                  <a:schemeClr val="tx1"/>
                </a:solidFill>
                <a:latin typeface="Meiryo UI" panose="020B0604030504040204" pitchFamily="50" charset="-128"/>
                <a:ea typeface="Meiryo UI" panose="020B0604030504040204" pitchFamily="50" charset="-128"/>
              </a:rPr>
              <a:t>分析ツールが入った</a:t>
            </a:r>
            <a:r>
              <a:rPr lang="en-US" altLang="ja-JP" sz="2400" dirty="0" smtClean="0">
                <a:solidFill>
                  <a:schemeClr val="tx1"/>
                </a:solidFill>
                <a:latin typeface="Meiryo UI" panose="020B0604030504040204" pitchFamily="50" charset="-128"/>
                <a:ea typeface="Meiryo UI" panose="020B0604030504040204" pitchFamily="50" charset="-128"/>
              </a:rPr>
              <a:t>USB </a:t>
            </a:r>
            <a:r>
              <a:rPr lang="ja-JP" altLang="en-US" sz="2400" dirty="0" smtClean="0">
                <a:solidFill>
                  <a:schemeClr val="tx1"/>
                </a:solidFill>
                <a:latin typeface="Meiryo UI" panose="020B0604030504040204" pitchFamily="50" charset="-128"/>
                <a:ea typeface="Meiryo UI" panose="020B0604030504040204" pitchFamily="50" charset="-128"/>
              </a:rPr>
              <a:t>を買えば、</a:t>
            </a:r>
            <a:endParaRPr lang="en-US" altLang="ja-JP" sz="2400" dirty="0" smtClean="0">
              <a:solidFill>
                <a:schemeClr val="tx1"/>
              </a:solidFill>
              <a:latin typeface="Meiryo UI" panose="020B0604030504040204" pitchFamily="50" charset="-128"/>
              <a:ea typeface="Meiryo UI" panose="020B0604030504040204" pitchFamily="50" charset="-128"/>
            </a:endParaRPr>
          </a:p>
          <a:p>
            <a:pPr>
              <a:spcBef>
                <a:spcPts val="0"/>
              </a:spcBef>
              <a:spcAft>
                <a:spcPts val="0"/>
              </a:spcAft>
            </a:pPr>
            <a:r>
              <a:rPr lang="ja-JP" altLang="en-US" sz="2400" b="1" dirty="0" smtClean="0">
                <a:solidFill>
                  <a:schemeClr val="tx1"/>
                </a:solidFill>
                <a:latin typeface="Meiryo UI" panose="020B0604030504040204" pitchFamily="50" charset="-128"/>
                <a:ea typeface="Meiryo UI" panose="020B0604030504040204" pitchFamily="50" charset="-128"/>
              </a:rPr>
              <a:t>簡単に、絶対儲かるよ</a:t>
            </a:r>
            <a:r>
              <a:rPr lang="ja-JP" altLang="en-US" sz="2400" dirty="0" smtClean="0">
                <a:solidFill>
                  <a:schemeClr val="tx1"/>
                </a:solidFill>
                <a:latin typeface="Meiryo UI" panose="020B0604030504040204" pitchFamily="50" charset="-128"/>
                <a:ea typeface="Meiryo UI" panose="020B0604030504040204" pitchFamily="50" charset="-128"/>
              </a:rPr>
              <a:t>！</a:t>
            </a:r>
            <a:endParaRPr lang="en-US" altLang="ja-JP" sz="2400" dirty="0" smtClean="0">
              <a:solidFill>
                <a:schemeClr val="tx1"/>
              </a:solidFill>
              <a:latin typeface="Meiryo UI" panose="020B0604030504040204" pitchFamily="50" charset="-128"/>
              <a:ea typeface="Meiryo UI" panose="020B0604030504040204" pitchFamily="50" charset="-128"/>
            </a:endParaRPr>
          </a:p>
        </p:txBody>
      </p:sp>
      <p:sp>
        <p:nvSpPr>
          <p:cNvPr id="27" name="角丸四角形吹き出し 26"/>
          <p:cNvSpPr/>
          <p:nvPr/>
        </p:nvSpPr>
        <p:spPr>
          <a:xfrm>
            <a:off x="3046664" y="4026384"/>
            <a:ext cx="5524500" cy="1160794"/>
          </a:xfrm>
          <a:prstGeom prst="wedgeRoundRectCallout">
            <a:avLst>
              <a:gd name="adj1" fmla="val -56500"/>
              <a:gd name="adj2" fmla="val 31165"/>
              <a:gd name="adj3" fmla="val 16667"/>
            </a:avLst>
          </a:prstGeom>
          <a:solidFill>
            <a:schemeClr val="bg1">
              <a:lumMod val="9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ts val="0"/>
              </a:spcBef>
              <a:spcAft>
                <a:spcPts val="0"/>
              </a:spcAft>
            </a:pPr>
            <a:r>
              <a:rPr lang="ja-JP" altLang="en-US" sz="2400" dirty="0" smtClean="0">
                <a:solidFill>
                  <a:schemeClr val="tx1"/>
                </a:solidFill>
                <a:latin typeface="Meiryo UI" panose="020B0604030504040204" pitchFamily="50" charset="-128"/>
                <a:ea typeface="Meiryo UI" panose="020B0604030504040204" pitchFamily="50" charset="-128"/>
              </a:rPr>
              <a:t>お金がなくても、</a:t>
            </a:r>
            <a:r>
              <a:rPr lang="ja-JP" altLang="en-US" sz="2400" b="1" dirty="0" smtClean="0">
                <a:solidFill>
                  <a:schemeClr val="tx1"/>
                </a:solidFill>
                <a:latin typeface="Meiryo UI" panose="020B0604030504040204" pitchFamily="50" charset="-128"/>
                <a:ea typeface="Meiryo UI" panose="020B0604030504040204" pitchFamily="50" charset="-128"/>
              </a:rPr>
              <a:t>学生ローン</a:t>
            </a:r>
            <a:r>
              <a:rPr lang="ja-JP" altLang="en-US" sz="2400" dirty="0" smtClean="0">
                <a:solidFill>
                  <a:schemeClr val="tx1"/>
                </a:solidFill>
                <a:latin typeface="Meiryo UI" panose="020B0604030504040204" pitchFamily="50" charset="-128"/>
                <a:ea typeface="Meiryo UI" panose="020B0604030504040204" pitchFamily="50" charset="-128"/>
              </a:rPr>
              <a:t>で借りるといい。</a:t>
            </a:r>
            <a:endParaRPr lang="en-US" altLang="ja-JP" sz="2400" dirty="0" smtClean="0">
              <a:solidFill>
                <a:schemeClr val="tx1"/>
              </a:solidFill>
              <a:latin typeface="Meiryo UI" panose="020B0604030504040204" pitchFamily="50" charset="-128"/>
              <a:ea typeface="Meiryo UI" panose="020B0604030504040204" pitchFamily="50" charset="-128"/>
            </a:endParaRPr>
          </a:p>
          <a:p>
            <a:pPr>
              <a:spcBef>
                <a:spcPts val="0"/>
              </a:spcBef>
              <a:spcAft>
                <a:spcPts val="0"/>
              </a:spcAft>
            </a:pPr>
            <a:r>
              <a:rPr lang="ja-JP" altLang="en-US" sz="2400" dirty="0" smtClean="0">
                <a:solidFill>
                  <a:schemeClr val="tx1"/>
                </a:solidFill>
                <a:latin typeface="Meiryo UI" panose="020B0604030504040204" pitchFamily="50" charset="-128"/>
                <a:ea typeface="Meiryo UI" panose="020B0604030504040204" pitchFamily="50" charset="-128"/>
              </a:rPr>
              <a:t>すぐに利益が出て返せるよ！</a:t>
            </a:r>
            <a:endParaRPr lang="en-US" altLang="ja-JP" sz="2400" dirty="0" smtClean="0">
              <a:solidFill>
                <a:schemeClr val="tx1"/>
              </a:solidFill>
              <a:latin typeface="Meiryo UI" panose="020B0604030504040204" pitchFamily="50" charset="-128"/>
              <a:ea typeface="Meiryo UI" panose="020B0604030504040204" pitchFamily="50" charset="-128"/>
            </a:endParaRPr>
          </a:p>
        </p:txBody>
      </p:sp>
      <p:sp>
        <p:nvSpPr>
          <p:cNvPr id="33" name="角丸四角形吹き出し 32"/>
          <p:cNvSpPr/>
          <p:nvPr/>
        </p:nvSpPr>
        <p:spPr>
          <a:xfrm>
            <a:off x="3046664" y="5509435"/>
            <a:ext cx="4992436" cy="852818"/>
          </a:xfrm>
          <a:prstGeom prst="wedgeRoundRectCallout">
            <a:avLst>
              <a:gd name="adj1" fmla="val -55597"/>
              <a:gd name="adj2" fmla="val 29182"/>
              <a:gd name="adj3" fmla="val 16667"/>
            </a:avLst>
          </a:prstGeom>
          <a:solidFill>
            <a:schemeClr val="bg1">
              <a:lumMod val="9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ts val="0"/>
              </a:spcBef>
              <a:spcAft>
                <a:spcPts val="0"/>
              </a:spcAft>
            </a:pPr>
            <a:r>
              <a:rPr lang="ja-JP" altLang="en-US" sz="2400" dirty="0">
                <a:solidFill>
                  <a:schemeClr val="tx1"/>
                </a:solidFill>
                <a:latin typeface="Meiryo UI" panose="020B0604030504040204" pitchFamily="50" charset="-128"/>
                <a:ea typeface="Meiryo UI" panose="020B0604030504040204" pitchFamily="50" charset="-128"/>
              </a:rPr>
              <a:t>誰</a:t>
            </a:r>
            <a:r>
              <a:rPr lang="ja-JP" altLang="en-US" sz="2400" dirty="0" smtClean="0">
                <a:solidFill>
                  <a:schemeClr val="tx1"/>
                </a:solidFill>
                <a:latin typeface="Meiryo UI" panose="020B0604030504040204" pitchFamily="50" charset="-128"/>
                <a:ea typeface="Meiryo UI" panose="020B0604030504040204" pitchFamily="50" charset="-128"/>
              </a:rPr>
              <a:t>かを</a:t>
            </a:r>
            <a:r>
              <a:rPr lang="ja-JP" altLang="en-US" sz="2400" b="1" dirty="0" smtClean="0">
                <a:solidFill>
                  <a:schemeClr val="tx1"/>
                </a:solidFill>
                <a:latin typeface="Meiryo UI" panose="020B0604030504040204" pitchFamily="50" charset="-128"/>
                <a:ea typeface="Meiryo UI" panose="020B0604030504040204" pitchFamily="50" charset="-128"/>
              </a:rPr>
              <a:t>紹介すると報酬</a:t>
            </a:r>
            <a:r>
              <a:rPr lang="ja-JP" altLang="en-US" sz="2400" dirty="0" smtClean="0">
                <a:solidFill>
                  <a:schemeClr val="tx1"/>
                </a:solidFill>
                <a:latin typeface="Meiryo UI" panose="020B0604030504040204" pitchFamily="50" charset="-128"/>
                <a:ea typeface="Meiryo UI" panose="020B0604030504040204" pitchFamily="50" charset="-128"/>
              </a:rPr>
              <a:t>がもらえるよ！</a:t>
            </a:r>
            <a:endParaRPr lang="en-US" altLang="ja-JP" sz="2400" dirty="0" smtClean="0">
              <a:solidFill>
                <a:schemeClr val="tx1"/>
              </a:solidFill>
              <a:latin typeface="Meiryo UI" panose="020B0604030504040204" pitchFamily="50" charset="-128"/>
              <a:ea typeface="Meiryo UI" panose="020B0604030504040204" pitchFamily="50" charset="-128"/>
            </a:endParaRPr>
          </a:p>
        </p:txBody>
      </p:sp>
      <p:sp>
        <p:nvSpPr>
          <p:cNvPr id="35" name="正方形/長方形 34"/>
          <p:cNvSpPr/>
          <p:nvPr/>
        </p:nvSpPr>
        <p:spPr>
          <a:xfrm>
            <a:off x="544535" y="1190111"/>
            <a:ext cx="4977960" cy="590563"/>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lnSpc>
                <a:spcPct val="100000"/>
              </a:lnSpc>
              <a:spcBef>
                <a:spcPts val="0"/>
              </a:spcBef>
              <a:spcAft>
                <a:spcPts val="0"/>
              </a:spcAft>
            </a:pPr>
            <a:r>
              <a:rPr lang="ja-JP" altLang="en-US" sz="2800"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マルチ商法</a:t>
            </a:r>
            <a:r>
              <a:rPr lang="ja-JP" altLang="en-US" sz="2400"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（ネットワークビジネス）</a:t>
            </a:r>
            <a:endParaRPr lang="en-US" altLang="ja-JP"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スライド番号プレースホルダー 1"/>
          <p:cNvSpPr txBox="1">
            <a:spLocks/>
          </p:cNvSpPr>
          <p:nvPr/>
        </p:nvSpPr>
        <p:spPr>
          <a:xfrm>
            <a:off x="7010400" y="6492875"/>
            <a:ext cx="2133600" cy="365125"/>
          </a:xfrm>
          <a:prstGeom prst="rect">
            <a:avLst/>
          </a:prstGeom>
        </p:spPr>
        <p:txBody>
          <a:bodyPr/>
          <a:lstStyle>
            <a:defPPr>
              <a:defRPr lang="en-US"/>
            </a:defPPr>
            <a:lvl1pPr algn="l" rtl="0" fontAlgn="base">
              <a:lnSpc>
                <a:spcPct val="120000"/>
              </a:lnSpc>
              <a:spcBef>
                <a:spcPct val="20000"/>
              </a:spcBef>
              <a:spcAft>
                <a:spcPct val="20000"/>
              </a:spcAft>
              <a:defRPr kumimoji="1" kern="1200">
                <a:solidFill>
                  <a:schemeClr val="tx1"/>
                </a:solidFill>
                <a:latin typeface="Arial" charset="0"/>
                <a:ea typeface="ＭＳ Ｐゴシック" charset="-128"/>
                <a:cs typeface="+mn-cs"/>
              </a:defRPr>
            </a:lvl1pPr>
            <a:lvl2pPr marL="457200" algn="l" rtl="0" fontAlgn="base">
              <a:lnSpc>
                <a:spcPct val="120000"/>
              </a:lnSpc>
              <a:spcBef>
                <a:spcPct val="20000"/>
              </a:spcBef>
              <a:spcAft>
                <a:spcPct val="20000"/>
              </a:spcAft>
              <a:defRPr kumimoji="1" kern="1200">
                <a:solidFill>
                  <a:schemeClr val="tx1"/>
                </a:solidFill>
                <a:latin typeface="Arial" charset="0"/>
                <a:ea typeface="ＭＳ Ｐゴシック" charset="-128"/>
                <a:cs typeface="+mn-cs"/>
              </a:defRPr>
            </a:lvl2pPr>
            <a:lvl3pPr marL="914400" algn="l" rtl="0" fontAlgn="base">
              <a:lnSpc>
                <a:spcPct val="120000"/>
              </a:lnSpc>
              <a:spcBef>
                <a:spcPct val="20000"/>
              </a:spcBef>
              <a:spcAft>
                <a:spcPct val="20000"/>
              </a:spcAft>
              <a:defRPr kumimoji="1" kern="1200">
                <a:solidFill>
                  <a:schemeClr val="tx1"/>
                </a:solidFill>
                <a:latin typeface="Arial" charset="0"/>
                <a:ea typeface="ＭＳ Ｐゴシック" charset="-128"/>
                <a:cs typeface="+mn-cs"/>
              </a:defRPr>
            </a:lvl3pPr>
            <a:lvl4pPr marL="1371600" algn="l" rtl="0" fontAlgn="base">
              <a:lnSpc>
                <a:spcPct val="120000"/>
              </a:lnSpc>
              <a:spcBef>
                <a:spcPct val="20000"/>
              </a:spcBef>
              <a:spcAft>
                <a:spcPct val="20000"/>
              </a:spcAft>
              <a:defRPr kumimoji="1" kern="1200">
                <a:solidFill>
                  <a:schemeClr val="tx1"/>
                </a:solidFill>
                <a:latin typeface="Arial" charset="0"/>
                <a:ea typeface="ＭＳ Ｐゴシック" charset="-128"/>
                <a:cs typeface="+mn-cs"/>
              </a:defRPr>
            </a:lvl4pPr>
            <a:lvl5pPr marL="1828800" algn="l" rtl="0" fontAlgn="base">
              <a:lnSpc>
                <a:spcPct val="120000"/>
              </a:lnSpc>
              <a:spcBef>
                <a:spcPct val="20000"/>
              </a:spcBef>
              <a:spcAft>
                <a:spcPct val="2000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algn="r">
              <a:defRPr/>
            </a:pPr>
            <a:fld id="{C721EF3B-8582-4A02-A82B-11DAB0CE9406}" type="slidenum">
              <a:rPr lang="ja-JP" altLang="en-US" smtClean="0"/>
              <a:pPr algn="r">
                <a:defRPr/>
              </a:pPr>
              <a:t>2</a:t>
            </a:fld>
            <a:endParaRPr lang="en-US" altLang="ja-JP" dirty="0"/>
          </a:p>
        </p:txBody>
      </p:sp>
    </p:spTree>
    <p:extLst>
      <p:ext uri="{BB962C8B-B14F-4D97-AF65-F5344CB8AC3E}">
        <p14:creationId xmlns:p14="http://schemas.microsoft.com/office/powerpoint/2010/main" val="63429440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12700" y="0"/>
            <a:ext cx="3840842" cy="419100"/>
          </a:xfrm>
          <a:prstGeom prst="rect">
            <a:avLst/>
          </a:prstGeom>
          <a:solidFill>
            <a:srgbClr val="00B0F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smtClean="0">
                <a:effectLst>
                  <a:outerShdw blurRad="38100" dist="38100" dir="2700000" algn="tl">
                    <a:srgbClr val="000000">
                      <a:alpha val="43137"/>
                    </a:srgbClr>
                  </a:outerShdw>
                </a:effectLst>
              </a:rPr>
              <a:t>　</a:t>
            </a:r>
            <a:r>
              <a:rPr lang="en-US" altLang="ja-JP" sz="26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6</a:t>
            </a:r>
            <a:r>
              <a:rPr lang="en-US" altLang="ja-JP" sz="26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26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金融トラブル</a:t>
            </a:r>
            <a:endParaRPr lang="ja-JP" altLang="en-US" sz="26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7" name="表 16"/>
          <p:cNvGraphicFramePr>
            <a:graphicFrameLocks noGrp="1"/>
          </p:cNvGraphicFramePr>
          <p:nvPr>
            <p:extLst>
              <p:ext uri="{D42A27DB-BD31-4B8C-83A1-F6EECF244321}">
                <p14:modId xmlns:p14="http://schemas.microsoft.com/office/powerpoint/2010/main" val="799370161"/>
              </p:ext>
            </p:extLst>
          </p:nvPr>
        </p:nvGraphicFramePr>
        <p:xfrm>
          <a:off x="317988" y="417364"/>
          <a:ext cx="6578758" cy="622592"/>
        </p:xfrm>
        <a:graphic>
          <a:graphicData uri="http://schemas.openxmlformats.org/drawingml/2006/table">
            <a:tbl>
              <a:tblPr firstRow="1" bandRow="1">
                <a:tableStyleId>{5C22544A-7EE6-4342-B048-85BDC9FD1C3A}</a:tableStyleId>
              </a:tblPr>
              <a:tblGrid>
                <a:gridCol w="1312102">
                  <a:extLst>
                    <a:ext uri="{9D8B030D-6E8A-4147-A177-3AD203B41FA5}">
                      <a16:colId xmlns:a16="http://schemas.microsoft.com/office/drawing/2014/main" val="20000"/>
                    </a:ext>
                  </a:extLst>
                </a:gridCol>
                <a:gridCol w="5266656">
                  <a:extLst>
                    <a:ext uri="{9D8B030D-6E8A-4147-A177-3AD203B41FA5}">
                      <a16:colId xmlns:a16="http://schemas.microsoft.com/office/drawing/2014/main" val="20001"/>
                    </a:ext>
                  </a:extLst>
                </a:gridCol>
              </a:tblGrid>
              <a:tr h="622592">
                <a:tc>
                  <a:txBody>
                    <a:bodyPr/>
                    <a:lstStyle/>
                    <a:p>
                      <a:pPr algn="ctr"/>
                      <a:r>
                        <a:rPr kumimoji="1" lang="en-US" altLang="ja-JP" sz="2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a:t>
                      </a:r>
                      <a:r>
                        <a:rPr kumimoji="1" lang="ja-JP" altLang="en-US" sz="2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a:t>
                      </a:r>
                      <a:r>
                        <a:rPr kumimoji="1" lang="en-US" altLang="ja-JP" sz="2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2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4406" marR="84406" anchor="ctr">
                    <a:lnL w="12700" cap="flat" cmpd="sng" algn="ctr">
                      <a:solidFill>
                        <a:schemeClr val="bg1"/>
                      </a:solidFill>
                      <a:prstDash val="solid"/>
                      <a:round/>
                      <a:headEnd type="none" w="med" len="med"/>
                      <a:tailEnd type="none" w="med" len="med"/>
                    </a:lnL>
                    <a:lnR w="12700" cmpd="sng">
                      <a:noFill/>
                    </a:lnR>
                    <a:lnB w="12700" cap="flat" cmpd="sng" algn="ctr">
                      <a:solidFill>
                        <a:schemeClr val="bg1"/>
                      </a:solidFill>
                      <a:prstDash val="solid"/>
                      <a:round/>
                      <a:headEnd type="none" w="med" len="med"/>
                      <a:tailEnd type="none" w="med" len="med"/>
                    </a:lnB>
                    <a:noFill/>
                  </a:tcPr>
                </a:tc>
                <a:tc>
                  <a:txBody>
                    <a:bodyPr/>
                    <a:lstStyle/>
                    <a:p>
                      <a:pPr algn="l" fontAlgn="auto">
                        <a:spcAft>
                          <a:spcPts val="672"/>
                        </a:spcAft>
                      </a:pPr>
                      <a:r>
                        <a:rPr lang="ja-JP" altLang="en-US" sz="2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金融トラブルの具体例②</a:t>
                      </a:r>
                    </a:p>
                  </a:txBody>
                  <a:tcPr marL="166154" marR="84406" anchor="ctr">
                    <a:lnL w="12700" cmpd="sng">
                      <a:noFill/>
                    </a:lnL>
                    <a:lnR w="6350" cap="flat" cmpd="sng" algn="ctr">
                      <a:noFill/>
                      <a:prstDash val="solid"/>
                      <a:round/>
                      <a:headEnd type="none" w="med" len="med"/>
                      <a:tailEnd type="none" w="med" len="med"/>
                    </a:lnR>
                    <a:lnT w="12700" cap="flat" cmpd="sng" algn="ctr">
                      <a:noFill/>
                      <a:prstDash val="solid"/>
                      <a:round/>
                      <a:headEnd type="none" w="med" len="med"/>
                      <a:tailEnd type="none" w="med" len="med"/>
                    </a:lnT>
                    <a:lnB w="571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bl>
          </a:graphicData>
        </a:graphic>
      </p:graphicFrame>
      <p:pic>
        <p:nvPicPr>
          <p:cNvPr id="4" name="図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00538" y="2707289"/>
            <a:ext cx="2030413" cy="2956912"/>
          </a:xfrm>
          <a:prstGeom prst="rect">
            <a:avLst/>
          </a:prstGeom>
        </p:spPr>
      </p:pic>
      <p:sp>
        <p:nvSpPr>
          <p:cNvPr id="25" name="タイトル 1"/>
          <p:cNvSpPr txBox="1">
            <a:spLocks/>
          </p:cNvSpPr>
          <p:nvPr/>
        </p:nvSpPr>
        <p:spPr>
          <a:xfrm>
            <a:off x="373991" y="1570030"/>
            <a:ext cx="2483508" cy="761353"/>
          </a:xfrm>
          <a:prstGeom prst="rect">
            <a:avLst/>
          </a:prstGeom>
          <a:noFill/>
          <a:ln>
            <a:noFill/>
          </a:ln>
        </p:spPr>
        <p:txBody>
          <a:bodyPr vert="horz" lIns="91440" tIns="45720" rIns="91440" bIns="45720" rtlCol="0" anchor="t">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spcAft>
                <a:spcPts val="0"/>
              </a:spcAft>
            </a:pPr>
            <a:r>
              <a:rPr lang="ja-JP" altLang="en-US" sz="2800" b="1" dirty="0" smtClean="0">
                <a:solidFill>
                  <a:srgbClr val="00B0F0"/>
                </a:solidFill>
                <a:latin typeface="Meiryo UI" panose="020B0604030504040204" pitchFamily="50" charset="-128"/>
                <a:ea typeface="Meiryo UI" panose="020B0604030504040204" pitchFamily="50" charset="-128"/>
                <a:cs typeface="Meiryo UI" panose="020B0604030504040204" pitchFamily="50" charset="-128"/>
              </a:rPr>
              <a:t>友達づきあい</a:t>
            </a:r>
            <a:endParaRPr lang="en-US" altLang="ja-JP" sz="2800" b="1" dirty="0">
              <a:solidFill>
                <a:srgbClr val="00B0F0"/>
              </a:solidFill>
              <a:latin typeface="Meiryo UI" panose="020B0604030504040204" pitchFamily="50" charset="-128"/>
              <a:ea typeface="Meiryo UI" panose="020B0604030504040204" pitchFamily="50" charset="-128"/>
              <a:cs typeface="Meiryo UI" panose="020B0604030504040204" pitchFamily="50" charset="-128"/>
            </a:endParaRPr>
          </a:p>
          <a:p>
            <a:pPr>
              <a:spcAft>
                <a:spcPts val="0"/>
              </a:spcAft>
            </a:pPr>
            <a:r>
              <a:rPr lang="ja-JP" altLang="en-US" sz="2800" b="1" dirty="0" smtClean="0">
                <a:solidFill>
                  <a:srgbClr val="00B0F0"/>
                </a:solidFill>
                <a:latin typeface="Meiryo UI" panose="020B0604030504040204" pitchFamily="50" charset="-128"/>
                <a:ea typeface="Meiryo UI" panose="020B0604030504040204" pitchFamily="50" charset="-128"/>
                <a:cs typeface="Meiryo UI" panose="020B0604030504040204" pitchFamily="50" charset="-128"/>
              </a:rPr>
              <a:t>ＳＮＳ</a:t>
            </a:r>
            <a:endParaRPr lang="en-US" altLang="ja-JP" sz="2800" b="1" dirty="0" smtClean="0">
              <a:solidFill>
                <a:srgbClr val="00B0F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角丸四角形吹き出し 25"/>
          <p:cNvSpPr/>
          <p:nvPr/>
        </p:nvSpPr>
        <p:spPr>
          <a:xfrm>
            <a:off x="3022601" y="1457320"/>
            <a:ext cx="5410198" cy="1373296"/>
          </a:xfrm>
          <a:prstGeom prst="wedgeRoundRectCallout">
            <a:avLst>
              <a:gd name="adj1" fmla="val -55822"/>
              <a:gd name="adj2" fmla="val 29287"/>
              <a:gd name="adj3" fmla="val 16667"/>
            </a:avLst>
          </a:prstGeom>
          <a:solidFill>
            <a:schemeClr val="bg1">
              <a:lumMod val="9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ts val="0"/>
              </a:spcBef>
              <a:spcAft>
                <a:spcPts val="0"/>
              </a:spcAft>
            </a:pPr>
            <a:r>
              <a:rPr kumimoji="1" lang="ja-JP" altLang="en-US" sz="2400" b="1" dirty="0" smtClean="0">
                <a:solidFill>
                  <a:schemeClr val="tx1"/>
                </a:solidFill>
                <a:latin typeface="Meiryo UI" panose="020B0604030504040204" pitchFamily="50" charset="-128"/>
                <a:ea typeface="Meiryo UI" panose="020B0604030504040204" pitchFamily="50" charset="-128"/>
              </a:rPr>
              <a:t>暗号資産</a:t>
            </a:r>
            <a:r>
              <a:rPr lang="ja-JP" altLang="en-US" sz="2400" b="1" dirty="0" smtClean="0">
                <a:solidFill>
                  <a:schemeClr val="tx1"/>
                </a:solidFill>
                <a:latin typeface="Meiryo UI" panose="020B0604030504040204" pitchFamily="50" charset="-128"/>
                <a:ea typeface="Meiryo UI" panose="020B0604030504040204" pitchFamily="50" charset="-128"/>
              </a:rPr>
              <a:t>（仮想通貨）</a:t>
            </a:r>
            <a:r>
              <a:rPr kumimoji="1" lang="ja-JP" altLang="en-US" sz="2400" dirty="0" smtClean="0">
                <a:solidFill>
                  <a:schemeClr val="tx1"/>
                </a:solidFill>
                <a:latin typeface="Meiryo UI" panose="020B0604030504040204" pitchFamily="50" charset="-128"/>
                <a:ea typeface="Meiryo UI" panose="020B0604030504040204" pitchFamily="50" charset="-128"/>
              </a:rPr>
              <a:t>に投資すれば、月●</a:t>
            </a:r>
            <a:r>
              <a:rPr lang="ja-JP" altLang="en-US" sz="2400" dirty="0" smtClean="0">
                <a:solidFill>
                  <a:schemeClr val="tx1"/>
                </a:solidFill>
                <a:latin typeface="Meiryo UI" panose="020B0604030504040204" pitchFamily="50" charset="-128"/>
                <a:ea typeface="Meiryo UI" panose="020B0604030504040204" pitchFamily="50" charset="-128"/>
              </a:rPr>
              <a:t>万円くらいは稼げるよ</a:t>
            </a:r>
            <a:r>
              <a:rPr kumimoji="1" lang="ja-JP" altLang="en-US" sz="2400" dirty="0" smtClean="0">
                <a:solidFill>
                  <a:schemeClr val="tx1"/>
                </a:solidFill>
                <a:latin typeface="Meiryo UI" panose="020B0604030504040204" pitchFamily="50" charset="-128"/>
                <a:ea typeface="Meiryo UI" panose="020B0604030504040204" pitchFamily="50" charset="-128"/>
              </a:rPr>
              <a:t>！</a:t>
            </a:r>
            <a:endParaRPr lang="en-US" altLang="ja-JP" sz="2400" dirty="0" smtClean="0">
              <a:solidFill>
                <a:schemeClr val="tx1"/>
              </a:solidFill>
              <a:latin typeface="Meiryo UI" panose="020B0604030504040204" pitchFamily="50" charset="-128"/>
              <a:ea typeface="Meiryo UI" panose="020B0604030504040204" pitchFamily="50" charset="-128"/>
            </a:endParaRPr>
          </a:p>
        </p:txBody>
      </p:sp>
      <p:sp>
        <p:nvSpPr>
          <p:cNvPr id="27" name="角丸四角形吹き出し 26"/>
          <p:cNvSpPr/>
          <p:nvPr/>
        </p:nvSpPr>
        <p:spPr>
          <a:xfrm>
            <a:off x="3022601" y="3088678"/>
            <a:ext cx="5016499" cy="1319544"/>
          </a:xfrm>
          <a:prstGeom prst="wedgeRoundRectCallout">
            <a:avLst>
              <a:gd name="adj1" fmla="val -56500"/>
              <a:gd name="adj2" fmla="val 31165"/>
              <a:gd name="adj3" fmla="val 16667"/>
            </a:avLst>
          </a:prstGeom>
          <a:solidFill>
            <a:schemeClr val="bg1">
              <a:lumMod val="9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ts val="0"/>
              </a:spcBef>
              <a:spcAft>
                <a:spcPts val="0"/>
              </a:spcAft>
            </a:pPr>
            <a:r>
              <a:rPr lang="ja-JP" altLang="en-US" sz="2400" b="1" dirty="0" smtClean="0">
                <a:solidFill>
                  <a:schemeClr val="tx1"/>
                </a:solidFill>
                <a:latin typeface="Meiryo UI" panose="020B0604030504040204" pitchFamily="50" charset="-128"/>
                <a:ea typeface="Meiryo UI" panose="020B0604030504040204" pitchFamily="50" charset="-128"/>
              </a:rPr>
              <a:t>海外の不動産事業</a:t>
            </a:r>
            <a:r>
              <a:rPr lang="ja-JP" altLang="en-US" sz="2400" dirty="0" smtClean="0">
                <a:solidFill>
                  <a:schemeClr val="tx1"/>
                </a:solidFill>
                <a:latin typeface="Meiryo UI" panose="020B0604030504040204" pitchFamily="50" charset="-128"/>
                <a:ea typeface="Meiryo UI" panose="020B0604030504040204" pitchFamily="50" charset="-128"/>
              </a:rPr>
              <a:t>に投資すれば、</a:t>
            </a:r>
            <a:endParaRPr lang="en-US" altLang="ja-JP" sz="2400" dirty="0" smtClean="0">
              <a:solidFill>
                <a:schemeClr val="tx1"/>
              </a:solidFill>
              <a:latin typeface="Meiryo UI" panose="020B0604030504040204" pitchFamily="50" charset="-128"/>
              <a:ea typeface="Meiryo UI" panose="020B0604030504040204" pitchFamily="50" charset="-128"/>
            </a:endParaRPr>
          </a:p>
          <a:p>
            <a:pPr>
              <a:spcBef>
                <a:spcPts val="0"/>
              </a:spcBef>
              <a:spcAft>
                <a:spcPts val="0"/>
              </a:spcAft>
            </a:pPr>
            <a:r>
              <a:rPr lang="en-US" altLang="ja-JP" sz="2400" dirty="0" smtClean="0">
                <a:solidFill>
                  <a:schemeClr val="tx1"/>
                </a:solidFill>
                <a:latin typeface="Meiryo UI" panose="020B0604030504040204" pitchFamily="50" charset="-128"/>
                <a:ea typeface="Meiryo UI" panose="020B0604030504040204" pitchFamily="50" charset="-128"/>
              </a:rPr>
              <a:t>1</a:t>
            </a:r>
            <a:r>
              <a:rPr lang="ja-JP" altLang="en-US" sz="2400" dirty="0" smtClean="0">
                <a:solidFill>
                  <a:schemeClr val="tx1"/>
                </a:solidFill>
                <a:latin typeface="Meiryo UI" panose="020B0604030504040204" pitchFamily="50" charset="-128"/>
                <a:ea typeface="Meiryo UI" panose="020B0604030504040204" pitchFamily="50" charset="-128"/>
              </a:rPr>
              <a:t>年後には●倍になるよ！</a:t>
            </a:r>
            <a:endParaRPr lang="en-US" altLang="ja-JP" sz="2400" dirty="0" smtClean="0">
              <a:solidFill>
                <a:schemeClr val="tx1"/>
              </a:solidFill>
              <a:latin typeface="Meiryo UI" panose="020B0604030504040204" pitchFamily="50" charset="-128"/>
              <a:ea typeface="Meiryo UI" panose="020B0604030504040204" pitchFamily="50" charset="-128"/>
            </a:endParaRPr>
          </a:p>
        </p:txBody>
      </p:sp>
      <p:sp>
        <p:nvSpPr>
          <p:cNvPr id="10" name="タイトル 1"/>
          <p:cNvSpPr txBox="1">
            <a:spLocks/>
          </p:cNvSpPr>
          <p:nvPr/>
        </p:nvSpPr>
        <p:spPr>
          <a:xfrm>
            <a:off x="4414742" y="4787301"/>
            <a:ext cx="4035211" cy="1545434"/>
          </a:xfrm>
          <a:prstGeom prst="rect">
            <a:avLst/>
          </a:prstGeom>
          <a:noFill/>
          <a:ln>
            <a:noFill/>
          </a:ln>
        </p:spPr>
        <p:txBody>
          <a:bodyPr vert="horz" lIns="91440" tIns="45720" rIns="91440" bIns="45720" rtlCol="0" anchor="t">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342900" indent="-342900" algn="l">
              <a:spcAft>
                <a:spcPts val="0"/>
              </a:spcAft>
              <a:buFont typeface="Wingdings" panose="05000000000000000000" pitchFamily="2" charset="2"/>
              <a:buChar char="Ø"/>
            </a:pPr>
            <a:r>
              <a:rPr lang="ja-JP" altLang="en-US" sz="2400" dirty="0" smtClean="0">
                <a:solidFill>
                  <a:schemeClr val="accent2"/>
                </a:solidFill>
                <a:latin typeface="Meiryo UI" panose="020B0604030504040204" pitchFamily="50" charset="-128"/>
                <a:ea typeface="Meiryo UI" panose="020B0604030504040204" pitchFamily="50" charset="-128"/>
                <a:cs typeface="Meiryo UI" panose="020B0604030504040204" pitchFamily="50" charset="-128"/>
              </a:rPr>
              <a:t>多額の損失が発生した</a:t>
            </a:r>
            <a:endParaRPr lang="en-US" altLang="ja-JP" sz="2400" dirty="0" smtClean="0">
              <a:solidFill>
                <a:schemeClr val="accent2"/>
              </a:solidFill>
              <a:latin typeface="Meiryo UI" panose="020B0604030504040204" pitchFamily="50" charset="-128"/>
              <a:ea typeface="Meiryo UI" panose="020B0604030504040204" pitchFamily="50" charset="-128"/>
              <a:cs typeface="Meiryo UI" panose="020B0604030504040204" pitchFamily="50" charset="-128"/>
            </a:endParaRPr>
          </a:p>
          <a:p>
            <a:pPr marL="342900" indent="-342900" algn="l">
              <a:spcAft>
                <a:spcPts val="0"/>
              </a:spcAft>
              <a:buFont typeface="Wingdings" panose="05000000000000000000" pitchFamily="2" charset="2"/>
              <a:buChar char="Ø"/>
            </a:pPr>
            <a:r>
              <a:rPr lang="ja-JP" altLang="en-US" sz="2400" dirty="0" smtClean="0">
                <a:solidFill>
                  <a:schemeClr val="accent2"/>
                </a:solidFill>
                <a:latin typeface="Meiryo UI" panose="020B0604030504040204" pitchFamily="50" charset="-128"/>
                <a:ea typeface="Meiryo UI" panose="020B0604030504040204" pitchFamily="50" charset="-128"/>
                <a:cs typeface="Meiryo UI" panose="020B0604030504040204" pitchFamily="50" charset="-128"/>
              </a:rPr>
              <a:t>業者と連絡がつかなくなった</a:t>
            </a:r>
            <a:endParaRPr lang="en-US" altLang="ja-JP" sz="2400" dirty="0" smtClean="0">
              <a:solidFill>
                <a:schemeClr val="accent2"/>
              </a:solidFill>
              <a:latin typeface="Meiryo UI" panose="020B0604030504040204" pitchFamily="50" charset="-128"/>
              <a:ea typeface="Meiryo UI" panose="020B0604030504040204" pitchFamily="50" charset="-128"/>
              <a:cs typeface="Meiryo UI" panose="020B0604030504040204" pitchFamily="50" charset="-128"/>
            </a:endParaRPr>
          </a:p>
          <a:p>
            <a:pPr marL="342900" indent="-342900" algn="l">
              <a:spcAft>
                <a:spcPts val="0"/>
              </a:spcAft>
              <a:buFont typeface="Wingdings" panose="05000000000000000000" pitchFamily="2" charset="2"/>
              <a:buChar char="Ø"/>
            </a:pPr>
            <a:r>
              <a:rPr lang="ja-JP" altLang="en-US" sz="2400" dirty="0" smtClean="0">
                <a:solidFill>
                  <a:schemeClr val="accent2"/>
                </a:solidFill>
                <a:latin typeface="Meiryo UI" panose="020B0604030504040204" pitchFamily="50" charset="-128"/>
                <a:ea typeface="Meiryo UI" panose="020B0604030504040204" pitchFamily="50" charset="-128"/>
                <a:cs typeface="Meiryo UI" panose="020B0604030504040204" pitchFamily="50" charset="-128"/>
              </a:rPr>
              <a:t>お金が</a:t>
            </a:r>
            <a:r>
              <a:rPr lang="ja-JP" altLang="en-US" sz="2400" dirty="0">
                <a:solidFill>
                  <a:schemeClr val="accent2"/>
                </a:solidFill>
                <a:latin typeface="Meiryo UI" panose="020B0604030504040204" pitchFamily="50" charset="-128"/>
                <a:ea typeface="Meiryo UI" panose="020B0604030504040204" pitchFamily="50" charset="-128"/>
                <a:cs typeface="Meiryo UI" panose="020B0604030504040204" pitchFamily="50" charset="-128"/>
              </a:rPr>
              <a:t>返</a:t>
            </a:r>
            <a:r>
              <a:rPr lang="ja-JP" altLang="en-US" sz="2400" dirty="0" smtClean="0">
                <a:solidFill>
                  <a:schemeClr val="accent2"/>
                </a:solidFill>
                <a:latin typeface="Meiryo UI" panose="020B0604030504040204" pitchFamily="50" charset="-128"/>
                <a:ea typeface="Meiryo UI" panose="020B0604030504040204" pitchFamily="50" charset="-128"/>
                <a:cs typeface="Meiryo UI" panose="020B0604030504040204" pitchFamily="50" charset="-128"/>
              </a:rPr>
              <a:t>ってこない　</a:t>
            </a:r>
            <a:endParaRPr lang="en-US" altLang="ja-JP" sz="2400" dirty="0" smtClean="0">
              <a:solidFill>
                <a:schemeClr val="accent2"/>
              </a:solidFill>
              <a:latin typeface="Meiryo UI" panose="020B0604030504040204" pitchFamily="50" charset="-128"/>
              <a:ea typeface="Meiryo UI" panose="020B0604030504040204" pitchFamily="50" charset="-128"/>
              <a:cs typeface="Meiryo UI" panose="020B0604030504040204" pitchFamily="50" charset="-128"/>
            </a:endParaRPr>
          </a:p>
          <a:p>
            <a:pPr marL="342900" indent="-342900" algn="l">
              <a:spcAft>
                <a:spcPts val="0"/>
              </a:spcAft>
              <a:buFont typeface="Wingdings" panose="05000000000000000000" pitchFamily="2" charset="2"/>
              <a:buChar char="Ø"/>
            </a:pPr>
            <a:r>
              <a:rPr lang="ja-JP" altLang="en-US" sz="2400" dirty="0" smtClean="0">
                <a:solidFill>
                  <a:schemeClr val="accent2"/>
                </a:solidFill>
                <a:latin typeface="Meiryo UI" panose="020B0604030504040204" pitchFamily="50" charset="-128"/>
                <a:ea typeface="Meiryo UI" panose="020B0604030504040204" pitchFamily="50" charset="-128"/>
                <a:cs typeface="Meiryo UI" panose="020B0604030504040204" pitchFamily="50" charset="-128"/>
              </a:rPr>
              <a:t>無登録業者に注意！　</a:t>
            </a:r>
            <a:endParaRPr lang="en-US" altLang="ja-JP" sz="2400" dirty="0" smtClean="0">
              <a:solidFill>
                <a:schemeClr val="accent2"/>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星 32 1"/>
          <p:cNvSpPr/>
          <p:nvPr/>
        </p:nvSpPr>
        <p:spPr>
          <a:xfrm>
            <a:off x="2929650" y="4906248"/>
            <a:ext cx="1389742" cy="1307541"/>
          </a:xfrm>
          <a:prstGeom prst="star32">
            <a:avLst>
              <a:gd name="adj" fmla="val 44299"/>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ja-JP" altLang="en-US" sz="2000" b="1" dirty="0" smtClean="0">
                <a:latin typeface="Meiryo UI" panose="020B0604030504040204" pitchFamily="50" charset="-128"/>
                <a:ea typeface="Meiryo UI" panose="020B0604030504040204" pitchFamily="50" charset="-128"/>
              </a:rPr>
              <a:t>トラブル</a:t>
            </a:r>
            <a:endParaRPr kumimoji="1" lang="ja-JP" altLang="en-US" sz="2000" b="1" dirty="0">
              <a:latin typeface="Meiryo UI" panose="020B0604030504040204" pitchFamily="50" charset="-128"/>
              <a:ea typeface="Meiryo UI" panose="020B0604030504040204" pitchFamily="50" charset="-128"/>
            </a:endParaRPr>
          </a:p>
        </p:txBody>
      </p:sp>
      <p:sp>
        <p:nvSpPr>
          <p:cNvPr id="11" name="スライド番号プレースホルダー 1"/>
          <p:cNvSpPr txBox="1">
            <a:spLocks/>
          </p:cNvSpPr>
          <p:nvPr/>
        </p:nvSpPr>
        <p:spPr>
          <a:xfrm>
            <a:off x="7010400" y="6492875"/>
            <a:ext cx="2133600" cy="365125"/>
          </a:xfrm>
          <a:prstGeom prst="rect">
            <a:avLst/>
          </a:prstGeom>
        </p:spPr>
        <p:txBody>
          <a:bodyPr/>
          <a:lstStyle>
            <a:defPPr>
              <a:defRPr lang="en-US"/>
            </a:defPPr>
            <a:lvl1pPr algn="l" rtl="0" fontAlgn="base">
              <a:lnSpc>
                <a:spcPct val="120000"/>
              </a:lnSpc>
              <a:spcBef>
                <a:spcPct val="20000"/>
              </a:spcBef>
              <a:spcAft>
                <a:spcPct val="20000"/>
              </a:spcAft>
              <a:defRPr kumimoji="1" kern="1200">
                <a:solidFill>
                  <a:schemeClr val="tx1"/>
                </a:solidFill>
                <a:latin typeface="Arial" charset="0"/>
                <a:ea typeface="ＭＳ Ｐゴシック" charset="-128"/>
                <a:cs typeface="+mn-cs"/>
              </a:defRPr>
            </a:lvl1pPr>
            <a:lvl2pPr marL="457200" algn="l" rtl="0" fontAlgn="base">
              <a:lnSpc>
                <a:spcPct val="120000"/>
              </a:lnSpc>
              <a:spcBef>
                <a:spcPct val="20000"/>
              </a:spcBef>
              <a:spcAft>
                <a:spcPct val="20000"/>
              </a:spcAft>
              <a:defRPr kumimoji="1" kern="1200">
                <a:solidFill>
                  <a:schemeClr val="tx1"/>
                </a:solidFill>
                <a:latin typeface="Arial" charset="0"/>
                <a:ea typeface="ＭＳ Ｐゴシック" charset="-128"/>
                <a:cs typeface="+mn-cs"/>
              </a:defRPr>
            </a:lvl2pPr>
            <a:lvl3pPr marL="914400" algn="l" rtl="0" fontAlgn="base">
              <a:lnSpc>
                <a:spcPct val="120000"/>
              </a:lnSpc>
              <a:spcBef>
                <a:spcPct val="20000"/>
              </a:spcBef>
              <a:spcAft>
                <a:spcPct val="20000"/>
              </a:spcAft>
              <a:defRPr kumimoji="1" kern="1200">
                <a:solidFill>
                  <a:schemeClr val="tx1"/>
                </a:solidFill>
                <a:latin typeface="Arial" charset="0"/>
                <a:ea typeface="ＭＳ Ｐゴシック" charset="-128"/>
                <a:cs typeface="+mn-cs"/>
              </a:defRPr>
            </a:lvl3pPr>
            <a:lvl4pPr marL="1371600" algn="l" rtl="0" fontAlgn="base">
              <a:lnSpc>
                <a:spcPct val="120000"/>
              </a:lnSpc>
              <a:spcBef>
                <a:spcPct val="20000"/>
              </a:spcBef>
              <a:spcAft>
                <a:spcPct val="20000"/>
              </a:spcAft>
              <a:defRPr kumimoji="1" kern="1200">
                <a:solidFill>
                  <a:schemeClr val="tx1"/>
                </a:solidFill>
                <a:latin typeface="Arial" charset="0"/>
                <a:ea typeface="ＭＳ Ｐゴシック" charset="-128"/>
                <a:cs typeface="+mn-cs"/>
              </a:defRPr>
            </a:lvl4pPr>
            <a:lvl5pPr marL="1828800" algn="l" rtl="0" fontAlgn="base">
              <a:lnSpc>
                <a:spcPct val="120000"/>
              </a:lnSpc>
              <a:spcBef>
                <a:spcPct val="20000"/>
              </a:spcBef>
              <a:spcAft>
                <a:spcPct val="2000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algn="r">
              <a:defRPr/>
            </a:pPr>
            <a:fld id="{C721EF3B-8582-4A02-A82B-11DAB0CE9406}" type="slidenum">
              <a:rPr lang="ja-JP" altLang="en-US" smtClean="0"/>
              <a:pPr algn="r">
                <a:defRPr/>
              </a:pPr>
              <a:t>3</a:t>
            </a:fld>
            <a:endParaRPr lang="en-US" altLang="ja-JP" dirty="0"/>
          </a:p>
        </p:txBody>
      </p:sp>
    </p:spTree>
    <p:extLst>
      <p:ext uri="{BB962C8B-B14F-4D97-AF65-F5344CB8AC3E}">
        <p14:creationId xmlns:p14="http://schemas.microsoft.com/office/powerpoint/2010/main" val="36446560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12700" y="0"/>
            <a:ext cx="3840842" cy="419100"/>
          </a:xfrm>
          <a:prstGeom prst="rect">
            <a:avLst/>
          </a:prstGeom>
          <a:solidFill>
            <a:srgbClr val="00B0F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smtClean="0">
                <a:effectLst>
                  <a:outerShdw blurRad="38100" dist="38100" dir="2700000" algn="tl">
                    <a:srgbClr val="000000">
                      <a:alpha val="43137"/>
                    </a:srgbClr>
                  </a:outerShdw>
                </a:effectLst>
              </a:rPr>
              <a:t>　</a:t>
            </a:r>
            <a:r>
              <a:rPr lang="en-US" altLang="ja-JP" sz="26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6</a:t>
            </a:r>
            <a:r>
              <a:rPr lang="en-US" altLang="ja-JP" sz="26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26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金融トラブル</a:t>
            </a:r>
            <a:endParaRPr lang="ja-JP" altLang="en-US" sz="26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7" name="表 16"/>
          <p:cNvGraphicFramePr>
            <a:graphicFrameLocks noGrp="1"/>
          </p:cNvGraphicFramePr>
          <p:nvPr>
            <p:extLst>
              <p:ext uri="{D42A27DB-BD31-4B8C-83A1-F6EECF244321}">
                <p14:modId xmlns:p14="http://schemas.microsoft.com/office/powerpoint/2010/main" val="1194191735"/>
              </p:ext>
            </p:extLst>
          </p:nvPr>
        </p:nvGraphicFramePr>
        <p:xfrm>
          <a:off x="317988" y="417364"/>
          <a:ext cx="6578758" cy="622592"/>
        </p:xfrm>
        <a:graphic>
          <a:graphicData uri="http://schemas.openxmlformats.org/drawingml/2006/table">
            <a:tbl>
              <a:tblPr firstRow="1" bandRow="1">
                <a:tableStyleId>{5C22544A-7EE6-4342-B048-85BDC9FD1C3A}</a:tableStyleId>
              </a:tblPr>
              <a:tblGrid>
                <a:gridCol w="1312102">
                  <a:extLst>
                    <a:ext uri="{9D8B030D-6E8A-4147-A177-3AD203B41FA5}">
                      <a16:colId xmlns:a16="http://schemas.microsoft.com/office/drawing/2014/main" val="20000"/>
                    </a:ext>
                  </a:extLst>
                </a:gridCol>
                <a:gridCol w="5266656">
                  <a:extLst>
                    <a:ext uri="{9D8B030D-6E8A-4147-A177-3AD203B41FA5}">
                      <a16:colId xmlns:a16="http://schemas.microsoft.com/office/drawing/2014/main" val="20001"/>
                    </a:ext>
                  </a:extLst>
                </a:gridCol>
              </a:tblGrid>
              <a:tr h="622592">
                <a:tc>
                  <a:txBody>
                    <a:bodyPr/>
                    <a:lstStyle/>
                    <a:p>
                      <a:pPr algn="ctr"/>
                      <a:r>
                        <a:rPr kumimoji="1" lang="en-US" altLang="ja-JP" sz="2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6-3.</a:t>
                      </a:r>
                      <a:endParaRPr kumimoji="1" lang="ja-JP" altLang="en-US" sz="2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4406" marR="84406" anchor="ctr">
                    <a:lnL w="12700" cap="flat" cmpd="sng" algn="ctr">
                      <a:solidFill>
                        <a:schemeClr val="bg1"/>
                      </a:solidFill>
                      <a:prstDash val="solid"/>
                      <a:round/>
                      <a:headEnd type="none" w="med" len="med"/>
                      <a:tailEnd type="none" w="med" len="med"/>
                    </a:lnL>
                    <a:lnR w="12700" cmpd="sng">
                      <a:noFill/>
                    </a:lnR>
                    <a:lnB w="12700" cap="flat" cmpd="sng" algn="ctr">
                      <a:solidFill>
                        <a:schemeClr val="bg1"/>
                      </a:solidFill>
                      <a:prstDash val="solid"/>
                      <a:round/>
                      <a:headEnd type="none" w="med" len="med"/>
                      <a:tailEnd type="none" w="med" len="med"/>
                    </a:lnB>
                    <a:noFill/>
                  </a:tcPr>
                </a:tc>
                <a:tc>
                  <a:txBody>
                    <a:bodyPr/>
                    <a:lstStyle/>
                    <a:p>
                      <a:pPr algn="l" fontAlgn="auto">
                        <a:spcAft>
                          <a:spcPts val="672"/>
                        </a:spcAft>
                      </a:pPr>
                      <a:r>
                        <a:rPr lang="ja-JP" altLang="en-US" sz="2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金融トラブルの具体例③</a:t>
                      </a:r>
                    </a:p>
                  </a:txBody>
                  <a:tcPr marL="166154" marR="84406" anchor="ctr">
                    <a:lnL w="12700" cmpd="sng">
                      <a:noFill/>
                    </a:lnL>
                    <a:lnR w="6350" cap="flat" cmpd="sng" algn="ctr">
                      <a:noFill/>
                      <a:prstDash val="solid"/>
                      <a:round/>
                      <a:headEnd type="none" w="med" len="med"/>
                      <a:tailEnd type="none" w="med" len="med"/>
                    </a:lnR>
                    <a:lnT w="12700" cap="flat" cmpd="sng" algn="ctr">
                      <a:noFill/>
                      <a:prstDash val="solid"/>
                      <a:round/>
                      <a:headEnd type="none" w="med" len="med"/>
                      <a:tailEnd type="none" w="med" len="med"/>
                    </a:lnT>
                    <a:lnB w="571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bl>
          </a:graphicData>
        </a:graphic>
      </p:graphicFrame>
      <p:sp>
        <p:nvSpPr>
          <p:cNvPr id="26" name="角丸四角形吹き出し 25"/>
          <p:cNvSpPr/>
          <p:nvPr/>
        </p:nvSpPr>
        <p:spPr>
          <a:xfrm>
            <a:off x="3130885" y="1973521"/>
            <a:ext cx="4699000" cy="2148305"/>
          </a:xfrm>
          <a:prstGeom prst="wedgeRoundRectCallout">
            <a:avLst>
              <a:gd name="adj1" fmla="val -56621"/>
              <a:gd name="adj2" fmla="val 28393"/>
              <a:gd name="adj3" fmla="val 16667"/>
            </a:avLst>
          </a:prstGeom>
          <a:solidFill>
            <a:schemeClr val="bg1">
              <a:lumMod val="95000"/>
            </a:schemeClr>
          </a:solidFill>
          <a:ln>
            <a:solidFill>
              <a:schemeClr val="bg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ts val="0"/>
              </a:spcBef>
              <a:spcAft>
                <a:spcPts val="0"/>
              </a:spcAft>
            </a:pPr>
            <a:r>
              <a:rPr lang="ja-JP" altLang="en-US" sz="2400" b="1" dirty="0" smtClean="0">
                <a:solidFill>
                  <a:schemeClr val="tx1"/>
                </a:solidFill>
                <a:latin typeface="Meiryo UI" panose="020B0604030504040204" pitchFamily="50" charset="-128"/>
                <a:ea typeface="Meiryo UI" panose="020B0604030504040204" pitchFamily="50" charset="-128"/>
              </a:rPr>
              <a:t>お金を貸します</a:t>
            </a:r>
            <a:r>
              <a:rPr kumimoji="1" lang="ja-JP" altLang="en-US" sz="2400" b="1" dirty="0" smtClean="0">
                <a:solidFill>
                  <a:schemeClr val="tx1"/>
                </a:solidFill>
                <a:latin typeface="Meiryo UI" panose="020B0604030504040204" pitchFamily="50" charset="-128"/>
                <a:ea typeface="Meiryo UI" panose="020B0604030504040204" pitchFamily="50" charset="-128"/>
              </a:rPr>
              <a:t>！審査不要！</a:t>
            </a:r>
            <a:endParaRPr kumimoji="1" lang="en-US" altLang="ja-JP" sz="2400" b="1" dirty="0" smtClean="0">
              <a:solidFill>
                <a:schemeClr val="tx1"/>
              </a:solidFill>
              <a:latin typeface="Meiryo UI" panose="020B0604030504040204" pitchFamily="50" charset="-128"/>
              <a:ea typeface="Meiryo UI" panose="020B0604030504040204" pitchFamily="50" charset="-128"/>
            </a:endParaRPr>
          </a:p>
          <a:p>
            <a:pPr>
              <a:spcBef>
                <a:spcPts val="0"/>
              </a:spcBef>
              <a:spcAft>
                <a:spcPts val="0"/>
              </a:spcAft>
            </a:pPr>
            <a:r>
              <a:rPr lang="ja-JP" altLang="en-US" sz="2400" dirty="0" smtClean="0">
                <a:solidFill>
                  <a:schemeClr val="tx1"/>
                </a:solidFill>
                <a:latin typeface="Meiryo UI" panose="020B0604030504040204" pitchFamily="50" charset="-128"/>
                <a:ea typeface="Meiryo UI" panose="020B0604030504040204" pitchFamily="50" charset="-128"/>
              </a:rPr>
              <a:t>＃</a:t>
            </a:r>
            <a:r>
              <a:rPr lang="ja-JP" altLang="en-US" sz="2400" dirty="0">
                <a:solidFill>
                  <a:schemeClr val="tx1"/>
                </a:solidFill>
                <a:latin typeface="Meiryo UI" panose="020B0604030504040204" pitchFamily="50" charset="-128"/>
                <a:ea typeface="Meiryo UI" panose="020B0604030504040204" pitchFamily="50" charset="-128"/>
              </a:rPr>
              <a:t>個人間融資</a:t>
            </a:r>
            <a:endParaRPr lang="en-US" altLang="ja-JP" sz="2400" dirty="0">
              <a:solidFill>
                <a:schemeClr val="tx1"/>
              </a:solidFill>
              <a:latin typeface="Meiryo UI" panose="020B0604030504040204" pitchFamily="50" charset="-128"/>
              <a:ea typeface="Meiryo UI" panose="020B0604030504040204" pitchFamily="50" charset="-128"/>
            </a:endParaRPr>
          </a:p>
          <a:p>
            <a:pPr>
              <a:lnSpc>
                <a:spcPct val="100000"/>
              </a:lnSpc>
              <a:spcAft>
                <a:spcPts val="0"/>
              </a:spcAft>
            </a:pPr>
            <a:r>
              <a:rPr lang="ja-JP" altLang="en-US" sz="2400" dirty="0">
                <a:solidFill>
                  <a:schemeClr val="tx1"/>
                </a:solidFill>
                <a:latin typeface="Meiryo UI" panose="020B0604030504040204" pitchFamily="50" charset="-128"/>
                <a:ea typeface="Meiryo UI" panose="020B0604030504040204" pitchFamily="50" charset="-128"/>
              </a:rPr>
              <a:t>＃お金貸します</a:t>
            </a:r>
            <a:endParaRPr lang="en-US" altLang="ja-JP" sz="2400" dirty="0">
              <a:solidFill>
                <a:schemeClr val="tx1"/>
              </a:solidFill>
              <a:latin typeface="Meiryo UI" panose="020B0604030504040204" pitchFamily="50" charset="-128"/>
              <a:ea typeface="Meiryo UI" panose="020B0604030504040204" pitchFamily="50" charset="-128"/>
            </a:endParaRPr>
          </a:p>
          <a:p>
            <a:pPr>
              <a:lnSpc>
                <a:spcPct val="100000"/>
              </a:lnSpc>
              <a:spcAft>
                <a:spcPts val="0"/>
              </a:spcAft>
            </a:pPr>
            <a:r>
              <a:rPr lang="ja-JP" altLang="en-US" sz="2400" dirty="0">
                <a:solidFill>
                  <a:schemeClr val="tx1"/>
                </a:solidFill>
                <a:latin typeface="Meiryo UI" panose="020B0604030504040204" pitchFamily="50" charset="-128"/>
                <a:ea typeface="Meiryo UI" panose="020B0604030504040204" pitchFamily="50" charset="-128"/>
              </a:rPr>
              <a:t>＃ひととき</a:t>
            </a:r>
            <a:r>
              <a:rPr lang="ja-JP" altLang="en-US" sz="2400" dirty="0" smtClean="0">
                <a:solidFill>
                  <a:schemeClr val="tx1"/>
                </a:solidFill>
                <a:latin typeface="Meiryo UI" panose="020B0604030504040204" pitchFamily="50" charset="-128"/>
                <a:ea typeface="Meiryo UI" panose="020B0604030504040204" pitchFamily="50" charset="-128"/>
              </a:rPr>
              <a:t>融資</a:t>
            </a:r>
            <a:endParaRPr lang="ja-JP" altLang="en-US" sz="2400" dirty="0">
              <a:solidFill>
                <a:schemeClr val="tx1"/>
              </a:solidFill>
              <a:latin typeface="Meiryo UI" panose="020B0604030504040204" pitchFamily="50" charset="-128"/>
              <a:ea typeface="Meiryo UI" panose="020B0604030504040204" pitchFamily="50" charset="-128"/>
            </a:endParaRPr>
          </a:p>
        </p:txBody>
      </p:sp>
      <p:sp>
        <p:nvSpPr>
          <p:cNvPr id="13" name="タイトル 1"/>
          <p:cNvSpPr txBox="1">
            <a:spLocks/>
          </p:cNvSpPr>
          <p:nvPr/>
        </p:nvSpPr>
        <p:spPr>
          <a:xfrm>
            <a:off x="3964690" y="4648154"/>
            <a:ext cx="4884842" cy="1545434"/>
          </a:xfrm>
          <a:prstGeom prst="rect">
            <a:avLst/>
          </a:prstGeom>
          <a:noFill/>
          <a:ln>
            <a:noFill/>
          </a:ln>
        </p:spPr>
        <p:txBody>
          <a:bodyPr vert="horz" lIns="91440" tIns="45720" rIns="91440" bIns="45720" rtlCol="0" anchor="t">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342900" indent="-342900" algn="l">
              <a:lnSpc>
                <a:spcPts val="3000"/>
              </a:lnSpc>
              <a:spcAft>
                <a:spcPts val="0"/>
              </a:spcAft>
              <a:buFont typeface="Wingdings" panose="05000000000000000000" pitchFamily="2" charset="2"/>
              <a:buChar char="Ø"/>
            </a:pPr>
            <a:r>
              <a:rPr lang="ja-JP" altLang="en-US" sz="2400" dirty="0">
                <a:solidFill>
                  <a:schemeClr val="accent2"/>
                </a:solidFill>
                <a:latin typeface="Meiryo UI" panose="020B0604030504040204" pitchFamily="50" charset="-128"/>
                <a:ea typeface="Meiryo UI" panose="020B0604030504040204" pitchFamily="50" charset="-128"/>
                <a:cs typeface="Meiryo UI" panose="020B0604030504040204" pitchFamily="50" charset="-128"/>
              </a:rPr>
              <a:t>ヤミ金融業者により、違法な高金利で</a:t>
            </a:r>
            <a:r>
              <a:rPr lang="ja-JP" altLang="en-US" sz="2400" dirty="0" smtClean="0">
                <a:solidFill>
                  <a:schemeClr val="accent2"/>
                </a:solidFill>
                <a:latin typeface="Meiryo UI" panose="020B0604030504040204" pitchFamily="50" charset="-128"/>
                <a:ea typeface="Meiryo UI" panose="020B0604030504040204" pitchFamily="50" charset="-128"/>
                <a:cs typeface="Meiryo UI" panose="020B0604030504040204" pitchFamily="50" charset="-128"/>
              </a:rPr>
              <a:t>の貸付け</a:t>
            </a:r>
            <a:r>
              <a:rPr lang="ja-JP" altLang="en-US" sz="2400" dirty="0">
                <a:solidFill>
                  <a:schemeClr val="accent2"/>
                </a:solidFill>
                <a:latin typeface="Meiryo UI" panose="020B0604030504040204" pitchFamily="50" charset="-128"/>
                <a:ea typeface="Meiryo UI" panose="020B0604030504040204" pitchFamily="50" charset="-128"/>
                <a:cs typeface="Meiryo UI" panose="020B0604030504040204" pitchFamily="50" charset="-128"/>
              </a:rPr>
              <a:t>が行われる</a:t>
            </a:r>
          </a:p>
          <a:p>
            <a:pPr marL="342900" indent="-342900" algn="l">
              <a:lnSpc>
                <a:spcPts val="3000"/>
              </a:lnSpc>
              <a:spcBef>
                <a:spcPts val="1200"/>
              </a:spcBef>
              <a:spcAft>
                <a:spcPts val="0"/>
              </a:spcAft>
              <a:buFont typeface="Wingdings" panose="05000000000000000000" pitchFamily="2" charset="2"/>
              <a:buChar char="Ø"/>
            </a:pPr>
            <a:r>
              <a:rPr lang="ja-JP" altLang="en-US" sz="2400" dirty="0">
                <a:solidFill>
                  <a:schemeClr val="accent2"/>
                </a:solidFill>
                <a:latin typeface="Meiryo UI" panose="020B0604030504040204" pitchFamily="50" charset="-128"/>
                <a:ea typeface="Meiryo UI" panose="020B0604030504040204" pitchFamily="50" charset="-128"/>
                <a:cs typeface="Meiryo UI" panose="020B0604030504040204" pitchFamily="50" charset="-128"/>
              </a:rPr>
              <a:t>個人情報が悪用され</a:t>
            </a:r>
            <a:r>
              <a:rPr lang="ja-JP" altLang="en-US" sz="2400" dirty="0" smtClean="0">
                <a:solidFill>
                  <a:schemeClr val="accent2"/>
                </a:solidFill>
                <a:latin typeface="Meiryo UI" panose="020B0604030504040204" pitchFamily="50" charset="-128"/>
                <a:ea typeface="Meiryo UI" panose="020B0604030504040204" pitchFamily="50" charset="-128"/>
                <a:cs typeface="Meiryo UI" panose="020B0604030504040204" pitchFamily="50" charset="-128"/>
              </a:rPr>
              <a:t>、犯罪</a:t>
            </a:r>
            <a:r>
              <a:rPr lang="ja-JP" altLang="en-US" sz="2400" dirty="0">
                <a:solidFill>
                  <a:schemeClr val="accent2"/>
                </a:solidFill>
                <a:latin typeface="Meiryo UI" panose="020B0604030504040204" pitchFamily="50" charset="-128"/>
                <a:ea typeface="Meiryo UI" panose="020B0604030504040204" pitchFamily="50" charset="-128"/>
                <a:cs typeface="Meiryo UI" panose="020B0604030504040204" pitchFamily="50" charset="-128"/>
              </a:rPr>
              <a:t>被害やトラブルに巻き込まれる</a:t>
            </a:r>
          </a:p>
        </p:txBody>
      </p:sp>
      <p:sp>
        <p:nvSpPr>
          <p:cNvPr id="14" name="星 32 13"/>
          <p:cNvSpPr/>
          <p:nvPr/>
        </p:nvSpPr>
        <p:spPr>
          <a:xfrm>
            <a:off x="2574948" y="4602753"/>
            <a:ext cx="1389742" cy="1307541"/>
          </a:xfrm>
          <a:prstGeom prst="star32">
            <a:avLst>
              <a:gd name="adj" fmla="val 44299"/>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ja-JP" altLang="en-US" sz="2000" b="1" dirty="0" smtClean="0">
                <a:solidFill>
                  <a:schemeClr val="bg1"/>
                </a:solidFill>
                <a:latin typeface="Meiryo UI" panose="020B0604030504040204" pitchFamily="50" charset="-128"/>
                <a:ea typeface="Meiryo UI" panose="020B0604030504040204" pitchFamily="50" charset="-128"/>
              </a:rPr>
              <a:t>トラブル</a:t>
            </a:r>
            <a:endParaRPr kumimoji="1" lang="ja-JP" altLang="en-US" sz="2000" b="1" dirty="0">
              <a:solidFill>
                <a:schemeClr val="bg1"/>
              </a:solidFill>
              <a:latin typeface="Meiryo UI" panose="020B0604030504040204" pitchFamily="50" charset="-128"/>
              <a:ea typeface="Meiryo UI" panose="020B0604030504040204" pitchFamily="50" charset="-128"/>
            </a:endParaRPr>
          </a:p>
        </p:txBody>
      </p:sp>
      <p:sp>
        <p:nvSpPr>
          <p:cNvPr id="15" name="正方形/長方形 14"/>
          <p:cNvSpPr/>
          <p:nvPr/>
        </p:nvSpPr>
        <p:spPr>
          <a:xfrm>
            <a:off x="544535" y="1190111"/>
            <a:ext cx="3309007" cy="590563"/>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fontAlgn="auto">
              <a:lnSpc>
                <a:spcPct val="100000"/>
              </a:lnSpc>
              <a:spcBef>
                <a:spcPts val="0"/>
              </a:spcBef>
              <a:spcAft>
                <a:spcPts val="0"/>
              </a:spcAft>
            </a:pPr>
            <a:r>
              <a:rPr lang="en-US" altLang="ja-JP" sz="2800"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SNS</a:t>
            </a:r>
            <a:r>
              <a:rPr lang="ja-JP" altLang="en-US" sz="2800"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個人間融資</a:t>
            </a:r>
            <a:endParaRPr lang="en-US" altLang="ja-JP"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pic>
        <p:nvPicPr>
          <p:cNvPr id="16" name="図 1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44535" y="3236676"/>
            <a:ext cx="2030413" cy="2956912"/>
          </a:xfrm>
          <a:prstGeom prst="rect">
            <a:avLst/>
          </a:prstGeom>
        </p:spPr>
      </p:pic>
      <p:sp>
        <p:nvSpPr>
          <p:cNvPr id="18" name="タイトル 1"/>
          <p:cNvSpPr txBox="1">
            <a:spLocks/>
          </p:cNvSpPr>
          <p:nvPr/>
        </p:nvSpPr>
        <p:spPr>
          <a:xfrm>
            <a:off x="317988" y="2099417"/>
            <a:ext cx="2483508" cy="761353"/>
          </a:xfrm>
          <a:prstGeom prst="rect">
            <a:avLst/>
          </a:prstGeom>
          <a:noFill/>
          <a:ln>
            <a:noFill/>
          </a:ln>
        </p:spPr>
        <p:txBody>
          <a:bodyPr vert="horz" lIns="91440" tIns="45720" rIns="91440" bIns="45720" rtlCol="0" anchor="t">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a:spcAft>
                <a:spcPts val="0"/>
              </a:spcAft>
            </a:pPr>
            <a:r>
              <a:rPr lang="ja-JP" altLang="en-US" sz="2800" b="1" dirty="0" smtClean="0">
                <a:solidFill>
                  <a:srgbClr val="00B0F0"/>
                </a:solidFill>
                <a:latin typeface="Meiryo UI" panose="020B0604030504040204" pitchFamily="50" charset="-128"/>
                <a:ea typeface="Meiryo UI" panose="020B0604030504040204" pitchFamily="50" charset="-128"/>
                <a:cs typeface="Meiryo UI" panose="020B0604030504040204" pitchFamily="50" charset="-128"/>
              </a:rPr>
              <a:t>ＳＮＳ</a:t>
            </a:r>
            <a:endParaRPr lang="en-US" altLang="ja-JP" sz="2800" b="1" dirty="0" smtClean="0">
              <a:solidFill>
                <a:srgbClr val="00B0F0"/>
              </a:solidFill>
              <a:latin typeface="Meiryo UI" panose="020B0604030504040204" pitchFamily="50" charset="-128"/>
              <a:ea typeface="Meiryo UI" panose="020B0604030504040204" pitchFamily="50" charset="-128"/>
              <a:cs typeface="Meiryo UI" panose="020B0604030504040204" pitchFamily="50" charset="-128"/>
            </a:endParaRPr>
          </a:p>
          <a:p>
            <a:pPr>
              <a:spcAft>
                <a:spcPts val="0"/>
              </a:spcAft>
            </a:pPr>
            <a:r>
              <a:rPr lang="ja-JP" altLang="en-US" sz="2800" b="1" dirty="0" smtClean="0">
                <a:solidFill>
                  <a:srgbClr val="00B0F0"/>
                </a:solidFill>
                <a:latin typeface="Meiryo UI" panose="020B0604030504040204" pitchFamily="50" charset="-128"/>
                <a:ea typeface="Meiryo UI" panose="020B0604030504040204" pitchFamily="50" charset="-128"/>
                <a:cs typeface="Meiryo UI" panose="020B0604030504040204" pitchFamily="50" charset="-128"/>
              </a:rPr>
              <a:t>ネット掲示板</a:t>
            </a:r>
            <a:endParaRPr lang="en-US" altLang="ja-JP" sz="2800" b="1" dirty="0" smtClean="0">
              <a:solidFill>
                <a:srgbClr val="00B0F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スライド番号プレースホルダー 1"/>
          <p:cNvSpPr txBox="1">
            <a:spLocks/>
          </p:cNvSpPr>
          <p:nvPr/>
        </p:nvSpPr>
        <p:spPr>
          <a:xfrm>
            <a:off x="7010400" y="6492875"/>
            <a:ext cx="2133600" cy="365125"/>
          </a:xfrm>
          <a:prstGeom prst="rect">
            <a:avLst/>
          </a:prstGeom>
        </p:spPr>
        <p:txBody>
          <a:bodyPr/>
          <a:lstStyle>
            <a:defPPr>
              <a:defRPr lang="en-US"/>
            </a:defPPr>
            <a:lvl1pPr algn="l" rtl="0" fontAlgn="base">
              <a:lnSpc>
                <a:spcPct val="120000"/>
              </a:lnSpc>
              <a:spcBef>
                <a:spcPct val="20000"/>
              </a:spcBef>
              <a:spcAft>
                <a:spcPct val="20000"/>
              </a:spcAft>
              <a:defRPr kumimoji="1" kern="1200">
                <a:solidFill>
                  <a:schemeClr val="tx1"/>
                </a:solidFill>
                <a:latin typeface="Arial" charset="0"/>
                <a:ea typeface="ＭＳ Ｐゴシック" charset="-128"/>
                <a:cs typeface="+mn-cs"/>
              </a:defRPr>
            </a:lvl1pPr>
            <a:lvl2pPr marL="457200" algn="l" rtl="0" fontAlgn="base">
              <a:lnSpc>
                <a:spcPct val="120000"/>
              </a:lnSpc>
              <a:spcBef>
                <a:spcPct val="20000"/>
              </a:spcBef>
              <a:spcAft>
                <a:spcPct val="20000"/>
              </a:spcAft>
              <a:defRPr kumimoji="1" kern="1200">
                <a:solidFill>
                  <a:schemeClr val="tx1"/>
                </a:solidFill>
                <a:latin typeface="Arial" charset="0"/>
                <a:ea typeface="ＭＳ Ｐゴシック" charset="-128"/>
                <a:cs typeface="+mn-cs"/>
              </a:defRPr>
            </a:lvl2pPr>
            <a:lvl3pPr marL="914400" algn="l" rtl="0" fontAlgn="base">
              <a:lnSpc>
                <a:spcPct val="120000"/>
              </a:lnSpc>
              <a:spcBef>
                <a:spcPct val="20000"/>
              </a:spcBef>
              <a:spcAft>
                <a:spcPct val="20000"/>
              </a:spcAft>
              <a:defRPr kumimoji="1" kern="1200">
                <a:solidFill>
                  <a:schemeClr val="tx1"/>
                </a:solidFill>
                <a:latin typeface="Arial" charset="0"/>
                <a:ea typeface="ＭＳ Ｐゴシック" charset="-128"/>
                <a:cs typeface="+mn-cs"/>
              </a:defRPr>
            </a:lvl3pPr>
            <a:lvl4pPr marL="1371600" algn="l" rtl="0" fontAlgn="base">
              <a:lnSpc>
                <a:spcPct val="120000"/>
              </a:lnSpc>
              <a:spcBef>
                <a:spcPct val="20000"/>
              </a:spcBef>
              <a:spcAft>
                <a:spcPct val="20000"/>
              </a:spcAft>
              <a:defRPr kumimoji="1" kern="1200">
                <a:solidFill>
                  <a:schemeClr val="tx1"/>
                </a:solidFill>
                <a:latin typeface="Arial" charset="0"/>
                <a:ea typeface="ＭＳ Ｐゴシック" charset="-128"/>
                <a:cs typeface="+mn-cs"/>
              </a:defRPr>
            </a:lvl4pPr>
            <a:lvl5pPr marL="1828800" algn="l" rtl="0" fontAlgn="base">
              <a:lnSpc>
                <a:spcPct val="120000"/>
              </a:lnSpc>
              <a:spcBef>
                <a:spcPct val="20000"/>
              </a:spcBef>
              <a:spcAft>
                <a:spcPct val="2000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algn="r">
              <a:defRPr/>
            </a:pPr>
            <a:fld id="{C721EF3B-8582-4A02-A82B-11DAB0CE9406}" type="slidenum">
              <a:rPr lang="ja-JP" altLang="en-US" smtClean="0"/>
              <a:pPr algn="r">
                <a:defRPr/>
              </a:pPr>
              <a:t>4</a:t>
            </a:fld>
            <a:endParaRPr lang="en-US" altLang="ja-JP" dirty="0"/>
          </a:p>
        </p:txBody>
      </p:sp>
    </p:spTree>
    <p:extLst>
      <p:ext uri="{BB962C8B-B14F-4D97-AF65-F5344CB8AC3E}">
        <p14:creationId xmlns:p14="http://schemas.microsoft.com/office/powerpoint/2010/main" val="19062717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3"/>
                                        </p:tgtEl>
                                        <p:attrNameLst>
                                          <p:attrName>style.visibility</p:attrName>
                                        </p:attrNameLst>
                                      </p:cBhvr>
                                      <p:to>
                                        <p:strVal val="visible"/>
                                      </p:to>
                                    </p:set>
                                    <p:animEffect transition="in" filter="fade">
                                      <p:cBhvr>
                                        <p:cTn id="10"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12700" y="0"/>
            <a:ext cx="3840842" cy="419100"/>
          </a:xfrm>
          <a:prstGeom prst="rect">
            <a:avLst/>
          </a:prstGeom>
          <a:solidFill>
            <a:srgbClr val="00B0F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l" defTabSz="914400" rtl="0" eaLnBrk="1" fontAlgn="base" latinLnBrk="0" hangingPunct="1">
              <a:lnSpc>
                <a:spcPct val="120000"/>
              </a:lnSpc>
              <a:spcBef>
                <a:spcPct val="20000"/>
              </a:spcBef>
              <a:spcAft>
                <a:spcPct val="20000"/>
              </a:spcAft>
              <a:buClrTx/>
              <a:buSzTx/>
              <a:buFontTx/>
              <a:buNone/>
              <a:tabLst/>
              <a:defRPr/>
            </a:pPr>
            <a:r>
              <a:rPr kumimoji="1" lang="ja-JP" altLang="en-US" sz="18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Calibri"/>
                <a:ea typeface="ＭＳ Ｐゴシック" panose="020B0600070205080204" pitchFamily="50" charset="-128"/>
                <a:cs typeface="+mn-cs"/>
              </a:rPr>
              <a:t>　</a:t>
            </a:r>
            <a:r>
              <a:rPr kumimoji="1" lang="en-US" altLang="ja-JP" sz="2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Meiryo UI" panose="020B0604030504040204" pitchFamily="50" charset="-128"/>
                <a:ea typeface="Meiryo UI" panose="020B0604030504040204" pitchFamily="50" charset="-128"/>
                <a:cs typeface="+mn-cs"/>
              </a:rPr>
              <a:t>6</a:t>
            </a:r>
            <a:r>
              <a:rPr kumimoji="1" lang="en-US" altLang="ja-JP" sz="2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2600" b="1" i="0" u="none" strike="noStrike" kern="1200" cap="none" spc="0" normalizeH="0" baseline="0" noProof="0" dirty="0" smtClean="0">
                <a:ln>
                  <a:noFill/>
                </a:ln>
                <a:solidFill>
                  <a:prstClr val="white"/>
                </a:solidFill>
                <a:effectLst>
                  <a:outerShdw blurRad="38100" dist="38100" dir="2700000" algn="tl">
                    <a:srgbClr val="000000">
                      <a:alpha val="43137"/>
                    </a:srgbClr>
                  </a:outerShdw>
                </a:effectLst>
                <a:uLnTx/>
                <a:uFillTx/>
                <a:latin typeface="Meiryo UI" panose="020B0604030504040204" pitchFamily="50" charset="-128"/>
                <a:ea typeface="Meiryo UI" panose="020B0604030504040204" pitchFamily="50" charset="-128"/>
                <a:cs typeface="Meiryo UI" panose="020B0604030504040204" pitchFamily="50" charset="-128"/>
              </a:rPr>
              <a:t>金融トラブル</a:t>
            </a:r>
            <a:endParaRPr kumimoji="1" lang="ja-JP" altLang="en-US" sz="2600" b="1" i="0" u="none" strike="noStrike" kern="1200" cap="none" spc="0" normalizeH="0" baseline="0" noProof="0" dirty="0">
              <a:ln>
                <a:noFill/>
              </a:ln>
              <a:solidFill>
                <a:prstClr val="white"/>
              </a:solidFill>
              <a:effectLst>
                <a:outerShdw blurRad="38100" dist="38100" dir="2700000" algn="tl">
                  <a:srgbClr val="000000">
                    <a:alpha val="43137"/>
                  </a:srgbClr>
                </a:outerShdw>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7" name="表 16"/>
          <p:cNvGraphicFramePr>
            <a:graphicFrameLocks noGrp="1"/>
          </p:cNvGraphicFramePr>
          <p:nvPr>
            <p:extLst/>
          </p:nvPr>
        </p:nvGraphicFramePr>
        <p:xfrm>
          <a:off x="317988" y="417364"/>
          <a:ext cx="6578758" cy="622592"/>
        </p:xfrm>
        <a:graphic>
          <a:graphicData uri="http://schemas.openxmlformats.org/drawingml/2006/table">
            <a:tbl>
              <a:tblPr firstRow="1" bandRow="1">
                <a:tableStyleId>{5C22544A-7EE6-4342-B048-85BDC9FD1C3A}</a:tableStyleId>
              </a:tblPr>
              <a:tblGrid>
                <a:gridCol w="1312102">
                  <a:extLst>
                    <a:ext uri="{9D8B030D-6E8A-4147-A177-3AD203B41FA5}">
                      <a16:colId xmlns:a16="http://schemas.microsoft.com/office/drawing/2014/main" val="20000"/>
                    </a:ext>
                  </a:extLst>
                </a:gridCol>
                <a:gridCol w="5266656">
                  <a:extLst>
                    <a:ext uri="{9D8B030D-6E8A-4147-A177-3AD203B41FA5}">
                      <a16:colId xmlns:a16="http://schemas.microsoft.com/office/drawing/2014/main" val="20001"/>
                    </a:ext>
                  </a:extLst>
                </a:gridCol>
              </a:tblGrid>
              <a:tr h="622592">
                <a:tc>
                  <a:txBody>
                    <a:bodyPr/>
                    <a:lstStyle/>
                    <a:p>
                      <a:pPr algn="ctr"/>
                      <a:r>
                        <a:rPr kumimoji="1" lang="en-US" altLang="ja-JP" sz="2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a:t>
                      </a:r>
                      <a:r>
                        <a:rPr kumimoji="1" lang="ja-JP" altLang="en-US" sz="2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４</a:t>
                      </a:r>
                      <a:r>
                        <a:rPr kumimoji="1" lang="en-US" altLang="ja-JP" sz="2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2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4406" marR="84406" anchor="ctr">
                    <a:lnL w="12700" cap="flat" cmpd="sng" algn="ctr">
                      <a:solidFill>
                        <a:schemeClr val="bg1"/>
                      </a:solidFill>
                      <a:prstDash val="solid"/>
                      <a:round/>
                      <a:headEnd type="none" w="med" len="med"/>
                      <a:tailEnd type="none" w="med" len="med"/>
                    </a:lnL>
                    <a:lnR w="12700" cmpd="sng">
                      <a:noFill/>
                    </a:lnR>
                    <a:lnB w="12700" cap="flat" cmpd="sng" algn="ctr">
                      <a:solidFill>
                        <a:schemeClr val="bg1"/>
                      </a:solidFill>
                      <a:prstDash val="solid"/>
                      <a:round/>
                      <a:headEnd type="none" w="med" len="med"/>
                      <a:tailEnd type="none" w="med" len="med"/>
                    </a:lnB>
                    <a:noFill/>
                  </a:tcPr>
                </a:tc>
                <a:tc>
                  <a:txBody>
                    <a:bodyPr/>
                    <a:lstStyle/>
                    <a:p>
                      <a:pPr algn="l" fontAlgn="auto">
                        <a:spcAft>
                          <a:spcPts val="672"/>
                        </a:spcAft>
                      </a:pPr>
                      <a:r>
                        <a:rPr lang="ja-JP" altLang="en-US" sz="2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金融トラブルの具体例④</a:t>
                      </a:r>
                    </a:p>
                  </a:txBody>
                  <a:tcPr marL="166154" marR="84406" anchor="ctr">
                    <a:lnL w="12700" cmpd="sng">
                      <a:noFill/>
                    </a:lnL>
                    <a:lnR w="6350" cap="flat" cmpd="sng" algn="ctr">
                      <a:noFill/>
                      <a:prstDash val="solid"/>
                      <a:round/>
                      <a:headEnd type="none" w="med" len="med"/>
                      <a:tailEnd type="none" w="med" len="med"/>
                    </a:lnR>
                    <a:lnT w="12700" cap="flat" cmpd="sng" algn="ctr">
                      <a:noFill/>
                      <a:prstDash val="solid"/>
                      <a:round/>
                      <a:headEnd type="none" w="med" len="med"/>
                      <a:tailEnd type="none" w="med" len="med"/>
                    </a:lnT>
                    <a:lnB w="571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bl>
          </a:graphicData>
        </a:graphic>
      </p:graphicFrame>
      <p:sp>
        <p:nvSpPr>
          <p:cNvPr id="11" name="正方形/長方形 10"/>
          <p:cNvSpPr/>
          <p:nvPr/>
        </p:nvSpPr>
        <p:spPr>
          <a:xfrm>
            <a:off x="232912" y="2141606"/>
            <a:ext cx="4382567" cy="4342757"/>
          </a:xfrm>
          <a:prstGeom prst="rect">
            <a:avLst/>
          </a:prstGeom>
          <a:noFill/>
          <a:ln>
            <a:solidFill>
              <a:srgbClr val="00B0F0"/>
            </a:solidFill>
          </a:ln>
        </p:spPr>
        <p:style>
          <a:lnRef idx="2">
            <a:schemeClr val="accent1"/>
          </a:lnRef>
          <a:fillRef idx="1">
            <a:schemeClr val="lt1"/>
          </a:fillRef>
          <a:effectRef idx="0">
            <a:schemeClr val="accent1"/>
          </a:effectRef>
          <a:fontRef idx="minor">
            <a:schemeClr val="dk1"/>
          </a:fontRef>
        </p:style>
        <p:txBody>
          <a:bodyPr wrap="square" lIns="108000" tIns="0" rIns="36000" rtlCol="0" anchor="ctr" anchorCtr="0"/>
          <a:lstStyle/>
          <a:p>
            <a:pPr marL="457200" marR="0" lvl="0" indent="-457200" algn="l" defTabSz="914400" rtl="0" eaLnBrk="1" fontAlgn="base" latinLnBrk="0" hangingPunct="1">
              <a:lnSpc>
                <a:spcPts val="2800"/>
              </a:lnSpc>
              <a:spcBef>
                <a:spcPts val="0"/>
              </a:spcBef>
              <a:spcAft>
                <a:spcPts val="1200"/>
              </a:spcAft>
              <a:buClr>
                <a:schemeClr val="tx1"/>
              </a:buClr>
              <a:buSzTx/>
              <a:buFont typeface="Wingdings" panose="05000000000000000000" pitchFamily="2" charset="2"/>
              <a:buChar char="l"/>
              <a:tabLst/>
              <a:defRPr/>
            </a:pPr>
            <a:r>
              <a:rPr kumimoji="1" lang="ja-JP" altLang="en-US" sz="2000" b="1" i="0" u="none" strike="noStrike" kern="1200" cap="none" spc="0" normalizeH="0" baseline="0" noProof="0" dirty="0" smtClean="0">
                <a:ln>
                  <a:noFill/>
                </a:ln>
                <a:solidFill>
                  <a:srgbClr val="14AAEB"/>
                </a:solidFill>
                <a:effectLst/>
                <a:uLnTx/>
                <a:uFillTx/>
                <a:latin typeface="Meiryo UI" panose="020B0604030504040204" pitchFamily="50" charset="-128"/>
                <a:ea typeface="Meiryo UI" panose="020B0604030504040204" pitchFamily="50" charset="-128"/>
                <a:cs typeface="Meiryo UI" panose="020B0604030504040204" pitchFamily="50" charset="-128"/>
              </a:rPr>
              <a:t>複数の業者から返しきれない</a:t>
            </a:r>
            <a:r>
              <a:rPr kumimoji="1" lang="ja-JP" altLang="en-US" sz="2000" b="1" i="0" u="none" strike="noStrike" kern="1200" cap="none" spc="0" normalizeH="0" baseline="0" noProof="0" dirty="0">
                <a:ln>
                  <a:noFill/>
                </a:ln>
                <a:solidFill>
                  <a:srgbClr val="14AAEB"/>
                </a:solidFill>
                <a:effectLst/>
                <a:uLnTx/>
                <a:uFillTx/>
                <a:latin typeface="Meiryo UI" panose="020B0604030504040204" pitchFamily="50" charset="-128"/>
                <a:ea typeface="Meiryo UI" panose="020B0604030504040204" pitchFamily="50" charset="-128"/>
                <a:cs typeface="Meiryo UI" panose="020B0604030504040204" pitchFamily="50" charset="-128"/>
              </a:rPr>
              <a:t>借金</a:t>
            </a:r>
            <a:r>
              <a:rPr kumimoji="1" lang="ja-JP" altLang="en-US" sz="2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を背負ってしまうことがあります。</a:t>
            </a:r>
            <a:endParaRPr kumimoji="1" lang="en-US" altLang="ja-JP" sz="2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457200" marR="0" lvl="0" indent="-457200" algn="l" defTabSz="914400" rtl="0" eaLnBrk="1" fontAlgn="base" latinLnBrk="0" hangingPunct="1">
              <a:lnSpc>
                <a:spcPts val="2800"/>
              </a:lnSpc>
              <a:spcBef>
                <a:spcPts val="600"/>
              </a:spcBef>
              <a:spcAft>
                <a:spcPts val="1200"/>
              </a:spcAft>
              <a:buClr>
                <a:schemeClr val="tx1"/>
              </a:buClr>
              <a:buSzTx/>
              <a:buFont typeface="Wingdings" panose="05000000000000000000" pitchFamily="2" charset="2"/>
              <a:buChar char="l"/>
              <a:tabLst/>
              <a:defRPr/>
            </a:pPr>
            <a:r>
              <a:rPr kumimoji="1" lang="ja-JP" altLang="en-US" sz="2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軽い気持ちで</a:t>
            </a:r>
            <a:r>
              <a:rPr kumimoji="1" lang="ja-JP" altLang="en-US" sz="2000" b="1" i="0" u="none" strike="noStrike" kern="1200" cap="none" spc="0" normalizeH="0" baseline="0" noProof="0" dirty="0" smtClean="0">
                <a:ln>
                  <a:noFill/>
                </a:ln>
                <a:solidFill>
                  <a:srgbClr val="14AAEB"/>
                </a:solidFill>
                <a:effectLst/>
                <a:uLnTx/>
                <a:uFillTx/>
                <a:latin typeface="Meiryo UI" panose="020B0604030504040204" pitchFamily="50" charset="-128"/>
                <a:ea typeface="Meiryo UI" panose="020B0604030504040204" pitchFamily="50" charset="-128"/>
                <a:cs typeface="Meiryo UI" panose="020B0604030504040204" pitchFamily="50" charset="-128"/>
              </a:rPr>
              <a:t>高金利の借金</a:t>
            </a:r>
            <a:r>
              <a:rPr kumimoji="1" lang="ja-JP" altLang="en-US" sz="2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をすると、借金はすぐに膨らみます。</a:t>
            </a:r>
            <a:endParaRPr kumimoji="1" lang="en-US" altLang="ja-JP" sz="2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457200" marR="0" lvl="0" indent="-457200" algn="l" defTabSz="914400" rtl="0" eaLnBrk="1" fontAlgn="base" latinLnBrk="0" hangingPunct="1">
              <a:lnSpc>
                <a:spcPts val="2800"/>
              </a:lnSpc>
              <a:spcBef>
                <a:spcPts val="600"/>
              </a:spcBef>
              <a:spcAft>
                <a:spcPts val="1200"/>
              </a:spcAft>
              <a:buClr>
                <a:schemeClr val="tx1"/>
              </a:buClr>
              <a:buSzTx/>
              <a:buFont typeface="Wingdings" panose="05000000000000000000" pitchFamily="2" charset="2"/>
              <a:buChar char="l"/>
              <a:tabLst/>
              <a:defRPr/>
            </a:pPr>
            <a:r>
              <a:rPr kumimoji="1" lang="ja-JP" altLang="en-US" sz="2000" b="1" i="0" u="none" strike="noStrike" kern="1200" cap="none" spc="0" normalizeH="0" baseline="0" noProof="0" dirty="0" smtClean="0">
                <a:ln>
                  <a:noFill/>
                </a:ln>
                <a:solidFill>
                  <a:srgbClr val="14AAEB"/>
                </a:solidFill>
                <a:effectLst/>
                <a:uLnTx/>
                <a:uFillTx/>
                <a:latin typeface="Meiryo UI" panose="020B0604030504040204" pitchFamily="50" charset="-128"/>
                <a:ea typeface="Meiryo UI" panose="020B0604030504040204" pitchFamily="50" charset="-128"/>
                <a:cs typeface="Meiryo UI" panose="020B0604030504040204" pitchFamily="50" charset="-128"/>
              </a:rPr>
              <a:t>収入の範囲内で生活</a:t>
            </a:r>
            <a:r>
              <a:rPr kumimoji="1" lang="ja-JP" altLang="en-US" sz="2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すること、　　　　高金利の借金をしないことが重要</a:t>
            </a:r>
            <a:r>
              <a:rPr kumimoji="1" lang="ja-JP" altLang="en-US" sz="2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2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342900" marR="0" lvl="0" indent="-342900" algn="l" defTabSz="914400" rtl="0" eaLnBrk="1" fontAlgn="base" latinLnBrk="0" hangingPunct="1">
              <a:lnSpc>
                <a:spcPts val="2800"/>
              </a:lnSpc>
              <a:spcBef>
                <a:spcPts val="600"/>
              </a:spcBef>
              <a:spcAft>
                <a:spcPts val="600"/>
              </a:spcAft>
              <a:buClr>
                <a:srgbClr val="00B0F0"/>
              </a:buClr>
              <a:buSzTx/>
              <a:buFont typeface="Wingdings" panose="05000000000000000000" pitchFamily="2" charset="2"/>
              <a:buChar char="l"/>
              <a:tabLst/>
              <a:defRPr/>
            </a:pPr>
            <a:endParaRPr kumimoji="1" lang="en-US" altLang="ja-JP" sz="2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363538" marR="0" lvl="0" indent="-363538" algn="l" defTabSz="914400" rtl="0" eaLnBrk="1" fontAlgn="base" latinLnBrk="0" hangingPunct="1">
              <a:lnSpc>
                <a:spcPct val="120000"/>
              </a:lnSpc>
              <a:spcBef>
                <a:spcPts val="600"/>
              </a:spcBef>
              <a:spcAft>
                <a:spcPts val="600"/>
              </a:spcAft>
              <a:buClrTx/>
              <a:buSzTx/>
              <a:buFontTx/>
              <a:buNone/>
              <a:tabLst/>
              <a:defRPr/>
            </a:pPr>
            <a:r>
              <a:rPr kumimoji="1" lang="ja-JP" altLang="en-US" sz="2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2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正方形/長方形 11"/>
          <p:cNvSpPr/>
          <p:nvPr/>
        </p:nvSpPr>
        <p:spPr>
          <a:xfrm>
            <a:off x="650814" y="1268680"/>
            <a:ext cx="2933212" cy="632691"/>
          </a:xfrm>
          <a:prstGeom prst="rect">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多重債務</a:t>
            </a:r>
            <a:endParaRPr kumimoji="1" lang="en-US" altLang="ja-JP" sz="2000" b="0"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3" name="テキスト ボックス 12"/>
          <p:cNvSpPr txBox="1"/>
          <p:nvPr/>
        </p:nvSpPr>
        <p:spPr>
          <a:xfrm>
            <a:off x="797293" y="5330737"/>
            <a:ext cx="3532472" cy="904863"/>
          </a:xfrm>
          <a:prstGeom prst="rect">
            <a:avLst/>
          </a:prstGeom>
          <a:solidFill>
            <a:schemeClr val="accent5">
              <a:lumMod val="20000"/>
              <a:lumOff val="80000"/>
            </a:schemeClr>
          </a:solidFill>
        </p:spPr>
        <p:txBody>
          <a:bodyPr wrap="square" rtlCol="0">
            <a:spAutoFit/>
          </a:bodyPr>
          <a:lstStyle/>
          <a:p>
            <a:pPr marL="0" marR="0" lvl="0" indent="0" algn="l" defTabSz="914400" rtl="0" eaLnBrk="1" fontAlgn="base" latinLnBrk="0" hangingPunct="1">
              <a:lnSpc>
                <a:spcPct val="120000"/>
              </a:lnSpc>
              <a:spcBef>
                <a:spcPct val="20000"/>
              </a:spcBef>
              <a:spcAft>
                <a:spcPct val="20000"/>
              </a:spcAft>
              <a:buClrTx/>
              <a:buSzTx/>
              <a:buFontTx/>
              <a:buNone/>
              <a:tabLst/>
              <a:defRPr/>
            </a:pPr>
            <a:r>
              <a:rPr kumimoji="1" lang="ja-JP" altLang="en-US" sz="2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多重債務に陥ってしまったら、</a:t>
            </a:r>
            <a:r>
              <a:rPr kumimoji="1" lang="ja-JP" altLang="en-US" sz="22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多重</a:t>
            </a:r>
            <a:r>
              <a:rPr kumimoji="1" lang="ja-JP" altLang="en-US" sz="2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債務相談</a:t>
            </a:r>
            <a:r>
              <a:rPr kumimoji="1" lang="ja-JP" altLang="en-US" sz="22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窓口</a:t>
            </a:r>
            <a:r>
              <a:rPr kumimoji="1" lang="ja-JP" altLang="en-US" sz="2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に相談</a:t>
            </a:r>
            <a:endParaRPr kumimoji="1" lang="ja-JP" altLang="en-US" sz="2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5" name="タイトル 1"/>
          <p:cNvSpPr txBox="1">
            <a:spLocks/>
          </p:cNvSpPr>
          <p:nvPr/>
        </p:nvSpPr>
        <p:spPr>
          <a:xfrm>
            <a:off x="4878424" y="1448695"/>
            <a:ext cx="4265576" cy="453504"/>
          </a:xfrm>
          <a:prstGeom prst="rect">
            <a:avLst/>
          </a:prstGeom>
          <a:noFill/>
          <a:ln>
            <a:noFill/>
          </a:ln>
        </p:spPr>
        <p:txBody>
          <a:bodyPr vert="horz" lIns="91440" tIns="45720" rIns="91440" bIns="45720" rtlCol="0" anchor="t">
            <a:noAutofit/>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0" marR="0" lvl="0" indent="0" algn="ctr" defTabSz="914400" rtl="0" eaLnBrk="1" fontAlgn="base" latinLnBrk="0" hangingPunct="1">
              <a:lnSpc>
                <a:spcPct val="120000"/>
              </a:lnSpc>
              <a:spcBef>
                <a:spcPct val="0"/>
              </a:spcBef>
              <a:spcAft>
                <a:spcPts val="0"/>
              </a:spcAft>
              <a:buClrTx/>
              <a:buSzTx/>
              <a:buFontTx/>
              <a:buNone/>
              <a:tabLst/>
              <a:defRPr/>
            </a:pPr>
            <a:r>
              <a:rPr kumimoji="1" lang="ja-JP" altLang="en-US" sz="2200" b="1" i="0" u="none" strike="noStrike" kern="1200" cap="none" spc="0" normalizeH="0" baseline="0" noProof="0" dirty="0" smtClean="0">
                <a:ln>
                  <a:noFill/>
                </a:ln>
                <a:solidFill>
                  <a:srgbClr val="00B0F0"/>
                </a:solidFill>
                <a:effectLst/>
                <a:uLnTx/>
                <a:uFillTx/>
                <a:latin typeface="Meiryo UI" panose="020B0604030504040204" pitchFamily="50" charset="-128"/>
                <a:ea typeface="Meiryo UI" panose="020B0604030504040204" pitchFamily="50" charset="-128"/>
                <a:cs typeface="Meiryo UI" panose="020B0604030504040204" pitchFamily="50" charset="-128"/>
              </a:rPr>
              <a:t>多重債務になる原因</a:t>
            </a:r>
            <a:endParaRPr kumimoji="1" lang="en-US" altLang="ja-JP" sz="2200" b="1" i="0" u="none" strike="noStrike" kern="1200" cap="none" spc="0" normalizeH="0" baseline="0" noProof="0" dirty="0" smtClean="0">
              <a:ln>
                <a:noFill/>
              </a:ln>
              <a:solidFill>
                <a:srgbClr val="00B0F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テキスト ボックス 1"/>
          <p:cNvSpPr txBox="1">
            <a:spLocks noChangeArrowheads="1"/>
          </p:cNvSpPr>
          <p:nvPr/>
        </p:nvSpPr>
        <p:spPr bwMode="auto">
          <a:xfrm>
            <a:off x="5471763" y="6492875"/>
            <a:ext cx="3768490" cy="262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65306" tIns="32653" rIns="65306" bIns="32653">
            <a:spAutoFit/>
          </a:bodyPr>
          <a:lstStyle/>
          <a:p>
            <a:pPr marL="0" marR="0" lvl="0" indent="0" algn="l" defTabSz="914400" rtl="0" eaLnBrk="1" fontAlgn="base" latinLnBrk="0" hangingPunct="1">
              <a:lnSpc>
                <a:spcPct val="120000"/>
              </a:lnSpc>
              <a:spcBef>
                <a:spcPct val="20000"/>
              </a:spcBef>
              <a:spcAft>
                <a:spcPct val="2000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（出所</a:t>
            </a: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）金融庁「基礎から学べる金融ガイド」</a:t>
            </a: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スライド番号プレースホルダー 1"/>
          <p:cNvSpPr txBox="1">
            <a:spLocks/>
          </p:cNvSpPr>
          <p:nvPr/>
        </p:nvSpPr>
        <p:spPr>
          <a:xfrm>
            <a:off x="7010400" y="6492875"/>
            <a:ext cx="2133600" cy="365125"/>
          </a:xfrm>
          <a:prstGeom prst="rect">
            <a:avLst/>
          </a:prstGeom>
        </p:spPr>
        <p:txBody>
          <a:bodyPr/>
          <a:lstStyle>
            <a:defPPr>
              <a:defRPr lang="en-US"/>
            </a:defPPr>
            <a:lvl1pPr algn="l" rtl="0" fontAlgn="base">
              <a:lnSpc>
                <a:spcPct val="120000"/>
              </a:lnSpc>
              <a:spcBef>
                <a:spcPct val="20000"/>
              </a:spcBef>
              <a:spcAft>
                <a:spcPct val="20000"/>
              </a:spcAft>
              <a:defRPr kumimoji="1" kern="1200">
                <a:solidFill>
                  <a:schemeClr val="tx1"/>
                </a:solidFill>
                <a:latin typeface="Arial" charset="0"/>
                <a:ea typeface="ＭＳ Ｐゴシック" charset="-128"/>
                <a:cs typeface="+mn-cs"/>
              </a:defRPr>
            </a:lvl1pPr>
            <a:lvl2pPr marL="457200" algn="l" rtl="0" fontAlgn="base">
              <a:lnSpc>
                <a:spcPct val="120000"/>
              </a:lnSpc>
              <a:spcBef>
                <a:spcPct val="20000"/>
              </a:spcBef>
              <a:spcAft>
                <a:spcPct val="20000"/>
              </a:spcAft>
              <a:defRPr kumimoji="1" kern="1200">
                <a:solidFill>
                  <a:schemeClr val="tx1"/>
                </a:solidFill>
                <a:latin typeface="Arial" charset="0"/>
                <a:ea typeface="ＭＳ Ｐゴシック" charset="-128"/>
                <a:cs typeface="+mn-cs"/>
              </a:defRPr>
            </a:lvl2pPr>
            <a:lvl3pPr marL="914400" algn="l" rtl="0" fontAlgn="base">
              <a:lnSpc>
                <a:spcPct val="120000"/>
              </a:lnSpc>
              <a:spcBef>
                <a:spcPct val="20000"/>
              </a:spcBef>
              <a:spcAft>
                <a:spcPct val="20000"/>
              </a:spcAft>
              <a:defRPr kumimoji="1" kern="1200">
                <a:solidFill>
                  <a:schemeClr val="tx1"/>
                </a:solidFill>
                <a:latin typeface="Arial" charset="0"/>
                <a:ea typeface="ＭＳ Ｐゴシック" charset="-128"/>
                <a:cs typeface="+mn-cs"/>
              </a:defRPr>
            </a:lvl3pPr>
            <a:lvl4pPr marL="1371600" algn="l" rtl="0" fontAlgn="base">
              <a:lnSpc>
                <a:spcPct val="120000"/>
              </a:lnSpc>
              <a:spcBef>
                <a:spcPct val="20000"/>
              </a:spcBef>
              <a:spcAft>
                <a:spcPct val="20000"/>
              </a:spcAft>
              <a:defRPr kumimoji="1" kern="1200">
                <a:solidFill>
                  <a:schemeClr val="tx1"/>
                </a:solidFill>
                <a:latin typeface="Arial" charset="0"/>
                <a:ea typeface="ＭＳ Ｐゴシック" charset="-128"/>
                <a:cs typeface="+mn-cs"/>
              </a:defRPr>
            </a:lvl4pPr>
            <a:lvl5pPr marL="1828800" algn="l" rtl="0" fontAlgn="base">
              <a:lnSpc>
                <a:spcPct val="120000"/>
              </a:lnSpc>
              <a:spcBef>
                <a:spcPct val="20000"/>
              </a:spcBef>
              <a:spcAft>
                <a:spcPct val="2000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marL="0" marR="0" lvl="0" indent="0" algn="r" defTabSz="914400" rtl="0" eaLnBrk="1" fontAlgn="base" latinLnBrk="0" hangingPunct="1">
              <a:lnSpc>
                <a:spcPct val="120000"/>
              </a:lnSpc>
              <a:spcBef>
                <a:spcPct val="20000"/>
              </a:spcBef>
              <a:spcAft>
                <a:spcPct val="20000"/>
              </a:spcAft>
              <a:buClrTx/>
              <a:buSzTx/>
              <a:buFontTx/>
              <a:buNone/>
              <a:tabLst/>
              <a:defRPr/>
            </a:pPr>
            <a:fld id="{C721EF3B-8582-4A02-A82B-11DAB0CE9406}" type="slidenum">
              <a:rPr kumimoji="1" lang="ja-JP" altLang="en-US" sz="1800" b="0" i="0" u="none" strike="noStrike" kern="1200" cap="none" spc="0" normalizeH="0" baseline="0" noProof="0" smtClean="0">
                <a:ln>
                  <a:noFill/>
                </a:ln>
                <a:solidFill>
                  <a:prstClr val="black"/>
                </a:solidFill>
                <a:effectLst/>
                <a:uLnTx/>
                <a:uFillTx/>
                <a:latin typeface="Arial" charset="0"/>
                <a:ea typeface="ＭＳ Ｐゴシック" charset="-128"/>
                <a:cs typeface="+mn-cs"/>
              </a:rPr>
              <a:pPr marL="0" marR="0" lvl="0" indent="0" algn="r" defTabSz="914400" rtl="0" eaLnBrk="1" fontAlgn="base" latinLnBrk="0" hangingPunct="1">
                <a:lnSpc>
                  <a:spcPct val="120000"/>
                </a:lnSpc>
                <a:spcBef>
                  <a:spcPct val="20000"/>
                </a:spcBef>
                <a:spcAft>
                  <a:spcPct val="20000"/>
                </a:spcAft>
                <a:buClrTx/>
                <a:buSzTx/>
                <a:buFontTx/>
                <a:buNone/>
                <a:tabLst/>
                <a:defRPr/>
              </a:pPr>
              <a:t>5</a:t>
            </a:fld>
            <a:endParaRPr kumimoji="1" lang="en-US" altLang="ja-JP" sz="1800" b="0" i="0" u="none" strike="noStrike" kern="1200" cap="none" spc="0" normalizeH="0" baseline="0" noProof="0" dirty="0">
              <a:ln>
                <a:noFill/>
              </a:ln>
              <a:solidFill>
                <a:prstClr val="black"/>
              </a:solidFill>
              <a:effectLst/>
              <a:uLnTx/>
              <a:uFillTx/>
              <a:latin typeface="Arial" charset="0"/>
              <a:ea typeface="ＭＳ Ｐゴシック" charset="-128"/>
              <a:cs typeface="+mn-cs"/>
            </a:endParaRPr>
          </a:p>
        </p:txBody>
      </p:sp>
      <p:pic>
        <p:nvPicPr>
          <p:cNvPr id="5" name="図 4"/>
          <p:cNvPicPr>
            <a:picLocks noChangeAspect="1"/>
          </p:cNvPicPr>
          <p:nvPr/>
        </p:nvPicPr>
        <p:blipFill>
          <a:blip r:embed="rId3"/>
          <a:stretch>
            <a:fillRect/>
          </a:stretch>
        </p:blipFill>
        <p:spPr>
          <a:xfrm>
            <a:off x="4710896" y="2594925"/>
            <a:ext cx="4338207" cy="3205223"/>
          </a:xfrm>
          <a:prstGeom prst="rect">
            <a:avLst/>
          </a:prstGeom>
        </p:spPr>
      </p:pic>
    </p:spTree>
    <p:extLst>
      <p:ext uri="{BB962C8B-B14F-4D97-AF65-F5344CB8AC3E}">
        <p14:creationId xmlns:p14="http://schemas.microsoft.com/office/powerpoint/2010/main" val="189382927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extLst>
              <p:ext uri="{D42A27DB-BD31-4B8C-83A1-F6EECF244321}">
                <p14:modId xmlns:p14="http://schemas.microsoft.com/office/powerpoint/2010/main" val="2573948276"/>
              </p:ext>
            </p:extLst>
          </p:nvPr>
        </p:nvGraphicFramePr>
        <p:xfrm>
          <a:off x="317989" y="417364"/>
          <a:ext cx="4427020" cy="622592"/>
        </p:xfrm>
        <a:graphic>
          <a:graphicData uri="http://schemas.openxmlformats.org/drawingml/2006/table">
            <a:tbl>
              <a:tblPr firstRow="1" bandRow="1">
                <a:tableStyleId>{5C22544A-7EE6-4342-B048-85BDC9FD1C3A}</a:tableStyleId>
              </a:tblPr>
              <a:tblGrid>
                <a:gridCol w="1187020">
                  <a:extLst>
                    <a:ext uri="{9D8B030D-6E8A-4147-A177-3AD203B41FA5}">
                      <a16:colId xmlns:a16="http://schemas.microsoft.com/office/drawing/2014/main" val="20000"/>
                    </a:ext>
                  </a:extLst>
                </a:gridCol>
                <a:gridCol w="3240000">
                  <a:extLst>
                    <a:ext uri="{9D8B030D-6E8A-4147-A177-3AD203B41FA5}">
                      <a16:colId xmlns:a16="http://schemas.microsoft.com/office/drawing/2014/main" val="20001"/>
                    </a:ext>
                  </a:extLst>
                </a:gridCol>
              </a:tblGrid>
              <a:tr h="622592">
                <a:tc>
                  <a:txBody>
                    <a:bodyPr/>
                    <a:lstStyle/>
                    <a:p>
                      <a:pPr algn="ctr"/>
                      <a:r>
                        <a:rPr kumimoji="1" lang="en-US" altLang="ja-JP" sz="2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6-5.</a:t>
                      </a:r>
                      <a:endParaRPr kumimoji="1" lang="ja-JP" altLang="en-US" sz="2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4406" marR="84406" anchor="ctr">
                    <a:lnL w="12700" cap="flat" cmpd="sng" algn="ctr">
                      <a:noFill/>
                      <a:prstDash val="solid"/>
                      <a:round/>
                      <a:headEnd type="none" w="med" len="med"/>
                      <a:tailEnd type="none" w="med" len="med"/>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auto">
                        <a:spcAft>
                          <a:spcPts val="672"/>
                        </a:spcAft>
                      </a:pPr>
                      <a:r>
                        <a:rPr lang="ja-JP" altLang="en-US" sz="2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トラブルを避けるには</a:t>
                      </a:r>
                    </a:p>
                  </a:txBody>
                  <a:tcPr marL="166154" marR="84406" anchor="ctr">
                    <a:lnL w="12700" cmpd="sng">
                      <a:noFill/>
                    </a:lnL>
                    <a:lnR w="6350" cap="flat" cmpd="sng" algn="ctr">
                      <a:noFill/>
                      <a:prstDash val="solid"/>
                      <a:round/>
                      <a:headEnd type="none" w="med" len="med"/>
                      <a:tailEnd type="none" w="med" len="med"/>
                    </a:lnR>
                    <a:lnT w="12700" cap="flat" cmpd="sng" algn="ctr">
                      <a:noFill/>
                      <a:prstDash val="solid"/>
                      <a:round/>
                      <a:headEnd type="none" w="med" len="med"/>
                      <a:tailEnd type="none" w="med" len="med"/>
                    </a:lnT>
                    <a:lnB w="571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bl>
          </a:graphicData>
        </a:graphic>
      </p:graphicFrame>
      <p:sp>
        <p:nvSpPr>
          <p:cNvPr id="8" name="正方形/長方形 7"/>
          <p:cNvSpPr/>
          <p:nvPr/>
        </p:nvSpPr>
        <p:spPr>
          <a:xfrm>
            <a:off x="12700" y="0"/>
            <a:ext cx="3840842" cy="419100"/>
          </a:xfrm>
          <a:prstGeom prst="rect">
            <a:avLst/>
          </a:prstGeom>
          <a:solidFill>
            <a:srgbClr val="00B0F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smtClean="0">
                <a:effectLst>
                  <a:outerShdw blurRad="38100" dist="38100" dir="2700000" algn="tl">
                    <a:srgbClr val="000000">
                      <a:alpha val="43137"/>
                    </a:srgbClr>
                  </a:outerShdw>
                </a:effectLst>
              </a:rPr>
              <a:t>　</a:t>
            </a:r>
            <a:r>
              <a:rPr lang="en-US" altLang="ja-JP" sz="26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6</a:t>
            </a:r>
            <a:r>
              <a:rPr lang="en-US" altLang="ja-JP" sz="26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26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金融トラブル</a:t>
            </a:r>
            <a:endParaRPr lang="ja-JP" altLang="en-US" sz="26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9" name="表 8"/>
          <p:cNvGraphicFramePr>
            <a:graphicFrameLocks noGrp="1"/>
          </p:cNvGraphicFramePr>
          <p:nvPr>
            <p:extLst>
              <p:ext uri="{D42A27DB-BD31-4B8C-83A1-F6EECF244321}">
                <p14:modId xmlns:p14="http://schemas.microsoft.com/office/powerpoint/2010/main" val="3055956318"/>
              </p:ext>
            </p:extLst>
          </p:nvPr>
        </p:nvGraphicFramePr>
        <p:xfrm>
          <a:off x="440540" y="3077488"/>
          <a:ext cx="8078106" cy="3453190"/>
        </p:xfrm>
        <a:graphic>
          <a:graphicData uri="http://schemas.openxmlformats.org/drawingml/2006/table">
            <a:tbl>
              <a:tblPr firstRow="1" bandRow="1">
                <a:tableStyleId>{5C22544A-7EE6-4342-B048-85BDC9FD1C3A}</a:tableStyleId>
              </a:tblPr>
              <a:tblGrid>
                <a:gridCol w="1022106">
                  <a:extLst>
                    <a:ext uri="{9D8B030D-6E8A-4147-A177-3AD203B41FA5}">
                      <a16:colId xmlns:a16="http://schemas.microsoft.com/office/drawing/2014/main" val="20000"/>
                    </a:ext>
                  </a:extLst>
                </a:gridCol>
                <a:gridCol w="7056000">
                  <a:extLst>
                    <a:ext uri="{9D8B030D-6E8A-4147-A177-3AD203B41FA5}">
                      <a16:colId xmlns:a16="http://schemas.microsoft.com/office/drawing/2014/main" val="20001"/>
                    </a:ext>
                  </a:extLst>
                </a:gridCol>
              </a:tblGrid>
              <a:tr h="354727">
                <a:tc>
                  <a:txBody>
                    <a:bodyPr/>
                    <a:lstStyle/>
                    <a:p>
                      <a:pPr algn="r"/>
                      <a:r>
                        <a:rPr kumimoji="1" lang="ja-JP" altLang="en-US" sz="2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2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20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20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84406" marR="36000" marT="36000" marB="36000"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l" defTabSz="914400" rtl="0" eaLnBrk="1" latinLnBrk="0" hangingPunct="1"/>
                      <a:r>
                        <a:rPr kumimoji="1" lang="ja-JP" altLang="en-US" sz="2800" dirty="0" smtClean="0">
                          <a:solidFill>
                            <a:srgbClr val="00B0F0"/>
                          </a:solidFill>
                          <a:latin typeface="Meiryo UI" panose="020B0604030504040204" pitchFamily="50" charset="-128"/>
                          <a:ea typeface="Meiryo UI" panose="020B0604030504040204" pitchFamily="50" charset="-128"/>
                          <a:cs typeface="Meiryo UI" panose="020B0604030504040204" pitchFamily="50" charset="-128"/>
                        </a:rPr>
                        <a:t>おいしい話には気をつける</a:t>
                      </a:r>
                      <a:endParaRPr kumimoji="1" lang="ja-JP" altLang="en-US" sz="2800" b="1" kern="1200" dirty="0" smtClean="0">
                        <a:solidFill>
                          <a:srgbClr val="00B0F0"/>
                        </a:solidFill>
                        <a:latin typeface="Meiryo UI" panose="020B0604030504040204" pitchFamily="50" charset="-128"/>
                        <a:ea typeface="Meiryo UI" panose="020B0604030504040204" pitchFamily="50" charset="-128"/>
                        <a:cs typeface="Meiryo UI" panose="020B0604030504040204" pitchFamily="50" charset="-128"/>
                      </a:endParaRPr>
                    </a:p>
                  </a:txBody>
                  <a:tcPr marL="166154" marR="84406" marT="36000" marB="36000" anchor="ctr">
                    <a:lnL w="12700" cmpd="sng">
                      <a:noFill/>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B0F0"/>
                      </a:solidFill>
                      <a:prstDash val="solid"/>
                      <a:round/>
                      <a:headEnd type="none" w="med" len="med"/>
                      <a:tailEnd type="none" w="med" len="med"/>
                    </a:lnB>
                    <a:noFill/>
                  </a:tcPr>
                </a:tc>
                <a:extLst>
                  <a:ext uri="{0D108BD9-81ED-4DB2-BD59-A6C34878D82A}">
                    <a16:rowId xmlns:a16="http://schemas.microsoft.com/office/drawing/2014/main" val="10000"/>
                  </a:ext>
                </a:extLst>
              </a:tr>
              <a:tr h="408650">
                <a:tc>
                  <a:txBody>
                    <a:bodyPr/>
                    <a:lstStyle/>
                    <a:p>
                      <a:pPr algn="r"/>
                      <a:endParaRPr kumimoji="1"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84406" marR="36000" marT="36000" marB="36000"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27000" lvl="1" indent="0">
                        <a:buNone/>
                      </a:pP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「ローリスク・ハイリターン」はあり得ない＝「おいしい話」は存在しない。</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txBody>
                  <a:tcPr marL="166154" marR="84406" marT="36000" marB="36000" anchor="ctr">
                    <a:lnL w="12700" cmpd="sng">
                      <a:noFill/>
                    </a:lnL>
                    <a:lnR w="6350" cap="flat" cmpd="sng" algn="ctr">
                      <a:noFill/>
                      <a:prstDash val="solid"/>
                      <a:round/>
                      <a:headEnd type="none" w="med" len="med"/>
                      <a:tailEnd type="none" w="med" len="med"/>
                    </a:lnR>
                    <a:lnT w="6350" cap="flat" cmpd="sng" algn="ctr">
                      <a:solidFill>
                        <a:srgbClr val="00B0F0"/>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0001"/>
                  </a:ext>
                </a:extLst>
              </a:tr>
              <a:tr h="173255">
                <a:tc>
                  <a:txBody>
                    <a:bodyPr/>
                    <a:lstStyle/>
                    <a:p>
                      <a:pPr algn="r"/>
                      <a:endParaRPr kumimoji="1" lang="ja-JP" altLang="en-US" sz="3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84406" marR="36000" marT="36000" marB="36000"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l" defTabSz="914400" rtl="0" eaLnBrk="1" latinLnBrk="0" hangingPunct="1"/>
                      <a:endParaRPr kumimoji="1" lang="ja-JP" altLang="en-US" sz="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166154" marR="84406" marT="36000" marB="36000" anchor="ctr">
                    <a:lnL w="12700" cmpd="sng">
                      <a:noFill/>
                    </a:lnL>
                    <a:lnR w="635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0002"/>
                  </a:ext>
                </a:extLst>
              </a:tr>
              <a:tr h="354727">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sz="20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20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20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txBody>
                  <a:tcPr marL="84406" marR="36000" marT="36000" marB="36000"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l" defTabSz="914400" rtl="0" eaLnBrk="1" latinLnBrk="0" hangingPunct="1"/>
                      <a:r>
                        <a:rPr lang="ja-JP" altLang="en-US" sz="2800" b="1" dirty="0" smtClean="0">
                          <a:solidFill>
                            <a:srgbClr val="00B0F0"/>
                          </a:solidFill>
                          <a:latin typeface="Meiryo UI" panose="020B0604030504040204" pitchFamily="50" charset="-128"/>
                          <a:ea typeface="Meiryo UI" panose="020B0604030504040204" pitchFamily="50" charset="-128"/>
                          <a:cs typeface="Meiryo UI" panose="020B0604030504040204" pitchFamily="50" charset="-128"/>
                        </a:rPr>
                        <a:t>向こうから近寄ってきてもはっきり断る</a:t>
                      </a:r>
                      <a:endParaRPr kumimoji="1" lang="ja-JP" altLang="en-US" sz="2800" b="1" kern="1200" dirty="0" smtClean="0">
                        <a:solidFill>
                          <a:srgbClr val="00B0F0"/>
                        </a:solidFill>
                        <a:latin typeface="Meiryo UI" panose="020B0604030504040204" pitchFamily="50" charset="-128"/>
                        <a:ea typeface="Meiryo UI" panose="020B0604030504040204" pitchFamily="50" charset="-128"/>
                        <a:cs typeface="Meiryo UI" panose="020B0604030504040204" pitchFamily="50" charset="-128"/>
                      </a:endParaRPr>
                    </a:p>
                  </a:txBody>
                  <a:tcPr marL="166154" marR="84406" marT="36000" marB="36000" anchor="ctr">
                    <a:lnL w="12700" cmpd="sng">
                      <a:noFill/>
                    </a:lnL>
                    <a:lnR w="635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rgbClr val="00B0F0"/>
                      </a:solidFill>
                      <a:prstDash val="solid"/>
                      <a:round/>
                      <a:headEnd type="none" w="med" len="med"/>
                      <a:tailEnd type="none" w="med" len="med"/>
                    </a:lnB>
                    <a:noFill/>
                  </a:tcPr>
                </a:tc>
                <a:extLst>
                  <a:ext uri="{0D108BD9-81ED-4DB2-BD59-A6C34878D82A}">
                    <a16:rowId xmlns:a16="http://schemas.microsoft.com/office/drawing/2014/main" val="10003"/>
                  </a:ext>
                </a:extLst>
              </a:tr>
              <a:tr h="508367">
                <a:tc>
                  <a:txBody>
                    <a:bodyPr/>
                    <a:lstStyle/>
                    <a:p>
                      <a:pPr marL="0" algn="r" defTabSz="914400" rtl="0" eaLnBrk="1" latinLnBrk="0" hangingPunct="1"/>
                      <a:endParaRPr kumimoji="1" lang="ja-JP" altLang="en-US" sz="1050" b="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4406" marR="36000" marT="36000" marB="36000"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27000" lvl="1" indent="0">
                        <a:buNone/>
                      </a:pP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「今だけ」「あなただけ」には要注意。遠慮は無用。「いりません」とはっきり言いましょう。</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txBody>
                  <a:tcPr marL="166154" marR="84406" marT="36000" marB="36000" anchor="ctr">
                    <a:lnL w="12700" cmpd="sng">
                      <a:noFill/>
                    </a:lnL>
                    <a:lnR w="6350" cap="flat" cmpd="sng" algn="ctr">
                      <a:noFill/>
                      <a:prstDash val="solid"/>
                      <a:round/>
                      <a:headEnd type="none" w="med" len="med"/>
                      <a:tailEnd type="none" w="med" len="med"/>
                    </a:lnR>
                    <a:lnT w="6350" cap="flat" cmpd="sng" algn="ctr">
                      <a:solidFill>
                        <a:srgbClr val="00B0F0"/>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0004"/>
                  </a:ext>
                </a:extLst>
              </a:tr>
              <a:tr h="186467">
                <a:tc>
                  <a:txBody>
                    <a:bodyPr/>
                    <a:lstStyle/>
                    <a:p>
                      <a:pPr marL="0" algn="r" defTabSz="914400" rtl="0" eaLnBrk="1" latinLnBrk="0" hangingPunct="1"/>
                      <a:endParaRPr kumimoji="1" lang="ja-JP" altLang="en-US" sz="300" b="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4406" marR="36000" marT="36000" marB="36000"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27000" lvl="1" indent="0">
                        <a:buNone/>
                      </a:pPr>
                      <a:endParaRPr lang="en-US" altLang="ja-JP" sz="400" dirty="0" smtClean="0">
                        <a:latin typeface="Meiryo UI" panose="020B0604030504040204" pitchFamily="50" charset="-128"/>
                        <a:ea typeface="Meiryo UI" panose="020B0604030504040204" pitchFamily="50" charset="-128"/>
                        <a:cs typeface="Meiryo UI" panose="020B0604030504040204" pitchFamily="50" charset="-128"/>
                      </a:endParaRPr>
                    </a:p>
                  </a:txBody>
                  <a:tcPr marL="166154" marR="84406" marT="36000" marB="36000" anchor="ctr">
                    <a:lnL w="12700" cmpd="sng">
                      <a:noFill/>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0005"/>
                  </a:ext>
                </a:extLst>
              </a:tr>
              <a:tr h="354727">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sz="20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20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20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txBody>
                  <a:tcPr marL="84406" marR="36000" marT="36000" marB="36000"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l" defTabSz="914400" rtl="0" eaLnBrk="1" latinLnBrk="0" hangingPunct="1"/>
                      <a:r>
                        <a:rPr lang="ja-JP" altLang="en-US" sz="2800" b="1" dirty="0" smtClean="0">
                          <a:solidFill>
                            <a:srgbClr val="00B0F0"/>
                          </a:solidFill>
                          <a:latin typeface="Meiryo UI" panose="020B0604030504040204" pitchFamily="50" charset="-128"/>
                          <a:ea typeface="Meiryo UI" panose="020B0604030504040204" pitchFamily="50" charset="-128"/>
                          <a:cs typeface="Meiryo UI" panose="020B0604030504040204" pitchFamily="50" charset="-128"/>
                        </a:rPr>
                        <a:t>万が一トラブルに遭っても、決して諦めない</a:t>
                      </a:r>
                      <a:endParaRPr kumimoji="1" lang="ja-JP" altLang="en-US" sz="2800" b="1" kern="1200" dirty="0" smtClean="0">
                        <a:solidFill>
                          <a:srgbClr val="00B0F0"/>
                        </a:solidFill>
                        <a:latin typeface="Meiryo UI" panose="020B0604030504040204" pitchFamily="50" charset="-128"/>
                        <a:ea typeface="Meiryo UI" panose="020B0604030504040204" pitchFamily="50" charset="-128"/>
                        <a:cs typeface="Meiryo UI" panose="020B0604030504040204" pitchFamily="50" charset="-128"/>
                      </a:endParaRPr>
                    </a:p>
                  </a:txBody>
                  <a:tcPr marL="166154" marR="84406" marT="36000" marB="36000" anchor="ctr">
                    <a:lnL w="12700" cmpd="sng">
                      <a:noFill/>
                    </a:lnL>
                    <a:lnR w="635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rgbClr val="00B0F0"/>
                      </a:solidFill>
                      <a:prstDash val="solid"/>
                      <a:round/>
                      <a:headEnd type="none" w="med" len="med"/>
                      <a:tailEnd type="none" w="med" len="med"/>
                    </a:lnB>
                    <a:noFill/>
                  </a:tcPr>
                </a:tc>
                <a:extLst>
                  <a:ext uri="{0D108BD9-81ED-4DB2-BD59-A6C34878D82A}">
                    <a16:rowId xmlns:a16="http://schemas.microsoft.com/office/drawing/2014/main" val="10006"/>
                  </a:ext>
                </a:extLst>
              </a:tr>
              <a:tr h="507058">
                <a:tc>
                  <a:txBody>
                    <a:bodyPr/>
                    <a:lstStyle/>
                    <a:p>
                      <a:pPr marL="0" algn="r" defTabSz="914400" rtl="0" eaLnBrk="1" latinLnBrk="0" hangingPunct="1"/>
                      <a:endParaRPr kumimoji="1" lang="ja-JP" altLang="en-US" sz="1800" b="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4406" marR="36000" marT="36000" marB="36000"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127000" lvl="1" indent="0">
                        <a:spcAft>
                          <a:spcPts val="1200"/>
                        </a:spcAft>
                        <a:buNone/>
                      </a:pPr>
                      <a:r>
                        <a:rPr lang="ja-JP" altLang="en-US" sz="2000" dirty="0" smtClean="0">
                          <a:latin typeface="Meiryo UI" panose="020B0604030504040204" pitchFamily="50" charset="-128"/>
                          <a:ea typeface="Meiryo UI" panose="020B0604030504040204" pitchFamily="50" charset="-128"/>
                          <a:cs typeface="Meiryo UI" panose="020B0604030504040204" pitchFamily="50" charset="-128"/>
                        </a:rPr>
                        <a:t>ひとりで悩まず、早めに適切な相手に相談することで道が開ける。</a:t>
                      </a:r>
                      <a:endParaRPr lang="en-US" altLang="ja-JP" sz="2000" dirty="0" smtClean="0">
                        <a:latin typeface="Meiryo UI" panose="020B0604030504040204" pitchFamily="50" charset="-128"/>
                        <a:ea typeface="Meiryo UI" panose="020B0604030504040204" pitchFamily="50" charset="-128"/>
                        <a:cs typeface="Meiryo UI" panose="020B0604030504040204" pitchFamily="50" charset="-128"/>
                      </a:endParaRPr>
                    </a:p>
                  </a:txBody>
                  <a:tcPr marL="166154" marR="84406" marT="36000" marB="36000" anchor="ctr">
                    <a:lnL w="12700" cmpd="sng">
                      <a:noFill/>
                    </a:lnL>
                    <a:lnR w="6350" cap="flat" cmpd="sng" algn="ctr">
                      <a:noFill/>
                      <a:prstDash val="solid"/>
                      <a:round/>
                      <a:headEnd type="none" w="med" len="med"/>
                      <a:tailEnd type="none" w="med" len="med"/>
                    </a:lnR>
                    <a:lnT w="6350" cap="flat" cmpd="sng" algn="ctr">
                      <a:solidFill>
                        <a:srgbClr val="00B0F0"/>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0007"/>
                  </a:ext>
                </a:extLst>
              </a:tr>
            </a:tbl>
          </a:graphicData>
        </a:graphic>
      </p:graphicFrame>
      <p:sp>
        <p:nvSpPr>
          <p:cNvPr id="30" name="正方形/長方形 29"/>
          <p:cNvSpPr/>
          <p:nvPr/>
        </p:nvSpPr>
        <p:spPr>
          <a:xfrm>
            <a:off x="592940" y="2685448"/>
            <a:ext cx="8094188" cy="3951108"/>
          </a:xfrm>
          <a:prstGeom prst="rect">
            <a:avLst/>
          </a:prstGeom>
          <a:noFill/>
          <a:ln w="12700">
            <a:solidFill>
              <a:srgbClr val="33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p>
        </p:txBody>
      </p:sp>
      <p:sp>
        <p:nvSpPr>
          <p:cNvPr id="22" name="テキスト ボックス 21"/>
          <p:cNvSpPr txBox="1"/>
          <p:nvPr/>
        </p:nvSpPr>
        <p:spPr>
          <a:xfrm>
            <a:off x="317989" y="2456632"/>
            <a:ext cx="2622919" cy="514978"/>
          </a:xfrm>
          <a:prstGeom prst="rect">
            <a:avLst/>
          </a:prstGeom>
          <a:solidFill>
            <a:srgbClr val="0070C0"/>
          </a:solidFill>
          <a:ln>
            <a:solidFill>
              <a:srgbClr val="14AAEB"/>
            </a:solidFill>
          </a:ln>
        </p:spPr>
        <p:txBody>
          <a:bodyPr wrap="square" tIns="36000" bIns="36000" rtlCol="0" anchor="ctr">
            <a:noAutofit/>
          </a:bodyPr>
          <a:lstStyle/>
          <a:p>
            <a:pPr algn="ctr" fontAlgn="auto">
              <a:lnSpc>
                <a:spcPct val="100000"/>
              </a:lnSpc>
              <a:spcBef>
                <a:spcPts val="600"/>
              </a:spcBef>
              <a:spcAft>
                <a:spcPts val="0"/>
              </a:spcAft>
            </a:pPr>
            <a:r>
              <a:rPr lang="ja-JP" altLang="en-US" sz="2800" b="1" dirty="0" smtClean="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鉄則は３つ！</a:t>
            </a:r>
            <a:endParaRPr lang="ja-JP" altLang="en-US" sz="2800" b="1" dirty="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タイトル 1"/>
          <p:cNvSpPr txBox="1">
            <a:spLocks/>
          </p:cNvSpPr>
          <p:nvPr/>
        </p:nvSpPr>
        <p:spPr bwMode="auto">
          <a:xfrm>
            <a:off x="501014" y="1137125"/>
            <a:ext cx="8186114" cy="1125175"/>
          </a:xfrm>
          <a:prstGeom prst="roundRect">
            <a:avLst/>
          </a:prstGeom>
          <a:solidFill>
            <a:schemeClr val="accent6">
              <a:lumMod val="20000"/>
              <a:lumOff val="80000"/>
            </a:schemeClr>
          </a:solidFill>
          <a:ln w="50800" cmpd="dbl">
            <a:solidFill>
              <a:schemeClr val="accent6"/>
            </a:solidFill>
            <a:miter lim="800000"/>
            <a:headEnd/>
            <a:tailEnd/>
          </a:ln>
          <a:effectLst/>
          <a:extLst/>
        </p:spPr>
        <p:txBody>
          <a:bodyPr lIns="91246" tIns="45622" rIns="91246" bIns="45622" anchor="ctr" anchorCtr="0"/>
          <a:lstStyle>
            <a:lvl1pPr defTabSz="1273175" eaLnBrk="0" hangingPunct="0">
              <a:spcBef>
                <a:spcPct val="20000"/>
              </a:spcBef>
              <a:buChar char="•"/>
              <a:defRPr kumimoji="1" sz="4300">
                <a:solidFill>
                  <a:schemeClr val="tx1"/>
                </a:solidFill>
                <a:latin typeface="Arial" pitchFamily="34" charset="0"/>
                <a:ea typeface="ＭＳ Ｐゴシック" pitchFamily="50" charset="-128"/>
              </a:defRPr>
            </a:lvl1pPr>
            <a:lvl2pPr marL="1033463" indent="-393700" defTabSz="1273175" eaLnBrk="0" hangingPunct="0">
              <a:spcBef>
                <a:spcPct val="20000"/>
              </a:spcBef>
              <a:buChar char="–"/>
              <a:defRPr kumimoji="1" sz="4100">
                <a:solidFill>
                  <a:schemeClr val="tx1"/>
                </a:solidFill>
                <a:latin typeface="Arial" pitchFamily="34" charset="0"/>
                <a:ea typeface="ＭＳ Ｐゴシック" pitchFamily="50" charset="-128"/>
              </a:defRPr>
            </a:lvl2pPr>
            <a:lvl3pPr marL="1593850" indent="-314325" defTabSz="1273175" eaLnBrk="0" hangingPunct="0">
              <a:spcBef>
                <a:spcPct val="20000"/>
              </a:spcBef>
              <a:buChar char="•"/>
              <a:defRPr kumimoji="1" sz="3400">
                <a:solidFill>
                  <a:schemeClr val="tx1"/>
                </a:solidFill>
                <a:latin typeface="Arial" pitchFamily="34" charset="0"/>
                <a:ea typeface="ＭＳ Ｐゴシック" pitchFamily="50" charset="-128"/>
              </a:defRPr>
            </a:lvl3pPr>
            <a:lvl4pPr marL="2233613" indent="-312738" defTabSz="1273175" eaLnBrk="0" hangingPunct="0">
              <a:spcBef>
                <a:spcPct val="20000"/>
              </a:spcBef>
              <a:buChar char="–"/>
              <a:defRPr kumimoji="1" sz="2700">
                <a:solidFill>
                  <a:schemeClr val="tx1"/>
                </a:solidFill>
                <a:latin typeface="Arial" pitchFamily="34" charset="0"/>
                <a:ea typeface="ＭＳ Ｐゴシック" pitchFamily="50" charset="-128"/>
              </a:defRPr>
            </a:lvl4pPr>
            <a:lvl5pPr marL="2871788" indent="-312738" defTabSz="1273175" eaLnBrk="0" hangingPunct="0">
              <a:spcBef>
                <a:spcPct val="20000"/>
              </a:spcBef>
              <a:buChar char="»"/>
              <a:defRPr kumimoji="1" sz="2700">
                <a:solidFill>
                  <a:schemeClr val="tx1"/>
                </a:solidFill>
                <a:latin typeface="Arial" pitchFamily="34" charset="0"/>
                <a:ea typeface="ＭＳ Ｐゴシック" pitchFamily="50" charset="-128"/>
              </a:defRPr>
            </a:lvl5pPr>
            <a:lvl6pPr marL="3328988" indent="-312738" defTabSz="1273175" eaLnBrk="0" fontAlgn="base" hangingPunct="0">
              <a:spcBef>
                <a:spcPct val="20000"/>
              </a:spcBef>
              <a:spcAft>
                <a:spcPct val="0"/>
              </a:spcAft>
              <a:buChar char="»"/>
              <a:defRPr kumimoji="1" sz="2700">
                <a:solidFill>
                  <a:schemeClr val="tx1"/>
                </a:solidFill>
                <a:latin typeface="Arial" pitchFamily="34" charset="0"/>
                <a:ea typeface="ＭＳ Ｐゴシック" pitchFamily="50" charset="-128"/>
              </a:defRPr>
            </a:lvl6pPr>
            <a:lvl7pPr marL="3786188" indent="-312738" defTabSz="1273175" eaLnBrk="0" fontAlgn="base" hangingPunct="0">
              <a:spcBef>
                <a:spcPct val="20000"/>
              </a:spcBef>
              <a:spcAft>
                <a:spcPct val="0"/>
              </a:spcAft>
              <a:buChar char="»"/>
              <a:defRPr kumimoji="1" sz="2700">
                <a:solidFill>
                  <a:schemeClr val="tx1"/>
                </a:solidFill>
                <a:latin typeface="Arial" pitchFamily="34" charset="0"/>
                <a:ea typeface="ＭＳ Ｐゴシック" pitchFamily="50" charset="-128"/>
              </a:defRPr>
            </a:lvl7pPr>
            <a:lvl8pPr marL="4243388" indent="-312738" defTabSz="1273175" eaLnBrk="0" fontAlgn="base" hangingPunct="0">
              <a:spcBef>
                <a:spcPct val="20000"/>
              </a:spcBef>
              <a:spcAft>
                <a:spcPct val="0"/>
              </a:spcAft>
              <a:buChar char="»"/>
              <a:defRPr kumimoji="1" sz="2700">
                <a:solidFill>
                  <a:schemeClr val="tx1"/>
                </a:solidFill>
                <a:latin typeface="Arial" pitchFamily="34" charset="0"/>
                <a:ea typeface="ＭＳ Ｐゴシック" pitchFamily="50" charset="-128"/>
              </a:defRPr>
            </a:lvl8pPr>
            <a:lvl9pPr marL="4700588" indent="-312738" defTabSz="1273175" eaLnBrk="0" fontAlgn="base" hangingPunct="0">
              <a:spcBef>
                <a:spcPct val="20000"/>
              </a:spcBef>
              <a:spcAft>
                <a:spcPct val="0"/>
              </a:spcAft>
              <a:buChar char="»"/>
              <a:defRPr kumimoji="1" sz="2700">
                <a:solidFill>
                  <a:schemeClr val="tx1"/>
                </a:solidFill>
                <a:latin typeface="Arial" pitchFamily="34" charset="0"/>
                <a:ea typeface="ＭＳ Ｐゴシック" pitchFamily="50" charset="-128"/>
              </a:defRPr>
            </a:lvl9pPr>
          </a:lstStyle>
          <a:p>
            <a:pPr marL="1071563" indent="7938">
              <a:spcBef>
                <a:spcPct val="0"/>
              </a:spcBef>
              <a:spcAft>
                <a:spcPts val="0"/>
              </a:spcAft>
              <a:buFontTx/>
              <a:buNone/>
              <a:defRPr/>
            </a:pPr>
            <a:r>
              <a:rPr lang="ja-JP" altLang="en-US" sz="2200" b="1" dirty="0" smtClean="0">
                <a:latin typeface="Meiryo UI" panose="020B0604030504040204" pitchFamily="50" charset="-128"/>
                <a:ea typeface="Meiryo UI" panose="020B0604030504040204" pitchFamily="50" charset="-128"/>
                <a:cs typeface="Meiryo UI" panose="020B0604030504040204" pitchFamily="50" charset="-128"/>
              </a:rPr>
              <a:t>トラブルを避けるには、どうすればよいでしょうか？</a:t>
            </a:r>
            <a:endParaRPr lang="ja-JP" altLang="en-US" sz="2200" b="1"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楕円 23"/>
          <p:cNvSpPr/>
          <p:nvPr/>
        </p:nvSpPr>
        <p:spPr>
          <a:xfrm>
            <a:off x="613611" y="1245517"/>
            <a:ext cx="900000" cy="900000"/>
          </a:xfrm>
          <a:prstGeom prst="ellips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4800" dirty="0" smtClean="0">
                <a:solidFill>
                  <a:schemeClr val="bg1"/>
                </a:solidFill>
                <a:latin typeface="HG創英角ｺﾞｼｯｸUB" panose="020B0909000000000000" pitchFamily="49" charset="-128"/>
                <a:ea typeface="HG創英角ｺﾞｼｯｸUB" panose="020B0909000000000000" pitchFamily="49" charset="-128"/>
              </a:rPr>
              <a:t>？</a:t>
            </a:r>
            <a:endParaRPr kumimoji="1" lang="ja-JP" altLang="en-US" sz="4800" dirty="0">
              <a:solidFill>
                <a:schemeClr val="bg1"/>
              </a:solidFill>
              <a:latin typeface="HG創英角ｺﾞｼｯｸUB" panose="020B0909000000000000" pitchFamily="49" charset="-128"/>
              <a:ea typeface="HG創英角ｺﾞｼｯｸUB" panose="020B0909000000000000" pitchFamily="49" charset="-128"/>
            </a:endParaRPr>
          </a:p>
        </p:txBody>
      </p:sp>
      <p:sp>
        <p:nvSpPr>
          <p:cNvPr id="10" name="スライド番号プレースホルダー 1"/>
          <p:cNvSpPr txBox="1">
            <a:spLocks/>
          </p:cNvSpPr>
          <p:nvPr/>
        </p:nvSpPr>
        <p:spPr>
          <a:xfrm>
            <a:off x="7010400" y="6492875"/>
            <a:ext cx="2133600" cy="365125"/>
          </a:xfrm>
          <a:prstGeom prst="rect">
            <a:avLst/>
          </a:prstGeom>
        </p:spPr>
        <p:txBody>
          <a:bodyPr/>
          <a:lstStyle>
            <a:defPPr>
              <a:defRPr lang="en-US"/>
            </a:defPPr>
            <a:lvl1pPr algn="l" rtl="0" fontAlgn="base">
              <a:lnSpc>
                <a:spcPct val="120000"/>
              </a:lnSpc>
              <a:spcBef>
                <a:spcPct val="20000"/>
              </a:spcBef>
              <a:spcAft>
                <a:spcPct val="20000"/>
              </a:spcAft>
              <a:defRPr kumimoji="1" kern="1200">
                <a:solidFill>
                  <a:schemeClr val="tx1"/>
                </a:solidFill>
                <a:latin typeface="Arial" charset="0"/>
                <a:ea typeface="ＭＳ Ｐゴシック" charset="-128"/>
                <a:cs typeface="+mn-cs"/>
              </a:defRPr>
            </a:lvl1pPr>
            <a:lvl2pPr marL="457200" algn="l" rtl="0" fontAlgn="base">
              <a:lnSpc>
                <a:spcPct val="120000"/>
              </a:lnSpc>
              <a:spcBef>
                <a:spcPct val="20000"/>
              </a:spcBef>
              <a:spcAft>
                <a:spcPct val="20000"/>
              </a:spcAft>
              <a:defRPr kumimoji="1" kern="1200">
                <a:solidFill>
                  <a:schemeClr val="tx1"/>
                </a:solidFill>
                <a:latin typeface="Arial" charset="0"/>
                <a:ea typeface="ＭＳ Ｐゴシック" charset="-128"/>
                <a:cs typeface="+mn-cs"/>
              </a:defRPr>
            </a:lvl2pPr>
            <a:lvl3pPr marL="914400" algn="l" rtl="0" fontAlgn="base">
              <a:lnSpc>
                <a:spcPct val="120000"/>
              </a:lnSpc>
              <a:spcBef>
                <a:spcPct val="20000"/>
              </a:spcBef>
              <a:spcAft>
                <a:spcPct val="20000"/>
              </a:spcAft>
              <a:defRPr kumimoji="1" kern="1200">
                <a:solidFill>
                  <a:schemeClr val="tx1"/>
                </a:solidFill>
                <a:latin typeface="Arial" charset="0"/>
                <a:ea typeface="ＭＳ Ｐゴシック" charset="-128"/>
                <a:cs typeface="+mn-cs"/>
              </a:defRPr>
            </a:lvl3pPr>
            <a:lvl4pPr marL="1371600" algn="l" rtl="0" fontAlgn="base">
              <a:lnSpc>
                <a:spcPct val="120000"/>
              </a:lnSpc>
              <a:spcBef>
                <a:spcPct val="20000"/>
              </a:spcBef>
              <a:spcAft>
                <a:spcPct val="20000"/>
              </a:spcAft>
              <a:defRPr kumimoji="1" kern="1200">
                <a:solidFill>
                  <a:schemeClr val="tx1"/>
                </a:solidFill>
                <a:latin typeface="Arial" charset="0"/>
                <a:ea typeface="ＭＳ Ｐゴシック" charset="-128"/>
                <a:cs typeface="+mn-cs"/>
              </a:defRPr>
            </a:lvl4pPr>
            <a:lvl5pPr marL="1828800" algn="l" rtl="0" fontAlgn="base">
              <a:lnSpc>
                <a:spcPct val="120000"/>
              </a:lnSpc>
              <a:spcBef>
                <a:spcPct val="20000"/>
              </a:spcBef>
              <a:spcAft>
                <a:spcPct val="2000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algn="r">
              <a:defRPr/>
            </a:pPr>
            <a:fld id="{C721EF3B-8582-4A02-A82B-11DAB0CE9406}" type="slidenum">
              <a:rPr lang="ja-JP" altLang="en-US" smtClean="0"/>
              <a:pPr algn="r">
                <a:defRPr/>
              </a:pPr>
              <a:t>6</a:t>
            </a:fld>
            <a:endParaRPr lang="en-US" altLang="ja-JP" dirty="0"/>
          </a:p>
        </p:txBody>
      </p:sp>
      <p:sp>
        <p:nvSpPr>
          <p:cNvPr id="11" name="星 5 10"/>
          <p:cNvSpPr/>
          <p:nvPr/>
        </p:nvSpPr>
        <p:spPr>
          <a:xfrm>
            <a:off x="8724900" y="19050"/>
            <a:ext cx="360000" cy="360000"/>
          </a:xfrm>
          <a:prstGeom prst="star5">
            <a:avLst/>
          </a:prstGeom>
          <a:solidFill>
            <a:schemeClr val="accent2"/>
          </a:solidFill>
          <a:ln>
            <a:solidFill>
              <a:schemeClr val="accent2"/>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3955779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fade">
                                      <p:cBhvr>
                                        <p:cTn id="7" dur="500"/>
                                        <p:tgtEl>
                                          <p:spTgt spid="22"/>
                                        </p:tgtEl>
                                      </p:cBhvr>
                                    </p:animEffect>
                                  </p:childTnLst>
                                </p:cTn>
                              </p:par>
                              <p:par>
                                <p:cTn id="8" presetID="10" presetClass="entr" presetSubtype="0" fill="hold"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fade">
                                      <p:cBhvr>
                                        <p:cTn id="10" dur="500"/>
                                        <p:tgtEl>
                                          <p:spTgt spid="9"/>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0"/>
                                        </p:tgtEl>
                                        <p:attrNameLst>
                                          <p:attrName>style.visibility</p:attrName>
                                        </p:attrNameLst>
                                      </p:cBhvr>
                                      <p:to>
                                        <p:strVal val="visible"/>
                                      </p:to>
                                    </p:set>
                                    <p:animEffect transition="in" filter="fade">
                                      <p:cBhvr>
                                        <p:cTn id="13"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P spid="2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extLst>
              <p:ext uri="{D42A27DB-BD31-4B8C-83A1-F6EECF244321}">
                <p14:modId xmlns:p14="http://schemas.microsoft.com/office/powerpoint/2010/main" val="2483597113"/>
              </p:ext>
            </p:extLst>
          </p:nvPr>
        </p:nvGraphicFramePr>
        <p:xfrm>
          <a:off x="317989" y="417364"/>
          <a:ext cx="4895020" cy="622592"/>
        </p:xfrm>
        <a:graphic>
          <a:graphicData uri="http://schemas.openxmlformats.org/drawingml/2006/table">
            <a:tbl>
              <a:tblPr firstRow="1" bandRow="1">
                <a:tableStyleId>{5C22544A-7EE6-4342-B048-85BDC9FD1C3A}</a:tableStyleId>
              </a:tblPr>
              <a:tblGrid>
                <a:gridCol w="1187020">
                  <a:extLst>
                    <a:ext uri="{9D8B030D-6E8A-4147-A177-3AD203B41FA5}">
                      <a16:colId xmlns:a16="http://schemas.microsoft.com/office/drawing/2014/main" val="20000"/>
                    </a:ext>
                  </a:extLst>
                </a:gridCol>
                <a:gridCol w="3708000">
                  <a:extLst>
                    <a:ext uri="{9D8B030D-6E8A-4147-A177-3AD203B41FA5}">
                      <a16:colId xmlns:a16="http://schemas.microsoft.com/office/drawing/2014/main" val="20001"/>
                    </a:ext>
                  </a:extLst>
                </a:gridCol>
              </a:tblGrid>
              <a:tr h="622592">
                <a:tc>
                  <a:txBody>
                    <a:bodyPr/>
                    <a:lstStyle/>
                    <a:p>
                      <a:pPr algn="ctr"/>
                      <a:r>
                        <a:rPr kumimoji="1" lang="en-US" altLang="ja-JP" sz="26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6-6.</a:t>
                      </a:r>
                      <a:endParaRPr kumimoji="1" lang="ja-JP" altLang="en-US" sz="26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4406" marR="84406" anchor="ctr">
                    <a:lnL w="12700" cap="flat" cmpd="sng" algn="ctr">
                      <a:noFill/>
                      <a:prstDash val="solid"/>
                      <a:round/>
                      <a:headEnd type="none" w="med" len="med"/>
                      <a:tailEnd type="none" w="med" len="med"/>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auto">
                        <a:spcAft>
                          <a:spcPts val="672"/>
                        </a:spcAft>
                      </a:pPr>
                      <a:r>
                        <a:rPr lang="ja-JP" altLang="en-US" sz="26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トラブルに遭ってしまったら</a:t>
                      </a:r>
                    </a:p>
                  </a:txBody>
                  <a:tcPr marL="166154" marR="84406" anchor="ctr">
                    <a:lnL w="12700" cmpd="sng">
                      <a:noFill/>
                    </a:lnL>
                    <a:lnR w="6350" cap="flat" cmpd="sng" algn="ctr">
                      <a:noFill/>
                      <a:prstDash val="solid"/>
                      <a:round/>
                      <a:headEnd type="none" w="med" len="med"/>
                      <a:tailEnd type="none" w="med" len="med"/>
                    </a:lnR>
                    <a:lnT w="12700" cap="flat" cmpd="sng" algn="ctr">
                      <a:noFill/>
                      <a:prstDash val="solid"/>
                      <a:round/>
                      <a:headEnd type="none" w="med" len="med"/>
                      <a:tailEnd type="none" w="med" len="med"/>
                    </a:lnT>
                    <a:lnB w="5715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bl>
          </a:graphicData>
        </a:graphic>
      </p:graphicFrame>
      <p:graphicFrame>
        <p:nvGraphicFramePr>
          <p:cNvPr id="7" name="表 6"/>
          <p:cNvGraphicFramePr>
            <a:graphicFrameLocks noGrp="1"/>
          </p:cNvGraphicFramePr>
          <p:nvPr>
            <p:extLst>
              <p:ext uri="{D42A27DB-BD31-4B8C-83A1-F6EECF244321}">
                <p14:modId xmlns:p14="http://schemas.microsoft.com/office/powerpoint/2010/main" val="4240437737"/>
              </p:ext>
            </p:extLst>
          </p:nvPr>
        </p:nvGraphicFramePr>
        <p:xfrm>
          <a:off x="477203" y="1522952"/>
          <a:ext cx="8024507" cy="3332487"/>
        </p:xfrm>
        <a:graphic>
          <a:graphicData uri="http://schemas.openxmlformats.org/drawingml/2006/table">
            <a:tbl>
              <a:tblPr firstRow="1" bandRow="1">
                <a:tableStyleId>{5C22544A-7EE6-4342-B048-85BDC9FD1C3A}</a:tableStyleId>
              </a:tblPr>
              <a:tblGrid>
                <a:gridCol w="828000">
                  <a:extLst>
                    <a:ext uri="{9D8B030D-6E8A-4147-A177-3AD203B41FA5}">
                      <a16:colId xmlns:a16="http://schemas.microsoft.com/office/drawing/2014/main" val="20000"/>
                    </a:ext>
                  </a:extLst>
                </a:gridCol>
                <a:gridCol w="7196507">
                  <a:extLst>
                    <a:ext uri="{9D8B030D-6E8A-4147-A177-3AD203B41FA5}">
                      <a16:colId xmlns:a16="http://schemas.microsoft.com/office/drawing/2014/main" val="20001"/>
                    </a:ext>
                  </a:extLst>
                </a:gridCol>
              </a:tblGrid>
              <a:tr h="355389">
                <a:tc>
                  <a:txBody>
                    <a:bodyPr/>
                    <a:lstStyle/>
                    <a:p>
                      <a:pPr algn="r"/>
                      <a:r>
                        <a:rPr kumimoji="1" lang="ja-JP" altLang="en-US" sz="16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6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6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84406" marR="36000" marT="36000" marB="36000"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r>
                        <a:rPr kumimoji="1" lang="ja-JP" altLang="en-US" sz="18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未成年者による法律行為</a:t>
                      </a:r>
                      <a:endParaRPr kumimoji="1" lang="ja-JP" altLang="en-US" sz="18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166154" marR="84406" marT="36000" marB="36000" anchor="ctr">
                    <a:lnL w="12700" cmpd="sng">
                      <a:noFill/>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0000"/>
                  </a:ext>
                </a:extLst>
              </a:tr>
              <a:tr h="310031">
                <a:tc>
                  <a:txBody>
                    <a:bodyPr/>
                    <a:lstStyle/>
                    <a:p>
                      <a:pPr algn="r"/>
                      <a:endParaRPr kumimoji="1"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84406" marR="36000" marT="36000" marB="36000"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27000" lvl="1" indent="0">
                        <a:buNone/>
                      </a:pP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smtClean="0">
                          <a:solidFill>
                            <a:srgbClr val="00B0F0"/>
                          </a:solidFill>
                          <a:latin typeface="Meiryo UI" panose="020B0604030504040204" pitchFamily="50" charset="-128"/>
                          <a:ea typeface="Meiryo UI" panose="020B0604030504040204" pitchFamily="50" charset="-128"/>
                          <a:cs typeface="Meiryo UI" panose="020B0604030504040204" pitchFamily="50" charset="-128"/>
                        </a:rPr>
                        <a:t>民法</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（親などの同意がない等の法律行為の取り消し）</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txBody>
                  <a:tcPr marL="166154" marR="84406" marT="36000" marB="36000" anchor="ctr">
                    <a:lnL w="12700" cmpd="sng">
                      <a:noFill/>
                    </a:lnL>
                    <a:lnR w="635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0001"/>
                  </a:ext>
                </a:extLst>
              </a:tr>
              <a:tr h="111031">
                <a:tc>
                  <a:txBody>
                    <a:bodyPr/>
                    <a:lstStyle/>
                    <a:p>
                      <a:pPr algn="r"/>
                      <a:endParaRPr kumimoji="1" lang="ja-JP" altLang="en-US" sz="1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84406" marR="36000" marT="36000" marB="36000"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endParaRPr kumimoji="1" lang="ja-JP" altLang="en-US" sz="3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166154" marR="84406" marT="36000" marB="36000" anchor="ctr">
                    <a:lnL w="12700" cmpd="sng">
                      <a:noFill/>
                    </a:lnL>
                    <a:lnR w="635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0002"/>
                  </a:ext>
                </a:extLst>
              </a:tr>
              <a:tr h="355389">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sz="16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6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6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txBody>
                  <a:tcPr marL="84406" marR="36000" marT="36000" marB="36000"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不当な契約条項、不当な勧誘による契約</a:t>
                      </a:r>
                      <a:endParaRPr kumimoji="1" lang="ja-JP" altLang="en-US" sz="1800" b="1" kern="1200" dirty="0" smtClean="0">
                        <a:solidFill>
                          <a:srgbClr val="00B0F0"/>
                        </a:solidFill>
                        <a:latin typeface="Meiryo UI" panose="020B0604030504040204" pitchFamily="50" charset="-128"/>
                        <a:ea typeface="Meiryo UI" panose="020B0604030504040204" pitchFamily="50" charset="-128"/>
                        <a:cs typeface="Meiryo UI" panose="020B0604030504040204" pitchFamily="50" charset="-128"/>
                      </a:endParaRPr>
                    </a:p>
                  </a:txBody>
                  <a:tcPr marL="166154" marR="84406" marT="36000" marB="36000" anchor="ctr">
                    <a:lnL w="12700" cmpd="sng">
                      <a:noFill/>
                    </a:lnL>
                    <a:lnR w="635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0003"/>
                  </a:ext>
                </a:extLst>
              </a:tr>
              <a:tr h="310831">
                <a:tc>
                  <a:txBody>
                    <a:bodyPr/>
                    <a:lstStyle/>
                    <a:p>
                      <a:pPr marL="0" algn="r" defTabSz="914400" rtl="0" eaLnBrk="1" latinLnBrk="0" hangingPunct="1"/>
                      <a:endParaRPr kumimoji="1" lang="ja-JP" altLang="en-US" sz="900" b="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4406" marR="36000" marT="36000" marB="36000"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27000" lvl="1" indent="0">
                        <a:buNone/>
                      </a:pPr>
                      <a:r>
                        <a:rPr lang="en-US" altLang="ja-JP" sz="14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400" dirty="0" smtClean="0">
                          <a:latin typeface="Meiryo UI" panose="020B0604030504040204" pitchFamily="50" charset="-128"/>
                          <a:ea typeface="Meiryo UI" panose="020B0604030504040204" pitchFamily="50" charset="-128"/>
                          <a:cs typeface="Meiryo UI" panose="020B0604030504040204" pitchFamily="50" charset="-128"/>
                        </a:rPr>
                        <a:t>→　</a:t>
                      </a:r>
                      <a:r>
                        <a:rPr lang="zh-TW" altLang="en-US" sz="1600" b="1" dirty="0" smtClean="0">
                          <a:solidFill>
                            <a:srgbClr val="00B0F0"/>
                          </a:solidFill>
                          <a:latin typeface="Meiryo UI" panose="020B0604030504040204" pitchFamily="50" charset="-128"/>
                          <a:ea typeface="Meiryo UI" panose="020B0604030504040204" pitchFamily="50" charset="-128"/>
                          <a:cs typeface="Meiryo UI" panose="020B0604030504040204" pitchFamily="50" charset="-128"/>
                        </a:rPr>
                        <a:t>消費者契約法</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（条項無効、契約取り消し）</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txBody>
                  <a:tcPr marL="166154" marR="84406" marT="36000" marB="36000" anchor="ctr">
                    <a:lnL w="12700" cmpd="sng">
                      <a:noFill/>
                    </a:lnL>
                    <a:lnR w="635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0004"/>
                  </a:ext>
                </a:extLst>
              </a:tr>
              <a:tr h="111031">
                <a:tc>
                  <a:txBody>
                    <a:bodyPr/>
                    <a:lstStyle/>
                    <a:p>
                      <a:pPr marL="0" algn="r" defTabSz="914400" rtl="0" eaLnBrk="1" latinLnBrk="0" hangingPunct="1"/>
                      <a:endParaRPr kumimoji="1" lang="ja-JP" altLang="en-US" sz="100" b="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4406" marR="36000" marT="36000" marB="36000"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27000" lvl="1" indent="0">
                        <a:buNone/>
                      </a:pPr>
                      <a:endParaRPr lang="en-US" altLang="ja-JP" sz="300" dirty="0" smtClean="0">
                        <a:latin typeface="Meiryo UI" panose="020B0604030504040204" pitchFamily="50" charset="-128"/>
                        <a:ea typeface="Meiryo UI" panose="020B0604030504040204" pitchFamily="50" charset="-128"/>
                        <a:cs typeface="Meiryo UI" panose="020B0604030504040204" pitchFamily="50" charset="-128"/>
                      </a:endParaRPr>
                    </a:p>
                  </a:txBody>
                  <a:tcPr marL="166154" marR="84406" marT="36000" marB="36000" anchor="ctr">
                    <a:lnL w="12700" cmpd="sng">
                      <a:noFill/>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0005"/>
                  </a:ext>
                </a:extLst>
              </a:tr>
              <a:tr h="355389">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sz="16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6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6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txBody>
                  <a:tcPr marL="84406" marR="36000" marT="36000" marB="36000"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algn="l" defTabSz="914400" rtl="0" eaLnBrk="1" latinLnBrk="0" hangingPunct="1"/>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訪問販売、訪問購入、電話勧誘、エステ、語学教室、マルチ商法、内職・モニター商法</a:t>
                      </a:r>
                      <a:endParaRPr kumimoji="1" lang="ja-JP" altLang="en-US" sz="1600" b="1" kern="1200" dirty="0" smtClean="0">
                        <a:solidFill>
                          <a:srgbClr val="00B0F0"/>
                        </a:solidFill>
                        <a:latin typeface="Meiryo UI" panose="020B0604030504040204" pitchFamily="50" charset="-128"/>
                        <a:ea typeface="Meiryo UI" panose="020B0604030504040204" pitchFamily="50" charset="-128"/>
                        <a:cs typeface="Meiryo UI" panose="020B0604030504040204" pitchFamily="50" charset="-128"/>
                      </a:endParaRPr>
                    </a:p>
                  </a:txBody>
                  <a:tcPr marL="166154" marR="84406" marT="36000" marB="36000" anchor="ctr">
                    <a:lnL w="12700" cmpd="sng">
                      <a:noFill/>
                    </a:lnL>
                    <a:lnR w="635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rgbClr val="00B0F0"/>
                      </a:solidFill>
                      <a:prstDash val="solid"/>
                      <a:round/>
                      <a:headEnd type="none" w="med" len="med"/>
                      <a:tailEnd type="none" w="med" len="med"/>
                    </a:lnB>
                    <a:noFill/>
                  </a:tcPr>
                </a:tc>
                <a:extLst>
                  <a:ext uri="{0D108BD9-81ED-4DB2-BD59-A6C34878D82A}">
                    <a16:rowId xmlns:a16="http://schemas.microsoft.com/office/drawing/2014/main" val="10006"/>
                  </a:ext>
                </a:extLst>
              </a:tr>
              <a:tr h="1089710">
                <a:tc>
                  <a:txBody>
                    <a:bodyPr/>
                    <a:lstStyle/>
                    <a:p>
                      <a:pPr marL="0" algn="r" defTabSz="914400" rtl="0" eaLnBrk="1" latinLnBrk="0" hangingPunct="1"/>
                      <a:endParaRPr kumimoji="1" lang="ja-JP" altLang="en-US" sz="1400" b="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4406" marR="36000" marT="36000" marB="36000"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03187" indent="0">
                        <a:buFont typeface="Arial" panose="020B0604020202020204" pitchFamily="34" charset="0"/>
                        <a:buNone/>
                      </a:pP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b="1" dirty="0" smtClean="0">
                          <a:solidFill>
                            <a:srgbClr val="00B0F0"/>
                          </a:solidFill>
                          <a:latin typeface="Meiryo UI" panose="020B0604030504040204" pitchFamily="50" charset="-128"/>
                          <a:ea typeface="Meiryo UI" panose="020B0604030504040204" pitchFamily="50" charset="-128"/>
                          <a:cs typeface="Meiryo UI" panose="020B0604030504040204" pitchFamily="50" charset="-128"/>
                        </a:rPr>
                        <a:t>特定商取引法</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（クーリング・オフ制度による解約など）</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
                      </a:r>
                      <a:b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b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通信販売（ネット通販含む）はこの法律によるクーリング・オフの対象外！</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103187" indent="0">
                        <a:buFont typeface="Arial" panose="020B0604020202020204" pitchFamily="34" charset="0"/>
                        <a:buNone/>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但し、事業者は返品の条件等を表示する要。表示がない場合、</a:t>
                      </a: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8</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日間は返品が</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103187" indent="0">
                        <a:buFont typeface="Arial" panose="020B0604020202020204" pitchFamily="34" charset="0"/>
                        <a:buNone/>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可能（送料は購入者負担）。</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pPr marL="103188" indent="0">
                        <a:spcAft>
                          <a:spcPts val="1200"/>
                        </a:spcAft>
                        <a:buFont typeface="Arial" panose="020B0604020202020204" pitchFamily="34" charset="0"/>
                        <a:buNone/>
                      </a:pPr>
                      <a:r>
                        <a:rPr lang="en-US" altLang="ja-JP" sz="16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＊いずれも期限・時効があるので、早めに相談窓口で対処法を相談しよう。</a:t>
                      </a:r>
                    </a:p>
                  </a:txBody>
                  <a:tcPr marL="166154" marR="0" marT="144000" marB="36000">
                    <a:lnL w="12700" cmpd="sng">
                      <a:noFill/>
                    </a:lnL>
                    <a:lnR w="6350" cap="flat" cmpd="sng" algn="ctr">
                      <a:noFill/>
                      <a:prstDash val="solid"/>
                      <a:round/>
                      <a:headEnd type="none" w="med" len="med"/>
                      <a:tailEnd type="none" w="med" len="med"/>
                    </a:lnR>
                    <a:lnT w="6350" cap="flat" cmpd="sng" algn="ctr">
                      <a:solidFill>
                        <a:srgbClr val="00B0F0"/>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0007"/>
                  </a:ext>
                </a:extLst>
              </a:tr>
            </a:tbl>
          </a:graphicData>
        </a:graphic>
      </p:graphicFrame>
      <p:graphicFrame>
        <p:nvGraphicFramePr>
          <p:cNvPr id="11" name="表 10"/>
          <p:cNvGraphicFramePr>
            <a:graphicFrameLocks noGrp="1"/>
          </p:cNvGraphicFramePr>
          <p:nvPr>
            <p:extLst>
              <p:ext uri="{D42A27DB-BD31-4B8C-83A1-F6EECF244321}">
                <p14:modId xmlns:p14="http://schemas.microsoft.com/office/powerpoint/2010/main" val="3587051117"/>
              </p:ext>
            </p:extLst>
          </p:nvPr>
        </p:nvGraphicFramePr>
        <p:xfrm>
          <a:off x="500058" y="5456428"/>
          <a:ext cx="7208013" cy="1282642"/>
        </p:xfrm>
        <a:graphic>
          <a:graphicData uri="http://schemas.openxmlformats.org/drawingml/2006/table">
            <a:tbl>
              <a:tblPr firstRow="1" bandRow="1">
                <a:tableStyleId>{5C22544A-7EE6-4342-B048-85BDC9FD1C3A}</a:tableStyleId>
              </a:tblPr>
              <a:tblGrid>
                <a:gridCol w="836013">
                  <a:extLst>
                    <a:ext uri="{9D8B030D-6E8A-4147-A177-3AD203B41FA5}">
                      <a16:colId xmlns:a16="http://schemas.microsoft.com/office/drawing/2014/main" val="20000"/>
                    </a:ext>
                  </a:extLst>
                </a:gridCol>
                <a:gridCol w="6372000">
                  <a:extLst>
                    <a:ext uri="{9D8B030D-6E8A-4147-A177-3AD203B41FA5}">
                      <a16:colId xmlns:a16="http://schemas.microsoft.com/office/drawing/2014/main" val="20001"/>
                    </a:ext>
                  </a:extLst>
                </a:gridCol>
              </a:tblGrid>
              <a:tr h="350362">
                <a:tc>
                  <a:txBody>
                    <a:bodyPr/>
                    <a:lstStyle/>
                    <a:p>
                      <a:pPr algn="r"/>
                      <a:r>
                        <a:rPr kumimoji="1" lang="ja-JP" altLang="en-US" sz="16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6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6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16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84406" marR="36000" marT="36000" marB="36000"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l" defTabSz="914400" rtl="0" eaLnBrk="1" latinLnBrk="0" hangingPunct="1"/>
                      <a:r>
                        <a:rPr kumimoji="1" lang="ja-JP" altLang="en-US" sz="1800" dirty="0" smtClean="0">
                          <a:solidFill>
                            <a:srgbClr val="00B0F0"/>
                          </a:solidFill>
                          <a:latin typeface="Meiryo UI" panose="020B0604030504040204" pitchFamily="50" charset="-128"/>
                          <a:ea typeface="Meiryo UI" panose="020B0604030504040204" pitchFamily="50" charset="-128"/>
                          <a:cs typeface="Meiryo UI" panose="020B0604030504040204" pitchFamily="50" charset="-128"/>
                        </a:rPr>
                        <a:t>まずは</a:t>
                      </a:r>
                      <a:r>
                        <a:rPr kumimoji="1" lang="en-US" altLang="ja-JP" sz="28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188</a:t>
                      </a:r>
                      <a:r>
                        <a:rPr kumimoji="1" lang="ja-JP" altLang="en-US" sz="1800" dirty="0" smtClean="0">
                          <a:solidFill>
                            <a:srgbClr val="FF0000"/>
                          </a:solidFill>
                          <a:latin typeface="Meiryo UI" panose="020B0604030504040204" pitchFamily="50" charset="-128"/>
                          <a:ea typeface="Meiryo UI" panose="020B0604030504040204" pitchFamily="50" charset="-128"/>
                          <a:cs typeface="Meiryo UI" panose="020B0604030504040204" pitchFamily="50" charset="-128"/>
                        </a:rPr>
                        <a:t>番（いやや！）</a:t>
                      </a:r>
                      <a:r>
                        <a:rPr kumimoji="1" lang="ja-JP" altLang="en-US" sz="1800" dirty="0" smtClean="0">
                          <a:solidFill>
                            <a:srgbClr val="00B0F0"/>
                          </a:solidFill>
                          <a:latin typeface="Meiryo UI" panose="020B0604030504040204" pitchFamily="50" charset="-128"/>
                          <a:ea typeface="Meiryo UI" panose="020B0604030504040204" pitchFamily="50" charset="-128"/>
                          <a:cs typeface="Meiryo UI" panose="020B0604030504040204" pitchFamily="50" charset="-128"/>
                        </a:rPr>
                        <a:t>に電話</a:t>
                      </a:r>
                      <a:endParaRPr kumimoji="1" lang="ja-JP" altLang="en-US" sz="1800" b="1" kern="1200" dirty="0" smtClean="0">
                        <a:solidFill>
                          <a:srgbClr val="00B0F0"/>
                        </a:solidFill>
                        <a:latin typeface="Meiryo UI" panose="020B0604030504040204" pitchFamily="50" charset="-128"/>
                        <a:ea typeface="Meiryo UI" panose="020B0604030504040204" pitchFamily="50" charset="-128"/>
                        <a:cs typeface="Meiryo UI" panose="020B0604030504040204" pitchFamily="50" charset="-128"/>
                      </a:endParaRPr>
                    </a:p>
                  </a:txBody>
                  <a:tcPr marL="166154" marR="84406" marT="36000" marB="36000" anchor="ctr">
                    <a:lnL w="12700" cmpd="sng">
                      <a:noFill/>
                    </a:lnL>
                    <a:lnR w="6350" cap="flat" cmpd="sng" algn="ctr">
                      <a:noFill/>
                      <a:prstDash val="solid"/>
                      <a:round/>
                      <a:headEnd type="none" w="med" len="med"/>
                      <a:tailEnd type="none" w="med" len="med"/>
                    </a:lnR>
                    <a:lnT w="6350" cap="flat" cmpd="sng" algn="ctr">
                      <a:noFill/>
                      <a:prstDash val="solid"/>
                      <a:round/>
                      <a:headEnd type="none" w="med" len="med"/>
                      <a:tailEnd type="none" w="med" len="med"/>
                    </a:lnT>
                    <a:lnB w="6350" cap="flat" cmpd="sng" algn="ctr">
                      <a:solidFill>
                        <a:srgbClr val="00B0F0"/>
                      </a:solidFill>
                      <a:prstDash val="solid"/>
                      <a:round/>
                      <a:headEnd type="none" w="med" len="med"/>
                      <a:tailEnd type="none" w="med" len="med"/>
                    </a:lnB>
                    <a:noFill/>
                  </a:tcPr>
                </a:tc>
                <a:extLst>
                  <a:ext uri="{0D108BD9-81ED-4DB2-BD59-A6C34878D82A}">
                    <a16:rowId xmlns:a16="http://schemas.microsoft.com/office/drawing/2014/main" val="10000"/>
                  </a:ext>
                </a:extLst>
              </a:tr>
              <a:tr h="293679">
                <a:tc>
                  <a:txBody>
                    <a:bodyPr/>
                    <a:lstStyle/>
                    <a:p>
                      <a:pPr algn="r"/>
                      <a:endParaRPr kumimoji="1" lang="ja-JP" altLang="en-US" sz="1200" b="1"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a:txBody>
                  <a:tcPr marL="84406" marR="36000" marT="36000" marB="36000"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03188" indent="0">
                        <a:buFont typeface="Arial" panose="020B0604020202020204" pitchFamily="34" charset="0"/>
                        <a:buNone/>
                      </a:pP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消費者ホットラインが、消費生活センターの相談窓口を案内</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txBody>
                  <a:tcPr marL="166154" marR="84406" marT="36000" marB="36000" anchor="ctr">
                    <a:lnL w="12700" cmpd="sng">
                      <a:noFill/>
                    </a:lnL>
                    <a:lnR w="6350" cap="flat" cmpd="sng" algn="ctr">
                      <a:noFill/>
                      <a:prstDash val="solid"/>
                      <a:round/>
                      <a:headEnd type="none" w="med" len="med"/>
                      <a:tailEnd type="none" w="med" len="med"/>
                    </a:lnR>
                    <a:lnT w="6350" cap="flat" cmpd="sng" algn="ctr">
                      <a:solidFill>
                        <a:srgbClr val="00B0F0"/>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0001"/>
                  </a:ext>
                </a:extLst>
              </a:tr>
              <a:tr h="350362">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sz="16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6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6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txBody>
                  <a:tcPr marL="84406" marR="36000" marT="36000" marB="36000"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03188" indent="0">
                        <a:buFont typeface="Arial" panose="020B0604020202020204" pitchFamily="34" charset="0"/>
                        <a:buNone/>
                      </a:pPr>
                      <a:r>
                        <a:rPr lang="ja-JP" altLang="en-US" sz="1800" dirty="0" smtClean="0">
                          <a:latin typeface="Meiryo UI" panose="020B0604030504040204" pitchFamily="50" charset="-128"/>
                          <a:ea typeface="Meiryo UI" panose="020B0604030504040204" pitchFamily="50" charset="-128"/>
                          <a:cs typeface="Meiryo UI" panose="020B0604030504040204" pitchFamily="50" charset="-128"/>
                        </a:rPr>
                        <a:t>金融サービスについては、金融庁や業界団体等が相談窓口を設置</a:t>
                      </a:r>
                      <a:endParaRPr lang="ja-JP" altLang="en-US" sz="1800" dirty="0">
                        <a:latin typeface="Meiryo UI" panose="020B0604030504040204" pitchFamily="50" charset="-128"/>
                        <a:ea typeface="Meiryo UI" panose="020B0604030504040204" pitchFamily="50" charset="-128"/>
                        <a:cs typeface="Meiryo UI" panose="020B0604030504040204" pitchFamily="50" charset="-128"/>
                      </a:endParaRPr>
                    </a:p>
                  </a:txBody>
                  <a:tcPr marL="166154" marR="84406" marT="36000" marB="36000" anchor="ctr">
                    <a:lnL w="12700" cmpd="sng">
                      <a:noFill/>
                    </a:lnL>
                    <a:lnR w="6350" cap="flat" cmpd="sng" algn="ctr">
                      <a:noFill/>
                      <a:prstDash val="solid"/>
                      <a:round/>
                      <a:headEnd type="none" w="med" len="med"/>
                      <a:tailEnd type="none" w="med" len="med"/>
                    </a:lnR>
                    <a:lnT w="12700" cap="flat" cmpd="sng" algn="ctr">
                      <a:noFill/>
                      <a:prstDash val="solid"/>
                      <a:round/>
                      <a:headEnd type="none" w="med" len="med"/>
                      <a:tailEnd type="none" w="med" len="med"/>
                    </a:lnT>
                    <a:lnB w="6350" cap="flat" cmpd="sng" algn="ctr">
                      <a:solidFill>
                        <a:srgbClr val="00B0F0"/>
                      </a:solidFill>
                      <a:prstDash val="solid"/>
                      <a:round/>
                      <a:headEnd type="none" w="med" len="med"/>
                      <a:tailEnd type="none" w="med" len="med"/>
                    </a:lnB>
                    <a:noFill/>
                  </a:tcPr>
                </a:tc>
                <a:extLst>
                  <a:ext uri="{0D108BD9-81ED-4DB2-BD59-A6C34878D82A}">
                    <a16:rowId xmlns:a16="http://schemas.microsoft.com/office/drawing/2014/main" val="10003"/>
                  </a:ext>
                </a:extLst>
              </a:tr>
              <a:tr h="109460">
                <a:tc>
                  <a:txBody>
                    <a:bodyPr/>
                    <a:lstStyle/>
                    <a:p>
                      <a:pPr marL="0" algn="r" defTabSz="914400" rtl="0" eaLnBrk="1" latinLnBrk="0" hangingPunct="1"/>
                      <a:endParaRPr kumimoji="1" lang="ja-JP" altLang="en-US" sz="300" b="0" kern="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4406" marR="36000" marT="36000" marB="36000" anchor="ctr">
                    <a:lnL w="12700" cap="flat" cmpd="sng" algn="ctr">
                      <a:noFill/>
                      <a:prstDash val="solid"/>
                      <a:round/>
                      <a:headEnd type="none" w="med" len="med"/>
                      <a:tailEnd type="none" w="med" len="med"/>
                    </a:lnL>
                    <a:lnR w="12700" cmpd="sng">
                      <a:noFill/>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127000" lvl="1" indent="0">
                        <a:buNone/>
                      </a:pPr>
                      <a:endParaRPr lang="en-US" altLang="ja-JP" sz="300" dirty="0" smtClean="0">
                        <a:latin typeface="メイリオ" panose="020B0604030504040204" pitchFamily="50" charset="-128"/>
                        <a:ea typeface="メイリオ" panose="020B0604030504040204" pitchFamily="50" charset="-128"/>
                        <a:cs typeface="メイリオ" panose="020B0604030504040204" pitchFamily="50" charset="-128"/>
                      </a:endParaRPr>
                    </a:p>
                  </a:txBody>
                  <a:tcPr marL="166154" marR="84406" marT="36000" marB="36000" anchor="ctr">
                    <a:lnL w="12700" cmpd="sng">
                      <a:noFill/>
                    </a:lnL>
                    <a:lnR w="6350" cap="flat" cmpd="sng" algn="ctr">
                      <a:noFill/>
                      <a:prstDash val="solid"/>
                      <a:round/>
                      <a:headEnd type="none" w="med" len="med"/>
                      <a:tailEnd type="none" w="med" len="med"/>
                    </a:lnR>
                    <a:lnT w="6350" cap="flat" cmpd="sng" algn="ctr">
                      <a:solidFill>
                        <a:srgbClr val="00B0F0"/>
                      </a:solidFill>
                      <a:prstDash val="solid"/>
                      <a:round/>
                      <a:headEnd type="none" w="med" len="med"/>
                      <a:tailEnd type="none" w="med" len="med"/>
                    </a:lnT>
                    <a:lnB w="12700" cap="flat" cmpd="sng" algn="ctr">
                      <a:noFill/>
                      <a:prstDash val="solid"/>
                      <a:round/>
                      <a:headEnd type="none" w="med" len="med"/>
                      <a:tailEnd type="none" w="med" len="med"/>
                    </a:lnB>
                    <a:noFill/>
                  </a:tcPr>
                </a:tc>
                <a:extLst>
                  <a:ext uri="{0D108BD9-81ED-4DB2-BD59-A6C34878D82A}">
                    <a16:rowId xmlns:a16="http://schemas.microsoft.com/office/drawing/2014/main" val="10004"/>
                  </a:ext>
                </a:extLst>
              </a:tr>
            </a:tbl>
          </a:graphicData>
        </a:graphic>
      </p:graphicFrame>
      <p:cxnSp>
        <p:nvCxnSpPr>
          <p:cNvPr id="18" name="直線コネクタ 17"/>
          <p:cNvCxnSpPr/>
          <p:nvPr/>
        </p:nvCxnSpPr>
        <p:spPr>
          <a:xfrm>
            <a:off x="1353786" y="1903021"/>
            <a:ext cx="4975762" cy="0"/>
          </a:xfrm>
          <a:prstGeom prst="line">
            <a:avLst/>
          </a:prstGeom>
          <a:ln>
            <a:solidFill>
              <a:srgbClr val="00B0F0"/>
            </a:solidFill>
          </a:ln>
        </p:spPr>
        <p:style>
          <a:lnRef idx="1">
            <a:schemeClr val="accent1"/>
          </a:lnRef>
          <a:fillRef idx="0">
            <a:schemeClr val="accent1"/>
          </a:fillRef>
          <a:effectRef idx="0">
            <a:schemeClr val="accent1"/>
          </a:effectRef>
          <a:fontRef idx="minor">
            <a:schemeClr val="tx1"/>
          </a:fontRef>
        </p:style>
      </p:cxnSp>
      <p:cxnSp>
        <p:nvCxnSpPr>
          <p:cNvPr id="20" name="直線コネクタ 19"/>
          <p:cNvCxnSpPr/>
          <p:nvPr/>
        </p:nvCxnSpPr>
        <p:spPr>
          <a:xfrm>
            <a:off x="1341086" y="2696689"/>
            <a:ext cx="4975762" cy="0"/>
          </a:xfrm>
          <a:prstGeom prst="line">
            <a:avLst/>
          </a:prstGeom>
          <a:ln>
            <a:solidFill>
              <a:srgbClr val="00B0F0"/>
            </a:solidFill>
          </a:ln>
        </p:spPr>
        <p:style>
          <a:lnRef idx="1">
            <a:schemeClr val="accent1"/>
          </a:lnRef>
          <a:fillRef idx="0">
            <a:schemeClr val="accent1"/>
          </a:fillRef>
          <a:effectRef idx="0">
            <a:schemeClr val="accent1"/>
          </a:effectRef>
          <a:fontRef idx="minor">
            <a:schemeClr val="tx1"/>
          </a:fontRef>
        </p:style>
      </p:cxnSp>
      <p:sp>
        <p:nvSpPr>
          <p:cNvPr id="22" name="正方形/長方形 21"/>
          <p:cNvSpPr/>
          <p:nvPr/>
        </p:nvSpPr>
        <p:spPr>
          <a:xfrm>
            <a:off x="580533" y="1366072"/>
            <a:ext cx="8042927" cy="3621565"/>
          </a:xfrm>
          <a:prstGeom prst="rect">
            <a:avLst/>
          </a:prstGeom>
          <a:noFill/>
          <a:ln w="12700">
            <a:solidFill>
              <a:srgbClr val="33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p>
        </p:txBody>
      </p:sp>
      <p:sp>
        <p:nvSpPr>
          <p:cNvPr id="21" name="テキスト ボックス 20"/>
          <p:cNvSpPr txBox="1"/>
          <p:nvPr/>
        </p:nvSpPr>
        <p:spPr>
          <a:xfrm>
            <a:off x="369449" y="1108573"/>
            <a:ext cx="3935851" cy="360772"/>
          </a:xfrm>
          <a:prstGeom prst="rect">
            <a:avLst/>
          </a:prstGeom>
          <a:solidFill>
            <a:srgbClr val="0070C0"/>
          </a:solidFill>
          <a:ln>
            <a:solidFill>
              <a:srgbClr val="14AAEB"/>
            </a:solidFill>
          </a:ln>
        </p:spPr>
        <p:txBody>
          <a:bodyPr wrap="square" tIns="36000" bIns="36000" rtlCol="0" anchor="ctr">
            <a:noAutofit/>
          </a:bodyPr>
          <a:lstStyle/>
          <a:p>
            <a:pPr algn="ctr" fontAlgn="auto">
              <a:lnSpc>
                <a:spcPct val="100000"/>
              </a:lnSpc>
              <a:spcBef>
                <a:spcPts val="600"/>
              </a:spcBef>
              <a:spcAft>
                <a:spcPts val="0"/>
              </a:spcAft>
            </a:pPr>
            <a:r>
              <a:rPr lang="ja-JP" altLang="en-US" b="1" dirty="0" smtClean="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悪質</a:t>
            </a:r>
            <a:r>
              <a:rPr lang="ja-JP" altLang="en-US" b="1" dirty="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な業者との契約の取り消し・無効</a:t>
            </a:r>
          </a:p>
        </p:txBody>
      </p:sp>
      <p:sp>
        <p:nvSpPr>
          <p:cNvPr id="23" name="正方形/長方形 22"/>
          <p:cNvSpPr/>
          <p:nvPr/>
        </p:nvSpPr>
        <p:spPr>
          <a:xfrm>
            <a:off x="566683" y="5245136"/>
            <a:ext cx="8042927" cy="1520372"/>
          </a:xfrm>
          <a:prstGeom prst="rect">
            <a:avLst/>
          </a:prstGeom>
          <a:noFill/>
          <a:ln w="12700">
            <a:solidFill>
              <a:srgbClr val="3366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p>
        </p:txBody>
      </p:sp>
      <p:sp>
        <p:nvSpPr>
          <p:cNvPr id="24" name="テキスト ボックス 23"/>
          <p:cNvSpPr txBox="1"/>
          <p:nvPr/>
        </p:nvSpPr>
        <p:spPr>
          <a:xfrm>
            <a:off x="369449" y="5083151"/>
            <a:ext cx="3858167" cy="356857"/>
          </a:xfrm>
          <a:prstGeom prst="rect">
            <a:avLst/>
          </a:prstGeom>
          <a:solidFill>
            <a:srgbClr val="0070C0"/>
          </a:solidFill>
          <a:ln>
            <a:solidFill>
              <a:srgbClr val="14AAEB"/>
            </a:solidFill>
          </a:ln>
        </p:spPr>
        <p:txBody>
          <a:bodyPr wrap="square" tIns="36000" bIns="36000" rtlCol="0" anchor="ctr">
            <a:noAutofit/>
          </a:bodyPr>
          <a:lstStyle/>
          <a:p>
            <a:pPr algn="ctr" fontAlgn="auto">
              <a:lnSpc>
                <a:spcPct val="100000"/>
              </a:lnSpc>
              <a:spcBef>
                <a:spcPts val="600"/>
              </a:spcBef>
              <a:spcAft>
                <a:spcPts val="0"/>
              </a:spcAft>
            </a:pPr>
            <a:r>
              <a:rPr lang="ja-JP" altLang="en-US" b="1" dirty="0" smtClean="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消費</a:t>
            </a:r>
            <a:r>
              <a:rPr lang="ja-JP" altLang="en-US" b="1" dirty="0">
                <a:solidFill>
                  <a:prstClr val="white"/>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トラブル等に関する相談窓口</a:t>
            </a:r>
          </a:p>
        </p:txBody>
      </p:sp>
      <p:sp>
        <p:nvSpPr>
          <p:cNvPr id="13" name="正方形/長方形 12"/>
          <p:cNvSpPr/>
          <p:nvPr/>
        </p:nvSpPr>
        <p:spPr>
          <a:xfrm>
            <a:off x="12700" y="0"/>
            <a:ext cx="3840842" cy="419100"/>
          </a:xfrm>
          <a:prstGeom prst="rect">
            <a:avLst/>
          </a:prstGeom>
          <a:solidFill>
            <a:srgbClr val="00B0F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smtClean="0">
                <a:effectLst>
                  <a:outerShdw blurRad="38100" dist="38100" dir="2700000" algn="tl">
                    <a:srgbClr val="000000">
                      <a:alpha val="43137"/>
                    </a:srgbClr>
                  </a:outerShdw>
                </a:effectLst>
              </a:rPr>
              <a:t>　</a:t>
            </a:r>
            <a:r>
              <a:rPr lang="en-US" altLang="ja-JP" sz="26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6</a:t>
            </a:r>
            <a:r>
              <a:rPr lang="en-US" altLang="ja-JP" sz="26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26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金融トラブル</a:t>
            </a:r>
            <a:endParaRPr lang="ja-JP" altLang="en-US" sz="26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スライド番号プレースホルダー 1"/>
          <p:cNvSpPr txBox="1">
            <a:spLocks/>
          </p:cNvSpPr>
          <p:nvPr/>
        </p:nvSpPr>
        <p:spPr>
          <a:xfrm>
            <a:off x="7010400" y="6492875"/>
            <a:ext cx="2133600" cy="365125"/>
          </a:xfrm>
          <a:prstGeom prst="rect">
            <a:avLst/>
          </a:prstGeom>
        </p:spPr>
        <p:txBody>
          <a:bodyPr/>
          <a:lstStyle>
            <a:defPPr>
              <a:defRPr lang="en-US"/>
            </a:defPPr>
            <a:lvl1pPr algn="l" rtl="0" fontAlgn="base">
              <a:lnSpc>
                <a:spcPct val="120000"/>
              </a:lnSpc>
              <a:spcBef>
                <a:spcPct val="20000"/>
              </a:spcBef>
              <a:spcAft>
                <a:spcPct val="20000"/>
              </a:spcAft>
              <a:defRPr kumimoji="1" kern="1200">
                <a:solidFill>
                  <a:schemeClr val="tx1"/>
                </a:solidFill>
                <a:latin typeface="Arial" charset="0"/>
                <a:ea typeface="ＭＳ Ｐゴシック" charset="-128"/>
                <a:cs typeface="+mn-cs"/>
              </a:defRPr>
            </a:lvl1pPr>
            <a:lvl2pPr marL="457200" algn="l" rtl="0" fontAlgn="base">
              <a:lnSpc>
                <a:spcPct val="120000"/>
              </a:lnSpc>
              <a:spcBef>
                <a:spcPct val="20000"/>
              </a:spcBef>
              <a:spcAft>
                <a:spcPct val="20000"/>
              </a:spcAft>
              <a:defRPr kumimoji="1" kern="1200">
                <a:solidFill>
                  <a:schemeClr val="tx1"/>
                </a:solidFill>
                <a:latin typeface="Arial" charset="0"/>
                <a:ea typeface="ＭＳ Ｐゴシック" charset="-128"/>
                <a:cs typeface="+mn-cs"/>
              </a:defRPr>
            </a:lvl2pPr>
            <a:lvl3pPr marL="914400" algn="l" rtl="0" fontAlgn="base">
              <a:lnSpc>
                <a:spcPct val="120000"/>
              </a:lnSpc>
              <a:spcBef>
                <a:spcPct val="20000"/>
              </a:spcBef>
              <a:spcAft>
                <a:spcPct val="20000"/>
              </a:spcAft>
              <a:defRPr kumimoji="1" kern="1200">
                <a:solidFill>
                  <a:schemeClr val="tx1"/>
                </a:solidFill>
                <a:latin typeface="Arial" charset="0"/>
                <a:ea typeface="ＭＳ Ｐゴシック" charset="-128"/>
                <a:cs typeface="+mn-cs"/>
              </a:defRPr>
            </a:lvl3pPr>
            <a:lvl4pPr marL="1371600" algn="l" rtl="0" fontAlgn="base">
              <a:lnSpc>
                <a:spcPct val="120000"/>
              </a:lnSpc>
              <a:spcBef>
                <a:spcPct val="20000"/>
              </a:spcBef>
              <a:spcAft>
                <a:spcPct val="20000"/>
              </a:spcAft>
              <a:defRPr kumimoji="1" kern="1200">
                <a:solidFill>
                  <a:schemeClr val="tx1"/>
                </a:solidFill>
                <a:latin typeface="Arial" charset="0"/>
                <a:ea typeface="ＭＳ Ｐゴシック" charset="-128"/>
                <a:cs typeface="+mn-cs"/>
              </a:defRPr>
            </a:lvl4pPr>
            <a:lvl5pPr marL="1828800" algn="l" rtl="0" fontAlgn="base">
              <a:lnSpc>
                <a:spcPct val="120000"/>
              </a:lnSpc>
              <a:spcBef>
                <a:spcPct val="20000"/>
              </a:spcBef>
              <a:spcAft>
                <a:spcPct val="2000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algn="r">
              <a:defRPr/>
            </a:pPr>
            <a:fld id="{C721EF3B-8582-4A02-A82B-11DAB0CE9406}" type="slidenum">
              <a:rPr lang="ja-JP" altLang="en-US" smtClean="0"/>
              <a:pPr algn="r">
                <a:defRPr/>
              </a:pPr>
              <a:t>7</a:t>
            </a:fld>
            <a:endParaRPr lang="en-US" altLang="ja-JP" dirty="0"/>
          </a:p>
        </p:txBody>
      </p:sp>
      <p:sp>
        <p:nvSpPr>
          <p:cNvPr id="3" name="右矢印 2"/>
          <p:cNvSpPr/>
          <p:nvPr/>
        </p:nvSpPr>
        <p:spPr>
          <a:xfrm>
            <a:off x="3853542" y="1626225"/>
            <a:ext cx="451758" cy="226247"/>
          </a:xfrm>
          <a:prstGeom prst="right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4" name="テキスト ボックス 3"/>
          <p:cNvSpPr txBox="1"/>
          <p:nvPr/>
        </p:nvSpPr>
        <p:spPr>
          <a:xfrm>
            <a:off x="4256911" y="1505882"/>
            <a:ext cx="5018052" cy="387414"/>
          </a:xfrm>
          <a:prstGeom prst="rect">
            <a:avLst/>
          </a:prstGeom>
          <a:noFill/>
        </p:spPr>
        <p:txBody>
          <a:bodyPr wrap="square" rtlCol="0">
            <a:spAutoFit/>
          </a:bodyPr>
          <a:lstStyle/>
          <a:p>
            <a:r>
              <a:rPr kumimoji="1" lang="en-US" altLang="ja-JP" b="1" dirty="0" smtClean="0">
                <a:solidFill>
                  <a:srgbClr val="FF0000"/>
                </a:solidFill>
                <a:latin typeface="Meiryo UI" panose="020B0604030504040204" pitchFamily="50" charset="-128"/>
                <a:ea typeface="Meiryo UI" panose="020B0604030504040204" pitchFamily="50" charset="-128"/>
              </a:rPr>
              <a:t>18</a:t>
            </a:r>
            <a:r>
              <a:rPr kumimoji="1" lang="ja-JP" altLang="en-US" b="1" dirty="0" smtClean="0">
                <a:solidFill>
                  <a:srgbClr val="FF0000"/>
                </a:solidFill>
                <a:latin typeface="Meiryo UI" panose="020B0604030504040204" pitchFamily="50" charset="-128"/>
                <a:ea typeface="Meiryo UI" panose="020B0604030504040204" pitchFamily="50" charset="-128"/>
              </a:rPr>
              <a:t>歳</a:t>
            </a:r>
            <a:r>
              <a:rPr lang="ja-JP" altLang="en-US" b="1" dirty="0" smtClean="0">
                <a:solidFill>
                  <a:srgbClr val="FF0000"/>
                </a:solidFill>
                <a:latin typeface="Meiryo UI" panose="020B0604030504040204" pitchFamily="50" charset="-128"/>
                <a:ea typeface="Meiryo UI" panose="020B0604030504040204" pitchFamily="50" charset="-128"/>
              </a:rPr>
              <a:t>になったら</a:t>
            </a:r>
            <a:r>
              <a:rPr kumimoji="1" lang="ja-JP" altLang="en-US" b="1" dirty="0" smtClean="0">
                <a:solidFill>
                  <a:srgbClr val="FF0000"/>
                </a:solidFill>
                <a:latin typeface="Meiryo UI" panose="020B0604030504040204" pitchFamily="50" charset="-128"/>
                <a:ea typeface="Meiryo UI" panose="020B0604030504040204" pitchFamily="50" charset="-128"/>
              </a:rPr>
              <a:t>取消せません</a:t>
            </a:r>
            <a:r>
              <a:rPr kumimoji="1" lang="ja-JP" altLang="en-US" sz="1400" b="1" dirty="0" smtClean="0">
                <a:solidFill>
                  <a:srgbClr val="FF0000"/>
                </a:solidFill>
                <a:latin typeface="Meiryo UI" panose="020B0604030504040204" pitchFamily="50" charset="-128"/>
                <a:ea typeface="Meiryo UI" panose="020B0604030504040204" pitchFamily="50" charset="-128"/>
              </a:rPr>
              <a:t>（</a:t>
            </a:r>
            <a:r>
              <a:rPr kumimoji="1" lang="en-US" altLang="ja-JP" sz="1400" b="1" dirty="0" smtClean="0">
                <a:solidFill>
                  <a:srgbClr val="FF0000"/>
                </a:solidFill>
                <a:latin typeface="Meiryo UI" panose="020B0604030504040204" pitchFamily="50" charset="-128"/>
                <a:ea typeface="Meiryo UI" panose="020B0604030504040204" pitchFamily="50" charset="-128"/>
              </a:rPr>
              <a:t>2022</a:t>
            </a:r>
            <a:r>
              <a:rPr kumimoji="1" lang="ja-JP" altLang="en-US" sz="1400" b="1" dirty="0" smtClean="0">
                <a:solidFill>
                  <a:srgbClr val="FF0000"/>
                </a:solidFill>
                <a:latin typeface="Meiryo UI" panose="020B0604030504040204" pitchFamily="50" charset="-128"/>
                <a:ea typeface="Meiryo UI" panose="020B0604030504040204" pitchFamily="50" charset="-128"/>
              </a:rPr>
              <a:t>年</a:t>
            </a:r>
            <a:r>
              <a:rPr kumimoji="1" lang="en-US" altLang="ja-JP" sz="1400" b="1" dirty="0" smtClean="0">
                <a:solidFill>
                  <a:srgbClr val="FF0000"/>
                </a:solidFill>
                <a:latin typeface="Meiryo UI" panose="020B0604030504040204" pitchFamily="50" charset="-128"/>
                <a:ea typeface="Meiryo UI" panose="020B0604030504040204" pitchFamily="50" charset="-128"/>
              </a:rPr>
              <a:t>4</a:t>
            </a:r>
            <a:r>
              <a:rPr kumimoji="1" lang="ja-JP" altLang="en-US" sz="1400" b="1" dirty="0" smtClean="0">
                <a:solidFill>
                  <a:srgbClr val="FF0000"/>
                </a:solidFill>
                <a:latin typeface="Meiryo UI" panose="020B0604030504040204" pitchFamily="50" charset="-128"/>
                <a:ea typeface="Meiryo UI" panose="020B0604030504040204" pitchFamily="50" charset="-128"/>
              </a:rPr>
              <a:t>月より）</a:t>
            </a:r>
            <a:endParaRPr kumimoji="1" lang="ja-JP" altLang="en-US" sz="1400" b="1" dirty="0">
              <a:solidFill>
                <a:srgbClr val="FF0000"/>
              </a:solidFill>
              <a:latin typeface="Meiryo UI" panose="020B0604030504040204" pitchFamily="50" charset="-128"/>
              <a:ea typeface="Meiryo UI" panose="020B0604030504040204" pitchFamily="50" charset="-128"/>
            </a:endParaRPr>
          </a:p>
        </p:txBody>
      </p:sp>
      <p:sp>
        <p:nvSpPr>
          <p:cNvPr id="15" name="星 5 14"/>
          <p:cNvSpPr/>
          <p:nvPr/>
        </p:nvSpPr>
        <p:spPr>
          <a:xfrm>
            <a:off x="8724900" y="19050"/>
            <a:ext cx="360000" cy="360000"/>
          </a:xfrm>
          <a:prstGeom prst="star5">
            <a:avLst/>
          </a:prstGeom>
          <a:solidFill>
            <a:schemeClr val="accent2"/>
          </a:solidFill>
          <a:ln>
            <a:solidFill>
              <a:schemeClr val="accent2"/>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2402262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表 6"/>
          <p:cNvGraphicFramePr>
            <a:graphicFrameLocks noGrp="1"/>
          </p:cNvGraphicFramePr>
          <p:nvPr>
            <p:extLst>
              <p:ext uri="{D42A27DB-BD31-4B8C-83A1-F6EECF244321}">
                <p14:modId xmlns:p14="http://schemas.microsoft.com/office/powerpoint/2010/main" val="386029527"/>
              </p:ext>
            </p:extLst>
          </p:nvPr>
        </p:nvGraphicFramePr>
        <p:xfrm>
          <a:off x="131376" y="1251318"/>
          <a:ext cx="8709286" cy="5236792"/>
        </p:xfrm>
        <a:graphic>
          <a:graphicData uri="http://schemas.openxmlformats.org/drawingml/2006/table">
            <a:tbl>
              <a:tblPr firstRow="1" bandRow="1">
                <a:tableStyleId>{5C22544A-7EE6-4342-B048-85BDC9FD1C3A}</a:tableStyleId>
              </a:tblPr>
              <a:tblGrid>
                <a:gridCol w="1007945">
                  <a:extLst>
                    <a:ext uri="{9D8B030D-6E8A-4147-A177-3AD203B41FA5}">
                      <a16:colId xmlns:a16="http://schemas.microsoft.com/office/drawing/2014/main" val="20000"/>
                    </a:ext>
                  </a:extLst>
                </a:gridCol>
                <a:gridCol w="7701341">
                  <a:extLst>
                    <a:ext uri="{9D8B030D-6E8A-4147-A177-3AD203B41FA5}">
                      <a16:colId xmlns:a16="http://schemas.microsoft.com/office/drawing/2014/main" val="20001"/>
                    </a:ext>
                  </a:extLst>
                </a:gridCol>
              </a:tblGrid>
              <a:tr h="1254138">
                <a:tc>
                  <a:txBody>
                    <a:bodyPr/>
                    <a:lstStyle/>
                    <a:p>
                      <a:pPr algn="r">
                        <a:lnSpc>
                          <a:spcPct val="100000"/>
                        </a:lnSpc>
                      </a:pPr>
                      <a:r>
                        <a:rPr kumimoji="1" lang="ja-JP" altLang="en-US" sz="2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2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2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2400" b="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4406" marR="36000"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l" defTabSz="914400" rtl="0" eaLnBrk="1" latinLnBrk="0" hangingPunct="1">
                        <a:lnSpc>
                          <a:spcPct val="150000"/>
                        </a:lnSpc>
                      </a:pPr>
                      <a:r>
                        <a:rPr kumimoji="1" lang="ja-JP" altLang="en-US" sz="2400" b="1" kern="1200" dirty="0" smtClean="0">
                          <a:solidFill>
                            <a:srgbClr val="00B0F0"/>
                          </a:solidFill>
                          <a:latin typeface="Meiryo UI" panose="020B0604030504040204" pitchFamily="50" charset="-128"/>
                          <a:ea typeface="Meiryo UI" panose="020B0604030504040204" pitchFamily="50" charset="-128"/>
                          <a:cs typeface="Meiryo UI" panose="020B0604030504040204" pitchFamily="50" charset="-128"/>
                        </a:rPr>
                        <a:t>金融トラブルの手口</a:t>
                      </a:r>
                      <a:r>
                        <a:rPr kumimoji="1" lang="ja-JP" altLang="en-US" sz="2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を知りましょう。</a:t>
                      </a:r>
                      <a:endParaRPr kumimoji="1" lang="en-US" altLang="ja-JP" sz="2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algn="l" defTabSz="914400" rtl="0" eaLnBrk="1" latinLnBrk="0" hangingPunct="1">
                        <a:lnSpc>
                          <a:spcPct val="150000"/>
                        </a:lnSpc>
                      </a:pPr>
                      <a:r>
                        <a:rPr kumimoji="1" lang="ja-JP" altLang="en-US" sz="2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「絶対に儲かる」はありません。</a:t>
                      </a:r>
                    </a:p>
                  </a:txBody>
                  <a:tcPr marL="166154" marR="84406"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rgbClr val="00CCF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1792224">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sz="2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2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2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txBody>
                  <a:tcPr marL="84406" marR="36000"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algn="l" defTabSz="914400" rtl="0" eaLnBrk="1" latinLnBrk="0" hangingPunct="1">
                        <a:lnSpc>
                          <a:spcPct val="150000"/>
                        </a:lnSpc>
                      </a:pPr>
                      <a:r>
                        <a:rPr kumimoji="1" lang="ja-JP" altLang="en-US" sz="2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トラブルを避けるには、①</a:t>
                      </a:r>
                      <a:r>
                        <a:rPr kumimoji="1" lang="ja-JP" altLang="en-US" sz="2400" b="1" kern="1200" dirty="0" smtClean="0">
                          <a:solidFill>
                            <a:srgbClr val="00B0F0"/>
                          </a:solidFill>
                          <a:latin typeface="Meiryo UI" panose="020B0604030504040204" pitchFamily="50" charset="-128"/>
                          <a:ea typeface="Meiryo UI" panose="020B0604030504040204" pitchFamily="50" charset="-128"/>
                          <a:cs typeface="Meiryo UI" panose="020B0604030504040204" pitchFamily="50" charset="-128"/>
                        </a:rPr>
                        <a:t>おいしい話</a:t>
                      </a:r>
                      <a:r>
                        <a:rPr kumimoji="1" lang="ja-JP" altLang="en-US" sz="2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には気をつける、②向こうから近寄ってきても</a:t>
                      </a:r>
                      <a:r>
                        <a:rPr kumimoji="1" lang="ja-JP" altLang="en-US" sz="2400" b="1" kern="1200" dirty="0" smtClean="0">
                          <a:solidFill>
                            <a:srgbClr val="00B0F0"/>
                          </a:solidFill>
                          <a:latin typeface="Meiryo UI" panose="020B0604030504040204" pitchFamily="50" charset="-128"/>
                          <a:ea typeface="Meiryo UI" panose="020B0604030504040204" pitchFamily="50" charset="-128"/>
                          <a:cs typeface="Meiryo UI" panose="020B0604030504040204" pitchFamily="50" charset="-128"/>
                        </a:rPr>
                        <a:t>はっきり断る</a:t>
                      </a:r>
                      <a:r>
                        <a:rPr kumimoji="1" lang="ja-JP" altLang="en-US" sz="2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、③万が一トラブルに遭っても、</a:t>
                      </a:r>
                      <a:r>
                        <a:rPr kumimoji="1" lang="ja-JP" altLang="en-US" sz="2400" b="1" kern="1200" dirty="0" smtClean="0">
                          <a:solidFill>
                            <a:srgbClr val="00B0F0"/>
                          </a:solidFill>
                          <a:latin typeface="Meiryo UI" panose="020B0604030504040204" pitchFamily="50" charset="-128"/>
                          <a:ea typeface="Meiryo UI" panose="020B0604030504040204" pitchFamily="50" charset="-128"/>
                          <a:cs typeface="Meiryo UI" panose="020B0604030504040204" pitchFamily="50" charset="-128"/>
                        </a:rPr>
                        <a:t>決して諦めない</a:t>
                      </a:r>
                      <a:r>
                        <a:rPr kumimoji="1" lang="ja-JP" altLang="en-US" sz="2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ことが大切です。</a:t>
                      </a:r>
                    </a:p>
                  </a:txBody>
                  <a:tcPr marL="166154" marR="84406"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CCFF"/>
                      </a:solidFill>
                      <a:prstDash val="solid"/>
                      <a:round/>
                      <a:headEnd type="none" w="med" len="med"/>
                      <a:tailEnd type="none" w="med" len="med"/>
                    </a:lnT>
                    <a:lnB w="12700" cap="flat" cmpd="sng" algn="ctr">
                      <a:solidFill>
                        <a:srgbClr val="00CCF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1261872">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sz="2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2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2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2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4406" marR="36000"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nSpc>
                          <a:spcPct val="150000"/>
                        </a:lnSpc>
                        <a:spcBef>
                          <a:spcPts val="600"/>
                        </a:spcBef>
                      </a:pPr>
                      <a:r>
                        <a:rPr lang="ja-JP" altLang="en-US" sz="2400" b="0" dirty="0" smtClean="0">
                          <a:solidFill>
                            <a:schemeClr val="tx1"/>
                          </a:solidFill>
                          <a:latin typeface="Meiryo UI" panose="020B0604030504040204" pitchFamily="50" charset="-128"/>
                          <a:ea typeface="Meiryo UI" panose="020B0604030504040204" pitchFamily="50" charset="-128"/>
                        </a:rPr>
                        <a:t>トラブルに遭ってしまったら、悪質な業者との</a:t>
                      </a:r>
                      <a:r>
                        <a:rPr lang="ja-JP" altLang="en-US" sz="2400" b="1" dirty="0" smtClean="0">
                          <a:solidFill>
                            <a:srgbClr val="00B0F0"/>
                          </a:solidFill>
                          <a:latin typeface="Meiryo UI" panose="020B0604030504040204" pitchFamily="50" charset="-128"/>
                          <a:ea typeface="Meiryo UI" panose="020B0604030504040204" pitchFamily="50" charset="-128"/>
                        </a:rPr>
                        <a:t>契約の取り消し・無効</a:t>
                      </a:r>
                      <a:r>
                        <a:rPr lang="ja-JP" altLang="en-US" sz="2400" b="0" dirty="0" smtClean="0">
                          <a:solidFill>
                            <a:schemeClr val="tx1"/>
                          </a:solidFill>
                          <a:latin typeface="Meiryo UI" panose="020B0604030504040204" pitchFamily="50" charset="-128"/>
                          <a:ea typeface="Meiryo UI" panose="020B0604030504040204" pitchFamily="50" charset="-128"/>
                        </a:rPr>
                        <a:t>を求めましょう。</a:t>
                      </a:r>
                    </a:p>
                  </a:txBody>
                  <a:tcPr marL="166154" marR="84406"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CCFF"/>
                      </a:solidFill>
                      <a:prstDash val="solid"/>
                      <a:round/>
                      <a:headEnd type="none" w="med" len="med"/>
                      <a:tailEnd type="none" w="med" len="med"/>
                    </a:lnT>
                    <a:lnB w="12700" cap="flat" cmpd="sng" algn="ctr">
                      <a:solidFill>
                        <a:srgbClr val="00CCF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928558">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kumimoji="1" lang="ja-JP" altLang="en-US" sz="2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2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2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p>
                  </a:txBody>
                  <a:tcPr marL="84406" marR="36000"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indent="0" algn="l" defTabSz="914400" rtl="0" eaLnBrk="1" fontAlgn="auto" latinLnBrk="0" hangingPunct="1">
                        <a:lnSpc>
                          <a:spcPct val="150000"/>
                        </a:lnSpc>
                        <a:spcBef>
                          <a:spcPts val="0"/>
                        </a:spcBef>
                        <a:spcAft>
                          <a:spcPts val="0"/>
                        </a:spcAft>
                        <a:buClrTx/>
                        <a:buSzTx/>
                        <a:buFontTx/>
                        <a:buNone/>
                        <a:tabLst/>
                        <a:defRPr/>
                      </a:pPr>
                      <a:r>
                        <a:rPr lang="ja-JP" altLang="en-US" sz="2400" b="0" dirty="0" smtClean="0">
                          <a:solidFill>
                            <a:schemeClr val="tx1"/>
                          </a:solidFill>
                          <a:latin typeface="Meiryo UI" panose="020B0604030504040204" pitchFamily="50" charset="-128"/>
                          <a:ea typeface="Meiryo UI" panose="020B0604030504040204" pitchFamily="50" charset="-128"/>
                        </a:rPr>
                        <a:t>また、</a:t>
                      </a:r>
                      <a:r>
                        <a:rPr lang="en-US" altLang="ja-JP" sz="2400" b="1" dirty="0" smtClean="0">
                          <a:solidFill>
                            <a:srgbClr val="00B0F0"/>
                          </a:solidFill>
                          <a:latin typeface="Meiryo UI" panose="020B0604030504040204" pitchFamily="50" charset="-128"/>
                          <a:ea typeface="Meiryo UI" panose="020B0604030504040204" pitchFamily="50" charset="-128"/>
                        </a:rPr>
                        <a:t>188</a:t>
                      </a:r>
                      <a:r>
                        <a:rPr lang="ja-JP" altLang="en-US" sz="2400" b="1" dirty="0" smtClean="0">
                          <a:solidFill>
                            <a:srgbClr val="00B0F0"/>
                          </a:solidFill>
                          <a:latin typeface="Meiryo UI" panose="020B0604030504040204" pitchFamily="50" charset="-128"/>
                          <a:ea typeface="Meiryo UI" panose="020B0604030504040204" pitchFamily="50" charset="-128"/>
                        </a:rPr>
                        <a:t>番</a:t>
                      </a:r>
                      <a:r>
                        <a:rPr lang="ja-JP" altLang="en-US" sz="2400" b="0" dirty="0" smtClean="0">
                          <a:solidFill>
                            <a:schemeClr val="tx1"/>
                          </a:solidFill>
                          <a:latin typeface="Meiryo UI" panose="020B0604030504040204" pitchFamily="50" charset="-128"/>
                          <a:ea typeface="Meiryo UI" panose="020B0604030504040204" pitchFamily="50" charset="-128"/>
                        </a:rPr>
                        <a:t>（消費者ホットライン）に電話して相談しましょう。</a:t>
                      </a:r>
                      <a:endParaRPr kumimoji="1" lang="ja-JP" altLang="en-US" sz="2400" b="0" kern="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166154" marR="84406" marT="36000" marB="3600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rgbClr val="00CCFF"/>
                      </a:solidFill>
                      <a:prstDash val="solid"/>
                      <a:round/>
                      <a:headEnd type="none" w="med" len="med"/>
                      <a:tailEnd type="none" w="med" len="med"/>
                    </a:lnT>
                    <a:lnB w="12700" cap="flat" cmpd="sng" algn="ctr">
                      <a:solidFill>
                        <a:srgbClr val="00CCFF"/>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bl>
          </a:graphicData>
        </a:graphic>
      </p:graphicFrame>
      <p:sp>
        <p:nvSpPr>
          <p:cNvPr id="4" name="スライド番号プレースホルダー 1"/>
          <p:cNvSpPr txBox="1">
            <a:spLocks/>
          </p:cNvSpPr>
          <p:nvPr/>
        </p:nvSpPr>
        <p:spPr>
          <a:xfrm>
            <a:off x="7010400" y="6492875"/>
            <a:ext cx="2133600" cy="365125"/>
          </a:xfrm>
          <a:prstGeom prst="rect">
            <a:avLst/>
          </a:prstGeom>
        </p:spPr>
        <p:txBody>
          <a:bodyPr/>
          <a:lstStyle>
            <a:defPPr>
              <a:defRPr lang="en-US"/>
            </a:defPPr>
            <a:lvl1pPr algn="l" rtl="0" fontAlgn="base">
              <a:lnSpc>
                <a:spcPct val="120000"/>
              </a:lnSpc>
              <a:spcBef>
                <a:spcPct val="20000"/>
              </a:spcBef>
              <a:spcAft>
                <a:spcPct val="20000"/>
              </a:spcAft>
              <a:defRPr kumimoji="1" kern="1200">
                <a:solidFill>
                  <a:schemeClr val="tx1"/>
                </a:solidFill>
                <a:latin typeface="Arial" charset="0"/>
                <a:ea typeface="ＭＳ Ｐゴシック" charset="-128"/>
                <a:cs typeface="+mn-cs"/>
              </a:defRPr>
            </a:lvl1pPr>
            <a:lvl2pPr marL="457200" algn="l" rtl="0" fontAlgn="base">
              <a:lnSpc>
                <a:spcPct val="120000"/>
              </a:lnSpc>
              <a:spcBef>
                <a:spcPct val="20000"/>
              </a:spcBef>
              <a:spcAft>
                <a:spcPct val="20000"/>
              </a:spcAft>
              <a:defRPr kumimoji="1" kern="1200">
                <a:solidFill>
                  <a:schemeClr val="tx1"/>
                </a:solidFill>
                <a:latin typeface="Arial" charset="0"/>
                <a:ea typeface="ＭＳ Ｐゴシック" charset="-128"/>
                <a:cs typeface="+mn-cs"/>
              </a:defRPr>
            </a:lvl2pPr>
            <a:lvl3pPr marL="914400" algn="l" rtl="0" fontAlgn="base">
              <a:lnSpc>
                <a:spcPct val="120000"/>
              </a:lnSpc>
              <a:spcBef>
                <a:spcPct val="20000"/>
              </a:spcBef>
              <a:spcAft>
                <a:spcPct val="20000"/>
              </a:spcAft>
              <a:defRPr kumimoji="1" kern="1200">
                <a:solidFill>
                  <a:schemeClr val="tx1"/>
                </a:solidFill>
                <a:latin typeface="Arial" charset="0"/>
                <a:ea typeface="ＭＳ Ｐゴシック" charset="-128"/>
                <a:cs typeface="+mn-cs"/>
              </a:defRPr>
            </a:lvl3pPr>
            <a:lvl4pPr marL="1371600" algn="l" rtl="0" fontAlgn="base">
              <a:lnSpc>
                <a:spcPct val="120000"/>
              </a:lnSpc>
              <a:spcBef>
                <a:spcPct val="20000"/>
              </a:spcBef>
              <a:spcAft>
                <a:spcPct val="20000"/>
              </a:spcAft>
              <a:defRPr kumimoji="1" kern="1200">
                <a:solidFill>
                  <a:schemeClr val="tx1"/>
                </a:solidFill>
                <a:latin typeface="Arial" charset="0"/>
                <a:ea typeface="ＭＳ Ｐゴシック" charset="-128"/>
                <a:cs typeface="+mn-cs"/>
              </a:defRPr>
            </a:lvl4pPr>
            <a:lvl5pPr marL="1828800" algn="l" rtl="0" fontAlgn="base">
              <a:lnSpc>
                <a:spcPct val="120000"/>
              </a:lnSpc>
              <a:spcBef>
                <a:spcPct val="20000"/>
              </a:spcBef>
              <a:spcAft>
                <a:spcPct val="2000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a:lstStyle>
          <a:p>
            <a:pPr algn="r">
              <a:defRPr/>
            </a:pPr>
            <a:fld id="{C721EF3B-8582-4A02-A82B-11DAB0CE9406}" type="slidenum">
              <a:rPr lang="ja-JP" altLang="en-US" smtClean="0"/>
              <a:pPr algn="r">
                <a:defRPr/>
              </a:pPr>
              <a:t>8</a:t>
            </a:fld>
            <a:endParaRPr lang="en-US" altLang="ja-JP" dirty="0"/>
          </a:p>
        </p:txBody>
      </p:sp>
      <p:sp>
        <p:nvSpPr>
          <p:cNvPr id="5" name="星 5 4"/>
          <p:cNvSpPr/>
          <p:nvPr/>
        </p:nvSpPr>
        <p:spPr>
          <a:xfrm>
            <a:off x="8724900" y="19050"/>
            <a:ext cx="360000" cy="360000"/>
          </a:xfrm>
          <a:prstGeom prst="star5">
            <a:avLst/>
          </a:prstGeom>
          <a:solidFill>
            <a:schemeClr val="accent2"/>
          </a:solidFill>
          <a:ln>
            <a:solidFill>
              <a:schemeClr val="accent2"/>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正方形/長方形 5"/>
          <p:cNvSpPr/>
          <p:nvPr/>
        </p:nvSpPr>
        <p:spPr>
          <a:xfrm>
            <a:off x="12700" y="0"/>
            <a:ext cx="3840842" cy="419100"/>
          </a:xfrm>
          <a:prstGeom prst="rect">
            <a:avLst/>
          </a:prstGeom>
          <a:solidFill>
            <a:srgbClr val="00B0F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b="1" dirty="0" smtClean="0">
                <a:effectLst>
                  <a:outerShdw blurRad="38100" dist="38100" dir="2700000" algn="tl">
                    <a:srgbClr val="000000">
                      <a:alpha val="43137"/>
                    </a:srgbClr>
                  </a:outerShdw>
                </a:effectLst>
              </a:rPr>
              <a:t>　</a:t>
            </a:r>
            <a:r>
              <a:rPr lang="en-US" altLang="ja-JP" sz="26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rPr>
              <a:t>6</a:t>
            </a:r>
            <a:r>
              <a:rPr lang="en-US" altLang="ja-JP" sz="26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2600" b="1" dirty="0" smtClean="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金融トラブル</a:t>
            </a:r>
            <a:endParaRPr lang="ja-JP" altLang="en-US" sz="2600" b="1" dirty="0">
              <a:solidFill>
                <a:schemeClr val="bg1"/>
              </a:solidFill>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8" name="表 7"/>
          <p:cNvGraphicFramePr>
            <a:graphicFrameLocks noGrp="1"/>
          </p:cNvGraphicFramePr>
          <p:nvPr>
            <p:extLst>
              <p:ext uri="{D42A27DB-BD31-4B8C-83A1-F6EECF244321}">
                <p14:modId xmlns:p14="http://schemas.microsoft.com/office/powerpoint/2010/main" val="2562070940"/>
              </p:ext>
            </p:extLst>
          </p:nvPr>
        </p:nvGraphicFramePr>
        <p:xfrm>
          <a:off x="352696" y="460044"/>
          <a:ext cx="8266647" cy="622592"/>
        </p:xfrm>
        <a:graphic>
          <a:graphicData uri="http://schemas.openxmlformats.org/drawingml/2006/table">
            <a:tbl>
              <a:tblPr firstRow="1" bandRow="1">
                <a:tableStyleId>{5C22544A-7EE6-4342-B048-85BDC9FD1C3A}</a:tableStyleId>
              </a:tblPr>
              <a:tblGrid>
                <a:gridCol w="8266647">
                  <a:extLst>
                    <a:ext uri="{9D8B030D-6E8A-4147-A177-3AD203B41FA5}">
                      <a16:colId xmlns:a16="http://schemas.microsoft.com/office/drawing/2014/main" val="20000"/>
                    </a:ext>
                  </a:extLst>
                </a:gridCol>
              </a:tblGrid>
              <a:tr h="622592">
                <a:tc>
                  <a:txBody>
                    <a:bodyPr/>
                    <a:lstStyle/>
                    <a:p>
                      <a:pPr algn="l"/>
                      <a:r>
                        <a:rPr kumimoji="1" lang="ja-JP" altLang="en-US" sz="2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まとめ（</a:t>
                      </a:r>
                      <a:r>
                        <a:rPr kumimoji="1" lang="en-US" altLang="ja-JP" sz="2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6</a:t>
                      </a:r>
                      <a:r>
                        <a:rPr kumimoji="1" lang="ja-JP" altLang="en-US" sz="26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章のポイント）</a:t>
                      </a:r>
                    </a:p>
                  </a:txBody>
                  <a:tcPr marL="84406" marR="84406" anchor="ctr">
                    <a:lnL w="12700" cap="flat" cmpd="sng" algn="ctr">
                      <a:noFill/>
                      <a:prstDash val="solid"/>
                      <a:round/>
                      <a:headEnd type="none" w="med" len="med"/>
                      <a:tailEnd type="none" w="med" len="med"/>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138821209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1950</Words>
  <PresentationFormat>画面に合わせる (4:3)</PresentationFormat>
  <Paragraphs>157</Paragraphs>
  <Slides>9</Slides>
  <Notes>9</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9</vt:i4>
      </vt:variant>
    </vt:vector>
  </HeadingPairs>
  <TitlesOfParts>
    <vt:vector size="21" baseType="lpstr">
      <vt:lpstr>HGPｺﾞｼｯｸM</vt:lpstr>
      <vt:lpstr>HG創英角ｺﾞｼｯｸUB</vt:lpstr>
      <vt:lpstr>Meiryo UI</vt:lpstr>
      <vt:lpstr>ＭＳ Ｐゴシック</vt:lpstr>
      <vt:lpstr>ＭＳ Ｐ明朝</vt:lpstr>
      <vt:lpstr>メイリオ</vt:lpstr>
      <vt:lpstr>Arial</vt:lpstr>
      <vt:lpstr>Calibri</vt:lpstr>
      <vt:lpstr>Tahoma</vt:lpstr>
      <vt:lpstr>Times New Roman</vt:lpstr>
      <vt:lpstr>Wingdings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dcterms:created xsi:type="dcterms:W3CDTF">2023-05-31T02:37:16Z</dcterms:created>
  <dcterms:modified xsi:type="dcterms:W3CDTF">2024-05-07T11:37:38Z</dcterms:modified>
</cp:coreProperties>
</file>