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958" r:id="rId1"/>
  </p:sldMasterIdLst>
  <p:notesMasterIdLst>
    <p:notesMasterId r:id="rId57"/>
  </p:notesMasterIdLst>
  <p:handoutMasterIdLst>
    <p:handoutMasterId r:id="rId58"/>
  </p:handoutMasterIdLst>
  <p:sldIdLst>
    <p:sldId id="1230" r:id="rId2"/>
    <p:sldId id="1647" r:id="rId3"/>
    <p:sldId id="1675" r:id="rId4"/>
    <p:sldId id="1903" r:id="rId5"/>
    <p:sldId id="1708" r:id="rId6"/>
    <p:sldId id="1839" r:id="rId7"/>
    <p:sldId id="1652" r:id="rId8"/>
    <p:sldId id="1653" r:id="rId9"/>
    <p:sldId id="1830" r:id="rId10"/>
    <p:sldId id="1904" r:id="rId11"/>
    <p:sldId id="1637" r:id="rId12"/>
    <p:sldId id="1563" r:id="rId13"/>
    <p:sldId id="1640" r:id="rId14"/>
    <p:sldId id="1650" r:id="rId15"/>
    <p:sldId id="1872" r:id="rId16"/>
    <p:sldId id="1576" r:id="rId17"/>
    <p:sldId id="1841" r:id="rId18"/>
    <p:sldId id="1578" r:id="rId19"/>
    <p:sldId id="1705" r:id="rId20"/>
    <p:sldId id="1698" r:id="rId21"/>
    <p:sldId id="1644" r:id="rId22"/>
    <p:sldId id="1892" r:id="rId23"/>
    <p:sldId id="1801" r:id="rId24"/>
    <p:sldId id="1842" r:id="rId25"/>
    <p:sldId id="1802" r:id="rId26"/>
    <p:sldId id="1803" r:id="rId27"/>
    <p:sldId id="1804" r:id="rId28"/>
    <p:sldId id="1874" r:id="rId29"/>
    <p:sldId id="1710" r:id="rId30"/>
    <p:sldId id="1846" r:id="rId31"/>
    <p:sldId id="1847" r:id="rId32"/>
    <p:sldId id="1809" r:id="rId33"/>
    <p:sldId id="1848" r:id="rId34"/>
    <p:sldId id="1890" r:id="rId35"/>
    <p:sldId id="1849" r:id="rId36"/>
    <p:sldId id="1850" r:id="rId37"/>
    <p:sldId id="1884" r:id="rId38"/>
    <p:sldId id="1885" r:id="rId39"/>
    <p:sldId id="1886" r:id="rId40"/>
    <p:sldId id="1882" r:id="rId41"/>
    <p:sldId id="1855" r:id="rId42"/>
    <p:sldId id="1895" r:id="rId43"/>
    <p:sldId id="1664" r:id="rId44"/>
    <p:sldId id="1844" r:id="rId45"/>
    <p:sldId id="1506" r:id="rId46"/>
    <p:sldId id="1709" r:id="rId47"/>
    <p:sldId id="1878" r:id="rId48"/>
    <p:sldId id="1665" r:id="rId49"/>
    <p:sldId id="1829" r:id="rId50"/>
    <p:sldId id="1618" r:id="rId51"/>
    <p:sldId id="1629" r:id="rId52"/>
    <p:sldId id="1879" r:id="rId53"/>
    <p:sldId id="1666" r:id="rId54"/>
    <p:sldId id="1668" r:id="rId55"/>
    <p:sldId id="1880" r:id="rId56"/>
  </p:sldIdLst>
  <p:sldSz cx="9144000" cy="6858000" type="screen4x3"/>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9D9D9"/>
    <a:srgbClr val="E0F3FC"/>
    <a:srgbClr val="14AAEB"/>
    <a:srgbClr val="FF6600"/>
    <a:srgbClr val="CC3300"/>
    <a:srgbClr val="FF9900"/>
    <a:srgbClr val="00FFFF"/>
    <a:srgbClr val="000000"/>
    <a:srgbClr val="EDE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8" autoAdjust="0"/>
    <p:restoredTop sz="74137" autoAdjust="0"/>
  </p:normalViewPr>
  <p:slideViewPr>
    <p:cSldViewPr snapToGrid="0">
      <p:cViewPr varScale="1">
        <p:scale>
          <a:sx n="85" d="100"/>
          <a:sy n="85" d="100"/>
        </p:scale>
        <p:origin x="21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2148" y="384"/>
      </p:cViewPr>
      <p:guideLst>
        <p:guide orient="horz" pos="3130"/>
        <p:guide pos="2145"/>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XS12FSP001\personal1\shuntaro.tsukamoto\1%20Personal%20Folder\&#37329;&#34701;&#25945;&#32946;\&#12450;&#12489;&#12496;&#12452;&#12470;&#12522;&#12540;&#12508;&#12540;&#12489;\202201\&#12522;&#12473;&#12463;&#2225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40733199138881E-2"/>
          <c:y val="0.11135896232347227"/>
          <c:w val="0.94239837418430106"/>
          <c:h val="0.74788739190644216"/>
        </c:manualLayout>
      </c:layout>
      <c:barChart>
        <c:barDir val="col"/>
        <c:grouping val="clustered"/>
        <c:varyColors val="0"/>
        <c:ser>
          <c:idx val="0"/>
          <c:order val="0"/>
          <c:tx>
            <c:strRef>
              <c:f>計算シート!$B$32</c:f>
              <c:strCache>
                <c:ptCount val="1"/>
                <c:pt idx="0">
                  <c:v>正社員</c:v>
                </c:pt>
              </c:strCache>
            </c:strRef>
          </c:tx>
          <c:spPr>
            <a:pattFill prst="ltUpDiag">
              <a:fgClr>
                <a:srgbClr val="000099"/>
              </a:fgClr>
              <a:bgClr>
                <a:srgbClr val="0064FA"/>
              </a:bgClr>
            </a:pattFill>
            <a:ln>
              <a:noFill/>
            </a:ln>
            <a:effectLst/>
          </c:spPr>
          <c:invertIfNegative val="0"/>
          <c:cat>
            <c:strRef>
              <c:f>計算シート!$A$33:$A$46</c:f>
              <c:strCache>
                <c:ptCount val="14"/>
                <c:pt idx="0">
                  <c:v>平均</c:v>
                </c:pt>
                <c:pt idx="2">
                  <c:v>　　～１９</c:v>
                </c:pt>
                <c:pt idx="3">
                  <c:v>２０～２４</c:v>
                </c:pt>
                <c:pt idx="4">
                  <c:v>２５～２９</c:v>
                </c:pt>
                <c:pt idx="5">
                  <c:v>３０～３４</c:v>
                </c:pt>
                <c:pt idx="6">
                  <c:v>３５～３９</c:v>
                </c:pt>
                <c:pt idx="7">
                  <c:v>４０～４４</c:v>
                </c:pt>
                <c:pt idx="8">
                  <c:v>４５～４９</c:v>
                </c:pt>
                <c:pt idx="9">
                  <c:v>５０～５４</c:v>
                </c:pt>
                <c:pt idx="10">
                  <c:v>５５～５９</c:v>
                </c:pt>
                <c:pt idx="11">
                  <c:v>６０～６４</c:v>
                </c:pt>
                <c:pt idx="12">
                  <c:v>６５～６９</c:v>
                </c:pt>
                <c:pt idx="13">
                  <c:v>７０～</c:v>
                </c:pt>
              </c:strCache>
            </c:strRef>
          </c:cat>
          <c:val>
            <c:numRef>
              <c:f>計算シート!$B$33:$B$46</c:f>
              <c:numCache>
                <c:formatCode>General</c:formatCode>
                <c:ptCount val="14"/>
                <c:pt idx="0">
                  <c:v>522.79</c:v>
                </c:pt>
                <c:pt idx="2">
                  <c:v>256.95999999999992</c:v>
                </c:pt>
                <c:pt idx="3">
                  <c:v>328.15999999999997</c:v>
                </c:pt>
                <c:pt idx="4">
                  <c:v>410.22000000000008</c:v>
                </c:pt>
                <c:pt idx="5">
                  <c:v>467.83000000000004</c:v>
                </c:pt>
                <c:pt idx="6">
                  <c:v>521.72</c:v>
                </c:pt>
                <c:pt idx="7">
                  <c:v>561.25</c:v>
                </c:pt>
                <c:pt idx="8">
                  <c:v>589.55000000000007</c:v>
                </c:pt>
                <c:pt idx="9">
                  <c:v>631.87</c:v>
                </c:pt>
                <c:pt idx="10">
                  <c:v>632.54999999999995</c:v>
                </c:pt>
                <c:pt idx="11">
                  <c:v>495.4</c:v>
                </c:pt>
                <c:pt idx="12">
                  <c:v>423.80999999999995</c:v>
                </c:pt>
                <c:pt idx="13">
                  <c:v>381.01000000000005</c:v>
                </c:pt>
              </c:numCache>
            </c:numRef>
          </c:val>
          <c:extLst>
            <c:ext xmlns:c16="http://schemas.microsoft.com/office/drawing/2014/chart" uri="{C3380CC4-5D6E-409C-BE32-E72D297353CC}">
              <c16:uniqueId val="{00000000-68DB-42AE-8187-587CB98DEF3A}"/>
            </c:ext>
          </c:extLst>
        </c:ser>
        <c:ser>
          <c:idx val="1"/>
          <c:order val="1"/>
          <c:tx>
            <c:strRef>
              <c:f>計算シート!$C$32</c:f>
              <c:strCache>
                <c:ptCount val="1"/>
                <c:pt idx="0">
                  <c:v>非正社員</c:v>
                </c:pt>
              </c:strCache>
            </c:strRef>
          </c:tx>
          <c:spPr>
            <a:pattFill prst="pct30">
              <a:fgClr>
                <a:schemeClr val="accent5">
                  <a:lumMod val="60000"/>
                  <a:lumOff val="40000"/>
                </a:schemeClr>
              </a:fgClr>
              <a:bgClr>
                <a:schemeClr val="bg1"/>
              </a:bgClr>
            </a:pattFill>
            <a:ln>
              <a:noFill/>
            </a:ln>
            <a:effectLst/>
          </c:spPr>
          <c:invertIfNegative val="0"/>
          <c:cat>
            <c:strRef>
              <c:f>計算シート!$A$33:$A$46</c:f>
              <c:strCache>
                <c:ptCount val="14"/>
                <c:pt idx="0">
                  <c:v>平均</c:v>
                </c:pt>
                <c:pt idx="2">
                  <c:v>　　～１９</c:v>
                </c:pt>
                <c:pt idx="3">
                  <c:v>２０～２４</c:v>
                </c:pt>
                <c:pt idx="4">
                  <c:v>２５～２９</c:v>
                </c:pt>
                <c:pt idx="5">
                  <c:v>３０～３４</c:v>
                </c:pt>
                <c:pt idx="6">
                  <c:v>３５～３９</c:v>
                </c:pt>
                <c:pt idx="7">
                  <c:v>４０～４４</c:v>
                </c:pt>
                <c:pt idx="8">
                  <c:v>４５～４９</c:v>
                </c:pt>
                <c:pt idx="9">
                  <c:v>５０～５４</c:v>
                </c:pt>
                <c:pt idx="10">
                  <c:v>５５～５９</c:v>
                </c:pt>
                <c:pt idx="11">
                  <c:v>６０～６４</c:v>
                </c:pt>
                <c:pt idx="12">
                  <c:v>６５～６９</c:v>
                </c:pt>
                <c:pt idx="13">
                  <c:v>７０～</c:v>
                </c:pt>
              </c:strCache>
            </c:strRef>
          </c:cat>
          <c:val>
            <c:numRef>
              <c:f>計算シート!$C$33:$C$46</c:f>
              <c:numCache>
                <c:formatCode>General</c:formatCode>
                <c:ptCount val="14"/>
                <c:pt idx="0">
                  <c:v>300.02</c:v>
                </c:pt>
                <c:pt idx="2">
                  <c:v>220.28999999999996</c:v>
                </c:pt>
                <c:pt idx="3">
                  <c:v>249.15</c:v>
                </c:pt>
                <c:pt idx="4">
                  <c:v>281.7</c:v>
                </c:pt>
                <c:pt idx="5">
                  <c:v>282.99999999999994</c:v>
                </c:pt>
                <c:pt idx="6">
                  <c:v>282.49</c:v>
                </c:pt>
                <c:pt idx="7">
                  <c:v>285.79999999999995</c:v>
                </c:pt>
                <c:pt idx="8">
                  <c:v>285.29000000000002</c:v>
                </c:pt>
                <c:pt idx="9">
                  <c:v>288.45000000000005</c:v>
                </c:pt>
                <c:pt idx="10">
                  <c:v>288.17999999999995</c:v>
                </c:pt>
                <c:pt idx="11">
                  <c:v>364.61</c:v>
                </c:pt>
                <c:pt idx="12">
                  <c:v>305.32</c:v>
                </c:pt>
                <c:pt idx="13">
                  <c:v>270.43</c:v>
                </c:pt>
              </c:numCache>
            </c:numRef>
          </c:val>
          <c:extLst>
            <c:ext xmlns:c16="http://schemas.microsoft.com/office/drawing/2014/chart" uri="{C3380CC4-5D6E-409C-BE32-E72D297353CC}">
              <c16:uniqueId val="{00000001-68DB-42AE-8187-587CB98DEF3A}"/>
            </c:ext>
          </c:extLst>
        </c:ser>
        <c:dLbls>
          <c:showLegendKey val="0"/>
          <c:showVal val="0"/>
          <c:showCatName val="0"/>
          <c:showSerName val="0"/>
          <c:showPercent val="0"/>
          <c:showBubbleSize val="0"/>
        </c:dLbls>
        <c:gapWidth val="76"/>
        <c:overlap val="65"/>
        <c:axId val="483088320"/>
        <c:axId val="483089632"/>
      </c:barChart>
      <c:catAx>
        <c:axId val="483088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3089632"/>
        <c:crosses val="autoZero"/>
        <c:auto val="1"/>
        <c:lblAlgn val="ctr"/>
        <c:lblOffset val="50"/>
        <c:noMultiLvlLbl val="0"/>
      </c:catAx>
      <c:valAx>
        <c:axId val="48308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lumMod val="50000"/>
              </a:schemeClr>
            </a:solidFill>
          </a:ln>
          <a:effectLst/>
        </c:spPr>
        <c:txPr>
          <a:bodyPr rot="-60000000" spcFirstLastPara="1" vertOverflow="ellipsis" vert="horz" wrap="square" anchor="ctr" anchorCtr="1"/>
          <a:lstStyle/>
          <a:p>
            <a:pPr>
              <a:defRPr sz="1400" b="0" i="0" u="none" strike="noStrike" kern="1200" baseline="0">
                <a:ln>
                  <a:solidFill>
                    <a:schemeClr val="tx1"/>
                  </a:solidFill>
                </a:ln>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3088320"/>
        <c:crosses val="autoZero"/>
        <c:crossBetween val="between"/>
      </c:valAx>
      <c:spPr>
        <a:noFill/>
        <a:ln>
          <a:noFill/>
        </a:ln>
        <a:effectLst/>
      </c:spPr>
    </c:plotArea>
    <c:legend>
      <c:legendPos val="b"/>
      <c:layout>
        <c:manualLayout>
          <c:xMode val="edge"/>
          <c:yMode val="edge"/>
          <c:x val="8.9383815150032131E-2"/>
          <c:y val="4.1775227769229636E-2"/>
          <c:w val="0.3267072051321781"/>
          <c:h val="5.64155091375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271801199548"/>
          <c:y val="6.8541243952248004E-2"/>
          <c:w val="0.85527544819585066"/>
          <c:h val="0.82691037353912034"/>
        </c:manualLayout>
      </c:layout>
      <c:lineChart>
        <c:grouping val="standard"/>
        <c:varyColors val="0"/>
        <c:ser>
          <c:idx val="0"/>
          <c:order val="0"/>
          <c:tx>
            <c:strRef>
              <c:f>単利複利!$B$1</c:f>
              <c:strCache>
                <c:ptCount val="1"/>
                <c:pt idx="0">
                  <c:v>単利</c:v>
                </c:pt>
              </c:strCache>
            </c:strRef>
          </c:tx>
          <c:spPr>
            <a:ln w="28575" cap="rnd">
              <a:solidFill>
                <a:schemeClr val="accent1"/>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単利複利!$B$4:$B$43</c:f>
              <c:numCache>
                <c:formatCode>0.00</c:formatCode>
                <c:ptCount val="40"/>
                <c:pt idx="0">
                  <c:v>105</c:v>
                </c:pt>
                <c:pt idx="1">
                  <c:v>110.00000000000001</c:v>
                </c:pt>
                <c:pt idx="2">
                  <c:v>114.99999999999999</c:v>
                </c:pt>
                <c:pt idx="3">
                  <c:v>120</c:v>
                </c:pt>
                <c:pt idx="4">
                  <c:v>125</c:v>
                </c:pt>
                <c:pt idx="5">
                  <c:v>130</c:v>
                </c:pt>
                <c:pt idx="6">
                  <c:v>135</c:v>
                </c:pt>
                <c:pt idx="7">
                  <c:v>140</c:v>
                </c:pt>
                <c:pt idx="8">
                  <c:v>145</c:v>
                </c:pt>
                <c:pt idx="9">
                  <c:v>150</c:v>
                </c:pt>
                <c:pt idx="10">
                  <c:v>155</c:v>
                </c:pt>
                <c:pt idx="11">
                  <c:v>160</c:v>
                </c:pt>
                <c:pt idx="12">
                  <c:v>165</c:v>
                </c:pt>
                <c:pt idx="13">
                  <c:v>170.00000000000003</c:v>
                </c:pt>
                <c:pt idx="14">
                  <c:v>175</c:v>
                </c:pt>
                <c:pt idx="15">
                  <c:v>180</c:v>
                </c:pt>
                <c:pt idx="16">
                  <c:v>185</c:v>
                </c:pt>
                <c:pt idx="17">
                  <c:v>190</c:v>
                </c:pt>
                <c:pt idx="18">
                  <c:v>195.00000000000003</c:v>
                </c:pt>
                <c:pt idx="19">
                  <c:v>200</c:v>
                </c:pt>
                <c:pt idx="20">
                  <c:v>204.99999999999997</c:v>
                </c:pt>
                <c:pt idx="21">
                  <c:v>210</c:v>
                </c:pt>
                <c:pt idx="22">
                  <c:v>215.00000000000003</c:v>
                </c:pt>
                <c:pt idx="23">
                  <c:v>220.00000000000003</c:v>
                </c:pt>
                <c:pt idx="24">
                  <c:v>225</c:v>
                </c:pt>
                <c:pt idx="25">
                  <c:v>229.99999999999997</c:v>
                </c:pt>
                <c:pt idx="26">
                  <c:v>235</c:v>
                </c:pt>
                <c:pt idx="27">
                  <c:v>240.00000000000003</c:v>
                </c:pt>
                <c:pt idx="28">
                  <c:v>245.00000000000003</c:v>
                </c:pt>
                <c:pt idx="29">
                  <c:v>250</c:v>
                </c:pt>
                <c:pt idx="30">
                  <c:v>254.99999999999997</c:v>
                </c:pt>
                <c:pt idx="31">
                  <c:v>260</c:v>
                </c:pt>
                <c:pt idx="32">
                  <c:v>265.00000000000006</c:v>
                </c:pt>
                <c:pt idx="33">
                  <c:v>270</c:v>
                </c:pt>
                <c:pt idx="34">
                  <c:v>275</c:v>
                </c:pt>
                <c:pt idx="35">
                  <c:v>280</c:v>
                </c:pt>
                <c:pt idx="36">
                  <c:v>285</c:v>
                </c:pt>
                <c:pt idx="37">
                  <c:v>290.00000000000006</c:v>
                </c:pt>
                <c:pt idx="38">
                  <c:v>295</c:v>
                </c:pt>
                <c:pt idx="39">
                  <c:v>300</c:v>
                </c:pt>
              </c:numCache>
            </c:numRef>
          </c:val>
          <c:smooth val="0"/>
          <c:extLst>
            <c:ext xmlns:c16="http://schemas.microsoft.com/office/drawing/2014/chart" uri="{C3380CC4-5D6E-409C-BE32-E72D297353CC}">
              <c16:uniqueId val="{00000000-FF75-4CAF-96D5-C82B552A5705}"/>
            </c:ext>
          </c:extLst>
        </c:ser>
        <c:ser>
          <c:idx val="1"/>
          <c:order val="1"/>
          <c:tx>
            <c:strRef>
              <c:f>単利複利!$C$1</c:f>
              <c:strCache>
                <c:ptCount val="1"/>
                <c:pt idx="0">
                  <c:v>複利</c:v>
                </c:pt>
              </c:strCache>
            </c:strRef>
          </c:tx>
          <c:spPr>
            <a:ln w="28575" cap="rnd">
              <a:solidFill>
                <a:schemeClr val="accent2"/>
              </a:solidFill>
              <a:round/>
            </a:ln>
            <a:effectLst/>
          </c:spPr>
          <c:marker>
            <c:symbol val="none"/>
          </c:marker>
          <c:cat>
            <c:numRef>
              <c:f>単利複利!$A$4:$A$43</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単利複利!$C$4:$C$43</c:f>
              <c:numCache>
                <c:formatCode>0.00</c:formatCode>
                <c:ptCount val="40"/>
                <c:pt idx="0">
                  <c:v>105</c:v>
                </c:pt>
                <c:pt idx="1">
                  <c:v>110.25</c:v>
                </c:pt>
                <c:pt idx="2">
                  <c:v>115.7625</c:v>
                </c:pt>
                <c:pt idx="3">
                  <c:v>121.55062500000001</c:v>
                </c:pt>
                <c:pt idx="4">
                  <c:v>127.62815625000002</c:v>
                </c:pt>
                <c:pt idx="5">
                  <c:v>134.00956406250003</c:v>
                </c:pt>
                <c:pt idx="6">
                  <c:v>140.71004226562505</c:v>
                </c:pt>
                <c:pt idx="7">
                  <c:v>147.74554437890632</c:v>
                </c:pt>
                <c:pt idx="8">
                  <c:v>155.13282159785163</c:v>
                </c:pt>
                <c:pt idx="9">
                  <c:v>162.88946267774421</c:v>
                </c:pt>
                <c:pt idx="10">
                  <c:v>171.03393581163144</c:v>
                </c:pt>
                <c:pt idx="11">
                  <c:v>179.58563260221302</c:v>
                </c:pt>
                <c:pt idx="12">
                  <c:v>188.56491423232367</c:v>
                </c:pt>
                <c:pt idx="13">
                  <c:v>197.99315994393987</c:v>
                </c:pt>
                <c:pt idx="14">
                  <c:v>207.89281794113688</c:v>
                </c:pt>
                <c:pt idx="15">
                  <c:v>218.28745883819374</c:v>
                </c:pt>
                <c:pt idx="16">
                  <c:v>229.20183178010345</c:v>
                </c:pt>
                <c:pt idx="17">
                  <c:v>240.66192336910862</c:v>
                </c:pt>
                <c:pt idx="18">
                  <c:v>252.69501953756406</c:v>
                </c:pt>
                <c:pt idx="19">
                  <c:v>265.32977051444226</c:v>
                </c:pt>
                <c:pt idx="20">
                  <c:v>278.5962590401644</c:v>
                </c:pt>
                <c:pt idx="21">
                  <c:v>292.5260719921726</c:v>
                </c:pt>
                <c:pt idx="22">
                  <c:v>307.15237559178127</c:v>
                </c:pt>
                <c:pt idx="23">
                  <c:v>322.50999437137034</c:v>
                </c:pt>
                <c:pt idx="24">
                  <c:v>338.63549408993885</c:v>
                </c:pt>
                <c:pt idx="25">
                  <c:v>355.56726879443579</c:v>
                </c:pt>
                <c:pt idx="26">
                  <c:v>373.34563223415762</c:v>
                </c:pt>
                <c:pt idx="27">
                  <c:v>392.01291384586551</c:v>
                </c:pt>
                <c:pt idx="28">
                  <c:v>411.61355953815882</c:v>
                </c:pt>
                <c:pt idx="29">
                  <c:v>432.19423751506679</c:v>
                </c:pt>
                <c:pt idx="30">
                  <c:v>453.80394939082015</c:v>
                </c:pt>
                <c:pt idx="31">
                  <c:v>476.49414686036118</c:v>
                </c:pt>
                <c:pt idx="32">
                  <c:v>500.31885420337926</c:v>
                </c:pt>
                <c:pt idx="33">
                  <c:v>525.33479691354819</c:v>
                </c:pt>
                <c:pt idx="34">
                  <c:v>551.60153675922561</c:v>
                </c:pt>
                <c:pt idx="35">
                  <c:v>579.18161359718692</c:v>
                </c:pt>
                <c:pt idx="36">
                  <c:v>608.14069427704635</c:v>
                </c:pt>
                <c:pt idx="37">
                  <c:v>638.54772899089869</c:v>
                </c:pt>
                <c:pt idx="38">
                  <c:v>670.47511544044369</c:v>
                </c:pt>
                <c:pt idx="39">
                  <c:v>703.99887121246593</c:v>
                </c:pt>
              </c:numCache>
            </c:numRef>
          </c:val>
          <c:smooth val="0"/>
          <c:extLst>
            <c:ext xmlns:c16="http://schemas.microsoft.com/office/drawing/2014/chart" uri="{C3380CC4-5D6E-409C-BE32-E72D297353CC}">
              <c16:uniqueId val="{00000001-FF75-4CAF-96D5-C82B552A5705}"/>
            </c:ext>
          </c:extLst>
        </c:ser>
        <c:dLbls>
          <c:showLegendKey val="0"/>
          <c:showVal val="0"/>
          <c:showCatName val="0"/>
          <c:showSerName val="0"/>
          <c:showPercent val="0"/>
          <c:showBubbleSize val="0"/>
        </c:dLbls>
        <c:smooth val="0"/>
        <c:axId val="720222144"/>
        <c:axId val="720224112"/>
      </c:lineChart>
      <c:catAx>
        <c:axId val="720222144"/>
        <c:scaling>
          <c:orientation val="minMax"/>
        </c:scaling>
        <c:delete val="1"/>
        <c:axPos val="b"/>
        <c:numFmt formatCode="#,##0_);[Red]\(#,##0\)" sourceLinked="0"/>
        <c:majorTickMark val="none"/>
        <c:minorTickMark val="none"/>
        <c:tickLblPos val="nextTo"/>
        <c:crossAx val="720224112"/>
        <c:crosses val="autoZero"/>
        <c:auto val="1"/>
        <c:lblAlgn val="ctr"/>
        <c:lblOffset val="100"/>
        <c:tickMarkSkip val="10"/>
        <c:noMultiLvlLbl val="0"/>
      </c:catAx>
      <c:valAx>
        <c:axId val="7202241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20222144"/>
        <c:crosses val="autoZero"/>
        <c:crossBetween val="between"/>
        <c:majorUnit val="200"/>
      </c:valAx>
      <c:spPr>
        <a:noFill/>
        <a:ln>
          <a:noFill/>
        </a:ln>
        <a:effectLst/>
      </c:spPr>
    </c:plotArea>
    <c:legend>
      <c:legendPos val="b"/>
      <c:layout>
        <c:manualLayout>
          <c:xMode val="edge"/>
          <c:yMode val="edge"/>
          <c:x val="0.32040987463972892"/>
          <c:y val="0.10879170440096006"/>
          <c:w val="0.27807491509728743"/>
          <c:h val="0.119441397780057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AF4E-4D00-858F-C0689D355970}"/>
            </c:ext>
          </c:extLst>
        </c:ser>
        <c:ser>
          <c:idx val="1"/>
          <c:order val="1"/>
          <c:spPr>
            <a:ln w="41275" cap="rnd">
              <a:solidFill>
                <a:srgbClr val="00CCFF"/>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AF4E-4D00-858F-C0689D355970}"/>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66792"/>
        <c:crosses val="autoZero"/>
        <c:auto val="1"/>
        <c:lblAlgn val="ctr"/>
        <c:lblOffset val="100"/>
        <c:tickLblSkip val="60"/>
        <c:tickMarkSkip val="10"/>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72972696"/>
        <c:crosses val="autoZero"/>
        <c:crossBetween val="midCat"/>
      </c:valAx>
    </c:plotArea>
    <c:plotVisOnly val="1"/>
    <c:dispBlanksAs val="gap"/>
    <c:showDLblsOverMax val="0"/>
  </c:chart>
  <c:spPr>
    <a:ln>
      <a:noFill/>
    </a:ln>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6"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17575" y="744538"/>
            <a:ext cx="4972050" cy="3730625"/>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60" y="4720990"/>
            <a:ext cx="4991091" cy="4473101"/>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56831" y="2"/>
            <a:ext cx="2950375" cy="497366"/>
          </a:xfrm>
          <a:prstGeom prst="rect">
            <a:avLst/>
          </a:prstGeom>
          <a:noFill/>
          <a:ln w="9525">
            <a:noFill/>
            <a:miter lim="800000"/>
            <a:headEnd/>
            <a:tailEnd/>
          </a:ln>
          <a:effectLst/>
        </p:spPr>
        <p:txBody>
          <a:bodyPr vert="horz" wrap="square" lIns="92187" tIns="46094" rIns="92187" bIns="46094"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6"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3856831" y="9441973"/>
            <a:ext cx="2950375" cy="497366"/>
          </a:xfrm>
          <a:prstGeom prst="rect">
            <a:avLst/>
          </a:prstGeom>
          <a:noFill/>
          <a:ln w="9525">
            <a:noFill/>
            <a:miter lim="800000"/>
            <a:headEnd/>
            <a:tailEnd/>
          </a:ln>
          <a:effectLst/>
        </p:spPr>
        <p:txBody>
          <a:bodyPr vert="horz" wrap="square" lIns="92187" tIns="46094" rIns="92187" bIns="46094"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indent="0" eaLnBrk="1" fontAlgn="ctr" hangingPunct="1">
              <a:spcBef>
                <a:spcPts val="302"/>
              </a:spcBef>
              <a:spcAft>
                <a:spcPts val="302"/>
              </a:spcAft>
              <a:buFont typeface="Wingdings" panose="05000000000000000000" pitchFamily="2" charset="2"/>
              <a:buNone/>
            </a:pP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357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ー 1"/>
          <p:cNvSpPr>
            <a:spLocks noGrp="1" noRot="1" noChangeAspect="1" noTextEdit="1"/>
          </p:cNvSpPr>
          <p:nvPr>
            <p:ph type="sldImg"/>
          </p:nvPr>
        </p:nvSpPr>
        <p:spPr bwMode="auto">
          <a:xfrm>
            <a:off x="917575" y="744538"/>
            <a:ext cx="497205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96" indent="-172896">
              <a:spcBef>
                <a:spcPts val="202"/>
              </a:spcBef>
              <a:spcAft>
                <a:spcPts val="604"/>
              </a:spcAft>
              <a:buFont typeface="Wingdings" panose="05000000000000000000" pitchFamily="2" charset="2"/>
              <a:buChar char="p"/>
            </a:pPr>
            <a:r>
              <a:rPr lang="ja-JP" altLang="en-US" b="1" dirty="0">
                <a:latin typeface="HGPｺﾞｼｯｸM" panose="020B0600000000000000" pitchFamily="50" charset="-128"/>
                <a:ea typeface="HGPｺﾞｼｯｸM" panose="020B0600000000000000" pitchFamily="50" charset="-128"/>
              </a:rPr>
              <a:t>家庭生活を営むための収入と</a:t>
            </a:r>
            <a:r>
              <a:rPr lang="ja-JP" altLang="en-US" b="1" dirty="0" smtClean="0">
                <a:latin typeface="HGPｺﾞｼｯｸM" panose="020B0600000000000000" pitchFamily="50" charset="-128"/>
                <a:ea typeface="HGPｺﾞｼｯｸM" panose="020B0600000000000000" pitchFamily="50" charset="-128"/>
              </a:rPr>
              <a:t>支出の運営を</a:t>
            </a:r>
            <a:r>
              <a:rPr lang="ja-JP" altLang="en-US" b="1" dirty="0">
                <a:latin typeface="HGPｺﾞｼｯｸM" panose="020B0600000000000000" pitchFamily="50" charset="-128"/>
                <a:ea typeface="HGPｺﾞｼｯｸM" panose="020B0600000000000000" pitchFamily="50" charset="-128"/>
              </a:rPr>
              <a:t>「家計」</a:t>
            </a:r>
            <a:r>
              <a:rPr lang="ja-JP" altLang="en-US" dirty="0">
                <a:latin typeface="HGPｺﾞｼｯｸM" panose="020B0600000000000000" pitchFamily="50" charset="-128"/>
                <a:ea typeface="HGPｺﾞｼｯｸM" panose="020B0600000000000000" pitchFamily="50" charset="-128"/>
              </a:rPr>
              <a:t>といい、そうした運営を</a:t>
            </a:r>
            <a:r>
              <a:rPr lang="ja-JP" altLang="en-US" b="1" dirty="0">
                <a:latin typeface="HGPｺﾞｼｯｸM" panose="020B0600000000000000" pitchFamily="50" charset="-128"/>
                <a:ea typeface="HGPｺﾞｼｯｸM" panose="020B0600000000000000" pitchFamily="50" charset="-128"/>
              </a:rPr>
              <a:t>管理することを「家計管理」</a:t>
            </a:r>
            <a:r>
              <a:rPr lang="ja-JP" altLang="en-US" dirty="0">
                <a:latin typeface="HGPｺﾞｼｯｸM" panose="020B0600000000000000" pitchFamily="50" charset="-128"/>
                <a:ea typeface="HGPｺﾞｼｯｸM" panose="020B0600000000000000" pitchFamily="50" charset="-128"/>
              </a:rPr>
              <a:t>といいます。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rPr>
              <a:t>高校生の皆さんの場合、収入としては、お小遣いやお年玉、アルバイト代などが考えられますが、この収入の中から、色々な物を買ったり、友人と遊ぶことなどにお金を使っていると思います。</a:t>
            </a:r>
            <a:endParaRPr lang="en-US" altLang="ja-JP" dirty="0">
              <a:latin typeface="HGPｺﾞｼｯｸM" panose="020B0600000000000000" pitchFamily="50" charset="-128"/>
              <a:ea typeface="HGPｺﾞｼｯｸM" panose="020B0600000000000000"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rPr>
              <a:t>では、これから大学生や社会人になって、</a:t>
            </a:r>
            <a:r>
              <a:rPr lang="ja-JP" altLang="en-US" b="1" dirty="0">
                <a:latin typeface="HGPｺﾞｼｯｸM" panose="020B0600000000000000" pitchFamily="50" charset="-128"/>
                <a:ea typeface="HGPｺﾞｼｯｸM" panose="020B0600000000000000" pitchFamily="50" charset="-128"/>
              </a:rPr>
              <a:t>一人暮らしをするようになると、どのようなお金が必要</a:t>
            </a:r>
            <a:r>
              <a:rPr lang="ja-JP" altLang="en-US" dirty="0">
                <a:latin typeface="HGPｺﾞｼｯｸM" panose="020B0600000000000000" pitchFamily="50" charset="-128"/>
                <a:ea typeface="HGPｺﾞｼｯｸM" panose="020B0600000000000000" pitchFamily="50" charset="-128"/>
              </a:rPr>
              <a:t>でしょう</a:t>
            </a:r>
            <a:r>
              <a:rPr lang="ja-JP" altLang="en-US" dirty="0" smtClean="0">
                <a:latin typeface="HGPｺﾞｼｯｸM" panose="020B0600000000000000" pitchFamily="50" charset="-128"/>
                <a:ea typeface="HGPｺﾞｼｯｸM" panose="020B0600000000000000" pitchFamily="50" charset="-128"/>
              </a:rPr>
              <a:t>か。</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0372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ー 1"/>
          <p:cNvSpPr>
            <a:spLocks noGrp="1" noRot="1" noChangeAspect="1" noTextEdit="1"/>
          </p:cNvSpPr>
          <p:nvPr>
            <p:ph type="sldImg"/>
          </p:nvPr>
        </p:nvSpPr>
        <p:spPr bwMode="auto">
          <a:xfrm>
            <a:off x="917575" y="744538"/>
            <a:ext cx="497205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96" indent="-172896">
              <a:spcBef>
                <a:spcPts val="202"/>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収入については、大学生の場合、仕送り、アルバイト代、奨学金、社会人の場合は、給与や賞与などが考えられます。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202"/>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一方、支出については、食費、住居費、</a:t>
            </a:r>
            <a:r>
              <a:rPr lang="ja-JP" altLang="en-US" dirty="0" smtClean="0">
                <a:latin typeface="HGPｺﾞｼｯｸM" panose="020B0600000000000000" pitchFamily="50" charset="-128"/>
                <a:ea typeface="HGPｺﾞｼｯｸM" panose="020B0600000000000000" pitchFamily="50" charset="-128"/>
              </a:rPr>
              <a:t>水道光熱費、</a:t>
            </a:r>
            <a:r>
              <a:rPr lang="ja-JP" altLang="en-US" dirty="0">
                <a:latin typeface="HGPｺﾞｼｯｸM" panose="020B0600000000000000" pitchFamily="50" charset="-128"/>
                <a:ea typeface="HGPｺﾞｼｯｸM" panose="020B0600000000000000" pitchFamily="50" charset="-128"/>
              </a:rPr>
              <a:t>通信費といった生活するのに必要なお金や、洋服を買う、車の免許をとる</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a:spcBef>
                <a:spcPts val="202"/>
              </a:spcBef>
              <a:spcAft>
                <a:spcPts val="604"/>
              </a:spcAft>
            </a:pPr>
            <a:r>
              <a:rPr lang="ja-JP" altLang="en-US" dirty="0" smtClean="0">
                <a:latin typeface="HGPｺﾞｼｯｸM" panose="020B0600000000000000" pitchFamily="50" charset="-128"/>
                <a:ea typeface="HGPｺﾞｼｯｸM" panose="020B0600000000000000" pitchFamily="50" charset="-128"/>
              </a:rPr>
              <a:t>旅行</a:t>
            </a:r>
            <a:r>
              <a:rPr lang="ja-JP" altLang="en-US" dirty="0">
                <a:latin typeface="HGPｺﾞｼｯｸM" panose="020B0600000000000000" pitchFamily="50" charset="-128"/>
                <a:ea typeface="HGPｺﾞｼｯｸM" panose="020B0600000000000000" pitchFamily="50" charset="-128"/>
              </a:rPr>
              <a:t>に行くなど、自分の好きなことに使うお金もあると思います。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202"/>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これに加えて、将来に備えて貯蓄をしていくことに</a:t>
            </a:r>
            <a:r>
              <a:rPr lang="ja-JP" altLang="en-US" dirty="0" smtClean="0">
                <a:latin typeface="HGPｺﾞｼｯｸM" panose="020B0600000000000000" pitchFamily="50" charset="-128"/>
                <a:ea typeface="HGPｺﾞｼｯｸM" panose="020B0600000000000000" pitchFamily="50" charset="-128"/>
              </a:rPr>
              <a:t>なります。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9680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1" dirty="0" smtClean="0">
                <a:latin typeface="HGPｺﾞｼｯｸM" panose="020B0600000000000000" pitchFamily="50" charset="-128"/>
                <a:ea typeface="HGPｺﾞｼｯｸM" panose="020B0600000000000000" pitchFamily="50" charset="-128"/>
              </a:rPr>
              <a:t>毎月の家計管理から、話は一気に大きくなりますが、</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「将来、どんな人生を送りたいか」についての自分の構想を、</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rPr>
              <a:t>「ライフデザイン」</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rPr>
              <a:t>といいます。早い時期から、人生のデザインを描き、夢を「目標」と位置づけ、実現するための努力を始めることで、実現の可能性が高まるともいえます。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ja-JP" b="1" dirty="0" smtClean="0">
                <a:latin typeface="HGPｺﾞｼｯｸM" panose="020B0600000000000000" pitchFamily="50" charset="-128"/>
                <a:ea typeface="HGPｺﾞｼｯｸM" panose="020B0600000000000000" pitchFamily="50" charset="-128"/>
              </a:rPr>
              <a:t>将来の夢、将来やりたいこと</a:t>
            </a:r>
            <a:r>
              <a:rPr lang="ja-JP" altLang="ja-JP" dirty="0" smtClean="0">
                <a:latin typeface="HGPｺﾞｼｯｸM" panose="020B0600000000000000" pitchFamily="50" charset="-128"/>
                <a:ea typeface="HGPｺﾞｼｯｸM" panose="020B0600000000000000" pitchFamily="50" charset="-128"/>
              </a:rPr>
              <a:t>や</a:t>
            </a:r>
            <a:r>
              <a:rPr lang="ja-JP" altLang="ja-JP" b="1" dirty="0" smtClean="0">
                <a:latin typeface="HGPｺﾞｼｯｸM" panose="020B0600000000000000" pitchFamily="50" charset="-128"/>
                <a:ea typeface="HGPｺﾞｼｯｸM" panose="020B0600000000000000" pitchFamily="50" charset="-128"/>
              </a:rPr>
              <a:t>希望するライフデザイン</a:t>
            </a:r>
            <a:r>
              <a:rPr lang="ja-JP" altLang="ja-JP" dirty="0" smtClean="0">
                <a:latin typeface="HGPｺﾞｼｯｸM" panose="020B0600000000000000" pitchFamily="50" charset="-128"/>
                <a:ea typeface="HGPｺﾞｼｯｸM" panose="020B0600000000000000" pitchFamily="50" charset="-128"/>
              </a:rPr>
              <a:t>のために、どうお金を準備するか、</a:t>
            </a:r>
            <a:r>
              <a:rPr lang="ja-JP" altLang="en-US" dirty="0" smtClean="0">
                <a:latin typeface="HGPｺﾞｼｯｸM" panose="020B0600000000000000" pitchFamily="50" charset="-128"/>
                <a:ea typeface="HGPｺﾞｼｯｸM" panose="020B0600000000000000" pitchFamily="50" charset="-128"/>
              </a:rPr>
              <a:t>これから</a:t>
            </a:r>
            <a:r>
              <a:rPr lang="ja-JP" altLang="ja-JP" dirty="0" smtClean="0">
                <a:latin typeface="HGPｺﾞｼｯｸM" panose="020B0600000000000000" pitchFamily="50" charset="-128"/>
                <a:ea typeface="HGPｺﾞｼｯｸM" panose="020B0600000000000000" pitchFamily="50" charset="-128"/>
              </a:rPr>
              <a:t>考え</a:t>
            </a:r>
            <a:r>
              <a:rPr lang="ja-JP" altLang="en-US" dirty="0" smtClean="0">
                <a:latin typeface="HGPｺﾞｼｯｸM" panose="020B0600000000000000" pitchFamily="50" charset="-128"/>
                <a:ea typeface="HGPｺﾞｼｯｸM" panose="020B0600000000000000" pitchFamily="50" charset="-128"/>
              </a:rPr>
              <a:t>てみ</a:t>
            </a:r>
            <a:r>
              <a:rPr lang="ja-JP" altLang="ja-JP" dirty="0" smtClean="0">
                <a:latin typeface="HGPｺﾞｼｯｸM" panose="020B0600000000000000" pitchFamily="50" charset="-128"/>
                <a:ea typeface="HGPｺﾞｼｯｸM" panose="020B0600000000000000" pitchFamily="50" charset="-128"/>
              </a:rPr>
              <a:t>ましょう。</a:t>
            </a:r>
            <a:endParaRPr lang="en-US" altLang="ja-JP" dirty="0">
              <a:latin typeface="HGPｺﾞｼｯｸM" panose="020B0600000000000000" pitchFamily="50" charset="-128"/>
              <a:ea typeface="HGPｺﾞｼｯｸM" panose="020B0600000000000000" pitchFamily="50" charset="-128"/>
            </a:endParaRPr>
          </a:p>
          <a:p>
            <a:pPr marL="172896" indent="-172896" eaLnBrk="1" fontAlgn="ctr" hangingPunct="1">
              <a:spcBef>
                <a:spcPts val="604"/>
              </a:spcBef>
              <a:spcAft>
                <a:spcPts val="604"/>
              </a:spcAft>
              <a:buFont typeface="Wingdings" panose="05000000000000000000" pitchFamily="2" charset="2"/>
              <a:buChar char="p"/>
            </a:pPr>
            <a:endParaRPr lang="en-US" altLang="ja-JP" b="1" dirty="0" smtClean="0">
              <a:latin typeface="HGPｺﾞｼｯｸM" panose="020B0600000000000000" pitchFamily="50" charset="-128"/>
              <a:ea typeface="HGPｺﾞｼｯｸM" panose="020B0600000000000000" pitchFamily="50" charset="-128"/>
            </a:endParaRPr>
          </a:p>
          <a:p>
            <a:pPr marL="172896" indent="-172896" defTabSz="922264" eaLnBrk="1" fontAlgn="ctr" hangingPunct="1">
              <a:spcBef>
                <a:spcPts val="604"/>
              </a:spcBef>
              <a:spcAft>
                <a:spcPts val="6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毎月の家計管理と同様に、</a:t>
            </a:r>
            <a:r>
              <a:rPr lang="ja-JP" altLang="ja-JP" b="1" dirty="0" smtClean="0">
                <a:latin typeface="HGPｺﾞｼｯｸM" panose="020B0600000000000000" pitchFamily="50" charset="-128"/>
                <a:ea typeface="HGPｺﾞｼｯｸM" panose="020B0600000000000000" pitchFamily="50" charset="-128"/>
              </a:rPr>
              <a:t>生涯の収入、支出のイメージ</a:t>
            </a:r>
            <a:r>
              <a:rPr lang="ja-JP" altLang="en-US" dirty="0" smtClean="0">
                <a:latin typeface="HGPｺﾞｼｯｸM" panose="020B0600000000000000" pitchFamily="50" charset="-128"/>
                <a:ea typeface="HGPｺﾞｼｯｸM" panose="020B0600000000000000" pitchFamily="50" charset="-128"/>
              </a:rPr>
              <a:t>もつかみ、人生全体を通しても、</a:t>
            </a:r>
            <a:r>
              <a:rPr lang="ja-JP" altLang="ja-JP" b="1" dirty="0" smtClean="0">
                <a:latin typeface="HGPｺﾞｼｯｸM" panose="020B0600000000000000" pitchFamily="50" charset="-128"/>
                <a:ea typeface="HGPｺﾞｼｯｸM" panose="020B0600000000000000" pitchFamily="50" charset="-128"/>
              </a:rPr>
              <a:t>収入と支出のバランスをとる</a:t>
            </a:r>
            <a:r>
              <a:rPr lang="ja-JP" altLang="ja-JP" dirty="0" smtClean="0">
                <a:latin typeface="HGPｺﾞｼｯｸM" panose="020B0600000000000000" pitchFamily="50" charset="-128"/>
                <a:ea typeface="HGPｺﾞｼｯｸM" panose="020B0600000000000000" pitchFamily="50" charset="-128"/>
              </a:rPr>
              <a:t>こと</a:t>
            </a:r>
            <a:r>
              <a:rPr lang="ja-JP" altLang="en-US" dirty="0" smtClean="0">
                <a:latin typeface="HGPｺﾞｼｯｸM" panose="020B0600000000000000" pitchFamily="50" charset="-128"/>
                <a:ea typeface="HGPｺﾞｼｯｸM" panose="020B0600000000000000" pitchFamily="50" charset="-128"/>
              </a:rPr>
              <a:t>が大事です。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604"/>
              </a:spcBef>
              <a:spcAft>
                <a:spcPts val="604"/>
              </a:spcAft>
              <a:buFont typeface="Wingdings" panose="05000000000000000000" pitchFamily="2" charset="2"/>
              <a:buChar char="p"/>
            </a:pPr>
            <a:endParaRPr lang="ja-JP" altLang="ja-JP"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54661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a:spcBef>
                <a:spcPts val="302"/>
              </a:spcBef>
              <a:spcAft>
                <a:spcPts val="302"/>
              </a:spcAft>
              <a:buFont typeface="Wingdings" panose="05000000000000000000" pitchFamily="2" charset="2"/>
              <a:buChar char="p"/>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どのような働き方を選択するかは、その人の考え方や状況次第ですが、雇用形態によって雇用条件が異なります。</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endParaRPr>
          </a:p>
          <a:p>
            <a:pPr marL="172896" indent="-172896" defTabSz="922108">
              <a:spcBef>
                <a:spcPts val="302"/>
              </a:spcBef>
              <a:spcAft>
                <a:spcPts val="302"/>
              </a:spcAft>
              <a:buFont typeface="Wingdings" panose="05000000000000000000" pitchFamily="2" charset="2"/>
              <a:buChar char="p"/>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例えば、</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正社員と正社員以外の年収の違い</a:t>
            </a: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をみると、統計から試算したデータでは、正社員の場合、年齢が上がるにつれて収入が高くなる一方、正社員以外の場合は年齢によってあまり変わらず、</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大きな差がある</a:t>
            </a: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ことが分かると思います。</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endParaRPr>
          </a:p>
          <a:p>
            <a:pPr marL="172896" indent="-172896" defTabSz="922108">
              <a:spcBef>
                <a:spcPts val="302"/>
              </a:spcBef>
              <a:spcAft>
                <a:spcPts val="302"/>
              </a:spcAft>
              <a:buFont typeface="Wingdings" panose="05000000000000000000" pitchFamily="2" charset="2"/>
              <a:buChar char="p"/>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収入以外の面でも、労働時間や福利厚生、社会保険制度など、働き方によって様々な違いがありますので、そうした</a:t>
            </a:r>
            <a:r>
              <a:rPr lang="ja-JP" altLang="en-US" sz="1100" b="1"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違いがあることを知ったうえで、自分がどのように働くか</a:t>
            </a: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rPr>
              <a:t>を考え、選ぶことが重要です。</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sym typeface="ＭＳ Ｐゴシック" pitchFamily="50" charset="-128"/>
            </a:endParaRPr>
          </a:p>
          <a:p>
            <a:pPr marL="172896" indent="-172896" defTabSz="922108">
              <a:spcBef>
                <a:spcPts val="302"/>
              </a:spcBef>
              <a:spcAft>
                <a:spcPts val="302"/>
              </a:spcAft>
              <a:buFont typeface="Wingdings" panose="05000000000000000000" pitchFamily="2" charset="2"/>
              <a:buChar char="p"/>
              <a:defRPr/>
            </a:pPr>
            <a:endParaRPr lang="ja-JP" altLang="ja-JP" dirty="0" smtClean="0"/>
          </a:p>
        </p:txBody>
      </p:sp>
    </p:spTree>
    <p:extLst>
      <p:ext uri="{BB962C8B-B14F-4D97-AF65-F5344CB8AC3E}">
        <p14:creationId xmlns:p14="http://schemas.microsoft.com/office/powerpoint/2010/main" val="300232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人生にはいろいろなお金がかかります。その中でも</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大きな支出にはどんなものがあるでしょうか？</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ライフデザインが多様化していますので、費用の大きさや支出の順序にはもちろん個人差があります。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ライフステージに沿って、「就職」「結婚」「出産」「教育」「住宅」「介護」「老後」といったイベントには大きな支出を伴うことが多く、一生を通じて、「医療費」や万が一のときに「緊急時の資金」といった、支出が発生することがあります。</a:t>
            </a:r>
            <a:endParaRPr lang="en-US" altLang="ja-JP" dirty="0" smtClean="0">
              <a:latin typeface="HGPｺﾞｼｯｸM" panose="020B0600000000000000" pitchFamily="50" charset="-128"/>
              <a:ea typeface="HGPｺﾞｼｯｸM" panose="020B0600000000000000"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このうち、</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一般的に、</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「教育」「住宅」「老後」</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を</a:t>
            </a:r>
            <a:r>
              <a:rPr lang="ja-JP" altLang="en-US" b="1"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「人生の３大費用」</a:t>
            </a: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と呼び、大きな資金が必要になります。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rPr>
              <a:t>必要になる金額は、その人によってそれぞれ異なります。例えば、教育費用であれば、</a:t>
            </a:r>
            <a:r>
              <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公立か私立か、大学に行くかどうか、住む地域や自宅通学か等によっても大きく異なりますね。</a:t>
            </a:r>
            <a:endParaRPr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buFont typeface="Wingdings" panose="05000000000000000000" pitchFamily="2" charset="2"/>
              <a:buChar char="p"/>
              <a:defRPr/>
            </a:pPr>
            <a:r>
              <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住宅費用については、一戸建てかマンションか、どの地域に住むか、購入するのか借りるのか、親と同居するか等、様々な選択肢があります。</a:t>
            </a:r>
            <a:endParaRPr lang="en-US" altLang="ja-JP" sz="14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eaLnBrk="1" fontAlgn="auto" hangingPunct="1">
              <a:spcBef>
                <a:spcPts val="604"/>
              </a:spcBef>
              <a:spcAft>
                <a:spcPts val="604"/>
              </a:spcAft>
              <a:buFont typeface="Wingdings" panose="05000000000000000000" pitchFamily="2" charset="2"/>
              <a:buChar char="p"/>
              <a:defRPr/>
            </a:pPr>
            <a:r>
              <a:rPr lang="ja-JP" altLang="en-US" sz="1400" dirty="0">
                <a:latin typeface="HGPｺﾞｼｯｸM" panose="020B0600000000000000" pitchFamily="50" charset="-128"/>
                <a:ea typeface="HGPｺﾞｼｯｸM" panose="020B0600000000000000" pitchFamily="50" charset="-128"/>
                <a:cs typeface="Meiryo UI" panose="020B0604030504040204" pitchFamily="50" charset="-128"/>
              </a:rPr>
              <a:t>老後費用については、まず</a:t>
            </a:r>
            <a:r>
              <a:rPr lang="ja-JP" altLang="en-US" sz="1400" dirty="0">
                <a:latin typeface="HGPｺﾞｼｯｸM" panose="020B0600000000000000" pitchFamily="50" charset="-128"/>
                <a:ea typeface="HGPｺﾞｼｯｸM" panose="020B0600000000000000" pitchFamily="50" charset="-128"/>
              </a:rPr>
              <a:t>前提として、日本は高齢化・長寿化が急速に進んでいて、日本人の平均寿命は、男性</a:t>
            </a:r>
            <a:r>
              <a:rPr lang="en-US" altLang="ja-JP" sz="1400" dirty="0">
                <a:latin typeface="HGPｺﾞｼｯｸM" panose="020B0600000000000000" pitchFamily="50" charset="-128"/>
                <a:ea typeface="HGPｺﾞｼｯｸM" panose="020B0600000000000000" pitchFamily="50" charset="-128"/>
              </a:rPr>
              <a:t>81</a:t>
            </a:r>
            <a:r>
              <a:rPr lang="ja-JP" altLang="en-US" sz="1400" dirty="0">
                <a:latin typeface="HGPｺﾞｼｯｸM" panose="020B0600000000000000" pitchFamily="50" charset="-128"/>
                <a:ea typeface="HGPｺﾞｼｯｸM" panose="020B0600000000000000" pitchFamily="50" charset="-128"/>
              </a:rPr>
              <a:t>歳、女性</a:t>
            </a:r>
            <a:r>
              <a:rPr lang="en-US" altLang="ja-JP" sz="1400" dirty="0">
                <a:latin typeface="HGPｺﾞｼｯｸM" panose="020B0600000000000000" pitchFamily="50" charset="-128"/>
                <a:ea typeface="HGPｺﾞｼｯｸM" panose="020B0600000000000000" pitchFamily="50" charset="-128"/>
              </a:rPr>
              <a:t>87</a:t>
            </a:r>
            <a:r>
              <a:rPr lang="ja-JP" altLang="en-US" sz="1400" dirty="0">
                <a:latin typeface="HGPｺﾞｼｯｸM" panose="020B0600000000000000" pitchFamily="50" charset="-128"/>
                <a:ea typeface="HGPｺﾞｼｯｸM" panose="020B0600000000000000" pitchFamily="50" charset="-128"/>
              </a:rPr>
              <a:t>歳となっています。また、現在</a:t>
            </a:r>
            <a:r>
              <a:rPr lang="en-US" altLang="ja-JP" sz="1400" dirty="0">
                <a:latin typeface="HGPｺﾞｼｯｸM" panose="020B0600000000000000" pitchFamily="50" charset="-128"/>
                <a:ea typeface="HGPｺﾞｼｯｸM" panose="020B0600000000000000" pitchFamily="50" charset="-128"/>
              </a:rPr>
              <a:t>60</a:t>
            </a:r>
            <a:r>
              <a:rPr lang="ja-JP" altLang="en-US" sz="1400" dirty="0">
                <a:latin typeface="HGPｺﾞｼｯｸM" panose="020B0600000000000000" pitchFamily="50" charset="-128"/>
                <a:ea typeface="HGPｺﾞｼｯｸM" panose="020B0600000000000000" pitchFamily="50" charset="-128"/>
              </a:rPr>
              <a:t>歳の人は、およそ</a:t>
            </a:r>
            <a:r>
              <a:rPr lang="en-US" altLang="ja-JP" sz="1400" dirty="0">
                <a:latin typeface="HGPｺﾞｼｯｸM" panose="020B0600000000000000" pitchFamily="50" charset="-128"/>
                <a:ea typeface="HGPｺﾞｼｯｸM" panose="020B0600000000000000" pitchFamily="50" charset="-128"/>
              </a:rPr>
              <a:t>10</a:t>
            </a:r>
            <a:r>
              <a:rPr lang="ja-JP" altLang="en-US" sz="1400" dirty="0">
                <a:latin typeface="HGPｺﾞｼｯｸM" panose="020B0600000000000000" pitchFamily="50" charset="-128"/>
                <a:ea typeface="HGPｺﾞｼｯｸM" panose="020B0600000000000000" pitchFamily="50" charset="-128"/>
              </a:rPr>
              <a:t>人に１人は</a:t>
            </a:r>
            <a:r>
              <a:rPr lang="en-US" altLang="ja-JP" sz="1400" dirty="0">
                <a:latin typeface="HGPｺﾞｼｯｸM" panose="020B0600000000000000" pitchFamily="50" charset="-128"/>
                <a:ea typeface="HGPｺﾞｼｯｸM" panose="020B0600000000000000" pitchFamily="50" charset="-128"/>
              </a:rPr>
              <a:t>100</a:t>
            </a:r>
            <a:r>
              <a:rPr lang="ja-JP" altLang="en-US" sz="1400" dirty="0">
                <a:latin typeface="HGPｺﾞｼｯｸM" panose="020B0600000000000000" pitchFamily="50" charset="-128"/>
                <a:ea typeface="HGPｺﾞｼｯｸM" panose="020B0600000000000000" pitchFamily="50" charset="-128"/>
              </a:rPr>
              <a:t>歳まで生きることができるということも言われています。何歳まで働き、何歳まで生きるか、その人のライフスタイルによっても、必要な金額は異なってきます。</a:t>
            </a: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marL="172896" indent="-172896" defTabSz="922108">
              <a:buFont typeface="Wingdings" panose="05000000000000000000" pitchFamily="2" charset="2"/>
              <a:buChar char="p"/>
              <a:defRPr/>
            </a:pP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defTabSz="922108">
              <a:defRPr/>
            </a:pPr>
            <a:endParaRPr lang="en-US" altLang="ja-JP" dirty="0" smtClean="0">
              <a:latin typeface="HGPｺﾞｼｯｸM" panose="020B0600000000000000" pitchFamily="50" charset="-128"/>
              <a:ea typeface="HGPｺﾞｼｯｸM" panose="020B0600000000000000" pitchFamily="50" charset="-128"/>
              <a:cs typeface="Meiryo UI" panose="020B0604030504040204" pitchFamily="50" charset="-128"/>
              <a:sym typeface="Arial" pitchFamily="34" charset="0"/>
            </a:endParaRPr>
          </a:p>
          <a:p>
            <a:pPr eaLnBrk="1" hangingPunct="1"/>
            <a:endParaRPr lang="ja-JP" altLang="ja-JP" dirty="0" smtClean="0"/>
          </a:p>
        </p:txBody>
      </p:sp>
    </p:spTree>
    <p:extLst>
      <p:ext uri="{BB962C8B-B14F-4D97-AF65-F5344CB8AC3E}">
        <p14:creationId xmlns:p14="http://schemas.microsoft.com/office/powerpoint/2010/main" val="51840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601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22264" rtl="0" eaLnBrk="1" fontAlgn="base" latinLnBrk="0" hangingPunct="1">
              <a:lnSpc>
                <a:spcPct val="100000"/>
              </a:lnSpc>
              <a:spcBef>
                <a:spcPct val="30000"/>
              </a:spcBef>
              <a:spcAft>
                <a:spcPct val="0"/>
              </a:spcAft>
              <a:buClrTx/>
              <a:buSzTx/>
              <a:buFontTx/>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お金を考えてから使うクセをつける。収支をプラスにするコツを学ぶ。</a:t>
            </a:r>
            <a:endParaRPr lang="en-US" altLang="ja-JP" dirty="0" smtClean="0">
              <a:latin typeface="HGPｺﾞｼｯｸM" panose="020B0600000000000000" pitchFamily="50" charset="-128"/>
              <a:ea typeface="HGPｺﾞｼｯｸM" panose="020B0600000000000000" pitchFamily="50" charset="-128"/>
            </a:endParaRPr>
          </a:p>
          <a:p>
            <a:pPr marL="171450" indent="-171450" defTabSz="922264"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第２章は、</a:t>
            </a:r>
            <a:r>
              <a:rPr lang="ja-JP" altLang="en-US" b="1" dirty="0" smtClean="0">
                <a:latin typeface="HGPｺﾞｼｯｸM" panose="020B0600000000000000" pitchFamily="50" charset="-128"/>
                <a:ea typeface="HGPｺﾞｼｯｸM" panose="020B0600000000000000" pitchFamily="50" charset="-128"/>
              </a:rPr>
              <a:t>「使う」</a:t>
            </a:r>
            <a:r>
              <a:rPr lang="ja-JP" altLang="en-US" dirty="0" smtClean="0">
                <a:latin typeface="HGPｺﾞｼｯｸM" panose="020B0600000000000000" pitchFamily="50" charset="-128"/>
                <a:ea typeface="HGPｺﾞｼｯｸM" panose="020B0600000000000000" pitchFamily="50" charset="-128"/>
              </a:rPr>
              <a:t>についてお話します。</a:t>
            </a:r>
            <a:endParaRPr lang="en-US" altLang="ja-JP" dirty="0" smtClean="0">
              <a:latin typeface="HGPｺﾞｼｯｸM" panose="020B0600000000000000" pitchFamily="50" charset="-128"/>
              <a:ea typeface="HGPｺﾞｼｯｸM" panose="020B0600000000000000" pitchFamily="50" charset="-128"/>
            </a:endParaRPr>
          </a:p>
          <a:p>
            <a:pPr eaLnBrk="1" hangingPunct="1"/>
            <a:endParaRPr lang="ja-JP" altLang="ja-JP" dirty="0" smtClean="0"/>
          </a:p>
        </p:txBody>
      </p:sp>
    </p:spTree>
    <p:extLst>
      <p:ext uri="{BB962C8B-B14F-4D97-AF65-F5344CB8AC3E}">
        <p14:creationId xmlns:p14="http://schemas.microsoft.com/office/powerpoint/2010/main" val="22736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X</a:t>
            </a:r>
            <a:r>
              <a:rPr lang="ja-JP" altLang="en-US" dirty="0" smtClean="0">
                <a:latin typeface="HGPｺﾞｼｯｸM" panose="020B0600000000000000" pitchFamily="50" charset="-128"/>
                <a:ea typeface="HGPｺﾞｼｯｸM" panose="020B0600000000000000" pitchFamily="50" charset="-128"/>
              </a:rPr>
              <a:t>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3617176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eaLnBrk="1" hangingPunct="1">
              <a:spcBef>
                <a:spcPts val="604"/>
              </a:spcBef>
              <a:spcAft>
                <a:spcPts val="604"/>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誰</a:t>
            </a:r>
            <a:r>
              <a:rPr lang="ja-JP" altLang="en-US" b="1" dirty="0">
                <a:latin typeface="HGPｺﾞｼｯｸM" panose="020B0600000000000000" pitchFamily="50" charset="-128"/>
                <a:ea typeface="HGPｺﾞｼｯｸM" panose="020B0600000000000000" pitchFamily="50" charset="-128"/>
              </a:rPr>
              <a:t>にも、お金は無限にあるものではありません</a:t>
            </a:r>
            <a:r>
              <a:rPr lang="ja-JP" altLang="en-US" b="1"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そこ</a:t>
            </a:r>
            <a:r>
              <a:rPr lang="ja-JP" altLang="en-US" dirty="0">
                <a:latin typeface="HGPｺﾞｼｯｸM" panose="020B0600000000000000" pitchFamily="50" charset="-128"/>
                <a:ea typeface="HGPｺﾞｼｯｸM" panose="020B0600000000000000" pitchFamily="50" charset="-128"/>
              </a:rPr>
              <a:t>で</a:t>
            </a:r>
            <a:r>
              <a:rPr lang="ja-JP" altLang="en-US" dirty="0" smtClean="0">
                <a:latin typeface="HGPｺﾞｼｯｸM" panose="020B0600000000000000" pitchFamily="50" charset="-128"/>
                <a:ea typeface="HGPｺﾞｼｯｸM" panose="020B0600000000000000" pitchFamily="50" charset="-128"/>
              </a:rPr>
              <a:t>、みなさんと賢い</a:t>
            </a:r>
            <a:r>
              <a:rPr lang="ja-JP" altLang="en-US" dirty="0">
                <a:latin typeface="HGPｺﾞｼｯｸM" panose="020B0600000000000000" pitchFamily="50" charset="-128"/>
                <a:ea typeface="HGPｺﾞｼｯｸM" panose="020B0600000000000000" pitchFamily="50" charset="-128"/>
              </a:rPr>
              <a:t>お金の使い方を</a:t>
            </a:r>
            <a:r>
              <a:rPr lang="ja-JP" altLang="en-US" dirty="0" smtClean="0">
                <a:latin typeface="HGPｺﾞｼｯｸM" panose="020B0600000000000000" pitchFamily="50" charset="-128"/>
                <a:ea typeface="HGPｺﾞｼｯｸM" panose="020B0600000000000000" pitchFamily="50" charset="-128"/>
              </a:rPr>
              <a:t>考えてみたいと思います。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「必要なもの</a:t>
            </a:r>
            <a:r>
              <a:rPr lang="ja-JP" altLang="en-US" dirty="0" smtClean="0">
                <a:latin typeface="HGPｺﾞｼｯｸM" panose="020B0600000000000000" pitchFamily="50" charset="-128"/>
                <a:ea typeface="HGPｺﾞｼｯｸM" panose="020B0600000000000000" pitchFamily="50" charset="-128"/>
              </a:rPr>
              <a:t>」と</a:t>
            </a:r>
            <a:r>
              <a:rPr lang="ja-JP" altLang="en-US" b="1" dirty="0" smtClean="0">
                <a:latin typeface="HGPｺﾞｼｯｸM" panose="020B0600000000000000" pitchFamily="50" charset="-128"/>
                <a:ea typeface="HGPｺﾞｼｯｸM" panose="020B0600000000000000" pitchFamily="50" charset="-128"/>
              </a:rPr>
              <a:t>「欲しいもの」</a:t>
            </a:r>
            <a:r>
              <a:rPr lang="ja-JP" altLang="en-US" dirty="0" smtClean="0">
                <a:latin typeface="HGPｺﾞｼｯｸM" panose="020B0600000000000000" pitchFamily="50" charset="-128"/>
                <a:ea typeface="HGPｺﾞｼｯｸM" panose="020B0600000000000000" pitchFamily="50" charset="-128"/>
              </a:rPr>
              <a:t>を区別してみましょう、つまり、お金の使い方を考える時は、</a:t>
            </a:r>
            <a:r>
              <a:rPr lang="ja-JP" altLang="en-US" b="1" dirty="0" smtClean="0">
                <a:latin typeface="HGPｺﾞｼｯｸM" panose="020B0600000000000000" pitchFamily="50" charset="-128"/>
                <a:ea typeface="HGPｺﾞｼｯｸM" panose="020B0600000000000000" pitchFamily="50" charset="-128"/>
              </a:rPr>
              <a:t>「それは必要なもの（ニーズ</a:t>
            </a:r>
            <a:r>
              <a:rPr lang="en-US" altLang="ja-JP" b="1" dirty="0" smtClean="0">
                <a:latin typeface="HGPｺﾞｼｯｸM" panose="020B0600000000000000" pitchFamily="50" charset="-128"/>
                <a:ea typeface="HGPｺﾞｼｯｸM" panose="020B0600000000000000" pitchFamily="50" charset="-128"/>
              </a:rPr>
              <a:t>/needs</a:t>
            </a:r>
            <a:r>
              <a:rPr lang="ja-JP" altLang="en-US" b="1" dirty="0" smtClean="0">
                <a:latin typeface="HGPｺﾞｼｯｸM" panose="020B0600000000000000" pitchFamily="50" charset="-128"/>
                <a:ea typeface="HGPｺﾞｼｯｸM" panose="020B0600000000000000" pitchFamily="50" charset="-128"/>
              </a:rPr>
              <a:t>）なのか、</a:t>
            </a:r>
            <a:r>
              <a:rPr lang="ja-JP" altLang="en-US" dirty="0" smtClean="0">
                <a:latin typeface="HGPｺﾞｼｯｸM" panose="020B0600000000000000" pitchFamily="50" charset="-128"/>
                <a:ea typeface="HGPｺﾞｼｯｸM" panose="020B0600000000000000" pitchFamily="50" charset="-128"/>
              </a:rPr>
              <a:t>それとも、</a:t>
            </a:r>
            <a:r>
              <a:rPr lang="ja-JP" altLang="en-US" b="1" dirty="0" smtClean="0">
                <a:latin typeface="HGPｺﾞｼｯｸM" panose="020B0600000000000000" pitchFamily="50" charset="-128"/>
                <a:ea typeface="HGPｺﾞｼｯｸM" panose="020B0600000000000000" pitchFamily="50" charset="-128"/>
              </a:rPr>
              <a:t>欲しいもの（ウォンツ</a:t>
            </a:r>
            <a:r>
              <a:rPr lang="en-US" altLang="ja-JP" b="1" dirty="0" smtClean="0">
                <a:latin typeface="HGPｺﾞｼｯｸM" panose="020B0600000000000000" pitchFamily="50" charset="-128"/>
                <a:ea typeface="HGPｺﾞｼｯｸM" panose="020B0600000000000000" pitchFamily="50" charset="-128"/>
              </a:rPr>
              <a:t>/wants</a:t>
            </a:r>
            <a:r>
              <a:rPr lang="ja-JP" altLang="en-US" b="1" dirty="0" smtClean="0">
                <a:latin typeface="HGPｺﾞｼｯｸM" panose="020B0600000000000000" pitchFamily="50" charset="-128"/>
                <a:ea typeface="HGPｺﾞｼｯｸM" panose="020B0600000000000000" pitchFamily="50" charset="-128"/>
              </a:rPr>
              <a:t>）なのか」、</a:t>
            </a:r>
            <a:r>
              <a:rPr lang="ja-JP" altLang="en-US" dirty="0" smtClean="0">
                <a:latin typeface="HGPｺﾞｼｯｸM" panose="020B0600000000000000" pitchFamily="50" charset="-128"/>
                <a:ea typeface="HGPｺﾞｼｯｸM" panose="020B0600000000000000" pitchFamily="50" charset="-128"/>
              </a:rPr>
              <a:t>自問してみましょう。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そして、</a:t>
            </a:r>
            <a:r>
              <a:rPr lang="ja-JP" altLang="en-US" b="1" dirty="0" smtClean="0">
                <a:latin typeface="HGPｺﾞｼｯｸM" panose="020B0600000000000000" pitchFamily="50" charset="-128"/>
                <a:ea typeface="HGPｺﾞｼｯｸM" panose="020B0600000000000000" pitchFamily="50" charset="-128"/>
              </a:rPr>
              <a:t>「必要なものを優先する」</a:t>
            </a:r>
            <a:r>
              <a:rPr lang="ja-JP" altLang="en-US" dirty="0" smtClean="0">
                <a:latin typeface="HGPｺﾞｼｯｸM" panose="020B0600000000000000" pitchFamily="50" charset="-128"/>
                <a:ea typeface="HGPｺﾞｼｯｸM" panose="020B0600000000000000" pitchFamily="50" charset="-128"/>
              </a:rPr>
              <a:t>、言い換えれば</a:t>
            </a:r>
            <a:r>
              <a:rPr lang="ja-JP" altLang="en-US" b="1" dirty="0" smtClean="0">
                <a:latin typeface="HGPｺﾞｼｯｸM" panose="020B0600000000000000" pitchFamily="50" charset="-128"/>
                <a:ea typeface="HGPｺﾞｼｯｸM" panose="020B0600000000000000" pitchFamily="50" charset="-128"/>
              </a:rPr>
              <a:t>「欲しいものは余裕があるときに買う」</a:t>
            </a:r>
            <a:r>
              <a:rPr lang="ja-JP" altLang="en-US" dirty="0" smtClean="0">
                <a:latin typeface="HGPｺﾞｼｯｸM" panose="020B0600000000000000" pitchFamily="50" charset="-128"/>
                <a:ea typeface="HGPｺﾞｼｯｸM" panose="020B0600000000000000" pitchFamily="50" charset="-128"/>
              </a:rPr>
              <a:t>ということを考えてみたらどうでしょうか？</a:t>
            </a:r>
          </a:p>
          <a:p>
            <a:pPr marL="172896" indent="-172896" eaLnBrk="1" hangingPunct="1">
              <a:spcBef>
                <a:spcPts val="604"/>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ニーズ」と「ウォンツ」は境界があいまいです。生活に不可欠な普段着としての服を買うのは「ニーズ」ですが、気に入った高価な服を買うのは「ウォンツ」と言えるでしょう。でも、兄弟の結婚式に着ていくんだとしたら、高価な服も「ニーズ」かもしれません。</a:t>
            </a:r>
          </a:p>
          <a:p>
            <a:pPr marL="172896" indent="-172896">
              <a:spcBef>
                <a:spcPts val="604"/>
              </a:spcBef>
              <a:spcAft>
                <a:spcPts val="604"/>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収入、ライフプラン、価値観に照らしながら、「ニーズ的なもの」と「ウォンツ的なもの」を区別していきましょう。</a:t>
            </a:r>
            <a:endParaRPr lang="ja-JP" altLang="en-US" dirty="0" smtClean="0">
              <a:latin typeface="HGPｺﾞｼｯｸM" panose="020B0600000000000000" pitchFamily="50" charset="-128"/>
              <a:ea typeface="HGPｺﾞｼｯｸM" panose="020B0600000000000000" pitchFamily="50" charset="-128"/>
            </a:endParaRPr>
          </a:p>
          <a:p>
            <a:pPr eaLnBrk="1" hangingPunct="1"/>
            <a:endParaRPr lang="en-US" altLang="ja-JP" dirty="0" smtClean="0"/>
          </a:p>
        </p:txBody>
      </p:sp>
    </p:spTree>
    <p:extLst>
      <p:ext uri="{BB962C8B-B14F-4D97-AF65-F5344CB8AC3E}">
        <p14:creationId xmlns:p14="http://schemas.microsoft.com/office/powerpoint/2010/main" val="82742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defTabSz="922108" eaLnBrk="1" fontAlgn="ctr" hangingPunct="1">
              <a:spcBef>
                <a:spcPts val="604"/>
              </a:spcBef>
              <a:spcAft>
                <a:spcPts val="604"/>
              </a:spcAft>
              <a:buFont typeface="Wingdings" panose="05000000000000000000" pitchFamily="2" charset="2"/>
              <a:buChar char="p"/>
              <a:defRPr/>
            </a:pPr>
            <a:r>
              <a:rPr lang="ja-JP" altLang="en-US" b="1" dirty="0" smtClean="0">
                <a:latin typeface="HGPｺﾞｼｯｸM" panose="020B0600000000000000" pitchFamily="50" charset="-128"/>
                <a:ea typeface="HGPｺﾞｼｯｸM" panose="020B0600000000000000" pitchFamily="50" charset="-128"/>
              </a:rPr>
              <a:t>家計管理の基本</a:t>
            </a:r>
            <a:r>
              <a:rPr lang="ja-JP" altLang="en-US" b="0" dirty="0" smtClean="0">
                <a:latin typeface="HGPｺﾞｼｯｸM" panose="020B0600000000000000" pitchFamily="50" charset="-128"/>
                <a:ea typeface="HGPｺﾞｼｯｸM" panose="020B0600000000000000" pitchFamily="50" charset="-128"/>
              </a:rPr>
              <a:t>は、収入から支出を差し引いた</a:t>
            </a:r>
            <a:r>
              <a:rPr lang="ja-JP" altLang="en-US" b="1" dirty="0" smtClean="0">
                <a:latin typeface="HGPｺﾞｼｯｸM" panose="020B0600000000000000" pitchFamily="50" charset="-128"/>
                <a:ea typeface="HGPｺﾞｼｯｸM" panose="020B0600000000000000" pitchFamily="50" charset="-128"/>
              </a:rPr>
              <a:t>収支を黒字にすること</a:t>
            </a:r>
            <a:r>
              <a:rPr lang="ja-JP" altLang="en-US" b="0" dirty="0" smtClean="0">
                <a:latin typeface="HGPｺﾞｼｯｸM" panose="020B0600000000000000" pitchFamily="50" charset="-128"/>
                <a:ea typeface="HGPｺﾞｼｯｸM" panose="020B0600000000000000" pitchFamily="50" charset="-128"/>
              </a:rPr>
              <a:t>、そしてその</a:t>
            </a:r>
            <a:r>
              <a:rPr lang="ja-JP" altLang="en-US" b="1" dirty="0" smtClean="0">
                <a:latin typeface="HGPｺﾞｼｯｸM" panose="020B0600000000000000" pitchFamily="50" charset="-128"/>
                <a:ea typeface="HGPｺﾞｼｯｸM" panose="020B0600000000000000" pitchFamily="50" charset="-128"/>
              </a:rPr>
              <a:t>黒字分を貯蓄すること</a:t>
            </a:r>
            <a:r>
              <a:rPr lang="ja-JP" altLang="en-US" b="0" dirty="0" smtClean="0">
                <a:latin typeface="HGPｺﾞｼｯｸM" panose="020B0600000000000000" pitchFamily="50" charset="-128"/>
                <a:ea typeface="HGPｺﾞｼｯｸM" panose="020B0600000000000000" pitchFamily="50" charset="-128"/>
              </a:rPr>
              <a:t>です。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この貯蓄の習慣を身に付ければ、お金を貯めていくことができるようになるでしょう。</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しかし、「お金が残ったら貯蓄しよう」と思っていても、お金があるとどうしても使ってしまって、貯める分が残らないということもあります。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そこで、貯蓄に対する発想を転換してみましょう。つまり、給料が入ったら、先に一定の金額を貯蓄に回し、残りのお金の範囲内で家計をやりくりします。</a:t>
            </a:r>
            <a:endParaRPr lang="en-US" altLang="ja-JP" b="0" dirty="0" smtClean="0">
              <a:latin typeface="HGPｺﾞｼｯｸM" panose="020B0600000000000000" pitchFamily="50" charset="-128"/>
              <a:ea typeface="HGPｺﾞｼｯｸM" panose="020B0600000000000000" pitchFamily="50" charset="-128"/>
            </a:endParaRPr>
          </a:p>
          <a:p>
            <a:pPr marL="172896" indent="-172896" defTabSz="922108" eaLnBrk="1" fontAlgn="ctr" hangingPunct="1">
              <a:spcBef>
                <a:spcPts val="604"/>
              </a:spcBef>
              <a:spcAft>
                <a:spcPts val="604"/>
              </a:spcAft>
              <a:buFont typeface="Wingdings" panose="05000000000000000000" pitchFamily="2" charset="2"/>
              <a:buChar char="p"/>
              <a:defRPr/>
            </a:pPr>
            <a:r>
              <a:rPr lang="ja-JP" altLang="en-US" b="0" dirty="0" smtClean="0">
                <a:latin typeface="HGPｺﾞｼｯｸM" panose="020B0600000000000000" pitchFamily="50" charset="-128"/>
                <a:ea typeface="HGPｺﾞｼｯｸM" panose="020B0600000000000000" pitchFamily="50" charset="-128"/>
              </a:rPr>
              <a:t>例えば、金融機関の自動積立などを利用し、</a:t>
            </a:r>
            <a:r>
              <a:rPr lang="ja-JP" altLang="en-US" b="1" dirty="0" smtClean="0">
                <a:latin typeface="HGPｺﾞｼｯｸM" panose="020B0600000000000000" pitchFamily="50" charset="-128"/>
                <a:ea typeface="HGPｺﾞｼｯｸM" panose="020B0600000000000000" pitchFamily="50" charset="-128"/>
              </a:rPr>
              <a:t>先に貯蓄することで、自然とお金がたまっていく</a:t>
            </a:r>
            <a:r>
              <a:rPr lang="ja-JP" altLang="en-US" b="0" dirty="0" smtClean="0">
                <a:latin typeface="HGPｺﾞｼｯｸM" panose="020B0600000000000000" pitchFamily="50" charset="-128"/>
                <a:ea typeface="HGPｺﾞｼｯｸM" panose="020B0600000000000000" pitchFamily="50" charset="-128"/>
              </a:rPr>
              <a:t>ようになります。</a:t>
            </a:r>
            <a:endParaRPr lang="en-US" altLang="ja-JP"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6204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indent="0" eaLnBrk="1" fontAlgn="ctr" hangingPunct="1">
              <a:spcBef>
                <a:spcPts val="302"/>
              </a:spcBef>
              <a:spcAft>
                <a:spcPts val="302"/>
              </a:spcAft>
              <a:buFont typeface="Wingdings" panose="05000000000000000000" pitchFamily="2" charset="2"/>
              <a:buNone/>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金融リテラシーは日々の生活に必要なものだと知る。授業の各項目を俯瞰する。</a:t>
            </a:r>
            <a:endParaRPr lang="en-US" altLang="ja-JP" b="1" u="sng"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はじめに</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これらの項目は全て、今日の授業「金融リテラシー」に関係するものです。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31406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896" indent="-172896">
              <a:spcBef>
                <a:spcPts val="0"/>
              </a:spcBef>
              <a:spcAft>
                <a:spcPts val="302"/>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次にお金の支払手段についてみていきます</a:t>
            </a:r>
            <a:r>
              <a:rPr lang="ja-JP" altLang="en-US" dirty="0">
                <a:solidFill>
                  <a:srgbClr val="FF0000"/>
                </a:solidFill>
                <a:latin typeface="HGPｺﾞｼｯｸM" panose="020B0600000000000000" pitchFamily="50" charset="-128"/>
                <a:ea typeface="HGPｺﾞｼｯｸM" panose="020B0600000000000000" pitchFamily="50" charset="-128"/>
              </a:rPr>
              <a:t>。</a:t>
            </a:r>
            <a:r>
              <a:rPr lang="ja-JP" altLang="en-US" dirty="0">
                <a:latin typeface="HGPｺﾞｼｯｸM" panose="020B0600000000000000" pitchFamily="50" charset="-128"/>
                <a:ea typeface="HGPｺﾞｼｯｸM" panose="020B0600000000000000" pitchFamily="50" charset="-128"/>
              </a:rPr>
              <a:t>「キャッシュ」と「キャッシュレス」を説明する前に、まず</a:t>
            </a:r>
            <a:r>
              <a:rPr lang="ja-JP" altLang="en-US" b="1" dirty="0">
                <a:latin typeface="HGPｺﾞｼｯｸM" panose="020B0600000000000000" pitchFamily="50" charset="-128"/>
                <a:ea typeface="HGPｺﾞｼｯｸM" panose="020B0600000000000000" pitchFamily="50" charset="-128"/>
              </a:rPr>
              <a:t>「お金」</a:t>
            </a:r>
            <a:r>
              <a:rPr lang="ja-JP" altLang="en-US" dirty="0">
                <a:latin typeface="HGPｺﾞｼｯｸM" panose="020B0600000000000000" pitchFamily="50" charset="-128"/>
                <a:ea typeface="HGPｺﾞｼｯｸM" panose="020B0600000000000000" pitchFamily="50" charset="-128"/>
              </a:rPr>
              <a:t>について考えてみましょう。現在のお金は、お金そのものに価値があるわけではありません。昔のお金は、金や銀でできていたり、金や銀と交換できる紙幣でした。しかし、現在のお金、たとえば「</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万円札」は金や銀とは交換できず、物質的には紙です。それでも「</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万円札」が「</a:t>
            </a:r>
            <a:r>
              <a:rPr lang="en-US" altLang="ja-JP" dirty="0">
                <a:latin typeface="HGPｺﾞｼｯｸM" panose="020B0600000000000000" pitchFamily="50" charset="-128"/>
                <a:ea typeface="HGPｺﾞｼｯｸM" panose="020B0600000000000000" pitchFamily="50" charset="-128"/>
              </a:rPr>
              <a:t>1</a:t>
            </a:r>
            <a:r>
              <a:rPr lang="ja-JP" altLang="en-US" dirty="0">
                <a:latin typeface="HGPｺﾞｼｯｸM" panose="020B0600000000000000" pitchFamily="50" charset="-128"/>
                <a:ea typeface="HGPｺﾞｼｯｸM" panose="020B0600000000000000" pitchFamily="50" charset="-128"/>
              </a:rPr>
              <a:t>万円」として通用するのは、人々の“信頼”があるからです。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0"/>
              </a:spcBef>
              <a:spcAft>
                <a:spcPts val="302"/>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 そして、お金には、次の３つの機能があります。</a:t>
            </a:r>
          </a:p>
          <a:p>
            <a:pPr>
              <a:spcBef>
                <a:spcPts val="0"/>
              </a:spcBef>
              <a:spcAft>
                <a:spcPts val="302"/>
              </a:spcAft>
            </a:pPr>
            <a:r>
              <a:rPr lang="ja-JP" altLang="en-US" dirty="0">
                <a:latin typeface="HGPｺﾞｼｯｸM" panose="020B0600000000000000" pitchFamily="50" charset="-128"/>
                <a:ea typeface="HGPｺﾞｼｯｸM" panose="020B0600000000000000" pitchFamily="50" charset="-128"/>
              </a:rPr>
              <a:t>　　１つ目</a:t>
            </a:r>
            <a:r>
              <a:rPr lang="ja-JP" altLang="en-US" dirty="0" smtClean="0">
                <a:latin typeface="HGPｺﾞｼｯｸM" panose="020B0600000000000000" pitchFamily="50" charset="-128"/>
                <a:ea typeface="HGPｺﾞｼｯｸM" panose="020B0600000000000000" pitchFamily="50" charset="-128"/>
              </a:rPr>
              <a:t>は、</a:t>
            </a:r>
            <a:r>
              <a:rPr lang="ja-JP" altLang="en-US" dirty="0">
                <a:latin typeface="HGPｺﾞｼｯｸM" panose="020B0600000000000000" pitchFamily="50" charset="-128"/>
                <a:ea typeface="HGPｺﾞｼｯｸM" panose="020B0600000000000000" pitchFamily="50" charset="-128"/>
              </a:rPr>
              <a:t>支払・交換手段です。お金はモノやサービスの購入の支払にあて、これらと交換できる機能です。</a:t>
            </a:r>
          </a:p>
          <a:p>
            <a:pPr>
              <a:spcBef>
                <a:spcPts val="0"/>
              </a:spcBef>
              <a:spcAft>
                <a:spcPts val="302"/>
              </a:spcAft>
            </a:pPr>
            <a:r>
              <a:rPr lang="ja-JP" altLang="en-US" dirty="0">
                <a:latin typeface="HGPｺﾞｼｯｸM" panose="020B0600000000000000" pitchFamily="50" charset="-128"/>
                <a:ea typeface="HGPｺﾞｼｯｸM" panose="020B0600000000000000" pitchFamily="50" charset="-128"/>
              </a:rPr>
              <a:t>　　２つ目は、価値尺度です。お金はモノやサービスの価値を判断する尺度、いわば物差しになる機能です。</a:t>
            </a:r>
          </a:p>
          <a:p>
            <a:pPr>
              <a:spcBef>
                <a:spcPts val="0"/>
              </a:spcBef>
              <a:spcAft>
                <a:spcPts val="302"/>
              </a:spcAft>
            </a:pPr>
            <a:r>
              <a:rPr lang="ja-JP" altLang="en-US" dirty="0">
                <a:latin typeface="HGPｺﾞｼｯｸM" panose="020B0600000000000000" pitchFamily="50" charset="-128"/>
                <a:ea typeface="HGPｺﾞｼｯｸM" panose="020B0600000000000000" pitchFamily="50" charset="-128"/>
              </a:rPr>
              <a:t>　　３つ目は、価値保存、つまり貯蔵</a:t>
            </a:r>
            <a:r>
              <a:rPr lang="ja-JP" altLang="en-US" dirty="0" smtClean="0">
                <a:latin typeface="HGPｺﾞｼｯｸM" panose="020B0600000000000000" pitchFamily="50" charset="-128"/>
                <a:ea typeface="HGPｺﾞｼｯｸM" panose="020B0600000000000000" pitchFamily="50" charset="-128"/>
              </a:rPr>
              <a:t>です。</a:t>
            </a:r>
            <a:r>
              <a:rPr lang="ja-JP" altLang="en-US" dirty="0">
                <a:latin typeface="HGPｺﾞｼｯｸM" panose="020B0600000000000000" pitchFamily="50" charset="-128"/>
                <a:ea typeface="HGPｺﾞｼｯｸM" panose="020B0600000000000000" pitchFamily="50" charset="-128"/>
              </a:rPr>
              <a:t>お金は価値を貯め、保存しておくことができる機能です。</a:t>
            </a:r>
            <a:endParaRPr lang="en-US" altLang="ja-JP" dirty="0">
              <a:latin typeface="HGPｺﾞｼｯｸM" panose="020B0600000000000000" pitchFamily="50" charset="-128"/>
              <a:ea typeface="HGPｺﾞｼｯｸM" panose="020B0600000000000000" pitchFamily="50" charset="-128"/>
            </a:endParaRPr>
          </a:p>
          <a:p>
            <a:pPr marL="172896" indent="-172896">
              <a:spcBef>
                <a:spcPts val="0"/>
              </a:spcBef>
              <a:spcAft>
                <a:spcPts val="302"/>
              </a:spcAft>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それでは</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、「キャッシュ</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」とは何でしょう？ </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「キャッシュ</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」とは物理的な現金（紙幣・硬貨）のことです。</a:t>
            </a:r>
            <a:endParaRPr lang="en-US" altLang="ja-JP"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72896" indent="-172896" defTabSz="922108">
              <a:spcBef>
                <a:spcPts val="0"/>
              </a:spcBef>
              <a:spcAft>
                <a:spcPts val="302"/>
              </a:spcAft>
              <a:buFont typeface="Wingdings" panose="05000000000000000000" pitchFamily="2" charset="2"/>
              <a:buChar char="p"/>
              <a:defRPr/>
            </a:pP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一方で、最近話題になっている、</a:t>
            </a:r>
            <a:r>
              <a:rPr lang="ja-JP" altLang="en-US" b="1" dirty="0">
                <a:latin typeface="HGPｺﾞｼｯｸM" panose="020B0600000000000000" pitchFamily="50" charset="-128"/>
                <a:ea typeface="HGPｺﾞｼｯｸM" panose="020B0600000000000000" pitchFamily="50" charset="-128"/>
                <a:cs typeface="Meiryo UI" panose="020B0604030504040204" pitchFamily="50" charset="-128"/>
              </a:rPr>
              <a:t>「キャッシュレス」</a:t>
            </a:r>
            <a:r>
              <a:rPr lang="ja-JP" altLang="en-US" dirty="0">
                <a:latin typeface="HGPｺﾞｼｯｸM" panose="020B0600000000000000" pitchFamily="50" charset="-128"/>
                <a:ea typeface="HGPｺﾞｼｯｸM" panose="020B0600000000000000" pitchFamily="50" charset="-128"/>
                <a:cs typeface="Meiryo UI" panose="020B0604030504040204" pitchFamily="50" charset="-128"/>
              </a:rPr>
              <a:t>とは、</a:t>
            </a:r>
            <a:r>
              <a:rPr kumimoji="1" lang="ja-JP" altLang="en-US" b="0" dirty="0" smtClean="0">
                <a:latin typeface="HGPｺﾞｼｯｸM" panose="020B0600000000000000" pitchFamily="50" charset="-128"/>
                <a:ea typeface="HGPｺﾞｼｯｸM" panose="020B0600000000000000" pitchFamily="50" charset="-128"/>
              </a:rPr>
              <a:t>現金の授受をせず、支払や受取をデジタル化された価値の移転で行うことです。具体的には、「電子マネー」や「デビットカード」「クレジットカード」などを使用することで、直接、現金の授受をしないで、支払いや受取りを行うことを言います。最近はスマホで</a:t>
            </a:r>
            <a:r>
              <a:rPr kumimoji="1" lang="en-US" altLang="ja-JP" b="0" dirty="0" smtClean="0">
                <a:latin typeface="HGPｺﾞｼｯｸM" panose="020B0600000000000000" pitchFamily="50" charset="-128"/>
                <a:ea typeface="HGPｺﾞｼｯｸM" panose="020B0600000000000000" pitchFamily="50" charset="-128"/>
              </a:rPr>
              <a:t>QR</a:t>
            </a:r>
            <a:r>
              <a:rPr kumimoji="1" lang="ja-JP" altLang="en-US" b="0" dirty="0" smtClean="0">
                <a:latin typeface="HGPｺﾞｼｯｸM" panose="020B0600000000000000" pitchFamily="50" charset="-128"/>
                <a:ea typeface="HGPｺﾞｼｯｸM" panose="020B0600000000000000" pitchFamily="50" charset="-128"/>
              </a:rPr>
              <a:t>コードを表示して、決済というのも出てきました。</a:t>
            </a:r>
          </a:p>
          <a:p>
            <a:endParaRPr kumimoji="1"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33607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では、キャッシュレス決済には、どのようなメリットや利用するときの注意点があるのでしょうか。</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キャッシュレス決済のメリットとしては、例えば、</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現金をたくさん持ち歩かなくてよい、</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に立ち寄る回数が減る、お金のやり取りが簡単、何にいくら使ったかアプリで確認できる、ことなどがあげられます。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一方、</a:t>
            </a:r>
            <a:r>
              <a:rPr lang="ja-JP" altLang="en-US" b="1" dirty="0" smtClean="0">
                <a:latin typeface="HGPｺﾞｼｯｸM" panose="020B0600000000000000" pitchFamily="50" charset="-128"/>
                <a:ea typeface="HGPｺﾞｼｯｸM" panose="020B0600000000000000" pitchFamily="50" charset="-128"/>
              </a:rPr>
              <a:t>注意点としては、お金が見えにくいので、使いすぎてしまいやすい</a:t>
            </a:r>
            <a:r>
              <a:rPr lang="ja-JP" altLang="en-US" dirty="0" smtClean="0">
                <a:latin typeface="HGPｺﾞｼｯｸM" panose="020B0600000000000000" pitchFamily="50" charset="-128"/>
                <a:ea typeface="HGPｺﾞｼｯｸM" panose="020B0600000000000000" pitchFamily="50" charset="-128"/>
              </a:rPr>
              <a:t>、店舗によって利用できないこともある、停電時などに使えない、不正送金など犯罪への不安　などが挙げられます。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キャッシュレス決済のメリットと注意点を理解し、</a:t>
            </a:r>
            <a:r>
              <a:rPr lang="ja-JP" altLang="en-US" b="1" dirty="0" smtClean="0">
                <a:latin typeface="HGPｺﾞｼｯｸM" panose="020B0600000000000000" pitchFamily="50" charset="-128"/>
                <a:ea typeface="HGPｺﾞｼｯｸM" panose="020B0600000000000000" pitchFamily="50" charset="-128"/>
              </a:rPr>
              <a:t>自分にあった使い方を考えましょう</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8770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16060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53" eaLnBrk="0" hangingPunct="0">
              <a:spcBef>
                <a:spcPct val="30000"/>
              </a:spcBef>
              <a:defRPr kumimoji="1" sz="1300">
                <a:solidFill>
                  <a:schemeClr val="tx1"/>
                </a:solidFill>
                <a:latin typeface="Times New Roman" pitchFamily="18" charset="0"/>
                <a:ea typeface="ＭＳ Ｐ明朝" pitchFamily="18" charset="-128"/>
              </a:defRPr>
            </a:lvl1pPr>
            <a:lvl2pPr marL="705738" indent="-266044" algn="l" defTabSz="909653" eaLnBrk="0" hangingPunct="0">
              <a:spcBef>
                <a:spcPct val="30000"/>
              </a:spcBef>
              <a:defRPr kumimoji="1" sz="1300">
                <a:solidFill>
                  <a:schemeClr val="tx1"/>
                </a:solidFill>
                <a:latin typeface="Times New Roman" pitchFamily="18" charset="0"/>
                <a:ea typeface="ＭＳ Ｐ明朝" pitchFamily="18" charset="-128"/>
              </a:defRPr>
            </a:lvl2pPr>
            <a:lvl3pPr marL="1088079" indent="-208696" algn="l" defTabSz="909653" eaLnBrk="0" hangingPunct="0">
              <a:spcBef>
                <a:spcPct val="30000"/>
              </a:spcBef>
              <a:defRPr kumimoji="1" sz="1300">
                <a:solidFill>
                  <a:schemeClr val="tx1"/>
                </a:solidFill>
                <a:latin typeface="Times New Roman" pitchFamily="18" charset="0"/>
                <a:ea typeface="ＭＳ Ｐ明朝" pitchFamily="18" charset="-128"/>
              </a:defRPr>
            </a:lvl3pPr>
            <a:lvl4pPr marL="1529362" indent="-208696" algn="l" defTabSz="909653" eaLnBrk="0" hangingPunct="0">
              <a:spcBef>
                <a:spcPct val="30000"/>
              </a:spcBef>
              <a:defRPr kumimoji="1" sz="1300">
                <a:solidFill>
                  <a:schemeClr val="tx1"/>
                </a:solidFill>
                <a:latin typeface="Times New Roman" pitchFamily="18" charset="0"/>
                <a:ea typeface="ＭＳ Ｐ明朝" pitchFamily="18" charset="-128"/>
              </a:defRPr>
            </a:lvl4pPr>
            <a:lvl5pPr marL="1969054" indent="-208696" algn="l" defTabSz="909653" eaLnBrk="0" hangingPunct="0">
              <a:spcBef>
                <a:spcPct val="30000"/>
              </a:spcBef>
              <a:defRPr kumimoji="1" sz="1300">
                <a:solidFill>
                  <a:schemeClr val="tx1"/>
                </a:solidFill>
                <a:latin typeface="Times New Roman" pitchFamily="18" charset="0"/>
                <a:ea typeface="ＭＳ Ｐ明朝" pitchFamily="18" charset="-128"/>
              </a:defRPr>
            </a:lvl5pPr>
            <a:lvl6pPr marL="2427863"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672"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481"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289" indent="-208696" defTabSz="90965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a:spcBef>
                <a:spcPts val="601"/>
              </a:spcBef>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3</a:t>
            </a:r>
            <a:r>
              <a:rPr lang="ja-JP" altLang="en-US" dirty="0" smtClean="0">
                <a:latin typeface="HGPｺﾞｼｯｸM" panose="020B0600000000000000" pitchFamily="50" charset="-128"/>
                <a:ea typeface="HGPｺﾞｼｯｸM" panose="020B0600000000000000" pitchFamily="50" charset="-128"/>
              </a:rPr>
              <a:t>章は、「備える」をテーマに、社会保険と民間保険についてお話します。</a:t>
            </a: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49453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sz="1200" b="0" dirty="0" smtClean="0">
                <a:latin typeface="HGPｺﾞｼｯｸM" panose="020B0600000000000000" pitchFamily="50" charset="-128"/>
                <a:ea typeface="HGPｺﾞｼｯｸM" panose="020B0600000000000000" pitchFamily="50" charset="-128"/>
                <a:cs typeface="+mn-cs"/>
              </a:rPr>
              <a:t>①ペット保険②お天気保険③チケット保険。どれも存在するので、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どれも正解</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84053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13" eaLnBrk="0" hangingPunct="0">
              <a:spcBef>
                <a:spcPct val="30000"/>
              </a:spcBef>
              <a:defRPr kumimoji="1" sz="1300">
                <a:solidFill>
                  <a:schemeClr val="tx1"/>
                </a:solidFill>
                <a:latin typeface="Times New Roman" pitchFamily="18" charset="0"/>
                <a:ea typeface="ＭＳ Ｐ明朝" pitchFamily="18" charset="-128"/>
              </a:defRPr>
            </a:lvl1pPr>
            <a:lvl2pPr marL="705705" indent="-266035" algn="l" defTabSz="909613" eaLnBrk="0" hangingPunct="0">
              <a:spcBef>
                <a:spcPct val="30000"/>
              </a:spcBef>
              <a:defRPr kumimoji="1" sz="1300">
                <a:solidFill>
                  <a:schemeClr val="tx1"/>
                </a:solidFill>
                <a:latin typeface="Times New Roman" pitchFamily="18" charset="0"/>
                <a:ea typeface="ＭＳ Ｐ明朝" pitchFamily="18" charset="-128"/>
              </a:defRPr>
            </a:lvl2pPr>
            <a:lvl3pPr marL="1088030" indent="-208686" algn="l" defTabSz="909613" eaLnBrk="0" hangingPunct="0">
              <a:spcBef>
                <a:spcPct val="30000"/>
              </a:spcBef>
              <a:defRPr kumimoji="1" sz="1300">
                <a:solidFill>
                  <a:schemeClr val="tx1"/>
                </a:solidFill>
                <a:latin typeface="Times New Roman" pitchFamily="18" charset="0"/>
                <a:ea typeface="ＭＳ Ｐ明朝" pitchFamily="18" charset="-128"/>
              </a:defRPr>
            </a:lvl3pPr>
            <a:lvl4pPr marL="1529292" indent="-208686" algn="l" defTabSz="909613" eaLnBrk="0" hangingPunct="0">
              <a:spcBef>
                <a:spcPct val="30000"/>
              </a:spcBef>
              <a:defRPr kumimoji="1" sz="1300">
                <a:solidFill>
                  <a:schemeClr val="tx1"/>
                </a:solidFill>
                <a:latin typeface="Times New Roman" pitchFamily="18" charset="0"/>
                <a:ea typeface="ＭＳ Ｐ明朝" pitchFamily="18" charset="-128"/>
              </a:defRPr>
            </a:lvl4pPr>
            <a:lvl5pPr marL="1968966" indent="-208686" algn="l" defTabSz="909613" eaLnBrk="0" hangingPunct="0">
              <a:spcBef>
                <a:spcPct val="30000"/>
              </a:spcBef>
              <a:defRPr kumimoji="1" sz="1300">
                <a:solidFill>
                  <a:schemeClr val="tx1"/>
                </a:solidFill>
                <a:latin typeface="Times New Roman" pitchFamily="18" charset="0"/>
                <a:ea typeface="ＭＳ Ｐ明朝" pitchFamily="18" charset="-128"/>
              </a:defRPr>
            </a:lvl5pPr>
            <a:lvl6pPr marL="2427757"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545"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332"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123"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24</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defTabSz="918099">
              <a:spcBef>
                <a:spcPts val="601"/>
              </a:spcBef>
              <a:buFont typeface="Wingdings" panose="05000000000000000000" pitchFamily="2" charset="2"/>
              <a:buChar char="p"/>
              <a:defRPr/>
            </a:pPr>
            <a:r>
              <a:rPr lang="ja-JP" altLang="en-US" dirty="0" smtClean="0"/>
              <a:t>人生には、病気やケガ、火災や事故など様々なリスクがあります。</a:t>
            </a:r>
          </a:p>
          <a:p>
            <a:pPr marL="172144" indent="-172144" defTabSz="918099">
              <a:spcBef>
                <a:spcPts val="601"/>
              </a:spcBef>
              <a:buFont typeface="Wingdings" panose="05000000000000000000" pitchFamily="2" charset="2"/>
              <a:buChar char="p"/>
              <a:defRPr/>
            </a:pPr>
            <a:r>
              <a:rPr lang="ja-JP" altLang="en-US" dirty="0" smtClean="0"/>
              <a:t>例えば、バイクに乗っているときに転倒してケガをした、あるいは、自転車で他人にぶつかってケガをさせてしまうこともあるかもしれません。</a:t>
            </a:r>
          </a:p>
          <a:p>
            <a:pPr marL="172144" indent="-172144" defTabSz="918099">
              <a:spcBef>
                <a:spcPts val="601"/>
              </a:spcBef>
              <a:buFont typeface="Wingdings" panose="05000000000000000000" pitchFamily="2" charset="2"/>
              <a:buChar char="p"/>
              <a:defRPr/>
            </a:pPr>
            <a:r>
              <a:rPr lang="ja-JP" altLang="en-US" dirty="0" smtClean="0"/>
              <a:t>そうした場合、ケガの治療費や、バイクの修理代などにお金が必要になりますが、このような様々なリスクに対して、どうやって備えるとよいでしょうか？</a:t>
            </a:r>
            <a:r>
              <a:rPr lang="en-US" altLang="ja-JP" dirty="0" smtClean="0"/>
              <a:t>【</a:t>
            </a:r>
            <a:r>
              <a:rPr lang="ja-JP" altLang="en-US" dirty="0" smtClean="0"/>
              <a:t>考える時間</a:t>
            </a:r>
            <a:r>
              <a:rPr lang="en-US" altLang="ja-JP" dirty="0" smtClean="0"/>
              <a:t>】</a:t>
            </a:r>
          </a:p>
          <a:p>
            <a:pPr marL="172144" indent="-172144" defTabSz="918099">
              <a:spcBef>
                <a:spcPts val="601"/>
              </a:spcBef>
              <a:buFont typeface="Wingdings" panose="05000000000000000000" pitchFamily="2" charset="2"/>
              <a:buChar char="p"/>
              <a:defRPr/>
            </a:pPr>
            <a:endParaRPr lang="en-US" altLang="ja-JP" dirty="0" smtClean="0"/>
          </a:p>
        </p:txBody>
      </p:sp>
    </p:spTree>
    <p:extLst>
      <p:ext uri="{BB962C8B-B14F-4D97-AF65-F5344CB8AC3E}">
        <p14:creationId xmlns:p14="http://schemas.microsoft.com/office/powerpoint/2010/main" val="370653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13" eaLnBrk="0" hangingPunct="0">
              <a:spcBef>
                <a:spcPct val="30000"/>
              </a:spcBef>
              <a:defRPr kumimoji="1" sz="1300">
                <a:solidFill>
                  <a:schemeClr val="tx1"/>
                </a:solidFill>
                <a:latin typeface="Times New Roman" pitchFamily="18" charset="0"/>
                <a:ea typeface="ＭＳ Ｐ明朝" pitchFamily="18" charset="-128"/>
              </a:defRPr>
            </a:lvl1pPr>
            <a:lvl2pPr marL="705705" indent="-266035" algn="l" defTabSz="909613" eaLnBrk="0" hangingPunct="0">
              <a:spcBef>
                <a:spcPct val="30000"/>
              </a:spcBef>
              <a:defRPr kumimoji="1" sz="1300">
                <a:solidFill>
                  <a:schemeClr val="tx1"/>
                </a:solidFill>
                <a:latin typeface="Times New Roman" pitchFamily="18" charset="0"/>
                <a:ea typeface="ＭＳ Ｐ明朝" pitchFamily="18" charset="-128"/>
              </a:defRPr>
            </a:lvl2pPr>
            <a:lvl3pPr marL="1088030" indent="-208686" algn="l" defTabSz="909613" eaLnBrk="0" hangingPunct="0">
              <a:spcBef>
                <a:spcPct val="30000"/>
              </a:spcBef>
              <a:defRPr kumimoji="1" sz="1300">
                <a:solidFill>
                  <a:schemeClr val="tx1"/>
                </a:solidFill>
                <a:latin typeface="Times New Roman" pitchFamily="18" charset="0"/>
                <a:ea typeface="ＭＳ Ｐ明朝" pitchFamily="18" charset="-128"/>
              </a:defRPr>
            </a:lvl3pPr>
            <a:lvl4pPr marL="1529292" indent="-208686" algn="l" defTabSz="909613" eaLnBrk="0" hangingPunct="0">
              <a:spcBef>
                <a:spcPct val="30000"/>
              </a:spcBef>
              <a:defRPr kumimoji="1" sz="1300">
                <a:solidFill>
                  <a:schemeClr val="tx1"/>
                </a:solidFill>
                <a:latin typeface="Times New Roman" pitchFamily="18" charset="0"/>
                <a:ea typeface="ＭＳ Ｐ明朝" pitchFamily="18" charset="-128"/>
              </a:defRPr>
            </a:lvl4pPr>
            <a:lvl5pPr marL="1968966" indent="-208686" algn="l" defTabSz="909613" eaLnBrk="0" hangingPunct="0">
              <a:spcBef>
                <a:spcPct val="30000"/>
              </a:spcBef>
              <a:defRPr kumimoji="1" sz="1300">
                <a:solidFill>
                  <a:schemeClr val="tx1"/>
                </a:solidFill>
                <a:latin typeface="Times New Roman" pitchFamily="18" charset="0"/>
                <a:ea typeface="ＭＳ Ｐ明朝" pitchFamily="18" charset="-128"/>
              </a:defRPr>
            </a:lvl5pPr>
            <a:lvl6pPr marL="2427757"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545"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332"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123"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25</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defTabSz="918099">
              <a:spcBef>
                <a:spcPts val="601"/>
              </a:spcBef>
              <a:buFont typeface="Wingdings" panose="05000000000000000000" pitchFamily="2" charset="2"/>
              <a:buChar char="p"/>
              <a:defRPr/>
            </a:pPr>
            <a:r>
              <a:rPr lang="ja-JP" altLang="en-US" dirty="0" smtClean="0"/>
              <a:t>様々なリスクに備え、みんなで少しずつお金を出し合って、必要なお金が支払われるという仕組みとして「保険」があります。</a:t>
            </a:r>
            <a:endParaRPr lang="en-US" altLang="ja-JP" dirty="0"/>
          </a:p>
        </p:txBody>
      </p:sp>
    </p:spTree>
    <p:extLst>
      <p:ext uri="{BB962C8B-B14F-4D97-AF65-F5344CB8AC3E}">
        <p14:creationId xmlns:p14="http://schemas.microsoft.com/office/powerpoint/2010/main" val="293133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9613" eaLnBrk="0" hangingPunct="0">
              <a:spcBef>
                <a:spcPct val="30000"/>
              </a:spcBef>
              <a:defRPr kumimoji="1" sz="1300">
                <a:solidFill>
                  <a:schemeClr val="tx1"/>
                </a:solidFill>
                <a:latin typeface="Times New Roman" pitchFamily="18" charset="0"/>
                <a:ea typeface="ＭＳ Ｐ明朝" pitchFamily="18" charset="-128"/>
              </a:defRPr>
            </a:lvl1pPr>
            <a:lvl2pPr marL="705705" indent="-266035" algn="l" defTabSz="909613" eaLnBrk="0" hangingPunct="0">
              <a:spcBef>
                <a:spcPct val="30000"/>
              </a:spcBef>
              <a:defRPr kumimoji="1" sz="1300">
                <a:solidFill>
                  <a:schemeClr val="tx1"/>
                </a:solidFill>
                <a:latin typeface="Times New Roman" pitchFamily="18" charset="0"/>
                <a:ea typeface="ＭＳ Ｐ明朝" pitchFamily="18" charset="-128"/>
              </a:defRPr>
            </a:lvl2pPr>
            <a:lvl3pPr marL="1088030" indent="-208686" algn="l" defTabSz="909613" eaLnBrk="0" hangingPunct="0">
              <a:spcBef>
                <a:spcPct val="30000"/>
              </a:spcBef>
              <a:defRPr kumimoji="1" sz="1300">
                <a:solidFill>
                  <a:schemeClr val="tx1"/>
                </a:solidFill>
                <a:latin typeface="Times New Roman" pitchFamily="18" charset="0"/>
                <a:ea typeface="ＭＳ Ｐ明朝" pitchFamily="18" charset="-128"/>
              </a:defRPr>
            </a:lvl3pPr>
            <a:lvl4pPr marL="1529292" indent="-208686" algn="l" defTabSz="909613" eaLnBrk="0" hangingPunct="0">
              <a:spcBef>
                <a:spcPct val="30000"/>
              </a:spcBef>
              <a:defRPr kumimoji="1" sz="1300">
                <a:solidFill>
                  <a:schemeClr val="tx1"/>
                </a:solidFill>
                <a:latin typeface="Times New Roman" pitchFamily="18" charset="0"/>
                <a:ea typeface="ＭＳ Ｐ明朝" pitchFamily="18" charset="-128"/>
              </a:defRPr>
            </a:lvl4pPr>
            <a:lvl5pPr marL="1968966" indent="-208686" algn="l" defTabSz="909613" eaLnBrk="0" hangingPunct="0">
              <a:spcBef>
                <a:spcPct val="30000"/>
              </a:spcBef>
              <a:defRPr kumimoji="1" sz="1300">
                <a:solidFill>
                  <a:schemeClr val="tx1"/>
                </a:solidFill>
                <a:latin typeface="Times New Roman" pitchFamily="18" charset="0"/>
                <a:ea typeface="ＭＳ Ｐ明朝" pitchFamily="18" charset="-128"/>
              </a:defRPr>
            </a:lvl5pPr>
            <a:lvl6pPr marL="2427757"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6pPr>
            <a:lvl7pPr marL="2886545"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7pPr>
            <a:lvl8pPr marL="3345332"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8pPr>
            <a:lvl9pPr marL="3804123" indent="-208686" defTabSz="909613" eaLnBrk="0" fontAlgn="base" hangingPunct="0">
              <a:spcBef>
                <a:spcPct val="30000"/>
              </a:spcBef>
              <a:spcAft>
                <a:spcPct val="0"/>
              </a:spcAft>
              <a:defRPr kumimoji="1" sz="13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26</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3257550" y="506413"/>
            <a:ext cx="3387725" cy="2541587"/>
          </a:xfrm>
          <a:ln/>
        </p:spPr>
      </p:sp>
      <p:sp>
        <p:nvSpPr>
          <p:cNvPr id="45060" name="Rectangle 3"/>
          <p:cNvSpPr>
            <a:spLocks noGrp="1" noChangeArrowheads="1"/>
          </p:cNvSpPr>
          <p:nvPr>
            <p:ph type="body" idx="1"/>
          </p:nvPr>
        </p:nvSpPr>
        <p:spPr>
          <a:noFill/>
        </p:spPr>
        <p:txBody>
          <a:bodyPr/>
          <a:lstStyle/>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保険には、公的な保険である「社会保険」と「民間保険」があります。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社会保険として、年金保険、医療保険、介護保険、雇用保険、労災保険などがあります。これらは政府によって加入が義務づけられるなどの措置がとられていて、保険料や税金によって運営されています。 このため、まず社会保険制度を利用します。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もう一つが民間保険ですが、これには、「生命保険」のような、「人」に対する保険と、「損害保険」のような「モノ」に対してかける保険の２つがあります。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民間保険の利用を検討する際には、社会保険制度の内容を踏まえる必要があります。</a:t>
            </a:r>
          </a:p>
          <a:p>
            <a:pPr marL="172144" indent="-172144" defTabSz="918099">
              <a:spcBef>
                <a:spcPts val="601"/>
              </a:spcBef>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まずは社会保険によってカバーされる内容、範囲、金額を理解したうえで、自分のライフプランに応じて、資産形成を行ったり、民間保険を利用するかどうかを検討しましょう。</a:t>
            </a:r>
          </a:p>
        </p:txBody>
      </p:sp>
    </p:spTree>
    <p:extLst>
      <p:ext uri="{BB962C8B-B14F-4D97-AF65-F5344CB8AC3E}">
        <p14:creationId xmlns:p14="http://schemas.microsoft.com/office/powerpoint/2010/main" val="697596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25533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302"/>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ちょっと用語の難しい資産形成（投資）について学ぶ。リターンを獲得するにはリスクを取る必要があることを知る。長期で投資を行うと、複利でリターンが大きくなることを知る。</a:t>
            </a:r>
            <a:endParaRPr lang="en-US" altLang="ja-JP" b="1" u="sng"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ctr" latinLnBrk="0" hangingPunct="1">
              <a:lnSpc>
                <a:spcPct val="100000"/>
              </a:lnSpc>
              <a:spcBef>
                <a:spcPts val="0"/>
              </a:spcBef>
              <a:spcAft>
                <a:spcPts val="302"/>
              </a:spcAft>
              <a:buClrTx/>
              <a:buSzTx/>
              <a:buFont typeface="Wingdings" panose="05000000000000000000" pitchFamily="2" charset="2"/>
              <a:buChar char="p"/>
              <a:tabLst/>
              <a:defRPr/>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章は、「貯める・ふやす」～資産形成をテーマに、それぞれの金融商品の特徴について見ていきます。</a:t>
            </a:r>
          </a:p>
        </p:txBody>
      </p:sp>
    </p:spTree>
    <p:extLst>
      <p:ext uri="{BB962C8B-B14F-4D97-AF65-F5344CB8AC3E}">
        <p14:creationId xmlns:p14="http://schemas.microsoft.com/office/powerpoint/2010/main" val="93660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2925" indent="-172925" eaLnBrk="1" fontAlgn="ctr" hangingPunct="1">
              <a:spcBef>
                <a:spcPts val="302"/>
              </a:spcBef>
              <a:spcAft>
                <a:spcPts val="302"/>
              </a:spcAft>
              <a:buFont typeface="Wingdings" panose="05000000000000000000" pitchFamily="2" charset="2"/>
              <a:buChar char="p"/>
            </a:pPr>
            <a:r>
              <a:rPr lang="ja-JP" altLang="en-US" sz="1300" b="1" dirty="0" smtClean="0"/>
              <a:t>「</a:t>
            </a:r>
            <a:r>
              <a:rPr lang="ja-JP" altLang="en-US" sz="1300" b="1" dirty="0"/>
              <a:t>金融リテラシー」の定義</a:t>
            </a:r>
            <a:r>
              <a:rPr lang="ja-JP" altLang="en-US" sz="1300" dirty="0"/>
              <a:t>をご説明します。</a:t>
            </a:r>
            <a:endParaRPr lang="en-US" altLang="ja-JP" sz="1300" dirty="0"/>
          </a:p>
          <a:p>
            <a:pPr marL="172925" indent="-172925" eaLnBrk="1" fontAlgn="ctr" hangingPunct="1">
              <a:spcBef>
                <a:spcPts val="302"/>
              </a:spcBef>
              <a:spcAft>
                <a:spcPts val="302"/>
              </a:spcAft>
              <a:buFont typeface="Wingdings" panose="05000000000000000000" pitchFamily="2" charset="2"/>
              <a:buChar char="p"/>
            </a:pPr>
            <a:r>
              <a:rPr lang="ja-JP" altLang="en-US" sz="1300" dirty="0"/>
              <a:t>金融</a:t>
            </a:r>
            <a:r>
              <a:rPr lang="ja-JP" altLang="en-US" sz="1300" dirty="0" smtClean="0"/>
              <a:t>リテラシーの定義に</a:t>
            </a:r>
            <a:r>
              <a:rPr lang="ja-JP" altLang="en-US" sz="1300" dirty="0"/>
              <a:t>ついては</a:t>
            </a:r>
            <a:r>
              <a:rPr lang="ja-JP" altLang="en-US" sz="1300" dirty="0" smtClean="0"/>
              <a:t>、</a:t>
            </a:r>
            <a:r>
              <a:rPr lang="en-US" altLang="ja-JP" sz="1300" dirty="0" smtClean="0"/>
              <a:t>OECD</a:t>
            </a:r>
            <a:r>
              <a:rPr lang="ja-JP" altLang="en-US" sz="1300" dirty="0"/>
              <a:t>の</a:t>
            </a:r>
            <a:r>
              <a:rPr lang="en-US" altLang="ja-JP" sz="1300" dirty="0" smtClean="0"/>
              <a:t>INFE</a:t>
            </a:r>
            <a:r>
              <a:rPr lang="ja-JP" altLang="en-US" sz="1300" dirty="0" smtClean="0"/>
              <a:t>（インフェ）と</a:t>
            </a:r>
            <a:r>
              <a:rPr lang="ja-JP" altLang="en-US" sz="1300" dirty="0"/>
              <a:t>いう、金融教育に関する国際ネットワーク</a:t>
            </a:r>
            <a:r>
              <a:rPr lang="ja-JP" altLang="en-US" sz="1300" dirty="0" smtClean="0"/>
              <a:t>が決めました。それは、「</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金融に関する健全な意思決定を行い、究極的には金融面での個人の良い暮らし</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(well‐being)</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を達成するために必要な、金融に関する意識、知識、技術、態度及び行動の総体」と定義されています</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2925" indent="-172925" eaLnBrk="1" fontAlgn="ctr" hangingPunct="1">
              <a:spcBef>
                <a:spcPts val="302"/>
              </a:spcBef>
              <a:spcAft>
                <a:spcPts val="302"/>
              </a:spcAft>
              <a:buFont typeface="Wingdings" panose="05000000000000000000" pitchFamily="2" charset="2"/>
              <a:buChar char="p"/>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リテラシーという言葉の</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元の意味は、文字を読んだり、書いたりする能力</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という意味ですが、</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金融リテラシーはお金に関する知識や判断力</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ということになります。</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marL="172925" indent="-172925" eaLnBrk="1" fontAlgn="ctr" hangingPunct="1">
              <a:spcBef>
                <a:spcPts val="302"/>
              </a:spcBef>
              <a:spcAft>
                <a:spcPts val="302"/>
              </a:spcAft>
              <a:buFont typeface="Wingdings" panose="05000000000000000000" pitchFamily="2" charset="2"/>
              <a:buChar char="p"/>
            </a:pPr>
            <a:r>
              <a:rPr lang="ja-JP" altLang="en-US" sz="1300" dirty="0">
                <a:latin typeface="HGPｺﾞｼｯｸM" panose="020B0600000000000000" pitchFamily="50" charset="-128"/>
                <a:ea typeface="HGPｺﾞｼｯｸM" panose="020B0600000000000000" pitchFamily="50" charset="-128"/>
              </a:rPr>
              <a:t>金融リテラシーや金融経済教育については</a:t>
            </a:r>
            <a:r>
              <a:rPr lang="ja-JP" altLang="en-US" sz="1300" dirty="0" smtClean="0">
                <a:latin typeface="HGPｺﾞｼｯｸM" panose="020B0600000000000000" pitchFamily="50" charset="-128"/>
                <a:ea typeface="HGPｺﾞｼｯｸM" panose="020B0600000000000000" pitchFamily="50" charset="-128"/>
              </a:rPr>
              <a:t>、国際的な会合でも</a:t>
            </a:r>
            <a:r>
              <a:rPr lang="ja-JP" altLang="en-US" sz="1300" dirty="0">
                <a:latin typeface="HGPｺﾞｼｯｸM" panose="020B0600000000000000" pitchFamily="50" charset="-128"/>
                <a:ea typeface="HGPｺﾞｼｯｸM" panose="020B0600000000000000" pitchFamily="50" charset="-128"/>
              </a:rPr>
              <a:t>取り上げられるなど、注目が集まっており、日本だけでなく</a:t>
            </a:r>
            <a:r>
              <a:rPr lang="ja-JP" altLang="en-US" sz="1300" b="1" dirty="0">
                <a:latin typeface="HGPｺﾞｼｯｸM" panose="020B0600000000000000" pitchFamily="50" charset="-128"/>
                <a:ea typeface="HGPｺﾞｼｯｸM" panose="020B0600000000000000" pitchFamily="50" charset="-128"/>
              </a:rPr>
              <a:t>国際的に重要な課題</a:t>
            </a:r>
            <a:r>
              <a:rPr lang="ja-JP" altLang="en-US" sz="1300" dirty="0">
                <a:latin typeface="HGPｺﾞｼｯｸM" panose="020B0600000000000000" pitchFamily="50" charset="-128"/>
                <a:ea typeface="HGPｺﾞｼｯｸM" panose="020B0600000000000000" pitchFamily="50" charset="-128"/>
              </a:rPr>
              <a:t>となっています。</a:t>
            </a:r>
            <a:endParaRPr lang="en-US" altLang="ja-JP" sz="1300" dirty="0">
              <a:latin typeface="HGPｺﾞｼｯｸM" panose="020B0600000000000000" pitchFamily="50" charset="-128"/>
              <a:ea typeface="HGPｺﾞｼｯｸM" panose="020B0600000000000000" pitchFamily="50" charset="-128"/>
            </a:endParaRPr>
          </a:p>
          <a:p>
            <a:pPr defTabSz="922264">
              <a:defRPr/>
            </a:pPr>
            <a:endParaRPr lang="en-US" altLang="ja-JP" sz="1300" dirty="0">
              <a:latin typeface="HGPｺﾞｼｯｸM" panose="020B0600000000000000" pitchFamily="50" charset="-128"/>
              <a:ea typeface="HGPｺﾞｼｯｸM" panose="020B0600000000000000" pitchFamily="50" charset="-128"/>
            </a:endParaRPr>
          </a:p>
          <a:p>
            <a:endParaRPr kumimoji="1" lang="ja-JP" altLang="en-US" dirty="0"/>
          </a:p>
        </p:txBody>
      </p:sp>
    </p:spTree>
    <p:extLst>
      <p:ext uri="{BB962C8B-B14F-4D97-AF65-F5344CB8AC3E}">
        <p14:creationId xmlns:p14="http://schemas.microsoft.com/office/powerpoint/2010/main" val="1185357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です。確実に儲かるは詐欺です。リターンを得るためにはリスクを取らなくてはなりません。</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202226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30</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まずは、収入と支出を管理し、毎月貯蓄できるようになりましょう。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預金金利は</a:t>
            </a:r>
            <a:r>
              <a:rPr lang="en-US" altLang="ja-JP" b="0" dirty="0" smtClean="0">
                <a:latin typeface="HGPｺﾞｼｯｸM" panose="020B0600000000000000" pitchFamily="50" charset="-128"/>
                <a:ea typeface="HGPｺﾞｼｯｸM" panose="020B0600000000000000" pitchFamily="50" charset="-128"/>
              </a:rPr>
              <a:t>30</a:t>
            </a:r>
            <a:r>
              <a:rPr lang="ja-JP" altLang="en-US" b="0" dirty="0" smtClean="0">
                <a:latin typeface="HGPｺﾞｼｯｸM" panose="020B0600000000000000" pitchFamily="50" charset="-128"/>
                <a:ea typeface="HGPｺﾞｼｯｸM" panose="020B0600000000000000" pitchFamily="50" charset="-128"/>
              </a:rPr>
              <a:t>年前は</a:t>
            </a:r>
            <a:r>
              <a:rPr lang="en-US" altLang="ja-JP" b="0" dirty="0" smtClean="0">
                <a:latin typeface="HGPｺﾞｼｯｸM" panose="020B0600000000000000" pitchFamily="50" charset="-128"/>
                <a:ea typeface="HGPｺﾞｼｯｸM" panose="020B0600000000000000" pitchFamily="50" charset="-128"/>
              </a:rPr>
              <a:t>9%</a:t>
            </a:r>
            <a:r>
              <a:rPr lang="ja-JP" altLang="en-US" b="0" dirty="0" smtClean="0">
                <a:latin typeface="HGPｺﾞｼｯｸM" panose="020B0600000000000000" pitchFamily="50" charset="-128"/>
                <a:ea typeface="HGPｺﾞｼｯｸM" panose="020B0600000000000000" pitchFamily="50" charset="-128"/>
              </a:rPr>
              <a:t>という時期がありましたが、今は</a:t>
            </a:r>
            <a:r>
              <a:rPr lang="en-US" altLang="ja-JP" b="0" dirty="0" smtClean="0">
                <a:latin typeface="HGPｺﾞｼｯｸM" panose="020B0600000000000000" pitchFamily="50" charset="-128"/>
                <a:ea typeface="HGPｺﾞｼｯｸM" panose="020B0600000000000000" pitchFamily="50" charset="-128"/>
              </a:rPr>
              <a:t>0.001%</a:t>
            </a:r>
            <a:r>
              <a:rPr lang="ja-JP" altLang="en-US" b="0" dirty="0" smtClean="0">
                <a:latin typeface="HGPｺﾞｼｯｸM" panose="020B0600000000000000" pitchFamily="50" charset="-128"/>
                <a:ea typeface="HGPｺﾞｼｯｸM" panose="020B0600000000000000" pitchFamily="50" charset="-128"/>
              </a:rPr>
              <a:t>です。預金で貯蓄が増えなくなりました。</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例えば、りんごが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円で貯蓄が</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万円あると、りんご</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個買えます。りんごの価格が上がり</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個</a:t>
            </a:r>
            <a:r>
              <a:rPr lang="en-US" altLang="ja-JP" b="0" dirty="0" smtClean="0">
                <a:latin typeface="HGPｺﾞｼｯｸM" panose="020B0600000000000000" pitchFamily="50" charset="-128"/>
                <a:ea typeface="HGPｺﾞｼｯｸM" panose="020B0600000000000000" pitchFamily="50" charset="-128"/>
              </a:rPr>
              <a:t>200</a:t>
            </a:r>
            <a:r>
              <a:rPr lang="ja-JP" altLang="en-US" b="0" dirty="0" smtClean="0">
                <a:latin typeface="HGPｺﾞｼｯｸM" panose="020B0600000000000000" pitchFamily="50" charset="-128"/>
                <a:ea typeface="HGPｺﾞｼｯｸM" panose="020B0600000000000000" pitchFamily="50" charset="-128"/>
              </a:rPr>
              <a:t>円になると、</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万円でりんごは</a:t>
            </a:r>
            <a:r>
              <a:rPr lang="en-US" altLang="ja-JP" b="0" dirty="0" smtClean="0">
                <a:latin typeface="HGPｺﾞｼｯｸM" panose="020B0600000000000000" pitchFamily="50" charset="-128"/>
                <a:ea typeface="HGPｺﾞｼｯｸM" panose="020B0600000000000000" pitchFamily="50" charset="-128"/>
              </a:rPr>
              <a:t>50</a:t>
            </a:r>
            <a:r>
              <a:rPr lang="ja-JP" altLang="en-US" b="0" dirty="0" smtClean="0">
                <a:latin typeface="HGPｺﾞｼｯｸM" panose="020B0600000000000000" pitchFamily="50" charset="-128"/>
                <a:ea typeface="HGPｺﾞｼｯｸM" panose="020B0600000000000000" pitchFamily="50" charset="-128"/>
              </a:rPr>
              <a:t>個しか買えなくなります。これが物価上昇（インフレとも言います）により、貯蓄の価値が目減りするという意味です。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生活費や使う予定がある資金を預貯金に入れておき、当面使う予定がない資金で株式、債券、投資信託などの金融商品を購入するなど、目的にあった金融商品を活用しましょう。</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就職して１つの会社で定年まで働くだけでなく、転職したり起業したり選択肢が広がりました。また、自分の人生で重要だと思うことや、達成したいことも人それぞれです。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また、</a:t>
            </a:r>
            <a:r>
              <a:rPr lang="ja-JP" altLang="en-US" b="1" dirty="0" smtClean="0">
                <a:latin typeface="HGPｺﾞｼｯｸM" panose="020B0600000000000000" pitchFamily="50" charset="-128"/>
                <a:ea typeface="HGPｺﾞｼｯｸM" panose="020B0600000000000000" pitchFamily="50" charset="-128"/>
              </a:rPr>
              <a:t>語学や</a:t>
            </a:r>
            <a:r>
              <a:rPr lang="en-US" altLang="ja-JP" b="1" dirty="0" smtClean="0">
                <a:latin typeface="HGPｺﾞｼｯｸM" panose="020B0600000000000000" pitchFamily="50" charset="-128"/>
                <a:ea typeface="HGPｺﾞｼｯｸM" panose="020B0600000000000000" pitchFamily="50" charset="-128"/>
              </a:rPr>
              <a:t>PC</a:t>
            </a:r>
            <a:r>
              <a:rPr lang="ja-JP" altLang="en-US" b="1" dirty="0" smtClean="0">
                <a:latin typeface="HGPｺﾞｼｯｸM" panose="020B0600000000000000" pitchFamily="50" charset="-128"/>
                <a:ea typeface="HGPｺﾞｼｯｸM" panose="020B0600000000000000" pitchFamily="50" charset="-128"/>
              </a:rPr>
              <a:t>スキルを学ぶ、資格を取得するなど自己投資を行うことで、稼ぐ力を高めること大切です。資産形成のみならず、自己投資も大切だということは覚えておきましょう。</a:t>
            </a:r>
            <a:endParaRPr lang="en-US" altLang="ja-JP" b="1"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81815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31</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dirty="0" smtClean="0">
                <a:latin typeface="HGPｺﾞｼｯｸM" panose="020B0600000000000000" pitchFamily="50" charset="-128"/>
                <a:ea typeface="HGPｺﾞｼｯｸM" panose="020B0600000000000000" pitchFamily="50" charset="-128"/>
              </a:rPr>
              <a:t>では</a:t>
            </a:r>
            <a:r>
              <a:rPr lang="ja-JP" altLang="en-US" b="0" dirty="0" smtClean="0">
                <a:latin typeface="HGPｺﾞｼｯｸM" panose="020B0600000000000000" pitchFamily="50" charset="-128"/>
                <a:ea typeface="HGPｺﾞｼｯｸM" panose="020B0600000000000000" pitchFamily="50" charset="-128"/>
              </a:rPr>
              <a:t>まず最初に資産形成の一番基本</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お金を預けて貯める</a:t>
            </a:r>
            <a:r>
              <a:rPr lang="en-US" altLang="ja-JP" b="0" dirty="0" smtClean="0">
                <a:latin typeface="HGPｺﾞｼｯｸM" panose="020B0600000000000000" pitchFamily="50" charset="-128"/>
                <a:ea typeface="HGPｺﾞｼｯｸM" panose="020B0600000000000000" pitchFamily="50" charset="-128"/>
              </a:rPr>
              <a:t>､</a:t>
            </a:r>
            <a:r>
              <a:rPr lang="ja-JP" altLang="en-US" b="0" dirty="0" smtClean="0">
                <a:latin typeface="HGPｺﾞｼｯｸM" panose="020B0600000000000000" pitchFamily="50" charset="-128"/>
                <a:ea typeface="HGPｺﾞｼｯｸM" panose="020B0600000000000000" pitchFamily="50" charset="-128"/>
              </a:rPr>
              <a:t>つまり預金について考えてみましょう</a:t>
            </a:r>
            <a:r>
              <a:rPr lang="en-US" altLang="ja-JP" b="0" dirty="0" smtClean="0">
                <a:latin typeface="HGPｺﾞｼｯｸM" panose="020B0600000000000000" pitchFamily="50" charset="-128"/>
                <a:ea typeface="HGPｺﾞｼｯｸM" panose="020B0600000000000000" pitchFamily="50" charset="-128"/>
              </a:rPr>
              <a:t>｡</a:t>
            </a: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お金を預けると、利子（利息）を得ることができます。一方、お金を借りると、利子（利息）を払わなければなりません。</a:t>
            </a:r>
            <a:r>
              <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利子（利息）</a:t>
            </a:r>
            <a:r>
              <a:rPr kumimoji="1" lang="ja-JP" altLang="en-US"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rPr>
              <a:t>　とは、</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借りたり貸したりしたお金に、一定の割合で支払われる対価のことで、金額で表示されます。</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万円に対して</a:t>
            </a:r>
            <a:r>
              <a:rPr lang="en-US" altLang="ja-JP"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100</a:t>
            </a:r>
            <a:r>
              <a:rPr lang="ja-JP" altLang="en-US" sz="1200" b="0" dirty="0" smtClean="0">
                <a:latin typeface="HGPｺﾞｼｯｸM" panose="020B0600000000000000" pitchFamily="50" charset="-128"/>
                <a:ea typeface="HGPｺﾞｼｯｸM" panose="020B0600000000000000" pitchFamily="50" charset="-128"/>
                <a:cs typeface="Meiryo UI" panose="020B0604030504040204" pitchFamily="50" charset="-128"/>
              </a:rPr>
              <a:t>円みたいな感じですね。</a:t>
            </a:r>
            <a:endParaRPr kumimoji="1" lang="ja-JP" altLang="ja-JP" sz="1200" b="0" i="0" u="none" strike="noStrike" kern="1200" dirty="0" smtClean="0">
              <a:solidFill>
                <a:schemeClr val="tx1"/>
              </a:solidFill>
              <a:effectLst/>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一方、金利（利率）とは、利子を利率％にしたものです。</a:t>
            </a:r>
            <a:r>
              <a:rPr lang="en-US" altLang="ja-JP" b="0" dirty="0" smtClean="0">
                <a:latin typeface="HGPｺﾞｼｯｸM" panose="020B0600000000000000" pitchFamily="50" charset="-128"/>
                <a:ea typeface="HGPｺﾞｼｯｸM" panose="020B0600000000000000" pitchFamily="50" charset="-128"/>
              </a:rPr>
              <a:t>1</a:t>
            </a:r>
            <a:r>
              <a:rPr lang="ja-JP" altLang="en-US" b="0" dirty="0" smtClean="0">
                <a:latin typeface="HGPｺﾞｼｯｸM" panose="020B0600000000000000" pitchFamily="50" charset="-128"/>
                <a:ea typeface="HGPｺﾞｼｯｸM" panose="020B0600000000000000" pitchFamily="50" charset="-128"/>
              </a:rPr>
              <a:t>万円の１％みたいな感じですね。</a:t>
            </a:r>
            <a:endParaRPr lang="en-US" altLang="ja-JP" b="0" dirty="0" smtClean="0">
              <a:latin typeface="HGPｺﾞｼｯｸM" panose="020B0600000000000000" pitchFamily="50" charset="-128"/>
              <a:ea typeface="HGPｺﾞｼｯｸM" panose="020B0600000000000000" pitchFamily="50" charset="-128"/>
            </a:endParaRPr>
          </a:p>
          <a:p>
            <a:pPr marL="171450" indent="-171450" eaLnBrk="1" hangingPunct="1">
              <a:spcBef>
                <a:spcPts val="600"/>
              </a:spcBef>
              <a:spcAft>
                <a:spcPts val="600"/>
              </a:spcAft>
              <a:buFont typeface="Wingdings" panose="05000000000000000000" pitchFamily="2" charset="2"/>
              <a:buChar char="l"/>
            </a:pPr>
            <a:r>
              <a:rPr lang="ja-JP" altLang="en-US" b="0" dirty="0" smtClean="0">
                <a:latin typeface="HGPｺﾞｼｯｸM" panose="020B0600000000000000" pitchFamily="50" charset="-128"/>
                <a:ea typeface="HGPｺﾞｼｯｸM" panose="020B0600000000000000" pitchFamily="50" charset="-128"/>
              </a:rPr>
              <a:t>お金を預ける時は、なるべく金利が高い方が増えるのでいいですよね。一方で、お金を借りる時は、なるべく金利が低い方が払う金利（手数料）が減るのでいいですよね。</a:t>
            </a:r>
          </a:p>
        </p:txBody>
      </p:sp>
    </p:spTree>
    <p:extLst>
      <p:ext uri="{BB962C8B-B14F-4D97-AF65-F5344CB8AC3E}">
        <p14:creationId xmlns:p14="http://schemas.microsoft.com/office/powerpoint/2010/main" val="1449232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mc:AlternateContent xmlns:mc="http://schemas.openxmlformats.org/markup-compatibility/2006" xmlns:a14="http://schemas.microsoft.com/office/drawing/2010/main">
        <mc:Choice Requires="a14">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14:m>
                  <m:oMath xmlns:m="http://schemas.openxmlformats.org/officeDocument/2006/math">
                    <m:r>
                      <a:rPr kumimoji="1" lang="ja-JP" altLang="en-US" sz="1200" smtClean="0">
                        <a:latin typeface="Cambria Math" panose="02040503050406030204" pitchFamily="18" charset="0"/>
                      </a:rPr>
                      <m:t>100</m:t>
                    </m:r>
                    <m:r>
                      <m:rPr>
                        <m:sty m:val="p"/>
                      </m:rPr>
                      <a:rPr lang="en-US" altLang="ja-JP" sz="1200" i="1">
                        <a:latin typeface="Cambria Math" panose="02040503050406030204" pitchFamily="18" charset="0"/>
                      </a:rPr>
                      <m:t>x</m:t>
                    </m:r>
                    <m:sSup>
                      <m:sSupPr>
                        <m:ctrlPr>
                          <a:rPr kumimoji="1" lang="ja-JP" altLang="en-US" sz="1200" i="1">
                            <a:latin typeface="Cambria Math" panose="02040503050406030204" pitchFamily="18" charset="0"/>
                          </a:rPr>
                        </m:ctrlPr>
                      </m:sSupPr>
                      <m:e>
                        <m:r>
                          <a:rPr kumimoji="1" lang="ja-JP" altLang="en-US" sz="1200" i="0">
                            <a:latin typeface="Cambria Math" panose="02040503050406030204" pitchFamily="18" charset="0"/>
                          </a:rPr>
                          <m:t>1.05</m:t>
                        </m:r>
                      </m:e>
                      <m:sup>
                        <m:r>
                          <a:rPr kumimoji="1" lang="ja-JP" altLang="en-US" sz="1200" i="0">
                            <a:latin typeface="Cambria Math" panose="02040503050406030204" pitchFamily="18" charset="0"/>
                          </a:rPr>
                          <m:t>40</m:t>
                        </m:r>
                      </m:sup>
                    </m:sSup>
                    <m:r>
                      <a:rPr lang="ja-JP" altLang="en-US" sz="1200" i="1" smtClean="0">
                        <a:latin typeface="Cambria Math" panose="02040503050406030204" pitchFamily="18" charset="0"/>
                      </a:rPr>
                      <m:t>）</m:t>
                    </m:r>
                  </m:oMath>
                </a14:m>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Choice>
        <mc:Fallback xmlns="">
          <p:sp>
            <p:nvSpPr>
              <p:cNvPr id="45060" name="Rectangle 3"/>
              <p:cNvSpPr>
                <a:spLocks noGrp="1" noChangeArrowheads="1"/>
              </p:cNvSpPr>
              <p:nvPr>
                <p:ph type="body" idx="1"/>
              </p:nvPr>
            </p:nvSpPr>
            <p:spPr>
              <a:noFill/>
            </p:spPr>
            <p:txBody>
              <a:bodyPr/>
              <a:lstStyle/>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元本だけでなく、受け取った利子も預けると、利子に利子がつきます。このことを「複利」と言います。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グラフの例は</a:t>
                </a: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万円を</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年預けて、</a:t>
                </a:r>
                <a:r>
                  <a:rPr lang="en-US" altLang="ja-JP" b="0" dirty="0" smtClean="0">
                    <a:latin typeface="HGPｺﾞｼｯｸM" panose="020B0600000000000000" pitchFamily="50" charset="-128"/>
                    <a:ea typeface="HGPｺﾞｼｯｸM" panose="020B0600000000000000" pitchFamily="50" charset="-128"/>
                  </a:rPr>
                  <a:t>5%</a:t>
                </a:r>
                <a:r>
                  <a:rPr lang="ja-JP" altLang="en-US" b="0" dirty="0" smtClean="0">
                    <a:latin typeface="HGPｺﾞｼｯｸM" panose="020B0600000000000000" pitchFamily="50" charset="-128"/>
                    <a:ea typeface="HGPｺﾞｼｯｸM" panose="020B0600000000000000" pitchFamily="50" charset="-128"/>
                  </a:rPr>
                  <a:t>の利子がついた場合です。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en-US" altLang="ja-JP" b="0" dirty="0" smtClean="0">
                    <a:latin typeface="HGPｺﾞｼｯｸM" panose="020B0600000000000000" pitchFamily="50" charset="-128"/>
                    <a:ea typeface="HGPｺﾞｼｯｸM" panose="020B0600000000000000" pitchFamily="50" charset="-128"/>
                  </a:rPr>
                  <a:t>100</a:t>
                </a:r>
                <a:r>
                  <a:rPr lang="ja-JP" altLang="en-US" b="0" dirty="0" smtClean="0">
                    <a:latin typeface="HGPｺﾞｼｯｸM" panose="020B0600000000000000" pitchFamily="50" charset="-128"/>
                    <a:ea typeface="HGPｺﾞｼｯｸM" panose="020B0600000000000000" pitchFamily="50" charset="-128"/>
                  </a:rPr>
                  <a:t>万円が「単利」では</a:t>
                </a:r>
                <a:r>
                  <a:rPr lang="en-US" altLang="ja-JP" b="0" dirty="0" smtClean="0">
                    <a:latin typeface="HGPｺﾞｼｯｸM" panose="020B0600000000000000" pitchFamily="50" charset="-128"/>
                    <a:ea typeface="HGPｺﾞｼｯｸM" panose="020B0600000000000000" pitchFamily="50" charset="-128"/>
                  </a:rPr>
                  <a:t>40</a:t>
                </a:r>
                <a:r>
                  <a:rPr lang="ja-JP" altLang="en-US" b="0" dirty="0" smtClean="0">
                    <a:latin typeface="HGPｺﾞｼｯｸM" panose="020B0600000000000000" pitchFamily="50" charset="-128"/>
                    <a:ea typeface="HGPｺﾞｼｯｸM" panose="020B0600000000000000" pitchFamily="50" charset="-128"/>
                  </a:rPr>
                  <a:t>年後</a:t>
                </a:r>
                <a:r>
                  <a:rPr lang="en-US" altLang="ja-JP" b="0" dirty="0" smtClean="0">
                    <a:latin typeface="HGPｺﾞｼｯｸM" panose="020B0600000000000000" pitchFamily="50" charset="-128"/>
                    <a:ea typeface="HGPｺﾞｼｯｸM" panose="020B0600000000000000" pitchFamily="50" charset="-128"/>
                  </a:rPr>
                  <a:t>300</a:t>
                </a:r>
                <a:r>
                  <a:rPr lang="ja-JP" altLang="en-US" b="0" dirty="0" smtClean="0">
                    <a:latin typeface="HGPｺﾞｼｯｸM" panose="020B0600000000000000" pitchFamily="50" charset="-128"/>
                    <a:ea typeface="HGPｺﾞｼｯｸM" panose="020B0600000000000000" pitchFamily="50" charset="-128"/>
                  </a:rPr>
                  <a:t>万円に増えました。「複利」では</a:t>
                </a:r>
                <a:r>
                  <a:rPr lang="en-US" altLang="ja-JP" b="0" dirty="0" smtClean="0">
                    <a:latin typeface="HGPｺﾞｼｯｸM" panose="020B0600000000000000" pitchFamily="50" charset="-128"/>
                    <a:ea typeface="HGPｺﾞｼｯｸM" panose="020B0600000000000000" pitchFamily="50" charset="-128"/>
                  </a:rPr>
                  <a:t>704</a:t>
                </a:r>
                <a:r>
                  <a:rPr lang="ja-JP" altLang="en-US" b="0" dirty="0" smtClean="0">
                    <a:latin typeface="HGPｺﾞｼｯｸM" panose="020B0600000000000000" pitchFamily="50" charset="-128"/>
                    <a:ea typeface="HGPｺﾞｼｯｸM" panose="020B0600000000000000" pitchFamily="50" charset="-128"/>
                  </a:rPr>
                  <a:t>万円に増えました。複利は曲線的に増えていきます。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「複利」の効果は金利が高ければ高いほど、期間が長ければ長いほど、大きくなります。</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預金などお金を預ける場合は、金利が高い方が良いですね。一方、お金を借りる場合は、複利によって支払額が増えてしまうので、金利は低い方がいいですね。</a:t>
                </a:r>
                <a:endParaRPr lang="en-US" altLang="ja-JP" b="0" dirty="0" smtClean="0">
                  <a:latin typeface="HGPｺﾞｼｯｸM" panose="020B0600000000000000" pitchFamily="50" charset="-128"/>
                  <a:ea typeface="HGPｺﾞｼｯｸM" panose="020B0600000000000000"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r>
                  <a:rPr lang="ja-JP" altLang="en-US" b="0" dirty="0" smtClean="0">
                    <a:latin typeface="HGPｺﾞｼｯｸM" panose="020B0600000000000000" pitchFamily="50" charset="-128"/>
                    <a:ea typeface="HGPｺﾞｼｯｸM" panose="020B0600000000000000" pitchFamily="50" charset="-128"/>
                  </a:rPr>
                  <a:t>計算方法：単利</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100x0.05</a:t>
                </a:r>
                <a:r>
                  <a:rPr lang="ja-JP" altLang="en-US" dirty="0" err="1" smtClean="0">
                    <a:latin typeface="Meiryo UI" panose="020B0604030504040204" pitchFamily="50" charset="-128"/>
                    <a:ea typeface="Meiryo UI" panose="020B0604030504040204" pitchFamily="50" charset="-128"/>
                  </a:rPr>
                  <a:t>ｘ</a:t>
                </a:r>
                <a:r>
                  <a:rPr lang="en-US" altLang="ja-JP" dirty="0" smtClean="0">
                    <a:latin typeface="Meiryo UI" panose="020B0604030504040204" pitchFamily="50" charset="-128"/>
                    <a:ea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rPr>
                  <a:t>）</a:t>
                </a:r>
                <a:r>
                  <a:rPr lang="ja-JP" altLang="en-US" b="0" dirty="0" smtClean="0">
                    <a:latin typeface="HGPｺﾞｼｯｸM" panose="020B0600000000000000" pitchFamily="50" charset="-128"/>
                    <a:ea typeface="HGPｺﾞｼｯｸM" panose="020B0600000000000000" pitchFamily="50" charset="-128"/>
                  </a:rPr>
                  <a:t>　複利：</a:t>
                </a:r>
                <a:r>
                  <a:rPr kumimoji="1" lang="ja-JP" altLang="en-US" sz="1200" dirty="0" smtClean="0">
                    <a:latin typeface="Meiryo UI" panose="020B0604030504040204" pitchFamily="50" charset="-128"/>
                    <a:ea typeface="Meiryo UI" panose="020B0604030504040204" pitchFamily="50" charset="-128"/>
                  </a:rPr>
                  <a:t>（</a:t>
                </a:r>
                <a:r>
                  <a:rPr kumimoji="1" lang="ja-JP" altLang="en-US" sz="1200" i="0" smtClean="0">
                    <a:latin typeface="Cambria Math" panose="02040503050406030204" pitchFamily="18" charset="0"/>
                  </a:rPr>
                  <a:t>100</a:t>
                </a:r>
                <a:r>
                  <a:rPr lang="en-US" altLang="ja-JP" sz="1200" i="0">
                    <a:latin typeface="Cambria Math" panose="02040503050406030204" pitchFamily="18" charset="0"/>
                  </a:rPr>
                  <a:t>x</a:t>
                </a:r>
                <a:r>
                  <a:rPr kumimoji="1" lang="ja-JP" altLang="en-US" sz="1200" i="0">
                    <a:latin typeface="Cambria Math" panose="02040503050406030204" pitchFamily="18" charset="0"/>
                  </a:rPr>
                  <a:t>〖1.05〗^40</a:t>
                </a:r>
                <a:r>
                  <a:rPr lang="ja-JP" altLang="en-US" sz="1200" i="0" smtClean="0">
                    <a:latin typeface="Cambria Math" panose="02040503050406030204" pitchFamily="18" charset="0"/>
                  </a:rPr>
                  <a:t>）</a:t>
                </a:r>
                <a:endParaRPr kumimoji="1" lang="ja-JP" altLang="en-US" sz="1200" dirty="0">
                  <a:latin typeface="Meiryo UI" panose="020B0604030504040204" pitchFamily="50" charset="-128"/>
                  <a:ea typeface="Meiryo UI" panose="020B0604030504040204" pitchFamily="50" charset="-128"/>
                </a:endParaRPr>
              </a:p>
              <a:p>
                <a:pPr marL="171450" marR="0" lvl="0" indent="-171450" algn="l" defTabSz="914400" rtl="0" eaLnBrk="1" fontAlgn="base" latinLnBrk="0" hangingPunct="1">
                  <a:lnSpc>
                    <a:spcPct val="100000"/>
                  </a:lnSpc>
                  <a:spcBef>
                    <a:spcPts val="600"/>
                  </a:spcBef>
                  <a:spcAft>
                    <a:spcPts val="600"/>
                  </a:spcAft>
                  <a:buClrTx/>
                  <a:buSzTx/>
                  <a:buFont typeface="Wingdings" panose="05000000000000000000" pitchFamily="2" charset="2"/>
                  <a:buChar char="l"/>
                  <a:tabLst/>
                  <a:defRPr/>
                </a:pPr>
                <a:endParaRPr lang="ja-JP" altLang="en-US" b="0" dirty="0" smtClean="0">
                  <a:latin typeface="HGPｺﾞｼｯｸM" panose="020B0600000000000000" pitchFamily="50" charset="-128"/>
                  <a:ea typeface="HGPｺﾞｼｯｸM" panose="020B0600000000000000" pitchFamily="50" charset="-128"/>
                </a:endParaRPr>
              </a:p>
            </p:txBody>
          </p:sp>
        </mc:Fallback>
      </mc:AlternateContent>
    </p:spTree>
    <p:extLst>
      <p:ext uri="{BB962C8B-B14F-4D97-AF65-F5344CB8AC3E}">
        <p14:creationId xmlns:p14="http://schemas.microsoft.com/office/powerpoint/2010/main" val="1947413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154" eaLnBrk="0" hangingPunct="0">
              <a:spcBef>
                <a:spcPct val="30000"/>
              </a:spcBef>
              <a:defRPr kumimoji="1" sz="1200">
                <a:solidFill>
                  <a:schemeClr val="tx1"/>
                </a:solidFill>
                <a:latin typeface="Times New Roman" pitchFamily="18" charset="0"/>
                <a:ea typeface="ＭＳ Ｐ明朝" pitchFamily="18" charset="-128"/>
              </a:defRPr>
            </a:lvl1pPr>
            <a:lvl2pPr marL="703024" indent="-265023" algn="l" defTabSz="906154" eaLnBrk="0" hangingPunct="0">
              <a:spcBef>
                <a:spcPct val="30000"/>
              </a:spcBef>
              <a:defRPr kumimoji="1" sz="1200">
                <a:solidFill>
                  <a:schemeClr val="tx1"/>
                </a:solidFill>
                <a:latin typeface="Times New Roman" pitchFamily="18" charset="0"/>
                <a:ea typeface="ＭＳ Ｐ明朝" pitchFamily="18" charset="-128"/>
              </a:defRPr>
            </a:lvl2pPr>
            <a:lvl3pPr marL="1083892" indent="-207891" algn="l" defTabSz="906154" eaLnBrk="0" hangingPunct="0">
              <a:spcBef>
                <a:spcPct val="30000"/>
              </a:spcBef>
              <a:defRPr kumimoji="1" sz="1200">
                <a:solidFill>
                  <a:schemeClr val="tx1"/>
                </a:solidFill>
                <a:latin typeface="Times New Roman" pitchFamily="18" charset="0"/>
                <a:ea typeface="ＭＳ Ｐ明朝" pitchFamily="18" charset="-128"/>
              </a:defRPr>
            </a:lvl3pPr>
            <a:lvl4pPr marL="1523479" indent="-207891" algn="l" defTabSz="906154" eaLnBrk="0" hangingPunct="0">
              <a:spcBef>
                <a:spcPct val="30000"/>
              </a:spcBef>
              <a:defRPr kumimoji="1" sz="1200">
                <a:solidFill>
                  <a:schemeClr val="tx1"/>
                </a:solidFill>
                <a:latin typeface="Times New Roman" pitchFamily="18" charset="0"/>
                <a:ea typeface="ＭＳ Ｐ明朝" pitchFamily="18" charset="-128"/>
              </a:defRPr>
            </a:lvl4pPr>
            <a:lvl5pPr marL="1961479" indent="-207891" algn="l" defTabSz="906154" eaLnBrk="0" hangingPunct="0">
              <a:spcBef>
                <a:spcPct val="30000"/>
              </a:spcBef>
              <a:defRPr kumimoji="1" sz="1200">
                <a:solidFill>
                  <a:schemeClr val="tx1"/>
                </a:solidFill>
                <a:latin typeface="Times New Roman" pitchFamily="18" charset="0"/>
                <a:ea typeface="ＭＳ Ｐ明朝" pitchFamily="18" charset="-128"/>
              </a:defRPr>
            </a:lvl5pPr>
            <a:lvl6pPr marL="2418525"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568"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612"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657" indent="-207891" defTabSz="906154"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33</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285750" indent="-285750" eaLnBrk="1" hangingPunct="1">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こちらは日本の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年くらいの預金金利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推移です。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年代には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をつける時もありましたが、皆さんが産まれた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年以降はずっとゼロになっています。なので、預金においていて、増えるということはあまり期待できなくなりました。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hangingPunct="1">
              <a:lnSpc>
                <a:spcPct val="150000"/>
              </a:lnSpc>
              <a:buFont typeface="Wingdings" panose="05000000000000000000" pitchFamily="2" charset="2"/>
              <a:buChar char="p"/>
            </a:pPr>
            <a:r>
              <a:rPr lang="ja-JP" altLang="en-US" sz="1400" b="1" dirty="0" smtClean="0"/>
              <a:t>（クリック）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銀行に預けるという事は、現在だと安全に保管するという事になりますね。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ja-JP" sz="1400" dirty="0" smtClean="0"/>
          </a:p>
        </p:txBody>
      </p:sp>
    </p:spTree>
    <p:extLst>
      <p:ext uri="{BB962C8B-B14F-4D97-AF65-F5344CB8AC3E}">
        <p14:creationId xmlns:p14="http://schemas.microsoft.com/office/powerpoint/2010/main" val="2773937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0"/>
              </a:spcBef>
              <a:spcAft>
                <a:spcPts val="302"/>
              </a:spcAft>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 資産形成を行うということは、目的に応じて金融商品を選ぶということです。</a:t>
            </a:r>
            <a:endParaRPr lang="en-US" altLang="ja-JP" b="1"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金融商品を選ぶときのポイントとしては、</a:t>
            </a:r>
            <a:r>
              <a:rPr lang="ja-JP" altLang="en-US" b="1" dirty="0" smtClean="0">
                <a:latin typeface="HGPｺﾞｼｯｸM" panose="020B0600000000000000" pitchFamily="50" charset="-128"/>
                <a:ea typeface="HGPｺﾞｼｯｸM" panose="020B0600000000000000" pitchFamily="50" charset="-128"/>
              </a:rPr>
              <a:t>安全性、収益性、流動性の３つの観点</a:t>
            </a:r>
            <a:r>
              <a:rPr lang="ja-JP" altLang="en-US" dirty="0" smtClean="0">
                <a:latin typeface="HGPｺﾞｼｯｸM" panose="020B0600000000000000" pitchFamily="50" charset="-128"/>
                <a:ea typeface="HGPｺﾞｼｯｸM" panose="020B0600000000000000" pitchFamily="50" charset="-128"/>
              </a:rPr>
              <a:t>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安全性とは、お金が減らないかどうか、収益性とは、どれくらい利益が期待できるか、流動性とは、必要なときにお金を引き出しやすいかどうかです。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安全性や流動性が高いものは、収益性が低くなり、一方、収益性が高いものは安全性や流動性が低くなりますので、</a:t>
            </a:r>
            <a:r>
              <a:rPr lang="ja-JP" altLang="en-US" b="1" dirty="0" smtClean="0">
                <a:latin typeface="HGPｺﾞｼｯｸM" panose="020B0600000000000000" pitchFamily="50" charset="-128"/>
                <a:ea typeface="HGPｺﾞｼｯｸM" panose="020B0600000000000000" pitchFamily="50" charset="-128"/>
              </a:rPr>
              <a:t>３つの基準すべてを満たす金融商品はありません</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0"/>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金融商品には、それぞれ特徴があり、金融商品を選ぶときは、これらの基準に照らしながら、</a:t>
            </a:r>
            <a:r>
              <a:rPr lang="ja-JP" altLang="en-US" b="1" dirty="0" smtClean="0">
                <a:latin typeface="HGPｺﾞｼｯｸM" panose="020B0600000000000000" pitchFamily="50" charset="-128"/>
                <a:ea typeface="HGPｺﾞｼｯｸM" panose="020B0600000000000000" pitchFamily="50" charset="-128"/>
              </a:rPr>
              <a:t>目的に応じて使い分けたり、組み合わせる</a:t>
            </a:r>
            <a:r>
              <a:rPr lang="ja-JP" altLang="en-US" dirty="0" smtClean="0">
                <a:latin typeface="HGPｺﾞｼｯｸM" panose="020B0600000000000000" pitchFamily="50" charset="-128"/>
                <a:ea typeface="HGPｺﾞｼｯｸM" panose="020B0600000000000000" pitchFamily="50" charset="-128"/>
              </a:rPr>
              <a:t>ことが大切です。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056634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buFont typeface="Wingdings" panose="05000000000000000000" pitchFamily="2" charset="2"/>
              <a:buChar char="p"/>
            </a:pPr>
            <a:r>
              <a:rPr lang="ja-JP" altLang="ja-JP" dirty="0" smtClean="0">
                <a:latin typeface="HGPｺﾞｼｯｸM" panose="020B0600000000000000" pitchFamily="50" charset="-128"/>
                <a:ea typeface="HGPｺﾞｼｯｸM" panose="020B0600000000000000" pitchFamily="50" charset="-128"/>
              </a:rPr>
              <a:t>資産の持ち方</a:t>
            </a:r>
            <a:r>
              <a:rPr lang="ja-JP" altLang="en-US" dirty="0" smtClean="0">
                <a:latin typeface="HGPｺﾞｼｯｸM" panose="020B0600000000000000" pitchFamily="50" charset="-128"/>
                <a:ea typeface="HGPｺﾞｼｯｸM" panose="020B0600000000000000" pitchFamily="50" charset="-128"/>
              </a:rPr>
              <a:t>として、金融商品ごとの特徴を見てみましょう。</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まずは、</a:t>
            </a:r>
            <a:r>
              <a:rPr lang="ja-JP" altLang="en-US" b="1" dirty="0" smtClean="0">
                <a:latin typeface="HGPｺﾞｼｯｸM" panose="020B0600000000000000" pitchFamily="50" charset="-128"/>
                <a:ea typeface="HGPｺﾞｼｯｸM" panose="020B0600000000000000" pitchFamily="50" charset="-128"/>
              </a:rPr>
              <a:t>「預金・貯金」</a:t>
            </a:r>
            <a:r>
              <a:rPr lang="ja-JP" altLang="en-US" dirty="0" smtClean="0">
                <a:latin typeface="HGPｺﾞｼｯｸM" panose="020B0600000000000000" pitchFamily="50" charset="-128"/>
                <a:ea typeface="HGPｺﾞｼｯｸM" panose="020B0600000000000000" pitchFamily="50" charset="-128"/>
              </a:rPr>
              <a:t>。多くの人が日常生活で利用している金融商品です。銀行に預けるものを「預金」、郵便局に預けるものを「貯金」といいます。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たとえば給与は、預金・貯金口座への振込で受け取るのが一般的です。預金口座から現金をおろしたり、また現金を口座に入れたり、頻繁に使用されます。 また、私たちは預金を「決済」に利用しています。例えば、電気・ガス・水道などの公共料金、電話代、クレジットカードでの買い物代金などの自動引き落としです。預金・貯金は、多くの人の日常生活に利用され、「決済」にも利用されることから、手厚く保護さ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預金の特徴は、一般に</a:t>
            </a:r>
            <a:r>
              <a:rPr lang="ja-JP" altLang="en-US" b="1" dirty="0" smtClean="0">
                <a:latin typeface="HGPｺﾞｼｯｸM" panose="020B0600000000000000" pitchFamily="50" charset="-128"/>
                <a:ea typeface="HGPｺﾞｼｯｸM" panose="020B0600000000000000" pitchFamily="50" charset="-128"/>
              </a:rPr>
              <a:t>「安全性」が高く、元本が確保され、「流動性」も高い</a:t>
            </a:r>
            <a:r>
              <a:rPr lang="ja-JP" altLang="en-US" dirty="0" smtClean="0">
                <a:latin typeface="HGPｺﾞｼｯｸM" panose="020B0600000000000000" pitchFamily="50" charset="-128"/>
                <a:ea typeface="HGPｺﾞｼｯｸM" panose="020B0600000000000000" pitchFamily="50" charset="-128"/>
              </a:rPr>
              <a:t>、すなわち、現金に換えやすい点です。一方、</a:t>
            </a:r>
            <a:r>
              <a:rPr lang="ja-JP" altLang="en-US" b="1" dirty="0" smtClean="0">
                <a:latin typeface="HGPｺﾞｼｯｸM" panose="020B0600000000000000" pitchFamily="50" charset="-128"/>
                <a:ea typeface="HGPｺﾞｼｯｸM" panose="020B0600000000000000" pitchFamily="50" charset="-128"/>
              </a:rPr>
              <a:t>「収益性」は低く</a:t>
            </a:r>
            <a:r>
              <a:rPr lang="ja-JP" altLang="en-US" dirty="0" smtClean="0">
                <a:latin typeface="HGPｺﾞｼｯｸM" panose="020B0600000000000000" pitchFamily="50" charset="-128"/>
                <a:ea typeface="HGPｺﾞｼｯｸM" panose="020B0600000000000000" pitchFamily="50" charset="-128"/>
              </a:rPr>
              <a:t>なります。</a:t>
            </a:r>
            <a:r>
              <a:rPr lang="ja-JP" altLang="ja-JP" dirty="0" smtClean="0">
                <a:latin typeface="HGPｺﾞｼｯｸM" panose="020B0600000000000000" pitchFamily="50" charset="-128"/>
                <a:ea typeface="HGPｺﾞｼｯｸM" panose="020B0600000000000000" pitchFamily="50" charset="-128"/>
              </a:rPr>
              <a:t>　　　</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8694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「債券」</a:t>
            </a:r>
            <a:r>
              <a:rPr lang="ja-JP" altLang="en-US" dirty="0" smtClean="0">
                <a:latin typeface="HGPｺﾞｼｯｸM" panose="020B0600000000000000" pitchFamily="50" charset="-128"/>
                <a:ea typeface="HGPｺﾞｼｯｸM" panose="020B0600000000000000" pitchFamily="50" charset="-128"/>
              </a:rPr>
              <a:t>とは、国や会社がお金を借りるために発行するものをいいます。企業や国は、お金を借りる代わりに定期的に利子を支払い、満期がくれば借りたお金（元本）を返すことを約束します。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債券のうち、企業が発行するものは「社債」、国が発行するものは「国債」と呼ばれます。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発行した会社等が倒産すると、返済されない可能性があります。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債券の</a:t>
            </a:r>
            <a:r>
              <a:rPr lang="ja-JP" altLang="en-US" b="1" dirty="0" smtClean="0">
                <a:latin typeface="HGPｺﾞｼｯｸM" panose="020B0600000000000000" pitchFamily="50" charset="-128"/>
                <a:ea typeface="HGPｺﾞｼｯｸM" panose="020B0600000000000000" pitchFamily="50" charset="-128"/>
              </a:rPr>
              <a:t>「安全性」は、国債は国の信用力により高く、社債は発行した会社次第</a:t>
            </a:r>
            <a:r>
              <a:rPr lang="ja-JP" altLang="en-US" dirty="0" smtClean="0">
                <a:latin typeface="HGPｺﾞｼｯｸM" panose="020B0600000000000000" pitchFamily="50" charset="-128"/>
                <a:ea typeface="HGPｺﾞｼｯｸM" panose="020B0600000000000000" pitchFamily="50" charset="-128"/>
              </a:rPr>
              <a:t>です。</a:t>
            </a:r>
            <a:r>
              <a:rPr lang="ja-JP" altLang="en-US" b="1" dirty="0" smtClean="0">
                <a:latin typeface="HGPｺﾞｼｯｸM" panose="020B0600000000000000" pitchFamily="50" charset="-128"/>
                <a:ea typeface="HGPｺﾞｼｯｸM" panose="020B0600000000000000" pitchFamily="50" charset="-128"/>
              </a:rPr>
              <a:t>「収益性」は、一般に預金よりも高い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満期前に売る場合には元本割れになる可能性</a:t>
            </a:r>
            <a:r>
              <a:rPr lang="ja-JP" altLang="en-US" dirty="0" smtClean="0">
                <a:latin typeface="HGPｺﾞｼｯｸM" panose="020B0600000000000000" pitchFamily="50" charset="-128"/>
                <a:ea typeface="HGPｺﾞｼｯｸM" panose="020B0600000000000000" pitchFamily="50" charset="-128"/>
              </a:rPr>
              <a:t>もあり得ます。</a:t>
            </a:r>
          </a:p>
        </p:txBody>
      </p:sp>
    </p:spTree>
    <p:extLst>
      <p:ext uri="{BB962C8B-B14F-4D97-AF65-F5344CB8AC3E}">
        <p14:creationId xmlns:p14="http://schemas.microsoft.com/office/powerpoint/2010/main" val="2581565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「投資」の一つの例が、株式を購入することです。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株式会社は、</a:t>
            </a:r>
            <a:r>
              <a:rPr lang="ja-JP" altLang="en-US" b="1" dirty="0" smtClean="0">
                <a:latin typeface="HGPｺﾞｼｯｸM" panose="020B0600000000000000" pitchFamily="50" charset="-128"/>
                <a:ea typeface="HGPｺﾞｼｯｸM" panose="020B0600000000000000" pitchFamily="50" charset="-128"/>
              </a:rPr>
              <a:t>「株式」</a:t>
            </a:r>
            <a:r>
              <a:rPr lang="ja-JP" altLang="en-US" dirty="0" smtClean="0">
                <a:latin typeface="HGPｺﾞｼｯｸM" panose="020B0600000000000000" pitchFamily="50" charset="-128"/>
                <a:ea typeface="HGPｺﾞｼｯｸM" panose="020B0600000000000000" pitchFamily="50" charset="-128"/>
              </a:rPr>
              <a:t>を発行して一般の人などからお金を集め、そのお金で事業を始めたり、事業を拡大します。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株式を持っている人を株主といい、</a:t>
            </a:r>
            <a:r>
              <a:rPr lang="ja-JP" altLang="en-US" b="1" dirty="0" smtClean="0">
                <a:latin typeface="HGPｺﾞｼｯｸM" panose="020B0600000000000000" pitchFamily="50" charset="-128"/>
                <a:ea typeface="HGPｺﾞｼｯｸM" panose="020B0600000000000000" pitchFamily="50" charset="-128"/>
              </a:rPr>
              <a:t>株主は法的には株式会社の所有者</a:t>
            </a:r>
            <a:r>
              <a:rPr lang="ja-JP" altLang="en-US" dirty="0" smtClean="0">
                <a:latin typeface="HGPｺﾞｼｯｸM" panose="020B0600000000000000" pitchFamily="50" charset="-128"/>
                <a:ea typeface="HGPｺﾞｼｯｸM" panose="020B0600000000000000" pitchFamily="50" charset="-128"/>
              </a:rPr>
              <a:t>です。このため、株式を買うことは、その会社の「持ち分」を買っていることになります。株主はお金を貸している訳ではないので、会社にとっては返済義務のない「資本」になります。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 株式は、発行企業の業績、特に利益が伸びれば配当金の増加や株価の上昇が期待できます。一方、赤字が続けば株価は下落し、経営が破綻すれば株式の価値、すなわち株価はゼロになることもあり得ます。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eaLnBrk="1" hangingPunct="1">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このように、株式は、</a:t>
            </a:r>
            <a:r>
              <a:rPr lang="ja-JP" altLang="en-US" b="1" dirty="0" smtClean="0">
                <a:latin typeface="HGPｺﾞｼｯｸM" panose="020B0600000000000000" pitchFamily="50" charset="-128"/>
                <a:ea typeface="HGPｺﾞｼｯｸM" panose="020B0600000000000000" pitchFamily="50" charset="-128"/>
              </a:rPr>
              <a:t>「安全性」は低い</a:t>
            </a:r>
            <a:r>
              <a:rPr lang="ja-JP" altLang="en-US" dirty="0" smtClean="0">
                <a:latin typeface="HGPｺﾞｼｯｸM" panose="020B0600000000000000" pitchFamily="50" charset="-128"/>
                <a:ea typeface="HGPｺﾞｼｯｸM" panose="020B0600000000000000" pitchFamily="50" charset="-128"/>
              </a:rPr>
              <a:t>ですが、</a:t>
            </a:r>
            <a:r>
              <a:rPr lang="ja-JP" altLang="en-US" b="1" dirty="0" smtClean="0">
                <a:latin typeface="HGPｺﾞｼｯｸM" panose="020B0600000000000000" pitchFamily="50" charset="-128"/>
                <a:ea typeface="HGPｺﾞｼｯｸM" panose="020B0600000000000000" pitchFamily="50" charset="-128"/>
              </a:rPr>
              <a:t>高い「収益性」が期待できる</a:t>
            </a:r>
            <a:r>
              <a:rPr lang="ja-JP" altLang="en-US" dirty="0" smtClean="0">
                <a:latin typeface="HGPｺﾞｼｯｸM" panose="020B0600000000000000" pitchFamily="50" charset="-128"/>
                <a:ea typeface="HGPｺﾞｼｯｸM" panose="020B0600000000000000" pitchFamily="50" charset="-128"/>
              </a:rPr>
              <a:t>金融商品なのです。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endParaRPr lang="ja-JP" altLang="en-US"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793452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「投資信託」</a:t>
            </a:r>
            <a:r>
              <a:rPr lang="ja-JP" altLang="en-US" dirty="0" smtClean="0">
                <a:latin typeface="HGPｺﾞｼｯｸM" panose="020B0600000000000000" pitchFamily="50" charset="-128"/>
                <a:ea typeface="HGPｺﾞｼｯｸM" panose="020B0600000000000000" pitchFamily="50" charset="-128"/>
              </a:rPr>
              <a:t>は、</a:t>
            </a:r>
            <a:r>
              <a:rPr lang="ja-JP" altLang="en-US" b="1" dirty="0" smtClean="0">
                <a:latin typeface="HGPｺﾞｼｯｸM" panose="020B0600000000000000" pitchFamily="50" charset="-128"/>
                <a:ea typeface="HGPｺﾞｼｯｸM" panose="020B0600000000000000" pitchFamily="50" charset="-128"/>
              </a:rPr>
              <a:t>多くの人のお金を専門家がまとめて運用</a:t>
            </a:r>
            <a:r>
              <a:rPr lang="ja-JP" altLang="en-US" dirty="0" smtClean="0">
                <a:latin typeface="HGPｺﾞｼｯｸM" panose="020B0600000000000000" pitchFamily="50" charset="-128"/>
                <a:ea typeface="HGPｺﾞｼｯｸM" panose="020B0600000000000000" pitchFamily="50" charset="-128"/>
              </a:rPr>
              <a:t>し、成果を分配するものです。投資信託は、 さまざまな内容のものがあります。たとえば運用対象が債券中心、株式中心、不動産中心、海外資産中心などです。多くの銘柄、数種類の金融商品などに「分散投資」する投資信託もあります。 </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このため、投資信託の</a:t>
            </a:r>
            <a:r>
              <a:rPr lang="ja-JP" altLang="en-US" b="1" dirty="0" smtClean="0">
                <a:latin typeface="HGPｺﾞｼｯｸM" panose="020B0600000000000000" pitchFamily="50" charset="-128"/>
                <a:ea typeface="HGPｺﾞｼｯｸM" panose="020B0600000000000000" pitchFamily="50" charset="-128"/>
              </a:rPr>
              <a:t>収益性、安全性、流動性は、内容次第</a:t>
            </a:r>
            <a:r>
              <a:rPr lang="ja-JP" altLang="en-US" dirty="0" smtClean="0">
                <a:latin typeface="HGPｺﾞｼｯｸM" panose="020B0600000000000000" pitchFamily="50" charset="-128"/>
                <a:ea typeface="HGPｺﾞｼｯｸM" panose="020B0600000000000000" pitchFamily="50" charset="-128"/>
              </a:rPr>
              <a:t>です。運用している対象をよく確認し、特徴を把握する必要があります。</a:t>
            </a:r>
            <a:r>
              <a:rPr lang="ja-JP" altLang="en-US" b="1" dirty="0" smtClean="0">
                <a:latin typeface="HGPｺﾞｼｯｸM" panose="020B0600000000000000" pitchFamily="50" charset="-128"/>
                <a:ea typeface="HGPｺﾞｼｯｸM" panose="020B0600000000000000" pitchFamily="50" charset="-128"/>
              </a:rPr>
              <a:t>元本は保証されていません</a:t>
            </a:r>
            <a:r>
              <a:rPr lang="ja-JP" altLang="en-US" dirty="0" smtClean="0">
                <a:latin typeface="HGPｺﾞｼｯｸM" panose="020B0600000000000000" pitchFamily="50" charset="-128"/>
                <a:ea typeface="HGPｺﾞｼｯｸM" panose="020B0600000000000000" pitchFamily="50" charset="-128"/>
              </a:rPr>
              <a:t>。 投資信託には、</a:t>
            </a:r>
            <a:r>
              <a:rPr lang="ja-JP" altLang="en-US" b="1" dirty="0" smtClean="0">
                <a:latin typeface="HGPｺﾞｼｯｸM" panose="020B0600000000000000" pitchFamily="50" charset="-128"/>
                <a:ea typeface="HGPｺﾞｼｯｸM" panose="020B0600000000000000" pitchFamily="50" charset="-128"/>
              </a:rPr>
              <a:t>運用を専門家に任せることができる</a:t>
            </a:r>
            <a:r>
              <a:rPr lang="ja-JP" altLang="en-US"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豊富な商品群から選択</a:t>
            </a:r>
            <a:r>
              <a:rPr lang="ja-JP" altLang="en-US" dirty="0" smtClean="0">
                <a:latin typeface="HGPｺﾞｼｯｸM" panose="020B0600000000000000" pitchFamily="50" charset="-128"/>
                <a:ea typeface="HGPｺﾞｼｯｸM" panose="020B0600000000000000" pitchFamily="50" charset="-128"/>
              </a:rPr>
              <a:t>できる、</a:t>
            </a:r>
            <a:r>
              <a:rPr lang="ja-JP" altLang="en-US" b="1" dirty="0" smtClean="0">
                <a:latin typeface="HGPｺﾞｼｯｸM" panose="020B0600000000000000" pitchFamily="50" charset="-128"/>
                <a:ea typeface="HGPｺﾞｼｯｸM" panose="020B0600000000000000" pitchFamily="50" charset="-128"/>
              </a:rPr>
              <a:t>少ない金額から</a:t>
            </a:r>
            <a:r>
              <a:rPr lang="ja-JP" altLang="en-US" dirty="0" smtClean="0">
                <a:latin typeface="HGPｺﾞｼｯｸM" panose="020B0600000000000000" pitchFamily="50" charset="-128"/>
                <a:ea typeface="HGPｺﾞｼｯｸM" panose="020B0600000000000000" pitchFamily="50" charset="-128"/>
              </a:rPr>
              <a:t>買うことができ、</a:t>
            </a:r>
            <a:r>
              <a:rPr lang="ja-JP" altLang="en-US" b="1" dirty="0" smtClean="0">
                <a:latin typeface="HGPｺﾞｼｯｸM" panose="020B0600000000000000" pitchFamily="50" charset="-128"/>
                <a:ea typeface="HGPｺﾞｼｯｸM" panose="020B0600000000000000" pitchFamily="50" charset="-128"/>
              </a:rPr>
              <a:t>分散投資もしやすい</a:t>
            </a:r>
            <a:r>
              <a:rPr lang="ja-JP" altLang="en-US" dirty="0" smtClean="0">
                <a:latin typeface="HGPｺﾞｼｯｸM" panose="020B0600000000000000" pitchFamily="50" charset="-128"/>
                <a:ea typeface="HGPｺﾞｼｯｸM" panose="020B0600000000000000" pitchFamily="50" charset="-128"/>
              </a:rPr>
              <a:t>などの特徴があります。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7577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金融リテラシーが高いと、どんな良いことがあるのでしょうか？</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金融リテラシーが高いと、</a:t>
            </a:r>
            <a:r>
              <a:rPr lang="ja-JP" altLang="en-US" b="1" dirty="0" smtClean="0">
                <a:latin typeface="HGPｺﾞｼｯｸM" panose="020B0600000000000000" pitchFamily="50" charset="-128"/>
                <a:ea typeface="HGPｺﾞｼｯｸM" panose="020B0600000000000000" pitchFamily="50" charset="-128"/>
              </a:rPr>
              <a:t>経済的に自立し、より良い暮らしを送ることができる</a:t>
            </a:r>
            <a:r>
              <a:rPr lang="ja-JP" altLang="en-US" dirty="0" smtClean="0">
                <a:latin typeface="HGPｺﾞｼｯｸM" panose="020B0600000000000000" pitchFamily="50" charset="-128"/>
                <a:ea typeface="HGPｺﾞｼｯｸM" panose="020B0600000000000000" pitchFamily="50" charset="-128"/>
              </a:rPr>
              <a:t>と考えられています。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ctr" hangingPunct="1">
              <a:spcBef>
                <a:spcPts val="302"/>
              </a:spcBef>
              <a:spcAft>
                <a:spcPts val="302"/>
              </a:spcAft>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344223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安全性・収益性・流動性の３つとも◎の金融商品はありません。</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流動性：預金・貯金は</a:t>
            </a:r>
            <a:r>
              <a:rPr lang="en-US" altLang="ja-JP" dirty="0" smtClean="0">
                <a:latin typeface="HGPｺﾞｼｯｸM" panose="020B0600000000000000" pitchFamily="50" charset="-128"/>
                <a:ea typeface="HGPｺﾞｼｯｸM" panose="020B0600000000000000" pitchFamily="50" charset="-128"/>
              </a:rPr>
              <a:t>24</a:t>
            </a:r>
            <a:r>
              <a:rPr lang="ja-JP" altLang="en-US" dirty="0" smtClean="0">
                <a:latin typeface="HGPｺﾞｼｯｸM" panose="020B0600000000000000" pitchFamily="50" charset="-128"/>
                <a:ea typeface="HGPｺﾞｼｯｸM" panose="020B0600000000000000" pitchFamily="50" charset="-128"/>
              </a:rPr>
              <a:t>時間引き出せるので◎、株式・投資信託は売却後</a:t>
            </a:r>
            <a:r>
              <a:rPr lang="en-US" altLang="ja-JP" dirty="0" smtClean="0">
                <a:latin typeface="HGPｺﾞｼｯｸM" panose="020B0600000000000000" pitchFamily="50" charset="-128"/>
                <a:ea typeface="HGPｺﾞｼｯｸM" panose="020B0600000000000000" pitchFamily="50" charset="-128"/>
              </a:rPr>
              <a:t>4</a:t>
            </a:r>
            <a:r>
              <a:rPr lang="ja-JP" altLang="en-US" dirty="0" smtClean="0">
                <a:latin typeface="HGPｺﾞｼｯｸM" panose="020B0600000000000000" pitchFamily="50" charset="-128"/>
                <a:ea typeface="HGPｺﾞｼｯｸM" panose="020B0600000000000000" pitchFamily="50" charset="-128"/>
              </a:rPr>
              <a:t>～</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営業日かかりますので〇としています。債券は途中で売却することもできますが、満期保有が原則なので△としています。預金・貯金は</a:t>
            </a:r>
            <a:r>
              <a:rPr lang="en-US" altLang="ja-JP" dirty="0" smtClean="0">
                <a:latin typeface="HGPｺﾞｼｯｸM" panose="020B0600000000000000" pitchFamily="50" charset="-128"/>
                <a:ea typeface="HGPｺﾞｼｯｸM" panose="020B0600000000000000" pitchFamily="50" charset="-128"/>
              </a:rPr>
              <a:t>ATM</a:t>
            </a:r>
            <a:r>
              <a:rPr lang="ja-JP" altLang="en-US" dirty="0" smtClean="0">
                <a:latin typeface="HGPｺﾞｼｯｸM" panose="020B0600000000000000" pitchFamily="50" charset="-128"/>
                <a:ea typeface="HGPｺﾞｼｯｸM" panose="020B0600000000000000" pitchFamily="50" charset="-128"/>
              </a:rPr>
              <a:t>利用手数料、株式・債券・投資信託は売買手数料等を確認しましょう。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投資信託の安全性や収益性は投資対象次第ですので、幅を持たせています。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生活費や使う予定がある資金は、預金・貯金に入れましょう。</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当面使う予定がなく増やすことを考える場合は、株式、債券、投資信託といった金融商品を購入することを検討しましょう。</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09336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貯める・増やす、ここでは預金と投資について考えてみましょう。</a:t>
            </a:r>
            <a:r>
              <a:rPr kumimoji="1" lang="ja-JP" altLang="en-US" b="1" dirty="0" smtClean="0"/>
              <a:t>資産形成は少し難しいので、この投資の仕組みだけ理解してください。</a:t>
            </a:r>
            <a:endParaRPr kumimoji="1" lang="en-US" altLang="ja-JP" b="1" dirty="0" smtClean="0"/>
          </a:p>
          <a:p>
            <a:r>
              <a:rPr lang="ja-JP" altLang="en-US" b="1" dirty="0" smtClean="0"/>
              <a:t>（クリック）</a:t>
            </a:r>
            <a:r>
              <a:rPr kumimoji="1" lang="ja-JP" altLang="en-US" dirty="0" smtClean="0"/>
              <a:t>皆さん家庭から銀行に預金をして、銀行が企業や政府に貸し出しをするというやり方もありますが、先ほど見た通り、金利はほとんどつきません。</a:t>
            </a:r>
            <a:endParaRPr kumimoji="1" lang="en-US" altLang="ja-JP" dirty="0" smtClean="0"/>
          </a:p>
          <a:p>
            <a:r>
              <a:rPr lang="ja-JP" altLang="en-US" b="1" dirty="0" smtClean="0"/>
              <a:t>（クリック）</a:t>
            </a:r>
            <a:r>
              <a:rPr kumimoji="1" lang="ja-JP" altLang="en-US" dirty="0" smtClean="0"/>
              <a:t>一方で、証券会社などを通じて、債券や株式、国債を購入することで、企業や政府に皆さんの資金が渡ります。株式の場合は企業のオーナーになるということになります。</a:t>
            </a:r>
            <a:endParaRPr kumimoji="1" lang="en-US" altLang="ja-JP" dirty="0" smtClean="0"/>
          </a:p>
          <a:p>
            <a:r>
              <a:rPr lang="ja-JP" altLang="en-US" b="1" dirty="0" smtClean="0"/>
              <a:t>（クリック）</a:t>
            </a:r>
            <a:r>
              <a:rPr kumimoji="1" lang="ja-JP" altLang="en-US" dirty="0" smtClean="0"/>
              <a:t>その資金は企業であれば、設備投資や商品サービスの提供、株主への配当や従業員への給与支払いに使われます。企業の経済活動を通じて利益が生まれ、投資家である家庭に配当金が支払われたり、株価が上がって資産価値が増えたりします。債券は企業にお金を貸すことになり、同じように企業の経済活動に使われますが、債券を持つ投資家には定期的に金利が払われ、最後には元本が返済されます。</a:t>
            </a:r>
            <a:endParaRPr kumimoji="1" lang="en-US" altLang="ja-JP" dirty="0" smtClean="0"/>
          </a:p>
          <a:p>
            <a:r>
              <a:rPr lang="ja-JP" altLang="en-US" b="1" dirty="0" smtClean="0"/>
              <a:t>（クリック）</a:t>
            </a:r>
            <a:r>
              <a:rPr kumimoji="1" lang="ja-JP" altLang="en-US" dirty="0" smtClean="0"/>
              <a:t>一方で、国債は政府にお金を貸すという債券と同じ仕組みです。政府の場合は、その資金を公共サービスに使い、投資家は定期的に利子を受けとり、最後には元本が返済されます。</a:t>
            </a:r>
            <a:endParaRPr kumimoji="1" lang="en-US" altLang="ja-JP" dirty="0" smtClean="0"/>
          </a:p>
          <a:p>
            <a:r>
              <a:rPr lang="ja-JP" altLang="en-US" b="1" dirty="0" smtClean="0"/>
              <a:t>（クリック）</a:t>
            </a:r>
            <a:r>
              <a:rPr kumimoji="1" lang="ja-JP" altLang="en-US" dirty="0" smtClean="0"/>
              <a:t>経済活動にお金を出すことで、経済がより豊かになります。</a:t>
            </a:r>
            <a:endParaRPr kumimoji="1" lang="en-US" altLang="ja-JP" dirty="0" smtClean="0"/>
          </a:p>
          <a:p>
            <a:r>
              <a:rPr lang="ja-JP" altLang="en-US" b="1" dirty="0" smtClean="0"/>
              <a:t>（クリック）</a:t>
            </a:r>
            <a:r>
              <a:rPr lang="ja-JP" altLang="en-US" b="0" dirty="0" smtClean="0"/>
              <a:t>同時に、</a:t>
            </a:r>
            <a:r>
              <a:rPr kumimoji="1" lang="ja-JP" altLang="en-US" dirty="0" smtClean="0"/>
              <a:t>家庭の資産も増えるというのが投資の仕組みです。</a:t>
            </a:r>
          </a:p>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40</a:t>
            </a:fld>
            <a:endParaRPr lang="ja-JP" altLang="ja-JP"/>
          </a:p>
        </p:txBody>
      </p:sp>
    </p:spTree>
    <p:extLst>
      <p:ext uri="{BB962C8B-B14F-4D97-AF65-F5344CB8AC3E}">
        <p14:creationId xmlns:p14="http://schemas.microsoft.com/office/powerpoint/2010/main" val="3708276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52288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ts val="604"/>
              </a:spcBef>
              <a:spcAft>
                <a:spcPct val="0"/>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お金を「借りる」際は注意することを知る。「借りる」際には金利（手数料）が高く、返済額が大きくなることを知る。進学の際に学費を借りる制度（奨学金）があることを学ぶ。</a:t>
            </a:r>
            <a:endParaRPr lang="en-US" altLang="ja-JP" b="1" u="sng" dirty="0" smtClean="0">
              <a:latin typeface="HGPｺﾞｼｯｸM" panose="020B0600000000000000" pitchFamily="50" charset="-128"/>
              <a:ea typeface="HGPｺﾞｼｯｸM" panose="020B0600000000000000" pitchFamily="50" charset="-128"/>
            </a:endParaRPr>
          </a:p>
          <a:p>
            <a:pPr marL="0" indent="0">
              <a:spcBef>
                <a:spcPts val="604"/>
              </a:spcBef>
              <a:buFont typeface="Wingdings" panose="05000000000000000000" pitchFamily="2" charset="2"/>
              <a:buNone/>
            </a:pPr>
            <a:endParaRPr lang="en-US" altLang="ja-JP" dirty="0" smtClean="0">
              <a:latin typeface="HGPｺﾞｼｯｸM" panose="020B0600000000000000" pitchFamily="50" charset="-128"/>
              <a:ea typeface="HGPｺﾞｼｯｸM" panose="020B0600000000000000" pitchFamily="50" charset="-128"/>
            </a:endParaRPr>
          </a:p>
          <a:p>
            <a:pPr marL="172896" indent="-172896">
              <a:spcBef>
                <a:spcPts val="604"/>
              </a:spcBef>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5</a:t>
            </a:r>
            <a:r>
              <a:rPr lang="ja-JP" altLang="en-US" dirty="0" smtClean="0">
                <a:latin typeface="HGPｺﾞｼｯｸM" panose="020B0600000000000000" pitchFamily="50" charset="-128"/>
                <a:ea typeface="HGPｺﾞｼｯｸM" panose="020B0600000000000000" pitchFamily="50" charset="-128"/>
              </a:rPr>
              <a:t>章は、「借りる」について説明します。</a:t>
            </a: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673592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後ほど、借金シミュレーターを使って、計算します。</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3009701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a:latin typeface="HGPｺﾞｼｯｸM" panose="020B0600000000000000" pitchFamily="50" charset="-128"/>
                <a:ea typeface="HGPｺﾞｼｯｸM" panose="020B0600000000000000" pitchFamily="50" charset="-128"/>
              </a:rPr>
              <a:t>人生を送っていくうえでは、いろいろな「モノ」（物やサービス）を買う必要があります。モノを買うときには、お金を払う必要があります。モノを買うとき、「お金を貯めてから、買う」というのが通例ですが、「お金を借りて、買う」こともできます。「お金を借りて、買う」と、あとで「お金を返す」必要があります。つまり、</a:t>
            </a:r>
            <a:r>
              <a:rPr lang="ja-JP" altLang="ja-JP" dirty="0">
                <a:latin typeface="HGPｺﾞｼｯｸM" panose="020B0600000000000000" pitchFamily="50" charset="-128"/>
                <a:ea typeface="HGPｺﾞｼｯｸM" panose="020B0600000000000000" pitchFamily="50" charset="-128"/>
              </a:rPr>
              <a:t>お金を「借りる」と</a:t>
            </a:r>
            <a:r>
              <a:rPr lang="ja-JP" altLang="en-US" dirty="0">
                <a:latin typeface="HGPｺﾞｼｯｸM" panose="020B0600000000000000" pitchFamily="50" charset="-128"/>
                <a:ea typeface="HGPｺﾞｼｯｸM" panose="020B0600000000000000" pitchFamily="50" charset="-128"/>
              </a:rPr>
              <a:t>いうこと</a:t>
            </a:r>
            <a:r>
              <a:rPr lang="ja-JP" altLang="ja-JP" dirty="0">
                <a:latin typeface="HGPｺﾞｼｯｸM" panose="020B0600000000000000" pitchFamily="50" charset="-128"/>
                <a:ea typeface="HGPｺﾞｼｯｸM" panose="020B0600000000000000" pitchFamily="50" charset="-128"/>
              </a:rPr>
              <a:t>は、</a:t>
            </a:r>
            <a:r>
              <a:rPr lang="ja-JP" altLang="ja-JP" b="1" dirty="0">
                <a:latin typeface="HGPｺﾞｼｯｸM" panose="020B0600000000000000" pitchFamily="50" charset="-128"/>
                <a:ea typeface="HGPｺﾞｼｯｸM" panose="020B0600000000000000" pitchFamily="50" charset="-128"/>
              </a:rPr>
              <a:t>将来の収入の先取り</a:t>
            </a:r>
            <a:r>
              <a:rPr lang="ja-JP" altLang="en-US" dirty="0">
                <a:latin typeface="HGPｺﾞｼｯｸM" panose="020B0600000000000000" pitchFamily="50" charset="-128"/>
                <a:ea typeface="HGPｺﾞｼｯｸM" panose="020B0600000000000000" pitchFamily="50" charset="-128"/>
              </a:rPr>
              <a:t>なの</a:t>
            </a:r>
            <a:r>
              <a:rPr lang="ja-JP" altLang="ja-JP" dirty="0">
                <a:latin typeface="HGPｺﾞｼｯｸM" panose="020B0600000000000000" pitchFamily="50" charset="-128"/>
                <a:ea typeface="HGPｺﾞｼｯｸM" panose="020B0600000000000000" pitchFamily="50" charset="-128"/>
              </a:rPr>
              <a:t>です。</a:t>
            </a:r>
            <a:r>
              <a:rPr lang="ja-JP" altLang="en-US" dirty="0">
                <a:latin typeface="HGPｺﾞｼｯｸM" panose="020B0600000000000000" pitchFamily="50" charset="-128"/>
                <a:ea typeface="HGPｺﾞｼｯｸM" panose="020B0600000000000000" pitchFamily="50" charset="-128"/>
              </a:rPr>
              <a:t>このため、ものを買うために「お金を借りたい」と思ったときには、そのお金を返せるかどうか、よく考えてみる必要があります。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ja-JP" dirty="0">
                <a:latin typeface="HGPｺﾞｼｯｸM" panose="020B0600000000000000" pitchFamily="50" charset="-128"/>
                <a:ea typeface="HGPｺﾞｼｯｸM" panose="020B0600000000000000" pitchFamily="50" charset="-128"/>
              </a:rPr>
              <a:t>住宅のような高額のものは</a:t>
            </a:r>
            <a:r>
              <a:rPr lang="ja-JP" altLang="ja-JP" dirty="0" smtClean="0">
                <a:latin typeface="HGPｺﾞｼｯｸM" panose="020B0600000000000000" pitchFamily="50" charset="-128"/>
                <a:ea typeface="HGPｺﾞｼｯｸM" panose="020B0600000000000000"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必要な金額を貯めるのに時間がかかることが多いので</a:t>
            </a:r>
            <a:r>
              <a:rPr lang="ja-JP" altLang="ja-JP" dirty="0" smtClean="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多くの人が</a:t>
            </a:r>
            <a:r>
              <a:rPr lang="ja-JP" altLang="ja-JP" b="1" dirty="0">
                <a:latin typeface="HGPｺﾞｼｯｸM" panose="020B0600000000000000" pitchFamily="50" charset="-128"/>
                <a:ea typeface="HGPｺﾞｼｯｸM" panose="020B0600000000000000" pitchFamily="50" charset="-128"/>
              </a:rPr>
              <a:t>住宅ローン</a:t>
            </a:r>
            <a:r>
              <a:rPr lang="ja-JP" altLang="ja-JP" dirty="0">
                <a:latin typeface="HGPｺﾞｼｯｸM" panose="020B0600000000000000" pitchFamily="50" charset="-128"/>
                <a:ea typeface="HGPｺﾞｼｯｸM" panose="020B0600000000000000" pitchFamily="50" charset="-128"/>
              </a:rPr>
              <a:t>を利用します。</a:t>
            </a:r>
            <a:r>
              <a:rPr lang="ja-JP" altLang="en-US" dirty="0">
                <a:latin typeface="HGPｺﾞｼｯｸM" panose="020B0600000000000000" pitchFamily="50" charset="-128"/>
                <a:ea typeface="HGPｺﾞｼｯｸM" panose="020B0600000000000000" pitchFamily="50" charset="-128"/>
              </a:rPr>
              <a:t>ですから「お金を借りて、住宅を買う」という行動は、世の中で広くみられます。しかし、「お金を借りて、住宅を買う」ことは、人生を左右し、家計にも大きな影響を及ぼします。このため、ライフデザインや生活設計に照らして、住宅に関する判断を行う必要があ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ja-JP" dirty="0">
                <a:latin typeface="HGPｺﾞｼｯｸM" panose="020B0600000000000000" pitchFamily="50" charset="-128"/>
                <a:ea typeface="HGPｺﾞｼｯｸM" panose="020B0600000000000000" pitchFamily="50" charset="-128"/>
              </a:rPr>
              <a:t>お金を「借りる」と一般的に</a:t>
            </a:r>
            <a:r>
              <a:rPr lang="ja-JP" altLang="ja-JP" b="1" dirty="0">
                <a:latin typeface="HGPｺﾞｼｯｸM" panose="020B0600000000000000" pitchFamily="50" charset="-128"/>
                <a:ea typeface="HGPｺﾞｼｯｸM" panose="020B0600000000000000" pitchFamily="50" charset="-128"/>
              </a:rPr>
              <a:t>利子（金利）</a:t>
            </a:r>
            <a:r>
              <a:rPr lang="ja-JP" altLang="ja-JP" dirty="0">
                <a:latin typeface="HGPｺﾞｼｯｸM" panose="020B0600000000000000" pitchFamily="50" charset="-128"/>
                <a:ea typeface="HGPｺﾞｼｯｸM" panose="020B0600000000000000" pitchFamily="50" charset="-128"/>
              </a:rPr>
              <a:t>が発生します。</a:t>
            </a:r>
            <a:r>
              <a:rPr lang="ja-JP" altLang="en-US" dirty="0">
                <a:latin typeface="HGPｺﾞｼｯｸM" panose="020B0600000000000000" pitchFamily="50" charset="-128"/>
                <a:ea typeface="HGPｺﾞｼｯｸM" panose="020B0600000000000000" pitchFamily="50" charset="-128"/>
              </a:rPr>
              <a:t>当然のことながら、元本および利子を返す必要があります。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ja-JP" b="1" dirty="0">
                <a:latin typeface="HGPｺﾞｼｯｸM" panose="020B0600000000000000" pitchFamily="50" charset="-128"/>
                <a:ea typeface="HGPｺﾞｼｯｸM" panose="020B0600000000000000" pitchFamily="50" charset="-128"/>
              </a:rPr>
              <a:t>消費者ローン</a:t>
            </a:r>
            <a:r>
              <a:rPr lang="ja-JP" altLang="ja-JP" dirty="0">
                <a:latin typeface="HGPｺﾞｼｯｸM" panose="020B0600000000000000" pitchFamily="50" charset="-128"/>
                <a:ea typeface="HGPｺﾞｼｯｸM" panose="020B0600000000000000" pitchFamily="50" charset="-128"/>
              </a:rPr>
              <a:t>や</a:t>
            </a:r>
            <a:r>
              <a:rPr lang="ja-JP" altLang="ja-JP" b="1" dirty="0">
                <a:latin typeface="HGPｺﾞｼｯｸM" panose="020B0600000000000000" pitchFamily="50" charset="-128"/>
                <a:ea typeface="HGPｺﾞｼｯｸM" panose="020B0600000000000000" pitchFamily="50" charset="-128"/>
              </a:rPr>
              <a:t>カードローン</a:t>
            </a:r>
            <a:r>
              <a:rPr lang="ja-JP" altLang="ja-JP" dirty="0">
                <a:latin typeface="HGPｺﾞｼｯｸM" panose="020B0600000000000000" pitchFamily="50" charset="-128"/>
                <a:ea typeface="HGPｺﾞｼｯｸM" panose="020B0600000000000000" pitchFamily="50" charset="-128"/>
              </a:rPr>
              <a:t>など</a:t>
            </a:r>
            <a:r>
              <a:rPr lang="ja-JP" altLang="en-US" dirty="0">
                <a:latin typeface="HGPｺﾞｼｯｸM" panose="020B0600000000000000" pitchFamily="50" charset="-128"/>
                <a:ea typeface="HGPｺﾞｼｯｸM" panose="020B0600000000000000" pitchFamily="50" charset="-128"/>
              </a:rPr>
              <a:t>は、一般的に金利が高いなど、</a:t>
            </a:r>
            <a:r>
              <a:rPr lang="ja-JP" altLang="ja-JP" dirty="0">
                <a:latin typeface="HGPｺﾞｼｯｸM" panose="020B0600000000000000" pitchFamily="50" charset="-128"/>
                <a:ea typeface="HGPｺﾞｼｯｸM" panose="020B0600000000000000" pitchFamily="50" charset="-128"/>
              </a:rPr>
              <a:t>利用する際は借り過ぎに</a:t>
            </a:r>
            <a:r>
              <a:rPr lang="ja-JP" altLang="en-US" dirty="0">
                <a:latin typeface="HGPｺﾞｼｯｸM" panose="020B0600000000000000" pitchFamily="50" charset="-128"/>
                <a:ea typeface="HGPｺﾞｼｯｸM" panose="020B0600000000000000" pitchFamily="50" charset="-128"/>
              </a:rPr>
              <a:t>十分な</a:t>
            </a:r>
            <a:r>
              <a:rPr lang="ja-JP" altLang="ja-JP" dirty="0">
                <a:latin typeface="HGPｺﾞｼｯｸM" panose="020B0600000000000000" pitchFamily="50" charset="-128"/>
                <a:ea typeface="HGPｺﾞｼｯｸM" panose="020B0600000000000000" pitchFamily="50" charset="-128"/>
              </a:rPr>
              <a:t>注意が必要です</a:t>
            </a:r>
            <a:r>
              <a:rPr lang="ja-JP" altLang="ja-JP"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クレジットカード</a:t>
            </a:r>
            <a:r>
              <a:rPr lang="ja-JP" altLang="en-US" dirty="0" smtClean="0">
                <a:latin typeface="HGPｺﾞｼｯｸM" panose="020B0600000000000000" pitchFamily="50" charset="-128"/>
                <a:ea typeface="HGPｺﾞｼｯｸM" panose="020B0600000000000000" pitchFamily="50" charset="-128"/>
              </a:rPr>
              <a:t>も</a:t>
            </a:r>
            <a:r>
              <a:rPr lang="en-US" altLang="ja-JP" dirty="0" smtClean="0">
                <a:latin typeface="HGPｺﾞｼｯｸM" panose="020B0600000000000000" pitchFamily="50" charset="-128"/>
                <a:ea typeface="HGPｺﾞｼｯｸM" panose="020B0600000000000000" pitchFamily="50" charset="-128"/>
              </a:rPr>
              <a:t>2</a:t>
            </a:r>
            <a:r>
              <a:rPr lang="ja-JP" altLang="en-US" dirty="0" smtClean="0">
                <a:latin typeface="HGPｺﾞｼｯｸM" panose="020B0600000000000000" pitchFamily="50" charset="-128"/>
                <a:ea typeface="HGPｺﾞｼｯｸM" panose="020B0600000000000000" pitchFamily="50" charset="-128"/>
              </a:rPr>
              <a:t>回払いまでは手数料がかかりませんが、</a:t>
            </a:r>
            <a:r>
              <a:rPr lang="en-US" altLang="ja-JP" dirty="0" smtClean="0">
                <a:latin typeface="HGPｺﾞｼｯｸM" panose="020B0600000000000000" pitchFamily="50" charset="-128"/>
                <a:ea typeface="HGPｺﾞｼｯｸM" panose="020B0600000000000000" pitchFamily="50" charset="-128"/>
              </a:rPr>
              <a:t>3</a:t>
            </a:r>
            <a:r>
              <a:rPr lang="ja-JP" altLang="en-US" dirty="0" smtClean="0">
                <a:latin typeface="HGPｺﾞｼｯｸM" panose="020B0600000000000000" pitchFamily="50" charset="-128"/>
                <a:ea typeface="HGPｺﾞｼｯｸM" panose="020B0600000000000000" pitchFamily="50" charset="-128"/>
              </a:rPr>
              <a:t>回払い以上やリボ払いという払い方は高い手数料がかかります。</a:t>
            </a:r>
            <a:endParaRPr lang="ja-JP" altLang="ja-JP" dirty="0">
              <a:latin typeface="HGPｺﾞｼｯｸM" panose="020B0600000000000000" pitchFamily="50" charset="-128"/>
              <a:ea typeface="HGPｺﾞｼｯｸM" panose="020B0600000000000000" pitchFamily="50" charset="-128"/>
            </a:endParaRPr>
          </a:p>
          <a:p>
            <a:pPr marL="172896" indent="-172896" eaLnBrk="1" fontAlgn="auto"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ところで、高校生のみなさんに、一番身近な「借りる」は</a:t>
            </a:r>
            <a:r>
              <a:rPr lang="ja-JP" altLang="en-US" b="1" dirty="0" smtClean="0">
                <a:latin typeface="HGPｺﾞｼｯｸM" panose="020B0600000000000000" pitchFamily="50" charset="-128"/>
                <a:ea typeface="HGPｺﾞｼｯｸM" panose="020B0600000000000000" pitchFamily="50" charset="-128"/>
              </a:rPr>
              <a:t>「奨学金」</a:t>
            </a:r>
            <a:r>
              <a:rPr lang="ja-JP" altLang="en-US" dirty="0" smtClean="0">
                <a:latin typeface="HGPｺﾞｼｯｸM" panose="020B0600000000000000" pitchFamily="50" charset="-128"/>
                <a:ea typeface="HGPｺﾞｼｯｸM" panose="020B0600000000000000" pitchFamily="50" charset="-128"/>
              </a:rPr>
              <a:t>かもしれません。大学や専門学校に入学し、卒業するまでには、大きなお金がかかります。</a:t>
            </a:r>
          </a:p>
          <a:p>
            <a:pPr marL="172896" indent="-172896" eaLnBrk="1" fontAlgn="auto" hangingPunct="1">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大学や専門学校に進学した人の</a:t>
            </a:r>
            <a:r>
              <a:rPr lang="en-US" altLang="ja-JP" dirty="0" smtClean="0">
                <a:latin typeface="HGPｺﾞｼｯｸM" panose="020B0600000000000000" pitchFamily="50" charset="-128"/>
                <a:ea typeface="HGPｺﾞｼｯｸM" panose="020B0600000000000000" pitchFamily="50" charset="-128"/>
              </a:rPr>
              <a:t>2.7</a:t>
            </a:r>
            <a:r>
              <a:rPr lang="ja-JP" altLang="en-US" dirty="0" smtClean="0">
                <a:latin typeface="HGPｺﾞｼｯｸM" panose="020B0600000000000000" pitchFamily="50" charset="-128"/>
                <a:ea typeface="HGPｺﾞｼｯｸM" panose="020B0600000000000000" pitchFamily="50" charset="-128"/>
              </a:rPr>
              <a:t>人に</a:t>
            </a:r>
            <a:r>
              <a:rPr lang="en-US" altLang="ja-JP" dirty="0" smtClean="0">
                <a:latin typeface="HGPｺﾞｼｯｸM" panose="020B0600000000000000" pitchFamily="50" charset="-128"/>
                <a:ea typeface="HGPｺﾞｼｯｸM" panose="020B0600000000000000" pitchFamily="50" charset="-128"/>
              </a:rPr>
              <a:t>1</a:t>
            </a:r>
            <a:r>
              <a:rPr lang="ja-JP" altLang="en-US" dirty="0" smtClean="0">
                <a:latin typeface="HGPｺﾞｼｯｸM" panose="020B0600000000000000" pitchFamily="50" charset="-128"/>
                <a:ea typeface="HGPｺﾞｼｯｸM" panose="020B0600000000000000" pitchFamily="50" charset="-128"/>
              </a:rPr>
              <a:t>人は、何らかの奨学金を利用しています。</a:t>
            </a:r>
            <a:r>
              <a:rPr lang="ja-JP" altLang="en-US" b="1" dirty="0" smtClean="0">
                <a:latin typeface="HGPｺﾞｼｯｸM" panose="020B0600000000000000" pitchFamily="50" charset="-128"/>
                <a:ea typeface="HGPｺﾞｼｯｸM" panose="020B0600000000000000" pitchFamily="50" charset="-128"/>
              </a:rPr>
              <a:t>貸与型の奨学金は、返済する必要</a:t>
            </a:r>
            <a:r>
              <a:rPr lang="ja-JP" altLang="en-US" dirty="0" smtClean="0">
                <a:latin typeface="HGPｺﾞｼｯｸM" panose="020B0600000000000000" pitchFamily="50" charset="-128"/>
                <a:ea typeface="HGPｺﾞｼｯｸM" panose="020B0600000000000000" pitchFamily="50" charset="-128"/>
              </a:rPr>
              <a:t>がありまので、学生のみなさんが借りて、学生のみなさん本人が返済するのが一般的です。後ほど、詳しく説明します。</a:t>
            </a:r>
          </a:p>
          <a:p>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268203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（３）貸金業者（クレジットカード、消費者金融）では年収の</a:t>
            </a:r>
            <a:r>
              <a:rPr lang="en-US" altLang="ja-JP" dirty="0" smtClean="0">
                <a:latin typeface="HGPｺﾞｼｯｸM" panose="020B0600000000000000" pitchFamily="50" charset="-128"/>
                <a:ea typeface="HGPｺﾞｼｯｸM" panose="020B0600000000000000" pitchFamily="50" charset="-128"/>
              </a:rPr>
              <a:t>1/3</a:t>
            </a:r>
            <a:r>
              <a:rPr lang="ja-JP" altLang="en-US" dirty="0" smtClean="0">
                <a:latin typeface="HGPｺﾞｼｯｸM" panose="020B0600000000000000" pitchFamily="50" charset="-128"/>
                <a:ea typeface="HGPｺﾞｼｯｸM" panose="020B0600000000000000" pitchFamily="50" charset="-128"/>
              </a:rPr>
              <a:t>を超える金額を借りることはできない。一方で、銀行（住宅ローンなど）では、それ以上に借りることができる。</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1941262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4243152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成年引き下げに伴い、</a:t>
            </a:r>
            <a:r>
              <a:rPr lang="en-US" altLang="ja-JP" b="1" u="sng" dirty="0" smtClean="0">
                <a:latin typeface="HGPｺﾞｼｯｸM" panose="020B0600000000000000" pitchFamily="50" charset="-128"/>
                <a:ea typeface="HGPｺﾞｼｯｸM" panose="020B0600000000000000" pitchFamily="50" charset="-128"/>
              </a:rPr>
              <a:t>18</a:t>
            </a:r>
            <a:r>
              <a:rPr lang="ja-JP" altLang="en-US" b="1" u="sng" dirty="0" smtClean="0">
                <a:latin typeface="HGPｺﾞｼｯｸM" panose="020B0600000000000000" pitchFamily="50" charset="-128"/>
                <a:ea typeface="HGPｺﾞｼｯｸM" panose="020B0600000000000000" pitchFamily="50" charset="-128"/>
              </a:rPr>
              <a:t>歳が金融トラブルの標的となりやすい。金融トラブルの例や対処法を学ぶ。</a:t>
            </a:r>
            <a:endParaRPr lang="en-US" altLang="ja-JP" b="1" u="sng" dirty="0" smtClean="0">
              <a:latin typeface="HGPｺﾞｼｯｸM" panose="020B0600000000000000" pitchFamily="50" charset="-128"/>
              <a:ea typeface="HGPｺﾞｼｯｸM" panose="020B0600000000000000" pitchFamily="50" charset="-128"/>
            </a:endParaRPr>
          </a:p>
          <a:p>
            <a:pPr marL="0" indent="0">
              <a:buFont typeface="Wingdings" panose="05000000000000000000" pitchFamily="2" charset="2"/>
              <a:buNone/>
            </a:pP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第</a:t>
            </a:r>
            <a:r>
              <a:rPr lang="en-US" altLang="ja-JP" dirty="0" smtClean="0">
                <a:latin typeface="HGPｺﾞｼｯｸM" panose="020B0600000000000000" pitchFamily="50" charset="-128"/>
                <a:ea typeface="HGPｺﾞｼｯｸM" panose="020B0600000000000000" pitchFamily="50" charset="-128"/>
              </a:rPr>
              <a:t>6</a:t>
            </a:r>
            <a:r>
              <a:rPr lang="ja-JP" altLang="en-US" dirty="0" smtClean="0">
                <a:latin typeface="HGPｺﾞｼｯｸM" panose="020B0600000000000000" pitchFamily="50" charset="-128"/>
                <a:ea typeface="HGPｺﾞｼｯｸM" panose="020B0600000000000000" pitchFamily="50" charset="-128"/>
              </a:rPr>
              <a:t>章では、「金融トラブル」についてお話しします。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トラブルにあわないためには、</a:t>
            </a:r>
            <a:r>
              <a:rPr lang="ja-JP" altLang="en-US" b="1" dirty="0" smtClean="0">
                <a:latin typeface="HGPｺﾞｼｯｸM" panose="020B0600000000000000" pitchFamily="50" charset="-128"/>
                <a:ea typeface="HGPｺﾞｼｯｸM" panose="020B0600000000000000" pitchFamily="50" charset="-128"/>
              </a:rPr>
              <a:t>どんな手口があるか知っておくのも重要</a:t>
            </a:r>
            <a:r>
              <a:rPr lang="ja-JP" altLang="en-US" dirty="0" smtClean="0">
                <a:latin typeface="HGPｺﾞｼｯｸM" panose="020B0600000000000000" pitchFamily="50" charset="-128"/>
                <a:ea typeface="HGPｺﾞｼｯｸM" panose="020B0600000000000000" pitchFamily="50" charset="-128"/>
              </a:rPr>
              <a:t>ですので、最近増えている具体的な事例を紹介します。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smtClean="0">
                <a:latin typeface="HGPｺﾞｼｯｸM" panose="020B0600000000000000" pitchFamily="50" charset="-128"/>
                <a:ea typeface="HGPｺﾞｼｯｸM" panose="020B0600000000000000" pitchFamily="50" charset="-128"/>
              </a:rPr>
              <a:t>2022</a:t>
            </a:r>
            <a:r>
              <a:rPr lang="ja-JP" altLang="en-US" b="1" dirty="0" smtClean="0">
                <a:latin typeface="HGPｺﾞｼｯｸM" panose="020B0600000000000000" pitchFamily="50" charset="-128"/>
                <a:ea typeface="HGPｺﾞｼｯｸM" panose="020B0600000000000000" pitchFamily="50" charset="-128"/>
              </a:rPr>
              <a:t>年</a:t>
            </a:r>
            <a:r>
              <a:rPr lang="en-US" altLang="ja-JP" b="1" dirty="0" smtClean="0">
                <a:latin typeface="HGPｺﾞｼｯｸM" panose="020B0600000000000000" pitchFamily="50" charset="-128"/>
                <a:ea typeface="HGPｺﾞｼｯｸM" panose="020B0600000000000000" pitchFamily="50" charset="-128"/>
              </a:rPr>
              <a:t>4</a:t>
            </a:r>
            <a:r>
              <a:rPr lang="ja-JP" altLang="en-US" b="1" dirty="0" smtClean="0">
                <a:latin typeface="HGPｺﾞｼｯｸM" panose="020B0600000000000000" pitchFamily="50" charset="-128"/>
                <a:ea typeface="HGPｺﾞｼｯｸM" panose="020B0600000000000000" pitchFamily="50" charset="-128"/>
              </a:rPr>
              <a:t>月から</a:t>
            </a:r>
            <a:r>
              <a:rPr lang="en-US" altLang="ja-JP" b="1" dirty="0" smtClean="0">
                <a:latin typeface="HGPｺﾞｼｯｸM" panose="020B0600000000000000" pitchFamily="50" charset="-128"/>
                <a:ea typeface="HGPｺﾞｼｯｸM" panose="020B0600000000000000" pitchFamily="50" charset="-128"/>
              </a:rPr>
              <a:t>18</a:t>
            </a:r>
            <a:r>
              <a:rPr lang="ja-JP" altLang="en-US" b="1" dirty="0" smtClean="0">
                <a:latin typeface="HGPｺﾞｼｯｸM" panose="020B0600000000000000" pitchFamily="50" charset="-128"/>
                <a:ea typeface="HGPｺﾞｼｯｸM" panose="020B0600000000000000" pitchFamily="50" charset="-128"/>
              </a:rPr>
              <a:t>歳で成人</a:t>
            </a:r>
            <a:r>
              <a:rPr lang="ja-JP" altLang="en-US" dirty="0" smtClean="0">
                <a:latin typeface="HGPｺﾞｼｯｸM" panose="020B0600000000000000" pitchFamily="50" charset="-128"/>
                <a:ea typeface="HGPｺﾞｼｯｸM" panose="020B0600000000000000" pitchFamily="50" charset="-128"/>
              </a:rPr>
              <a:t>となります。成人になるとどうなるのかというと、</a:t>
            </a:r>
            <a:r>
              <a:rPr lang="ja-JP" altLang="en-US" b="0" dirty="0" smtClean="0">
                <a:latin typeface="HGPｺﾞｼｯｸM" panose="020B0600000000000000" pitchFamily="50" charset="-128"/>
                <a:ea typeface="HGPｺﾞｼｯｸM" panose="020B0600000000000000" pitchFamily="50" charset="-128"/>
              </a:rPr>
              <a:t>保護者の同意なしに契約ができる</a:t>
            </a:r>
            <a:r>
              <a:rPr lang="ja-JP" altLang="en-US" dirty="0" smtClean="0">
                <a:latin typeface="HGPｺﾞｼｯｸM" panose="020B0600000000000000" pitchFamily="50" charset="-128"/>
                <a:ea typeface="HGPｺﾞｼｯｸM" panose="020B0600000000000000" pitchFamily="50" charset="-128"/>
              </a:rPr>
              <a:t>ことになります。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b="1" dirty="0" smtClean="0">
                <a:latin typeface="HGPｺﾞｼｯｸM" panose="020B0600000000000000" pitchFamily="50" charset="-128"/>
                <a:ea typeface="HGPｺﾞｼｯｸM" panose="020B0600000000000000" pitchFamily="50" charset="-128"/>
              </a:rPr>
              <a:t>悪い人は成人になりたての人をターゲットにする</a:t>
            </a:r>
            <a:r>
              <a:rPr lang="ja-JP" altLang="en-US" dirty="0" smtClean="0">
                <a:latin typeface="HGPｺﾞｼｯｸM" panose="020B0600000000000000" pitchFamily="50" charset="-128"/>
                <a:ea typeface="HGPｺﾞｼｯｸM" panose="020B0600000000000000" pitchFamily="50" charset="-128"/>
              </a:rPr>
              <a:t>傾向があり、今までは</a:t>
            </a:r>
            <a:r>
              <a:rPr lang="en-US" altLang="ja-JP" dirty="0" smtClean="0">
                <a:latin typeface="HGPｺﾞｼｯｸM" panose="020B0600000000000000" pitchFamily="50" charset="-128"/>
                <a:ea typeface="HGPｺﾞｼｯｸM" panose="020B0600000000000000" pitchFamily="50" charset="-128"/>
              </a:rPr>
              <a:t>20</a:t>
            </a:r>
            <a:r>
              <a:rPr lang="ja-JP" altLang="en-US" dirty="0" smtClean="0">
                <a:latin typeface="HGPｺﾞｼｯｸM" panose="020B0600000000000000" pitchFamily="50" charset="-128"/>
                <a:ea typeface="HGPｺﾞｼｯｸM" panose="020B0600000000000000" pitchFamily="50" charset="-128"/>
              </a:rPr>
              <a:t>歳の人だったのが、これからは</a:t>
            </a:r>
            <a:r>
              <a:rPr lang="en-US" altLang="ja-JP" dirty="0" smtClean="0">
                <a:latin typeface="HGPｺﾞｼｯｸM" panose="020B0600000000000000" pitchFamily="50" charset="-128"/>
                <a:ea typeface="HGPｺﾞｼｯｸM" panose="020B0600000000000000" pitchFamily="50" charset="-128"/>
              </a:rPr>
              <a:t>18</a:t>
            </a:r>
            <a:r>
              <a:rPr lang="ja-JP" altLang="en-US" dirty="0" smtClean="0">
                <a:latin typeface="HGPｺﾞｼｯｸM" panose="020B0600000000000000" pitchFamily="50" charset="-128"/>
                <a:ea typeface="HGPｺﾞｼｯｸM" panose="020B0600000000000000" pitchFamily="50" charset="-128"/>
              </a:rPr>
              <a:t>歳の人になりそうです。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なので、これから話す金融トラブルについても、自分の身を守るために真剣に聞いてみてください。</a:t>
            </a:r>
            <a:endParaRPr lang="en-US" altLang="ja-JP" dirty="0" smtClean="0">
              <a:latin typeface="HGPｺﾞｼｯｸM" panose="020B0600000000000000" pitchFamily="50" charset="-128"/>
              <a:ea typeface="HGPｺﾞｼｯｸM" panose="020B0600000000000000" pitchFamily="50" charset="-128"/>
            </a:endParaRPr>
          </a:p>
          <a:p>
            <a:pPr eaLnBrk="1" hangingPunct="1"/>
            <a:endParaRPr lang="ja-JP" altLang="ja-JP" dirty="0" smtClean="0"/>
          </a:p>
        </p:txBody>
      </p:sp>
    </p:spTree>
    <p:extLst>
      <p:ext uri="{BB962C8B-B14F-4D97-AF65-F5344CB8AC3E}">
        <p14:creationId xmlns:p14="http://schemas.microsoft.com/office/powerpoint/2010/main" val="2338983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正解は③．</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①</a:t>
            </a:r>
            <a:r>
              <a:rPr lang="en-US" altLang="ja-JP" dirty="0" smtClean="0">
                <a:latin typeface="HGPｺﾞｼｯｸM" panose="020B0600000000000000" pitchFamily="50" charset="-128"/>
                <a:ea typeface="HGPｺﾞｼｯｸM" panose="020B0600000000000000" pitchFamily="50" charset="-128"/>
              </a:rPr>
              <a:t>117</a:t>
            </a:r>
            <a:r>
              <a:rPr lang="ja-JP" altLang="en-US" dirty="0" smtClean="0">
                <a:latin typeface="HGPｺﾞｼｯｸM" panose="020B0600000000000000" pitchFamily="50" charset="-128"/>
                <a:ea typeface="HGPｺﾞｼｯｸM" panose="020B0600000000000000" pitchFamily="50" charset="-128"/>
              </a:rPr>
              <a:t>番は、時報。</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②</a:t>
            </a:r>
            <a:r>
              <a:rPr lang="en-US" altLang="ja-JP" dirty="0" smtClean="0">
                <a:latin typeface="HGPｺﾞｼｯｸM" panose="020B0600000000000000" pitchFamily="50" charset="-128"/>
                <a:ea typeface="HGPｺﾞｼｯｸM" panose="020B0600000000000000" pitchFamily="50" charset="-128"/>
              </a:rPr>
              <a:t>171</a:t>
            </a:r>
            <a:r>
              <a:rPr lang="ja-JP" altLang="en-US" dirty="0" smtClean="0">
                <a:latin typeface="HGPｺﾞｼｯｸM" panose="020B0600000000000000" pitchFamily="50" charset="-128"/>
                <a:ea typeface="HGPｺﾞｼｯｸM" panose="020B0600000000000000" pitchFamily="50" charset="-128"/>
              </a:rPr>
              <a:t>番は、災害伝言ダイヤル。</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③</a:t>
            </a:r>
            <a:r>
              <a:rPr lang="en-US" altLang="ja-JP" dirty="0" smtClean="0">
                <a:latin typeface="HGPｺﾞｼｯｸM" panose="020B0600000000000000" pitchFamily="50" charset="-128"/>
                <a:ea typeface="HGPｺﾞｼｯｸM" panose="020B0600000000000000" pitchFamily="50" charset="-128"/>
              </a:rPr>
              <a:t>188</a:t>
            </a:r>
            <a:r>
              <a:rPr lang="ja-JP" altLang="en-US" dirty="0" smtClean="0">
                <a:latin typeface="HGPｺﾞｼｯｸM" panose="020B0600000000000000" pitchFamily="50" charset="-128"/>
                <a:ea typeface="HGPｺﾞｼｯｸM" panose="020B0600000000000000" pitchFamily="50" charset="-128"/>
              </a:rPr>
              <a:t>番は、消費者ホットライン。</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137352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96674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b="0" dirty="0" smtClean="0">
                <a:latin typeface="HGPｺﾞｼｯｸM" panose="020B0600000000000000" pitchFamily="50" charset="-128"/>
                <a:ea typeface="HGPｺﾞｼｯｸM" panose="020B0600000000000000" pitchFamily="50" charset="-128"/>
              </a:rPr>
              <a:t>では、ここまでの事例を踏まて、トラブルを避けるにはどうすればよいか、少し考えてみてください。</a:t>
            </a:r>
            <a:endParaRPr lang="en-US" altLang="ja-JP" b="1"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smtClean="0">
                <a:latin typeface="HGPｺﾞｼｯｸM" panose="020B0600000000000000" pitchFamily="50" charset="-128"/>
                <a:ea typeface="HGPｺﾞｼｯｸM" panose="020B0600000000000000" pitchFamily="50" charset="-128"/>
              </a:rPr>
              <a:t>1</a:t>
            </a:r>
            <a:r>
              <a:rPr lang="ja-JP" altLang="en-US" b="1" dirty="0">
                <a:latin typeface="HGPｺﾞｼｯｸM" panose="020B0600000000000000" pitchFamily="50" charset="-128"/>
                <a:ea typeface="HGPｺﾞｼｯｸM" panose="020B0600000000000000" pitchFamily="50" charset="-128"/>
              </a:rPr>
              <a:t>つ目は、「おいしい話には気を付ける」</a:t>
            </a:r>
            <a:r>
              <a:rPr lang="ja-JP" altLang="en-US" dirty="0">
                <a:latin typeface="HGPｺﾞｼｯｸM" panose="020B0600000000000000" pitchFamily="50" charset="-128"/>
                <a:ea typeface="HGPｺﾞｼｯｸM" panose="020B0600000000000000" pitchFamily="50" charset="-128"/>
              </a:rPr>
              <a:t>。第</a:t>
            </a:r>
            <a:r>
              <a:rPr lang="en-US" altLang="ja-JP" dirty="0">
                <a:latin typeface="HGPｺﾞｼｯｸM" panose="020B0600000000000000" pitchFamily="50" charset="-128"/>
                <a:ea typeface="HGPｺﾞｼｯｸM" panose="020B0600000000000000" pitchFamily="50" charset="-128"/>
              </a:rPr>
              <a:t>4</a:t>
            </a:r>
            <a:r>
              <a:rPr lang="ja-JP" altLang="en-US" dirty="0">
                <a:latin typeface="HGPｺﾞｼｯｸM" panose="020B0600000000000000" pitchFamily="50" charset="-128"/>
                <a:ea typeface="HGPｺﾞｼｯｸM" panose="020B0600000000000000" pitchFamily="50" charset="-128"/>
              </a:rPr>
              <a:t>章で、リスクとリターンの関係について説明しましたが、高いリターンを追求すればリスクが高まります。逆に、リスクを低く抑えようとすると、リターンも低下します。「ローリスク・ハイリターン」、「安全で、確実に大儲けできる」といったことは絶対にない、と覚えておいてください。</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a:latin typeface="HGPｺﾞｼｯｸM" panose="020B0600000000000000" pitchFamily="50" charset="-128"/>
                <a:ea typeface="HGPｺﾞｼｯｸM" panose="020B0600000000000000" pitchFamily="50" charset="-128"/>
              </a:rPr>
              <a:t>2</a:t>
            </a:r>
            <a:r>
              <a:rPr lang="ja-JP" altLang="en-US" b="1" dirty="0">
                <a:latin typeface="HGPｺﾞｼｯｸM" panose="020B0600000000000000" pitchFamily="50" charset="-128"/>
                <a:ea typeface="HGPｺﾞｼｯｸM" panose="020B0600000000000000" pitchFamily="50" charset="-128"/>
              </a:rPr>
              <a:t>つ目は、「向こうから近寄ってきてもはっきり断る」</a:t>
            </a:r>
            <a:r>
              <a:rPr lang="ja-JP" altLang="en-US" dirty="0">
                <a:latin typeface="HGPｺﾞｼｯｸM" panose="020B0600000000000000" pitchFamily="50" charset="-128"/>
                <a:ea typeface="HGPｺﾞｼｯｸM" panose="020B0600000000000000" pitchFamily="50" charset="-128"/>
              </a:rPr>
              <a:t>。トラブルの中には、「今だけ、あなただけ特別に」と勧誘されて、高額な商品やサービスの契約をしてしまうケースがあります。断ろうとしても、「今日中なら安く契約できる」などと言われ、断りにくい状況に追い込まれる場合もありますが、勇気を出して「いりません」とはっきり言いましょう。</a:t>
            </a: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en-US" altLang="ja-JP" b="1" dirty="0">
                <a:latin typeface="HGPｺﾞｼｯｸM" panose="020B0600000000000000" pitchFamily="50" charset="-128"/>
                <a:ea typeface="HGPｺﾞｼｯｸM" panose="020B0600000000000000" pitchFamily="50" charset="-128"/>
              </a:rPr>
              <a:t>3</a:t>
            </a:r>
            <a:r>
              <a:rPr lang="ja-JP" altLang="en-US" b="1" dirty="0">
                <a:latin typeface="HGPｺﾞｼｯｸM" panose="020B0600000000000000" pitchFamily="50" charset="-128"/>
                <a:ea typeface="HGPｺﾞｼｯｸM" panose="020B0600000000000000" pitchFamily="50" charset="-128"/>
              </a:rPr>
              <a:t>つ目は、「万が一トラブル</a:t>
            </a:r>
            <a:r>
              <a:rPr lang="ja-JP" altLang="en-US" b="1" dirty="0" smtClean="0">
                <a:latin typeface="HGPｺﾞｼｯｸM" panose="020B0600000000000000" pitchFamily="50" charset="-128"/>
                <a:ea typeface="HGPｺﾞｼｯｸM" panose="020B0600000000000000" pitchFamily="50" charset="-128"/>
              </a:rPr>
              <a:t>にあっても</a:t>
            </a:r>
            <a:r>
              <a:rPr lang="ja-JP" altLang="en-US" b="1" dirty="0">
                <a:latin typeface="HGPｺﾞｼｯｸM" panose="020B0600000000000000" pitchFamily="50" charset="-128"/>
                <a:ea typeface="HGPｺﾞｼｯｸM" panose="020B0600000000000000" pitchFamily="50" charset="-128"/>
              </a:rPr>
              <a:t>決して諦めない」</a:t>
            </a:r>
            <a:r>
              <a:rPr lang="ja-JP" altLang="en-US" dirty="0">
                <a:latin typeface="HGPｺﾞｼｯｸM" panose="020B0600000000000000" pitchFamily="50" charset="-128"/>
                <a:ea typeface="HGPｺﾞｼｯｸM" panose="020B0600000000000000" pitchFamily="50" charset="-128"/>
              </a:rPr>
              <a:t>。契約によっては、取り消しや解約ができる場合があります。契約した後でも、疑問に思ったり困ったりしたときは、ひとりで抱え込まず、早めに家族や公的な相談窓口などに連絡してください</a:t>
            </a:r>
            <a:r>
              <a:rPr lang="ja-JP" altLang="en-US" dirty="0" smtClean="0">
                <a:latin typeface="HGPｺﾞｼｯｸM" panose="020B0600000000000000" pitchFamily="50" charset="-128"/>
                <a:ea typeface="HGPｺﾞｼｯｸM" panose="020B0600000000000000" pitchFamily="50" charset="-128"/>
              </a:rPr>
              <a:t>。</a:t>
            </a: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0758951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t>トラブルにあってしまった場合は、どうすればいいでしょうか。</a:t>
            </a:r>
            <a:endParaRPr lang="en-US" altLang="ja-JP" dirty="0" smtClean="0"/>
          </a:p>
          <a:p>
            <a:pPr marL="172896" indent="-172896">
              <a:buFont typeface="Wingdings" panose="05000000000000000000" pitchFamily="2" charset="2"/>
              <a:buChar char="p"/>
            </a:pPr>
            <a:r>
              <a:rPr lang="ja-JP" altLang="en-US" dirty="0" smtClean="0"/>
              <a:t>未成年者の場合、親権者の同意を得ないで行った契約は、取り消すことができますが、成年になると、自分ひとりで契約ができます。</a:t>
            </a:r>
            <a:endParaRPr lang="en-US" altLang="ja-JP" dirty="0" smtClean="0"/>
          </a:p>
          <a:p>
            <a:pPr marL="172896" indent="-172896">
              <a:buFont typeface="Wingdings" panose="05000000000000000000" pitchFamily="2" charset="2"/>
              <a:buChar char="p"/>
            </a:pPr>
            <a:endParaRPr lang="en-US" altLang="ja-JP" dirty="0" smtClean="0"/>
          </a:p>
          <a:p>
            <a:pPr marL="172896" indent="-172896">
              <a:buFont typeface="Wingdings" panose="05000000000000000000" pitchFamily="2" charset="2"/>
              <a:buChar char="p"/>
            </a:pPr>
            <a:r>
              <a:rPr lang="ja-JP" altLang="en-US" dirty="0" smtClean="0"/>
              <a:t>その場合でも、悪質</a:t>
            </a:r>
            <a:r>
              <a:rPr lang="ja-JP" altLang="en-US" dirty="0"/>
              <a:t>な業者との契約については、法律にもとづいて、取り消したり</a:t>
            </a:r>
            <a:r>
              <a:rPr lang="ja-JP" altLang="en-US" dirty="0" smtClean="0"/>
              <a:t>、無効にする、あるいはクーリングオフ制度が利用できる</a:t>
            </a:r>
            <a:r>
              <a:rPr lang="ja-JP" altLang="en-US" dirty="0"/>
              <a:t>場合もあります。</a:t>
            </a:r>
            <a:endParaRPr lang="en-US" altLang="ja-JP" dirty="0"/>
          </a:p>
          <a:p>
            <a:pPr marL="172896" indent="-172896">
              <a:buFont typeface="Wingdings" panose="05000000000000000000" pitchFamily="2" charset="2"/>
              <a:buChar char="p"/>
            </a:pPr>
            <a:r>
              <a:rPr lang="ja-JP" altLang="en-US" dirty="0"/>
              <a:t>トラブルにあったときは、ひとりで悩まず、消費者ホットライン　</a:t>
            </a:r>
            <a:r>
              <a:rPr lang="en-US" altLang="ja-JP" b="1" dirty="0"/>
              <a:t>188</a:t>
            </a:r>
            <a:r>
              <a:rPr lang="ja-JP" altLang="en-US" b="1" dirty="0"/>
              <a:t>（いやや！）に電話して相談</a:t>
            </a:r>
            <a:r>
              <a:rPr lang="ja-JP" altLang="en-US" dirty="0"/>
              <a:t>してください。地方公共団体が設置している、身近な消費生活センターの相談窓口を案内してくれます。</a:t>
            </a:r>
            <a:endParaRPr lang="en-US" altLang="ja-JP" dirty="0"/>
          </a:p>
          <a:p>
            <a:pPr marL="172896" indent="-172896">
              <a:buFont typeface="Wingdings" panose="05000000000000000000" pitchFamily="2" charset="2"/>
              <a:buChar char="p"/>
            </a:pPr>
            <a:r>
              <a:rPr lang="ja-JP" altLang="en-US" dirty="0" smtClean="0"/>
              <a:t>また、</a:t>
            </a:r>
            <a:r>
              <a:rPr lang="ja-JP" altLang="en-US" dirty="0"/>
              <a:t>金融サービスについては、金融庁や業界団体</a:t>
            </a:r>
            <a:r>
              <a:rPr lang="ja-JP" altLang="en-US" dirty="0" smtClean="0"/>
              <a:t>などでも相談窓口を設置しています。</a:t>
            </a:r>
            <a:endParaRPr lang="en-US" altLang="ja-JP" dirty="0"/>
          </a:p>
          <a:p>
            <a:pPr eaLnBrk="1" hangingPunct="1"/>
            <a:endParaRPr lang="ja-JP" altLang="ja-JP" dirty="0" smtClean="0"/>
          </a:p>
        </p:txBody>
      </p:sp>
    </p:spTree>
    <p:extLst>
      <p:ext uri="{BB962C8B-B14F-4D97-AF65-F5344CB8AC3E}">
        <p14:creationId xmlns:p14="http://schemas.microsoft.com/office/powerpoint/2010/main" val="1464931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915010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ts val="604"/>
              </a:spcBef>
              <a:spcAft>
                <a:spcPct val="0"/>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金融リテラシーの勉強は、一度切りではなく、継続的に行っていくことが重要と知る。</a:t>
            </a:r>
            <a:endParaRPr lang="en-US" altLang="ja-JP" b="1" u="sng" dirty="0" smtClean="0">
              <a:latin typeface="HGPｺﾞｼｯｸM" panose="020B0600000000000000" pitchFamily="50" charset="-128"/>
              <a:ea typeface="HGPｺﾞｼｯｸM" panose="020B0600000000000000" pitchFamily="50" charset="-128"/>
            </a:endParaRPr>
          </a:p>
          <a:p>
            <a:pPr marL="0" indent="0">
              <a:spcBef>
                <a:spcPts val="604"/>
              </a:spcBef>
              <a:buFont typeface="Wingdings" panose="05000000000000000000" pitchFamily="2" charset="2"/>
              <a:buNone/>
            </a:pPr>
            <a:endParaRPr lang="en-US" altLang="ja-JP"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16217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193743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spcBef>
                <a:spcPts val="604"/>
              </a:spcBef>
              <a:buFont typeface="Wingdings" panose="05000000000000000000" pitchFamily="2" charset="2"/>
              <a:buChar char="p"/>
            </a:pP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05565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64">
              <a:defRPr/>
            </a:pPr>
            <a:endParaRPr lang="en-US" altLang="ja-JP" sz="1300" dirty="0">
              <a:latin typeface="HGPｺﾞｼｯｸM" panose="020B0600000000000000" pitchFamily="50" charset="-128"/>
              <a:ea typeface="HGPｺﾞｼｯｸM" panose="020B0600000000000000" pitchFamily="50" charset="-128"/>
            </a:endParaRPr>
          </a:p>
          <a:p>
            <a:endParaRPr kumimoji="1" lang="ja-JP" altLang="en-US" dirty="0"/>
          </a:p>
        </p:txBody>
      </p:sp>
    </p:spTree>
    <p:extLst>
      <p:ext uri="{BB962C8B-B14F-4D97-AF65-F5344CB8AC3E}">
        <p14:creationId xmlns:p14="http://schemas.microsoft.com/office/powerpoint/2010/main" val="184093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172896" indent="-172896" eaLnBrk="1" fontAlgn="auto"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では、金融リテラシーとはなんなのか。</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auto" hangingPunct="1">
              <a:spcBef>
                <a:spcPts val="604"/>
              </a:spcBef>
              <a:spcAft>
                <a:spcPts val="604"/>
              </a:spcAft>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本日の授業では、第１章家計管理とライフプランニング、から第</a:t>
            </a:r>
            <a:r>
              <a:rPr lang="en-US" altLang="ja-JP" dirty="0" smtClean="0">
                <a:latin typeface="HGPｺﾞｼｯｸM" panose="020B0600000000000000" pitchFamily="50" charset="-128"/>
                <a:ea typeface="HGPｺﾞｼｯｸM" panose="020B0600000000000000" pitchFamily="50" charset="-128"/>
              </a:rPr>
              <a:t>6</a:t>
            </a:r>
            <a:r>
              <a:rPr lang="ja-JP" altLang="en-US" dirty="0" smtClean="0">
                <a:latin typeface="HGPｺﾞｼｯｸM" panose="020B0600000000000000" pitchFamily="50" charset="-128"/>
                <a:ea typeface="HGPｺﾞｼｯｸM" panose="020B0600000000000000" pitchFamily="50" charset="-128"/>
              </a:rPr>
              <a:t>章金融トラブルまでの</a:t>
            </a:r>
            <a:r>
              <a:rPr lang="en-US" altLang="ja-JP" dirty="0" smtClean="0">
                <a:latin typeface="HGPｺﾞｼｯｸM" panose="020B0600000000000000" pitchFamily="50" charset="-128"/>
                <a:ea typeface="HGPｺﾞｼｯｸM" panose="020B0600000000000000" pitchFamily="50" charset="-128"/>
              </a:rPr>
              <a:t>6</a:t>
            </a:r>
            <a:r>
              <a:rPr lang="ja-JP" altLang="en-US" dirty="0" smtClean="0">
                <a:latin typeface="HGPｺﾞｼｯｸM" panose="020B0600000000000000" pitchFamily="50" charset="-128"/>
                <a:ea typeface="HGPｺﾞｼｯｸM" panose="020B0600000000000000" pitchFamily="50" charset="-128"/>
              </a:rPr>
              <a:t>項目に分けて、ご説明します。</a:t>
            </a:r>
            <a:endParaRPr lang="en-US" altLang="ja-JP" dirty="0" smtClean="0">
              <a:latin typeface="HGPｺﾞｼｯｸM" panose="020B0600000000000000" pitchFamily="50" charset="-128"/>
              <a:ea typeface="HGPｺﾞｼｯｸM" panose="020B0600000000000000" pitchFamily="50" charset="-128"/>
            </a:endParaRPr>
          </a:p>
          <a:p>
            <a:pPr marL="172896" indent="-172896" eaLnBrk="1" fontAlgn="auto" hangingPunct="1">
              <a:spcBef>
                <a:spcPts val="604"/>
              </a:spcBef>
              <a:spcAft>
                <a:spcPts val="604"/>
              </a:spcAft>
              <a:buFont typeface="Wingdings" panose="05000000000000000000" pitchFamily="2" charset="2"/>
              <a:buChar char="p"/>
            </a:pPr>
            <a:r>
              <a:rPr lang="ja-JP" altLang="en-US" b="1" u="sng" dirty="0" smtClean="0">
                <a:latin typeface="HGPｺﾞｼｯｸM" panose="020B0600000000000000" pitchFamily="50" charset="-128"/>
                <a:ea typeface="HGPｺﾞｼｯｸM" panose="020B0600000000000000" pitchFamily="50" charset="-128"/>
              </a:rPr>
              <a:t>今日は途中で皆さんのスマホを使います。様々なシミュレーターを使って、体験してもらうので、机に出しておいてください。</a:t>
            </a:r>
            <a:endParaRPr lang="en-US" altLang="ja-JP" b="1" u="sng"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6860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22108" rtl="0" eaLnBrk="0" fontAlgn="base" latinLnBrk="0" hangingPunct="0">
              <a:lnSpc>
                <a:spcPct val="100000"/>
              </a:lnSpc>
              <a:spcBef>
                <a:spcPts val="202"/>
              </a:spcBef>
              <a:spcAft>
                <a:spcPts val="604"/>
              </a:spcAft>
              <a:buClrTx/>
              <a:buSzTx/>
              <a:buFont typeface="Wingdings" panose="05000000000000000000" pitchFamily="2" charset="2"/>
              <a:buNone/>
              <a:tabLst/>
              <a:defRPr/>
            </a:pP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狙い</a:t>
            </a:r>
            <a:r>
              <a:rPr lang="en-US" altLang="ja-JP" b="1" u="sng" dirty="0" smtClean="0">
                <a:latin typeface="HGPｺﾞｼｯｸM" panose="020B0600000000000000" pitchFamily="50" charset="-128"/>
                <a:ea typeface="HGPｺﾞｼｯｸM" panose="020B0600000000000000" pitchFamily="50" charset="-128"/>
              </a:rPr>
              <a:t>】</a:t>
            </a:r>
            <a:r>
              <a:rPr lang="ja-JP" altLang="en-US" b="1" u="sng" dirty="0" smtClean="0">
                <a:latin typeface="HGPｺﾞｼｯｸM" panose="020B0600000000000000" pitchFamily="50" charset="-128"/>
                <a:ea typeface="HGPｺﾞｼｯｸM" panose="020B0600000000000000" pitchFamily="50" charset="-128"/>
              </a:rPr>
              <a:t>主な収入、支出項目を知る。自分の将来をイメージし、お金についても計画（ライフプランニング）してみる。</a:t>
            </a:r>
            <a:endParaRPr lang="en-US" altLang="ja-JP" b="1" u="sng" dirty="0" smtClean="0">
              <a:latin typeface="HGPｺﾞｼｯｸM" panose="020B0600000000000000" pitchFamily="50" charset="-128"/>
              <a:ea typeface="HGPｺﾞｼｯｸM" panose="020B0600000000000000" pitchFamily="50" charset="-128"/>
            </a:endParaRPr>
          </a:p>
          <a:p>
            <a:pPr marL="0" indent="0" defTabSz="922108">
              <a:spcBef>
                <a:spcPts val="202"/>
              </a:spcBef>
              <a:spcAft>
                <a:spcPts val="604"/>
              </a:spcAft>
              <a:buFont typeface="Wingdings" panose="05000000000000000000" pitchFamily="2" charset="2"/>
              <a:buNone/>
              <a:defRPr/>
            </a:pPr>
            <a:endParaRPr lang="en-US" altLang="ja-JP" dirty="0" smtClean="0">
              <a:latin typeface="HGPｺﾞｼｯｸM" panose="020B0600000000000000" pitchFamily="50" charset="-128"/>
              <a:ea typeface="HGPｺﾞｼｯｸM" panose="020B0600000000000000" pitchFamily="50" charset="-128"/>
            </a:endParaRPr>
          </a:p>
          <a:p>
            <a:pPr marL="172896" indent="-172896" defTabSz="922108">
              <a:spcBef>
                <a:spcPts val="202"/>
              </a:spcBef>
              <a:spcAft>
                <a:spcPts val="604"/>
              </a:spcAft>
              <a:buFont typeface="Wingdings" panose="05000000000000000000" pitchFamily="2" charset="2"/>
              <a:buChar char="p"/>
              <a:defRPr/>
            </a:pPr>
            <a:r>
              <a:rPr lang="ja-JP" altLang="en-US" dirty="0" smtClean="0">
                <a:latin typeface="HGPｺﾞｼｯｸM" panose="020B0600000000000000" pitchFamily="50" charset="-128"/>
                <a:ea typeface="HGPｺﾞｼｯｸM" panose="020B0600000000000000" pitchFamily="50" charset="-128"/>
              </a:rPr>
              <a:t>それでは第</a:t>
            </a:r>
            <a:r>
              <a:rPr lang="en-US" altLang="ja-JP" dirty="0" smtClean="0">
                <a:latin typeface="HGPｺﾞｼｯｸM" panose="020B0600000000000000" pitchFamily="50" charset="-128"/>
                <a:ea typeface="HGPｺﾞｼｯｸM" panose="020B0600000000000000" pitchFamily="50" charset="-128"/>
              </a:rPr>
              <a:t>1</a:t>
            </a:r>
            <a:r>
              <a:rPr lang="ja-JP" altLang="en-US" dirty="0" smtClean="0">
                <a:latin typeface="HGPｺﾞｼｯｸM" panose="020B0600000000000000" pitchFamily="50" charset="-128"/>
                <a:ea typeface="HGPｺﾞｼｯｸM" panose="020B0600000000000000" pitchFamily="50" charset="-128"/>
              </a:rPr>
              <a:t>章家計管理とライフプランニング～働いて「稼ぐ」ことと将来設計についてお話します。</a:t>
            </a:r>
            <a:endParaRPr lang="en-US" altLang="ja-JP"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8716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7575" y="744538"/>
            <a:ext cx="4972050" cy="3730625"/>
          </a:xfrm>
          <a:ln/>
        </p:spPr>
      </p:sp>
      <p:sp>
        <p:nvSpPr>
          <p:cNvPr id="45060" name="Rectangle 3"/>
          <p:cNvSpPr>
            <a:spLocks noGrp="1" noChangeArrowheads="1"/>
          </p:cNvSpPr>
          <p:nvPr>
            <p:ph type="body" idx="1"/>
          </p:nvPr>
        </p:nvSpPr>
        <p:spPr>
          <a:noFill/>
        </p:spPr>
        <p:txBody>
          <a:bodyPr/>
          <a:lstStyle/>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答えは</a:t>
            </a:r>
            <a:r>
              <a:rPr lang="en-US" altLang="ja-JP" dirty="0" smtClean="0">
                <a:latin typeface="HGPｺﾞｼｯｸM" panose="020B0600000000000000" pitchFamily="50" charset="-128"/>
                <a:ea typeface="HGPｺﾞｼｯｸM" panose="020B0600000000000000" pitchFamily="50" charset="-128"/>
              </a:rPr>
              <a:t>X</a:t>
            </a:r>
            <a:r>
              <a:rPr lang="ja-JP" altLang="en-US" dirty="0" smtClean="0">
                <a:latin typeface="HGPｺﾞｼｯｸM" panose="020B0600000000000000" pitchFamily="50" charset="-128"/>
                <a:ea typeface="HGPｺﾞｼｯｸM" panose="020B0600000000000000" pitchFamily="50" charset="-128"/>
              </a:rPr>
              <a:t>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r>
              <a:rPr lang="ja-JP" altLang="en-US" dirty="0" smtClean="0">
                <a:latin typeface="HGPｺﾞｼｯｸM" panose="020B0600000000000000" pitchFamily="50" charset="-128"/>
                <a:ea typeface="HGPｺﾞｼｯｸM" panose="020B0600000000000000" pitchFamily="50" charset="-128"/>
              </a:rPr>
              <a:t>「手取り」がキーワードです。</a:t>
            </a:r>
            <a:endParaRPr lang="en-US" altLang="ja-JP" dirty="0" smtClean="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en-US" altLang="ja-JP" dirty="0">
              <a:latin typeface="HGPｺﾞｼｯｸM" panose="020B0600000000000000" pitchFamily="50" charset="-128"/>
              <a:ea typeface="HGPｺﾞｼｯｸM" panose="020B0600000000000000" pitchFamily="50" charset="-128"/>
            </a:endParaRPr>
          </a:p>
          <a:p>
            <a:pPr marL="172896" indent="-172896">
              <a:buFont typeface="Wingdings" panose="05000000000000000000" pitchFamily="2" charset="2"/>
              <a:buChar char="p"/>
            </a:pPr>
            <a:endParaRPr lang="ja-JP" altLang="ja-JP" dirty="0" smtClean="0"/>
          </a:p>
        </p:txBody>
      </p:sp>
    </p:spTree>
    <p:extLst>
      <p:ext uri="{BB962C8B-B14F-4D97-AF65-F5344CB8AC3E}">
        <p14:creationId xmlns:p14="http://schemas.microsoft.com/office/powerpoint/2010/main" val="420874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3753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932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26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ユーザー設定レイアウト">
    <p:spTree>
      <p:nvGrpSpPr>
        <p:cNvPr id="1" name=""/>
        <p:cNvGrpSpPr/>
        <p:nvPr/>
      </p:nvGrpSpPr>
      <p:grpSpPr>
        <a:xfrm>
          <a:off x="0" y="0"/>
          <a:ext cx="0" cy="0"/>
          <a:chOff x="0" y="0"/>
          <a:chExt cx="0" cy="0"/>
        </a:xfrm>
      </p:grpSpPr>
      <p:sp>
        <p:nvSpPr>
          <p:cNvPr id="18" name="タイトル 1"/>
          <p:cNvSpPr>
            <a:spLocks noGrp="1"/>
          </p:cNvSpPr>
          <p:nvPr>
            <p:ph type="title"/>
          </p:nvPr>
        </p:nvSpPr>
        <p:spPr bwMode="gray">
          <a:xfrm>
            <a:off x="252000" y="250015"/>
            <a:ext cx="8308135" cy="424800"/>
          </a:xfrm>
          <a:prstGeom prst="rect">
            <a:avLst/>
          </a:prstGeom>
        </p:spPr>
        <p:txBody>
          <a:bodyPr anchor="ctr"/>
          <a:lstStyle>
            <a:lvl1pPr algn="l">
              <a:defRPr sz="18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smtClean="0"/>
              <a:t>マスター タイトルの書式設定</a:t>
            </a:r>
            <a:endParaRPr kumimoji="1" lang="ja-JP" altLang="en-US" dirty="0"/>
          </a:p>
        </p:txBody>
      </p:sp>
      <p:cxnSp>
        <p:nvCxnSpPr>
          <p:cNvPr id="3" name="直線コネクタ 2"/>
          <p:cNvCxnSpPr/>
          <p:nvPr userDrawn="1"/>
        </p:nvCxnSpPr>
        <p:spPr>
          <a:xfrm>
            <a:off x="0" y="116632"/>
            <a:ext cx="9144000"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2526" y="161208"/>
            <a:ext cx="9144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468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89199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7" name="正方形/長方形 6"/>
          <p:cNvSpPr/>
          <p:nvPr userDrawn="1"/>
        </p:nvSpPr>
        <p:spPr>
          <a:xfrm>
            <a:off x="8689080" y="6554017"/>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620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8" name="正方形/長方形 7"/>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10" name="正方形/長方形 9"/>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925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995" r:id="rId13"/>
    <p:sldLayoutId id="2147484016" r:id="rId14"/>
    <p:sldLayoutId id="2147484030" r:id="rId15"/>
    <p:sldLayoutId id="2147484031" r:id="rId16"/>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3.bp.blogspot.com/-0PM6KsPSvXU/UgsxeYz2AcI/AAAAAAAAXYI/sWKJkb7ciqE/s800/money_cashcard.pn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1146608" y="3258961"/>
            <a:ext cx="6720091" cy="0"/>
          </a:xfrm>
          <a:prstGeom prst="line">
            <a:avLst/>
          </a:prstGeom>
          <a:ln w="25400">
            <a:solidFill>
              <a:srgbClr val="14AAEB"/>
            </a:solidFill>
          </a:ln>
        </p:spPr>
        <p:style>
          <a:lnRef idx="1">
            <a:schemeClr val="accent1"/>
          </a:lnRef>
          <a:fillRef idx="0">
            <a:schemeClr val="accent1"/>
          </a:fillRef>
          <a:effectRef idx="0">
            <a:schemeClr val="accent1"/>
          </a:effectRef>
          <a:fontRef idx="minor">
            <a:schemeClr val="tx1"/>
          </a:fontRef>
        </p:style>
      </p:cxnSp>
      <p:sp>
        <p:nvSpPr>
          <p:cNvPr id="24" name="タイトル 1"/>
          <p:cNvSpPr txBox="1">
            <a:spLocks/>
          </p:cNvSpPr>
          <p:nvPr/>
        </p:nvSpPr>
        <p:spPr>
          <a:xfrm>
            <a:off x="0" y="2506195"/>
            <a:ext cx="9144000" cy="615553"/>
          </a:xfrm>
          <a:prstGeom prst="rect">
            <a:avLst/>
          </a:prstGeom>
          <a:noFill/>
        </p:spPr>
        <p:txBody>
          <a:bodyPr vert="horz" wrap="square" lIns="0" tIns="0" rIns="0" bIns="0" rtlCol="0" anchor="ctr">
            <a:spAutoFit/>
          </a:bodyPr>
          <a:lstStyle>
            <a:lvl1pPr marL="0" marR="0" indent="0" algn="l" defTabSz="914400" rtl="0" eaLnBrk="1" fontAlgn="auto" latinLnBrk="0" hangingPunct="1">
              <a:lnSpc>
                <a:spcPct val="100000"/>
              </a:lnSpc>
              <a:spcBef>
                <a:spcPts val="0"/>
              </a:spcBef>
              <a:spcAft>
                <a:spcPts val="0"/>
              </a:spcAft>
              <a:buClrTx/>
              <a:buSzTx/>
              <a:buFontTx/>
              <a:buNone/>
              <a:tabLst/>
              <a:defRPr kumimoji="1" lang="ja-JP" altLang="en-US" sz="4000" b="1" kern="1200" dirty="0">
                <a:solidFill>
                  <a:schemeClr val="tx1"/>
                </a:solidFill>
                <a:latin typeface="+mn-lt"/>
                <a:ea typeface="+mn-ea"/>
                <a:cs typeface="+mn-cs"/>
              </a:defRPr>
            </a:lvl1pPr>
          </a:lstStyle>
          <a:p>
            <a:pPr algn="ctr">
              <a:defRPr/>
            </a:pPr>
            <a:r>
              <a:rPr lang="ja-JP" altLang="en-US"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高校生のための金融リテラシー</a:t>
            </a:r>
            <a:r>
              <a:rPr lang="ja-JP" altLang="en-US"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講座</a:t>
            </a:r>
          </a:p>
        </p:txBody>
      </p:sp>
      <p:pic>
        <p:nvPicPr>
          <p:cNvPr id="7" name="Picture 2" descr="金融庁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250" y="5543160"/>
            <a:ext cx="902806" cy="751134"/>
          </a:xfrm>
          <a:prstGeom prst="rect">
            <a:avLst/>
          </a:prstGeom>
          <a:noFill/>
          <a:extLst>
            <a:ext uri="{909E8E84-426E-40DD-AFC4-6F175D3DCCD1}">
              <a14:hiddenFill xmlns:a14="http://schemas.microsoft.com/office/drawing/2010/main">
                <a:solidFill>
                  <a:srgbClr val="FFFFFF"/>
                </a:solidFill>
              </a14:hiddenFill>
            </a:ext>
          </a:extLst>
        </p:spPr>
      </p:pic>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6234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a:t>
                      </a:r>
                      <a:endPar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bwMode="auto">
          <a:xfrm>
            <a:off x="554461" y="2249742"/>
            <a:ext cx="7833919"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高校生</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2" name="角丸四角形 1"/>
          <p:cNvSpPr/>
          <p:nvPr/>
        </p:nvSpPr>
        <p:spPr>
          <a:xfrm>
            <a:off x="930497" y="2783064"/>
            <a:ext cx="2522483" cy="1824473"/>
          </a:xfrm>
          <a:prstGeom prst="roundRect">
            <a:avLst/>
          </a:prstGeom>
          <a:solidFill>
            <a:schemeClr val="accent5">
              <a:lumMod val="20000"/>
              <a:lumOff val="8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rgbClr val="14AAEB"/>
                </a:solidFill>
                <a:latin typeface="メイリオ" panose="020B0604030504040204" pitchFamily="50" charset="-128"/>
                <a:ea typeface="メイリオ" panose="020B0604030504040204" pitchFamily="50" charset="-128"/>
              </a:rPr>
              <a:t>収入</a:t>
            </a:r>
            <a:endParaRPr lang="en-US" altLang="ja-JP" sz="2800" b="1" dirty="0" smtClean="0">
              <a:solidFill>
                <a:srgbClr val="14AAEB"/>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小遣い</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お年玉</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アルバイト代</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sp>
        <p:nvSpPr>
          <p:cNvPr id="3" name="右矢印 2"/>
          <p:cNvSpPr/>
          <p:nvPr/>
        </p:nvSpPr>
        <p:spPr>
          <a:xfrm>
            <a:off x="3764522" y="3222333"/>
            <a:ext cx="431355" cy="94593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507419" y="2778478"/>
            <a:ext cx="3648871" cy="1824473"/>
          </a:xfrm>
          <a:prstGeom prst="roundRect">
            <a:avLst/>
          </a:prstGeom>
          <a:solidFill>
            <a:schemeClr val="accent3">
              <a:lumMod val="20000"/>
              <a:lumOff val="80000"/>
            </a:schemeClr>
          </a:solidFill>
          <a:ln>
            <a:solidFill>
              <a:schemeClr val="accent3"/>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chemeClr val="accent3">
                    <a:lumMod val="75000"/>
                  </a:schemeClr>
                </a:solidFill>
                <a:latin typeface="メイリオ" panose="020B0604030504040204" pitchFamily="50" charset="-128"/>
                <a:ea typeface="メイリオ" panose="020B0604030504040204" pitchFamily="50" charset="-128"/>
              </a:rPr>
              <a:t>支出</a:t>
            </a:r>
            <a:endParaRPr lang="en-US" altLang="ja-JP" sz="2800" b="1" dirty="0" smtClean="0">
              <a:solidFill>
                <a:schemeClr val="accent3">
                  <a:lumMod val="75000"/>
                </a:schemeClr>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rPr>
              <a:t>参考書・雑誌　洋服</a:t>
            </a: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家計補助　塾代　</a:t>
            </a: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友人との遊び　ゲーム　　　　　　　　　</a:t>
            </a: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など</a:t>
            </a:r>
          </a:p>
        </p:txBody>
      </p:sp>
      <p:sp>
        <p:nvSpPr>
          <p:cNvPr id="25" name="タイトル 1"/>
          <p:cNvSpPr txBox="1">
            <a:spLocks/>
          </p:cNvSpPr>
          <p:nvPr/>
        </p:nvSpPr>
        <p:spPr bwMode="auto">
          <a:xfrm>
            <a:off x="554460" y="1115814"/>
            <a:ext cx="7833919" cy="85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spcAft>
                <a:spcPts val="0"/>
              </a:spcAft>
              <a:buFontTx/>
              <a:buNone/>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家庭生活を営むための収入と支出の運営</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を管理することを</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0"/>
              </a:spcAft>
              <a:buFontTx/>
              <a:buNone/>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家計管理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」といいます。</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412" y="4127279"/>
            <a:ext cx="1343526" cy="130993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341" y="1886230"/>
            <a:ext cx="1605291" cy="1605291"/>
          </a:xfrm>
          <a:prstGeom prst="rect">
            <a:avLst/>
          </a:prstGeom>
        </p:spPr>
      </p:pic>
      <p:sp>
        <p:nvSpPr>
          <p:cNvPr id="13" name="タイトル 1"/>
          <p:cNvSpPr txBox="1">
            <a:spLocks/>
          </p:cNvSpPr>
          <p:nvPr/>
        </p:nvSpPr>
        <p:spPr bwMode="auto">
          <a:xfrm>
            <a:off x="554460" y="5506111"/>
            <a:ext cx="7880986" cy="1125175"/>
          </a:xfrm>
          <a:prstGeom prst="roundRect">
            <a:avLst/>
          </a:prstGeom>
          <a:solidFill>
            <a:schemeClr val="accent6">
              <a:lumMod val="20000"/>
              <a:lumOff val="80000"/>
            </a:schemeClr>
          </a:solidFill>
          <a:ln w="762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大学生や社会人になって</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、ひとり暮らし</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をする場合</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どのようなお金が必要でしょうか？</a:t>
            </a:r>
          </a:p>
        </p:txBody>
      </p:sp>
      <p:sp>
        <p:nvSpPr>
          <p:cNvPr id="15" name="楕円 14"/>
          <p:cNvSpPr/>
          <p:nvPr/>
        </p:nvSpPr>
        <p:spPr>
          <a:xfrm>
            <a:off x="667057" y="5614503"/>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9</a:t>
            </a:fld>
            <a:endParaRPr lang="en-US" altLang="ja-JP" dirty="0"/>
          </a:p>
        </p:txBody>
      </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40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1425887113"/>
              </p:ext>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a:t>
                      </a:r>
                      <a:endPar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bwMode="auto">
          <a:xfrm>
            <a:off x="317988" y="3628219"/>
            <a:ext cx="2243383"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4" name="角丸四角形 13"/>
          <p:cNvSpPr/>
          <p:nvPr/>
        </p:nvSpPr>
        <p:spPr>
          <a:xfrm>
            <a:off x="601430" y="4109831"/>
            <a:ext cx="2355236" cy="1382725"/>
          </a:xfrm>
          <a:prstGeom prst="roundRect">
            <a:avLst/>
          </a:prstGeom>
          <a:solidFill>
            <a:schemeClr val="accent5">
              <a:lumMod val="20000"/>
              <a:lumOff val="8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rgbClr val="14AAEB"/>
                </a:solidFill>
                <a:latin typeface="メイリオ" panose="020B0604030504040204" pitchFamily="50" charset="-128"/>
                <a:ea typeface="メイリオ" panose="020B0604030504040204" pitchFamily="50" charset="-128"/>
              </a:rPr>
              <a:t>収入</a:t>
            </a:r>
            <a:endParaRPr lang="en-US" altLang="ja-JP" sz="2800" b="1" dirty="0" smtClean="0">
              <a:solidFill>
                <a:srgbClr val="14AAEB"/>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給与</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賞与</a:t>
            </a:r>
            <a:r>
              <a:rPr lang="en-US" altLang="ja-JP" sz="2000" dirty="0" smtClean="0">
                <a:solidFill>
                  <a:schemeClr val="tx1"/>
                </a:solidFill>
                <a:latin typeface="メイリオ" panose="020B0604030504040204" pitchFamily="50" charset="-128"/>
                <a:ea typeface="メイリオ" panose="020B0604030504040204" pitchFamily="50" charset="-128"/>
              </a:rPr>
              <a:t>(</a:t>
            </a:r>
            <a:r>
              <a:rPr lang="ja-JP" altLang="en-US" sz="2000" dirty="0" smtClean="0">
                <a:solidFill>
                  <a:schemeClr val="tx1"/>
                </a:solidFill>
                <a:latin typeface="メイリオ" panose="020B0604030504040204" pitchFamily="50" charset="-128"/>
                <a:ea typeface="メイリオ" panose="020B0604030504040204" pitchFamily="50" charset="-128"/>
              </a:rPr>
              <a:t>ボーナス</a:t>
            </a:r>
            <a:r>
              <a:rPr lang="en-US" altLang="ja-JP" sz="2000" dirty="0" smtClean="0">
                <a:solidFill>
                  <a:schemeClr val="tx1"/>
                </a:solidFill>
                <a:latin typeface="メイリオ" panose="020B0604030504040204" pitchFamily="50" charset="-128"/>
                <a:ea typeface="メイリオ" panose="020B0604030504040204" pitchFamily="50" charset="-128"/>
              </a:rPr>
              <a:t>)</a:t>
            </a:r>
          </a:p>
        </p:txBody>
      </p:sp>
      <p:sp>
        <p:nvSpPr>
          <p:cNvPr id="15" name="片側の 2 つの角を丸めた四角形 14"/>
          <p:cNvSpPr/>
          <p:nvPr/>
        </p:nvSpPr>
        <p:spPr>
          <a:xfrm>
            <a:off x="4051779" y="1049638"/>
            <a:ext cx="4113654" cy="587401"/>
          </a:xfrm>
          <a:prstGeom prst="round2SameRect">
            <a:avLst>
              <a:gd name="adj1" fmla="val 35405"/>
              <a:gd name="adj2" fmla="val 0"/>
            </a:avLst>
          </a:prstGeom>
          <a:solidFill>
            <a:schemeClr val="accent3">
              <a:lumMod val="20000"/>
              <a:lumOff val="80000"/>
            </a:schemeClr>
          </a:solidFill>
          <a:ln>
            <a:solidFill>
              <a:schemeClr val="accent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chemeClr val="accent3">
                    <a:lumMod val="75000"/>
                  </a:schemeClr>
                </a:solidFill>
                <a:latin typeface="メイリオ" panose="020B0604030504040204" pitchFamily="50" charset="-128"/>
                <a:ea typeface="メイリオ" panose="020B0604030504040204" pitchFamily="50" charset="-128"/>
              </a:rPr>
              <a:t>支出</a:t>
            </a:r>
            <a:endParaRPr lang="en-US" altLang="ja-JP" sz="2800" b="1" dirty="0" smtClean="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7" name="右矢印 16"/>
          <p:cNvSpPr/>
          <p:nvPr/>
        </p:nvSpPr>
        <p:spPr>
          <a:xfrm>
            <a:off x="3290896" y="2151659"/>
            <a:ext cx="431355" cy="94593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344702" y="5518592"/>
            <a:ext cx="3627120" cy="940697"/>
          </a:xfrm>
          <a:prstGeom prst="roundRect">
            <a:avLst>
              <a:gd name="adj" fmla="val 25048"/>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0"/>
              </a:spcAft>
            </a:pPr>
            <a:r>
              <a:rPr lang="ja-JP" altLang="en-US" sz="2800" b="1" dirty="0" smtClean="0">
                <a:solidFill>
                  <a:schemeClr val="accent6">
                    <a:lumMod val="75000"/>
                  </a:schemeClr>
                </a:solidFill>
                <a:latin typeface="メイリオ" panose="020B0604030504040204" pitchFamily="50" charset="-128"/>
                <a:ea typeface="メイリオ" panose="020B0604030504040204" pitchFamily="50" charset="-128"/>
              </a:rPr>
              <a:t>貯蓄</a:t>
            </a:r>
            <a:endParaRPr lang="en-US" altLang="ja-JP" sz="2800" b="1" dirty="0" smtClean="0">
              <a:solidFill>
                <a:schemeClr val="accent6">
                  <a:lumMod val="75000"/>
                </a:schemeClr>
              </a:solidFill>
              <a:latin typeface="メイリオ" panose="020B0604030504040204" pitchFamily="50" charset="-128"/>
              <a:ea typeface="メイリオ" panose="020B0604030504040204" pitchFamily="50" charset="-128"/>
            </a:endParaRPr>
          </a:p>
          <a:p>
            <a:pPr>
              <a:spcBef>
                <a:spcPts val="0"/>
              </a:spcBef>
              <a:spcAft>
                <a:spcPts val="600"/>
              </a:spcAft>
            </a:pPr>
            <a:r>
              <a:rPr lang="ja-JP" altLang="en-US" sz="2000" b="1" dirty="0" smtClean="0">
                <a:solidFill>
                  <a:schemeClr val="accent6">
                    <a:lumMod val="75000"/>
                  </a:schemeClr>
                </a:solidFill>
                <a:latin typeface="メイリオ" panose="020B0604030504040204" pitchFamily="50" charset="-128"/>
                <a:ea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rPr>
              <a:t>使</a:t>
            </a:r>
            <a:r>
              <a:rPr lang="ja-JP" altLang="en-US" sz="2000" dirty="0" smtClean="0">
                <a:solidFill>
                  <a:schemeClr val="tx1"/>
                </a:solidFill>
                <a:latin typeface="メイリオ" panose="020B0604030504040204" pitchFamily="50" charset="-128"/>
                <a:ea typeface="メイリオ" panose="020B0604030504040204" pitchFamily="50" charset="-128"/>
              </a:rPr>
              <a:t>わずに貯めておくお金</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sp>
        <p:nvSpPr>
          <p:cNvPr id="24" name="タイトル 1"/>
          <p:cNvSpPr txBox="1">
            <a:spLocks/>
          </p:cNvSpPr>
          <p:nvPr/>
        </p:nvSpPr>
        <p:spPr bwMode="auto">
          <a:xfrm>
            <a:off x="286457" y="1267497"/>
            <a:ext cx="2075743" cy="6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大学生</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601430" y="1775076"/>
            <a:ext cx="2355236" cy="1612335"/>
          </a:xfrm>
          <a:prstGeom prst="roundRect">
            <a:avLst/>
          </a:prstGeom>
          <a:solidFill>
            <a:schemeClr val="accent5">
              <a:lumMod val="20000"/>
              <a:lumOff val="8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600"/>
              </a:spcAft>
            </a:pPr>
            <a:r>
              <a:rPr lang="ja-JP" altLang="en-US" sz="2800" b="1" dirty="0" smtClean="0">
                <a:solidFill>
                  <a:srgbClr val="14AAEB"/>
                </a:solidFill>
                <a:latin typeface="メイリオ" panose="020B0604030504040204" pitchFamily="50" charset="-128"/>
                <a:ea typeface="メイリオ" panose="020B0604030504040204" pitchFamily="50" charset="-128"/>
              </a:rPr>
              <a:t>収入</a:t>
            </a:r>
            <a:endParaRPr lang="en-US" altLang="ja-JP" sz="2800" b="1" dirty="0" smtClean="0">
              <a:solidFill>
                <a:srgbClr val="14AAEB"/>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仕送り</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アルバイト代</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sz="2000" dirty="0" smtClean="0">
                <a:solidFill>
                  <a:schemeClr val="tx1"/>
                </a:solidFill>
                <a:latin typeface="メイリオ" panose="020B0604030504040204" pitchFamily="50" charset="-128"/>
                <a:ea typeface="メイリオ" panose="020B0604030504040204" pitchFamily="50" charset="-128"/>
              </a:rPr>
              <a:t>　奨学金</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13824669"/>
              </p:ext>
            </p:extLst>
          </p:nvPr>
        </p:nvGraphicFramePr>
        <p:xfrm>
          <a:off x="4051779" y="1638376"/>
          <a:ext cx="4113654" cy="3401112"/>
        </p:xfrm>
        <a:graphic>
          <a:graphicData uri="http://schemas.openxmlformats.org/drawingml/2006/table">
            <a:tbl>
              <a:tblPr firstRow="1" bandRow="1">
                <a:tableStyleId>{5940675A-B579-460E-94D1-54222C63F5DA}</a:tableStyleId>
              </a:tblPr>
              <a:tblGrid>
                <a:gridCol w="1611085">
                  <a:extLst>
                    <a:ext uri="{9D8B030D-6E8A-4147-A177-3AD203B41FA5}">
                      <a16:colId xmlns:a16="http://schemas.microsoft.com/office/drawing/2014/main" val="1446856886"/>
                    </a:ext>
                  </a:extLst>
                </a:gridCol>
                <a:gridCol w="2502569">
                  <a:extLst>
                    <a:ext uri="{9D8B030D-6E8A-4147-A177-3AD203B41FA5}">
                      <a16:colId xmlns:a16="http://schemas.microsoft.com/office/drawing/2014/main" val="2846779728"/>
                    </a:ext>
                  </a:extLst>
                </a:gridCol>
              </a:tblGrid>
              <a:tr h="425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solidFill>
                            <a:schemeClr val="tx1"/>
                          </a:solidFill>
                          <a:latin typeface="メイリオ" panose="020B0604030504040204" pitchFamily="50" charset="-128"/>
                          <a:ea typeface="メイリオ" panose="020B0604030504040204" pitchFamily="50" charset="-128"/>
                        </a:rPr>
                        <a:t> 食費</a:t>
                      </a:r>
                      <a:endParaRPr lang="en-US" altLang="ja-JP" sz="20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baseline="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飲食などに必要なお金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878830"/>
                  </a:ext>
                </a:extLst>
              </a:tr>
              <a:tr h="425139">
                <a:tc>
                  <a:txBody>
                    <a:bodyPr/>
                    <a:lstStyle/>
                    <a:p>
                      <a:r>
                        <a:rPr lang="ja-JP" altLang="en-US" sz="2000" dirty="0" smtClean="0">
                          <a:solidFill>
                            <a:schemeClr val="tx1"/>
                          </a:solidFill>
                          <a:latin typeface="メイリオ" panose="020B0604030504040204" pitchFamily="50" charset="-128"/>
                          <a:ea typeface="メイリオ" panose="020B0604030504040204" pitchFamily="50" charset="-128"/>
                        </a:rPr>
                        <a:t> 住居費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rPr>
                        <a:t> 家賃など</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50710"/>
                  </a:ext>
                </a:extLst>
              </a:tr>
              <a:tr h="425139">
                <a:tc>
                  <a:txBody>
                    <a:bodyPr/>
                    <a:lstStyle/>
                    <a:p>
                      <a:r>
                        <a:rPr lang="ja-JP" altLang="en-US" sz="2000" dirty="0" smtClean="0">
                          <a:solidFill>
                            <a:schemeClr val="tx1"/>
                          </a:solidFill>
                          <a:latin typeface="メイリオ" panose="020B0604030504040204" pitchFamily="50" charset="-128"/>
                          <a:ea typeface="メイリオ" panose="020B0604030504040204" pitchFamily="50" charset="-128"/>
                        </a:rPr>
                        <a:t> 水道光熱費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電気・水道・ガスの料金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4427983"/>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通信費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電話やインターネットの料金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368852"/>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交通費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移動するのに必要なお金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4688803"/>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被服費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洋服など</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0359"/>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教養娯楽費</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学習や娯楽に使うお金</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514327"/>
                  </a:ext>
                </a:extLst>
              </a:tr>
              <a:tr h="425139">
                <a:tc>
                  <a:txBody>
                    <a:bodyPr/>
                    <a:lstStyle/>
                    <a:p>
                      <a:r>
                        <a:rPr kumimoji="1" lang="ja-JP" altLang="en-US" sz="2000" dirty="0" smtClean="0">
                          <a:latin typeface="メイリオ" panose="020B0604030504040204" pitchFamily="50" charset="-128"/>
                          <a:ea typeface="メイリオ" panose="020B0604030504040204" pitchFamily="50" charset="-128"/>
                        </a:rPr>
                        <a:t> そのほか</a:t>
                      </a:r>
                      <a:endParaRPr kumimoji="1" lang="ja-JP" altLang="en-US" sz="2000" dirty="0">
                        <a:latin typeface="メイリオ" panose="020B0604030504040204" pitchFamily="50" charset="-128"/>
                        <a:ea typeface="メイリオ"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 冠婚葬祭や医療費など</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0519375"/>
                  </a:ext>
                </a:extLst>
              </a:tr>
            </a:tbl>
          </a:graphicData>
        </a:graphic>
      </p:graphicFrame>
      <p:sp>
        <p:nvSpPr>
          <p:cNvPr id="26" name="右矢印 25"/>
          <p:cNvSpPr/>
          <p:nvPr/>
        </p:nvSpPr>
        <p:spPr>
          <a:xfrm>
            <a:off x="3290896" y="4310432"/>
            <a:ext cx="431355" cy="94593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1"/>
          <p:cNvSpPr txBox="1">
            <a:spLocks/>
          </p:cNvSpPr>
          <p:nvPr/>
        </p:nvSpPr>
        <p:spPr bwMode="auto">
          <a:xfrm>
            <a:off x="5908930" y="4936931"/>
            <a:ext cx="738614" cy="57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3200" b="1" dirty="0" smtClean="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200" b="1"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611" y="3628219"/>
            <a:ext cx="1190300" cy="101770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8804" y="2151659"/>
            <a:ext cx="892107" cy="967054"/>
          </a:xfrm>
          <a:prstGeom prst="rect">
            <a:avLst/>
          </a:prstGeom>
        </p:spPr>
      </p:pic>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10</a:t>
            </a:fld>
            <a:endParaRPr lang="en-US" altLang="ja-JP" dirty="0"/>
          </a:p>
        </p:txBody>
      </p:sp>
      <p:sp>
        <p:nvSpPr>
          <p:cNvPr id="20" name="星 5 1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91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38411914"/>
              </p:ext>
            </p:extLst>
          </p:nvPr>
        </p:nvGraphicFramePr>
        <p:xfrm>
          <a:off x="479350" y="1534875"/>
          <a:ext cx="7950275" cy="4496263"/>
        </p:xfrm>
        <a:graphic>
          <a:graphicData uri="http://schemas.openxmlformats.org/drawingml/2006/table">
            <a:tbl>
              <a:tblPr firstRow="1" bandRow="1">
                <a:tableStyleId>{5C22544A-7EE6-4342-B048-85BDC9FD1C3A}</a:tableStyleId>
              </a:tblPr>
              <a:tblGrid>
                <a:gridCol w="1068448">
                  <a:extLst>
                    <a:ext uri="{9D8B030D-6E8A-4147-A177-3AD203B41FA5}">
                      <a16:colId xmlns:a16="http://schemas.microsoft.com/office/drawing/2014/main" val="20000"/>
                    </a:ext>
                  </a:extLst>
                </a:gridCol>
                <a:gridCol w="6881827">
                  <a:extLst>
                    <a:ext uri="{9D8B030D-6E8A-4147-A177-3AD203B41FA5}">
                      <a16:colId xmlns:a16="http://schemas.microsoft.com/office/drawing/2014/main" val="20001"/>
                    </a:ext>
                  </a:extLst>
                </a:gridCol>
              </a:tblGrid>
              <a:tr h="1279762">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「将来どんな人生を送りたいか」についての構想を描くことを、「</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ライフデザイン</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」といいます。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30294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将来の夢、将来やりたいこと、希望するライフデザイン</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のために、どうお金を準備するか、考えましょう。</a:t>
                      </a: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328737">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収入、支出のイメージ</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をつかみましょう。</a:t>
                      </a:r>
                    </a:p>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収入と支出のバランスをとる</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ことが大事です。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848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125905796"/>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8463712"/>
              </p:ext>
            </p:extLst>
          </p:nvPr>
        </p:nvGraphicFramePr>
        <p:xfrm>
          <a:off x="317989" y="460044"/>
          <a:ext cx="395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2772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生涯の収入と支出</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正方形/長方形 6"/>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11</a:t>
            </a:fld>
            <a:endParaRPr lang="en-US" altLang="ja-JP" dirty="0"/>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072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778468746"/>
              </p:ext>
            </p:extLst>
          </p:nvPr>
        </p:nvGraphicFramePr>
        <p:xfrm>
          <a:off x="613954" y="1232277"/>
          <a:ext cx="7720140" cy="4842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99170890"/>
              </p:ext>
            </p:extLst>
          </p:nvPr>
        </p:nvGraphicFramePr>
        <p:xfrm>
          <a:off x="317989" y="430064"/>
          <a:ext cx="525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68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雇用形態による年収の違い</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8214981" y="5786756"/>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rotWithShape="1">
          <a:blip r:embed="rId4">
            <a:extLst>
              <a:ext uri="{BEBA8EAE-BF5A-486C-A8C5-ECC9F3942E4B}">
                <a14:imgProps xmlns:a14="http://schemas.microsoft.com/office/drawing/2010/main">
                  <a14:imgLayer r:embed="rId5">
                    <a14:imgEffect>
                      <a14:backgroundRemoval t="3198" b="28782" l="79139" r="97682"/>
                    </a14:imgEffect>
                  </a14:imgLayer>
                </a14:imgProps>
              </a:ext>
            </a:extLst>
          </a:blip>
          <a:srcRect l="76821" b="68020"/>
          <a:stretch/>
        </p:blipFill>
        <p:spPr>
          <a:xfrm>
            <a:off x="7637193" y="1169561"/>
            <a:ext cx="1723187" cy="1725225"/>
          </a:xfrm>
          <a:prstGeom prst="rect">
            <a:avLst/>
          </a:prstGeom>
        </p:spPr>
      </p:pic>
      <p:sp>
        <p:nvSpPr>
          <p:cNvPr id="22" name="円形吹き出し 21"/>
          <p:cNvSpPr/>
          <p:nvPr/>
        </p:nvSpPr>
        <p:spPr>
          <a:xfrm>
            <a:off x="7206912" y="2261937"/>
            <a:ext cx="1545866" cy="620818"/>
          </a:xfrm>
          <a:prstGeom prst="wedgeEllipseCallout">
            <a:avLst>
              <a:gd name="adj1" fmla="val 18646"/>
              <a:gd name="adj2" fmla="val -69745"/>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年収に大きな差があるんだなぁ。</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ローチャート : 手操作入力 22"/>
          <p:cNvSpPr/>
          <p:nvPr/>
        </p:nvSpPr>
        <p:spPr>
          <a:xfrm rot="18395946" flipV="1">
            <a:off x="8566729" y="1103846"/>
            <a:ext cx="313200" cy="63967"/>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手操作入力 23"/>
          <p:cNvSpPr/>
          <p:nvPr/>
        </p:nvSpPr>
        <p:spPr>
          <a:xfrm rot="19765577" flipV="1">
            <a:off x="8740576" y="1213761"/>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手操作入力 24"/>
          <p:cNvSpPr/>
          <p:nvPr/>
        </p:nvSpPr>
        <p:spPr>
          <a:xfrm rot="20477481" flipV="1">
            <a:off x="8785020" y="1452544"/>
            <a:ext cx="289108" cy="69298"/>
          </a:xfrm>
          <a:prstGeom prst="flowChartManualInp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8953" y="1311151"/>
            <a:ext cx="114169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12</a:t>
            </a:fld>
            <a:endParaRPr lang="en-US" altLang="ja-JP" dirty="0"/>
          </a:p>
        </p:txBody>
      </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5"/>
          <p:cNvSpPr txBox="1">
            <a:spLocks noChangeArrowheads="1"/>
          </p:cNvSpPr>
          <p:nvPr/>
        </p:nvSpPr>
        <p:spPr bwMode="auto">
          <a:xfrm>
            <a:off x="788093" y="6141028"/>
            <a:ext cx="71106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推定年収＝「きまって支給する現金給与額」</a:t>
            </a:r>
            <a:r>
              <a:rPr kumimoji="1" lang="en-US" altLang="ja-JP" sz="11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0" dirty="0">
                <a:latin typeface="Meiryo UI" panose="020B0604030504040204" pitchFamily="50" charset="-128"/>
                <a:ea typeface="Meiryo UI" panose="020B0604030504040204" pitchFamily="50" charset="-128"/>
                <a:cs typeface="Meiryo UI" panose="020B0604030504040204" pitchFamily="50" charset="-128"/>
              </a:rPr>
              <a:t>ヶ</a:t>
            </a:r>
            <a:r>
              <a:rPr lang="ja-JP" altLang="en-US" sz="1100" kern="0" dirty="0" smtClean="0">
                <a:latin typeface="Meiryo UI" panose="020B0604030504040204" pitchFamily="50" charset="-128"/>
                <a:ea typeface="Meiryo UI" panose="020B0604030504040204" pitchFamily="50" charset="-128"/>
                <a:cs typeface="Meiryo UI" panose="020B0604030504040204" pitchFamily="50" charset="-128"/>
              </a:rPr>
              <a:t>月＋「年間賞与その他特別給与額」として試算</a:t>
            </a:r>
            <a:endParaRPr lang="en-US" altLang="ja-JP" sz="1100" kern="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（出所）厚生労働省「令和３年賃金構造基本統計調査」</a:t>
            </a:r>
            <a:endParaRPr kumimoji="1" lang="ja-JP" altLang="en-US"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0264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110360" y="1132195"/>
            <a:ext cx="8862830" cy="1320249"/>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一般的に、人生の３大費用は、</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「教育」「住宅」「老後」</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費用と言われています。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（もちろん、個人によって、出来事や費用の大きさ、支出の順序には違いがあります）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a:spLocks noChangeAspect="1"/>
          </p:cNvSpPr>
          <p:nvPr/>
        </p:nvSpPr>
        <p:spPr>
          <a:xfrm>
            <a:off x="2259705" y="3065139"/>
            <a:ext cx="2052000" cy="2042546"/>
          </a:xfrm>
          <a:prstGeom prst="ellipse">
            <a:avLst/>
          </a:prstGeom>
          <a:solidFill>
            <a:schemeClr val="accent6">
              <a:lumMod val="75000"/>
              <a:alpha val="24000"/>
            </a:schemeClr>
          </a:solidFill>
          <a:ln>
            <a:solidFill>
              <a:schemeClr val="accent6"/>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a:spLocks noChangeAspect="1"/>
          </p:cNvSpPr>
          <p:nvPr/>
        </p:nvSpPr>
        <p:spPr>
          <a:xfrm>
            <a:off x="908936" y="2260282"/>
            <a:ext cx="1368000" cy="1346886"/>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結婚</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a:spLocks noChangeAspect="1"/>
          </p:cNvSpPr>
          <p:nvPr/>
        </p:nvSpPr>
        <p:spPr>
          <a:xfrm>
            <a:off x="1216873" y="5147897"/>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17"/>
          <p:cNvSpPr>
            <a:spLocks noChangeAspect="1"/>
          </p:cNvSpPr>
          <p:nvPr/>
        </p:nvSpPr>
        <p:spPr>
          <a:xfrm>
            <a:off x="293802" y="3808075"/>
            <a:ext cx="1368000" cy="1346885"/>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19"/>
          <p:cNvSpPr>
            <a:spLocks noChangeAspect="1"/>
          </p:cNvSpPr>
          <p:nvPr/>
        </p:nvSpPr>
        <p:spPr>
          <a:xfrm>
            <a:off x="4541911" y="2055546"/>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19"/>
          <p:cNvSpPr>
            <a:spLocks noChangeAspect="1"/>
          </p:cNvSpPr>
          <p:nvPr/>
        </p:nvSpPr>
        <p:spPr>
          <a:xfrm>
            <a:off x="3247627" y="5280975"/>
            <a:ext cx="1390265" cy="1368000"/>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病気・</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ケガ</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19"/>
          <p:cNvSpPr>
            <a:spLocks noChangeAspect="1"/>
          </p:cNvSpPr>
          <p:nvPr/>
        </p:nvSpPr>
        <p:spPr>
          <a:xfrm>
            <a:off x="7467441" y="4693337"/>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円/楕円 16"/>
          <p:cNvSpPr>
            <a:spLocks noChangeAspect="1"/>
          </p:cNvSpPr>
          <p:nvPr/>
        </p:nvSpPr>
        <p:spPr>
          <a:xfrm>
            <a:off x="6668950" y="2544683"/>
            <a:ext cx="2052000" cy="2042546"/>
          </a:xfrm>
          <a:prstGeom prst="ellipse">
            <a:avLst/>
          </a:prstGeom>
          <a:solidFill>
            <a:schemeClr val="accent6">
              <a:lumMod val="75000"/>
              <a:alpha val="24000"/>
            </a:schemeClr>
          </a:solidFill>
          <a:ln>
            <a:solidFill>
              <a:schemeClr val="accent6">
                <a:lumMod val="7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老後</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6"/>
          <p:cNvSpPr>
            <a:spLocks noChangeAspect="1"/>
          </p:cNvSpPr>
          <p:nvPr/>
        </p:nvSpPr>
        <p:spPr>
          <a:xfrm>
            <a:off x="4549241" y="3503231"/>
            <a:ext cx="2052000" cy="2042546"/>
          </a:xfrm>
          <a:prstGeom prst="ellipse">
            <a:avLst/>
          </a:prstGeom>
          <a:solidFill>
            <a:schemeClr val="accent6">
              <a:lumMod val="75000"/>
              <a:alpha val="24000"/>
            </a:schemeClr>
          </a:solidFill>
          <a:ln>
            <a:solidFill>
              <a:schemeClr val="accent6">
                <a:lumMod val="7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graphicFrame>
        <p:nvGraphicFramePr>
          <p:cNvPr id="24" name="表 23"/>
          <p:cNvGraphicFramePr>
            <a:graphicFrameLocks noGrp="1"/>
          </p:cNvGraphicFramePr>
          <p:nvPr>
            <p:extLst>
              <p:ext uri="{D42A27DB-BD31-4B8C-83A1-F6EECF244321}">
                <p14:modId xmlns:p14="http://schemas.microsoft.com/office/powerpoint/2010/main" val="1880844387"/>
              </p:ext>
            </p:extLst>
          </p:nvPr>
        </p:nvGraphicFramePr>
        <p:xfrm>
          <a:off x="317988" y="430064"/>
          <a:ext cx="6808526" cy="622592"/>
        </p:xfrm>
        <a:graphic>
          <a:graphicData uri="http://schemas.openxmlformats.org/drawingml/2006/table">
            <a:tbl>
              <a:tblPr firstRow="1" bandRow="1">
                <a:tableStyleId>{5C22544A-7EE6-4342-B048-85BDC9FD1C3A}</a:tableStyleId>
              </a:tblPr>
              <a:tblGrid>
                <a:gridCol w="1147955">
                  <a:extLst>
                    <a:ext uri="{9D8B030D-6E8A-4147-A177-3AD203B41FA5}">
                      <a16:colId xmlns:a16="http://schemas.microsoft.com/office/drawing/2014/main" val="20000"/>
                    </a:ext>
                  </a:extLst>
                </a:gridCol>
                <a:gridCol w="566057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人生の３大費用とは</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13</a:t>
            </a:fld>
            <a:endParaRPr lang="en-US" altLang="ja-JP" dirty="0"/>
          </a:p>
        </p:txBody>
      </p:sp>
      <p:sp>
        <p:nvSpPr>
          <p:cNvPr id="21" name="星 5 2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9"/>
          <p:cNvSpPr>
            <a:spLocks noChangeAspect="1"/>
          </p:cNvSpPr>
          <p:nvPr/>
        </p:nvSpPr>
        <p:spPr>
          <a:xfrm>
            <a:off x="5898428" y="5400313"/>
            <a:ext cx="1368000" cy="1346092"/>
          </a:xfrm>
          <a:prstGeom prst="ellipse">
            <a:avLst/>
          </a:prstGeom>
          <a:solidFill>
            <a:srgbClr val="14AAEB">
              <a:alpha val="24000"/>
            </a:srgbClr>
          </a:solidFill>
          <a:ln>
            <a:solidFill>
              <a:srgbClr val="14AAEB"/>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　教育</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591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05161153"/>
              </p:ext>
            </p:extLst>
          </p:nvPr>
        </p:nvGraphicFramePr>
        <p:xfrm>
          <a:off x="195614" y="1151255"/>
          <a:ext cx="8709286" cy="513797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61526">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家庭の収入と支出を管理（</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家計管理</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貯蓄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253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将来どんな人生を送りたいかを考え、具体的に人生の希望や計画を時系列に描いてみましょう。（</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ライフプランニング</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1604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年収の違いを含め</a:t>
                      </a:r>
                      <a:r>
                        <a:rPr lang="ja-JP" altLang="en-US" sz="2400" b="1" dirty="0" smtClean="0">
                          <a:solidFill>
                            <a:srgbClr val="00B0F0"/>
                          </a:solidFill>
                          <a:latin typeface="Meiryo UI" panose="020B0604030504040204" pitchFamily="50" charset="-128"/>
                          <a:ea typeface="Meiryo UI" panose="020B0604030504040204" pitchFamily="50" charset="-128"/>
                        </a:rPr>
                        <a:t>多様な働き方</a:t>
                      </a:r>
                      <a:r>
                        <a:rPr lang="ja-JP" altLang="en-US" sz="2400" b="0" dirty="0" smtClean="0">
                          <a:solidFill>
                            <a:schemeClr val="tx1"/>
                          </a:solidFill>
                          <a:latin typeface="Meiryo UI" panose="020B0604030504040204" pitchFamily="50" charset="-128"/>
                          <a:ea typeface="Meiryo UI" panose="020B0604030504040204" pitchFamily="50" charset="-128"/>
                        </a:rPr>
                        <a:t>を知ったうえで、自分がどのように働くかを考えましょう。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6736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「教育」「住宅」「老後」</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という人生の</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大費用に対して、計画的に準備しましょう。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14</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graphicFrame>
        <p:nvGraphicFramePr>
          <p:cNvPr id="9" name="表 8"/>
          <p:cNvGraphicFramePr>
            <a:graphicFrameLocks noGrp="1"/>
          </p:cNvGraphicFramePr>
          <p:nvPr>
            <p:extLst>
              <p:ext uri="{D42A27DB-BD31-4B8C-83A1-F6EECF244321}">
                <p14:modId xmlns:p14="http://schemas.microsoft.com/office/powerpoint/2010/main" val="1037384390"/>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293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3"/>
            <a:ext cx="1915772" cy="621975"/>
            <a:chOff x="1202980" y="1071736"/>
            <a:chExt cx="1186698" cy="191697"/>
          </a:xfrm>
        </p:grpSpPr>
        <p:sp>
          <p:nvSpPr>
            <p:cNvPr id="7" name="テキスト ボックス 6"/>
            <p:cNvSpPr txBox="1"/>
            <p:nvPr/>
          </p:nvSpPr>
          <p:spPr>
            <a:xfrm>
              <a:off x="1615171" y="1081304"/>
              <a:ext cx="774507" cy="182129"/>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使う</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２</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15</a:t>
            </a:fld>
            <a:endParaRPr lang="en-US" altLang="ja-JP" dirty="0"/>
          </a:p>
        </p:txBody>
      </p:sp>
      <p:sp>
        <p:nvSpPr>
          <p:cNvPr id="10" name="星 5 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4909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187692" y="1077780"/>
            <a:ext cx="8805768" cy="1232283"/>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毎月残った金額を貯蓄していくと、貯蓄を増やしやすい。</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071563" indent="7938">
              <a:spcBef>
                <a:spcPct val="0"/>
              </a:spcBef>
              <a:spcAft>
                <a:spcPts val="0"/>
              </a:spcAft>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〇か</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33373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16</a:t>
            </a:fld>
            <a:endParaRPr lang="en-US" altLang="ja-JP" dirty="0"/>
          </a:p>
        </p:txBody>
      </p:sp>
      <p:grpSp>
        <p:nvGrpSpPr>
          <p:cNvPr id="5" name="グループ化 4"/>
          <p:cNvGrpSpPr/>
          <p:nvPr/>
        </p:nvGrpSpPr>
        <p:grpSpPr>
          <a:xfrm>
            <a:off x="2006126" y="3225417"/>
            <a:ext cx="5004274" cy="3143250"/>
            <a:chOff x="1861747" y="3225417"/>
            <a:chExt cx="5004274" cy="314325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星 5 1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1348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3482299849"/>
              </p:ext>
            </p:extLst>
          </p:nvPr>
        </p:nvGraphicFramePr>
        <p:xfrm>
          <a:off x="451062" y="1305137"/>
          <a:ext cx="8123314" cy="4345855"/>
        </p:xfrm>
        <a:graphic>
          <a:graphicData uri="http://schemas.openxmlformats.org/drawingml/2006/table">
            <a:tbl>
              <a:tblPr firstRow="1" bandRow="1">
                <a:tableStyleId>{5C22544A-7EE6-4342-B048-85BDC9FD1C3A}</a:tableStyleId>
              </a:tblPr>
              <a:tblGrid>
                <a:gridCol w="1172793">
                  <a:extLst>
                    <a:ext uri="{9D8B030D-6E8A-4147-A177-3AD203B41FA5}">
                      <a16:colId xmlns:a16="http://schemas.microsoft.com/office/drawing/2014/main" val="20000"/>
                    </a:ext>
                  </a:extLst>
                </a:gridCol>
                <a:gridCol w="6950521">
                  <a:extLst>
                    <a:ext uri="{9D8B030D-6E8A-4147-A177-3AD203B41FA5}">
                      <a16:colId xmlns:a16="http://schemas.microsoft.com/office/drawing/2014/main" val="20001"/>
                    </a:ext>
                  </a:extLst>
                </a:gridCol>
              </a:tblGrid>
              <a:tr h="2790458">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「必要なもの」</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欲しいもの」</a:t>
                      </a: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を区別し、</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お金の使い方を考える時は、</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「それは必要なもの</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/needs</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なのか、欲しいもの</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/wants</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なのか」</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自問してみましょう。</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555397">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「必要なものを優先する」</a:t>
                      </a:r>
                      <a:r>
                        <a:rPr kumimoji="1" lang="ja-JP" altLang="en-US" sz="2400" b="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欲しいものは余裕があるときに買う）ことを考えてみましょう。</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966357266"/>
              </p:ext>
            </p:extLst>
          </p:nvPr>
        </p:nvGraphicFramePr>
        <p:xfrm>
          <a:off x="317989" y="417364"/>
          <a:ext cx="5219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ニーズとウォンツ</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17</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362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2183564804"/>
              </p:ext>
            </p:extLst>
          </p:nvPr>
        </p:nvGraphicFramePr>
        <p:xfrm>
          <a:off x="317989" y="460044"/>
          <a:ext cx="4360028" cy="622592"/>
        </p:xfrm>
        <a:graphic>
          <a:graphicData uri="http://schemas.openxmlformats.org/drawingml/2006/table">
            <a:tbl>
              <a:tblPr firstRow="1" bandRow="1">
                <a:tableStyleId>{5C22544A-7EE6-4342-B048-85BDC9FD1C3A}</a:tableStyleId>
              </a:tblPr>
              <a:tblGrid>
                <a:gridCol w="1166254">
                  <a:extLst>
                    <a:ext uri="{9D8B030D-6E8A-4147-A177-3AD203B41FA5}">
                      <a16:colId xmlns:a16="http://schemas.microsoft.com/office/drawing/2014/main" val="20000"/>
                    </a:ext>
                  </a:extLst>
                </a:gridCol>
                <a:gridCol w="3193774">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家計管理のポイント</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角丸四角形 12"/>
          <p:cNvSpPr/>
          <p:nvPr/>
        </p:nvSpPr>
        <p:spPr>
          <a:xfrm>
            <a:off x="1238221" y="4499166"/>
            <a:ext cx="1800000" cy="1080000"/>
          </a:xfrm>
          <a:prstGeom prst="roundRect">
            <a:avLst/>
          </a:prstGeom>
          <a:solidFill>
            <a:srgbClr val="4BACC6">
              <a:lumMod val="20000"/>
              <a:lumOff val="80000"/>
            </a:srgbClr>
          </a:solidFill>
          <a:ln w="9525"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rPr>
              <a:t>収入</a:t>
            </a:r>
            <a:endParaRPr kumimoji="0" lang="en-US" altLang="ja-JP"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endParaRPr>
          </a:p>
        </p:txBody>
      </p:sp>
      <p:sp>
        <p:nvSpPr>
          <p:cNvPr id="14" name="角丸四角形 13"/>
          <p:cNvSpPr/>
          <p:nvPr/>
        </p:nvSpPr>
        <p:spPr>
          <a:xfrm>
            <a:off x="3921723" y="4499166"/>
            <a:ext cx="1800000" cy="1080000"/>
          </a:xfrm>
          <a:prstGeom prst="roundRect">
            <a:avLst>
              <a:gd name="adj" fmla="val 25048"/>
            </a:avLst>
          </a:prstGeom>
          <a:solidFill>
            <a:srgbClr val="F79646">
              <a:lumMod val="20000"/>
              <a:lumOff val="80000"/>
            </a:srgbClr>
          </a:solidFill>
          <a:ln w="9525" cap="flat" cmpd="sng" algn="ctr">
            <a:solidFill>
              <a:srgbClr val="F7964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rPr>
              <a:t>貯蓄</a:t>
            </a:r>
            <a:endParaRPr kumimoji="0" lang="en-US" altLang="ja-JP"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5" name="角丸四角形 14"/>
          <p:cNvSpPr/>
          <p:nvPr/>
        </p:nvSpPr>
        <p:spPr>
          <a:xfrm>
            <a:off x="1226577" y="2250901"/>
            <a:ext cx="1800000" cy="1080000"/>
          </a:xfrm>
          <a:prstGeom prst="roundRect">
            <a:avLst/>
          </a:prstGeom>
          <a:solidFill>
            <a:srgbClr val="4BACC6">
              <a:lumMod val="20000"/>
              <a:lumOff val="80000"/>
            </a:srgbClr>
          </a:solidFill>
          <a:ln w="9525"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rPr>
              <a:t>収入</a:t>
            </a:r>
            <a:endParaRPr kumimoji="0" lang="en-US" altLang="ja-JP" sz="3600" b="1" i="0" u="none" strike="noStrike" kern="0" cap="none" spc="0" normalizeH="0" baseline="0" noProof="0" dirty="0" smtClean="0">
              <a:ln>
                <a:noFill/>
              </a:ln>
              <a:solidFill>
                <a:srgbClr val="14AAEB"/>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 15"/>
          <p:cNvSpPr/>
          <p:nvPr/>
        </p:nvSpPr>
        <p:spPr>
          <a:xfrm>
            <a:off x="6593644" y="2250901"/>
            <a:ext cx="1800000" cy="1080000"/>
          </a:xfrm>
          <a:prstGeom prst="roundRect">
            <a:avLst>
              <a:gd name="adj" fmla="val 25048"/>
            </a:avLst>
          </a:prstGeom>
          <a:solidFill>
            <a:srgbClr val="F79646">
              <a:lumMod val="20000"/>
              <a:lumOff val="80000"/>
            </a:srgbClr>
          </a:solidFill>
          <a:ln w="9525" cap="flat" cmpd="sng" algn="ctr">
            <a:solidFill>
              <a:srgbClr val="F7964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rPr>
              <a:t>貯蓄</a:t>
            </a:r>
            <a:endParaRPr kumimoji="0" lang="en-US" altLang="ja-JP" sz="3600" b="1" i="0" u="none" strike="noStrike" kern="0" cap="none" spc="0" normalizeH="0" baseline="0" noProof="0" dirty="0" smtClean="0">
              <a:ln>
                <a:noFill/>
              </a:ln>
              <a:solidFill>
                <a:srgbClr val="F79646">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0"/>
          <p:cNvSpPr/>
          <p:nvPr/>
        </p:nvSpPr>
        <p:spPr>
          <a:xfrm>
            <a:off x="3910079" y="2250901"/>
            <a:ext cx="1800000" cy="1080000"/>
          </a:xfrm>
          <a:prstGeom prst="roundRect">
            <a:avLst>
              <a:gd name="adj" fmla="val 19121"/>
            </a:avLst>
          </a:prstGeom>
          <a:solidFill>
            <a:srgbClr val="9BBB59">
              <a:lumMod val="20000"/>
              <a:lumOff val="80000"/>
            </a:srgbClr>
          </a:solidFill>
          <a:ln w="9525" cap="flat" cmpd="sng" algn="ctr">
            <a:solidFill>
              <a:srgbClr val="9BBB59"/>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rPr>
              <a:t>支出</a:t>
            </a:r>
            <a:endParaRPr kumimoji="0" lang="en-US" altLang="ja-JP"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22" name="角丸四角形 21"/>
          <p:cNvSpPr/>
          <p:nvPr/>
        </p:nvSpPr>
        <p:spPr>
          <a:xfrm>
            <a:off x="6605288" y="4499166"/>
            <a:ext cx="1800000" cy="1080000"/>
          </a:xfrm>
          <a:prstGeom prst="roundRect">
            <a:avLst>
              <a:gd name="adj" fmla="val 19121"/>
            </a:avLst>
          </a:prstGeom>
          <a:solidFill>
            <a:srgbClr val="9BBB59">
              <a:lumMod val="20000"/>
              <a:lumOff val="80000"/>
            </a:srgbClr>
          </a:solidFill>
          <a:ln w="9525" cap="flat" cmpd="sng" algn="ctr">
            <a:solidFill>
              <a:srgbClr val="9BBB59"/>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rPr>
              <a:t>支出</a:t>
            </a:r>
            <a:endParaRPr kumimoji="0" lang="en-US" altLang="ja-JP" sz="3600" b="1" i="0" u="none" strike="noStrike" kern="0" cap="none" spc="0" normalizeH="0" baseline="0" noProof="0" dirty="0" smtClean="0">
              <a:ln>
                <a:noFill/>
              </a:ln>
              <a:solidFill>
                <a:srgbClr val="9BBB59">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23" name="タイトル 1"/>
          <p:cNvSpPr txBox="1">
            <a:spLocks/>
          </p:cNvSpPr>
          <p:nvPr/>
        </p:nvSpPr>
        <p:spPr bwMode="auto">
          <a:xfrm>
            <a:off x="3110634" y="4566721"/>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タイトル 1"/>
          <p:cNvSpPr txBox="1">
            <a:spLocks/>
          </p:cNvSpPr>
          <p:nvPr/>
        </p:nvSpPr>
        <p:spPr bwMode="auto">
          <a:xfrm>
            <a:off x="3098990" y="2318456"/>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ー</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bwMode="auto">
          <a:xfrm>
            <a:off x="5801959" y="2318456"/>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bwMode="auto">
          <a:xfrm>
            <a:off x="5755480" y="4499166"/>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48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bwMode="auto">
          <a:xfrm>
            <a:off x="223806" y="2144885"/>
            <a:ext cx="738614" cy="94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6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タイトル 1"/>
          <p:cNvSpPr txBox="1">
            <a:spLocks/>
          </p:cNvSpPr>
          <p:nvPr/>
        </p:nvSpPr>
        <p:spPr bwMode="auto">
          <a:xfrm>
            <a:off x="165988" y="4449130"/>
            <a:ext cx="738614" cy="128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buFontTx/>
              <a:buNone/>
              <a:defRPr/>
            </a:pPr>
            <a:r>
              <a:rPr lang="ja-JP" altLang="en-US" sz="6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a:t>
            </a:r>
            <a:endParaRPr lang="en-US" altLang="ja-JP" sz="6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18</a:t>
            </a:fld>
            <a:endParaRPr lang="en-US" altLang="ja-JP" dirty="0"/>
          </a:p>
        </p:txBody>
      </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62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P spid="23"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bwMode="auto">
          <a:xfrm>
            <a:off x="742122" y="835530"/>
            <a:ext cx="7447475" cy="55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spcAft>
                <a:spcPts val="0"/>
              </a:spcAft>
              <a:buFontTx/>
              <a:buNone/>
              <a:defRPr/>
            </a:pPr>
            <a:r>
              <a:rPr lang="ja-JP" altLang="en-US" sz="28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当てはまるものはありますか？</a:t>
            </a:r>
            <a:endParaRPr lang="en-US" altLang="ja-JP" sz="28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a:spcBef>
                <a:spcPts val="1200"/>
              </a:spcBef>
              <a:spcAft>
                <a:spcPts val="0"/>
              </a:spcAft>
              <a:buNone/>
              <a:defRPr/>
            </a:pPr>
            <a:endParaRPr lang="en-US" altLang="ja-JP" sz="2400" dirty="0" smtClean="0">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一人暮らしをしたい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海外</a:t>
            </a: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留学したい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やってみたい仕事がある</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お金を上手に貯めたい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クレジットカードを持ちたい</a:t>
            </a:r>
            <a:endParaRPr lang="en-US" altLang="ja-JP"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r>
              <a:rPr lang="ja-JP" altLang="en-US" sz="2400"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Meiryo UI" panose="020B0604030504040204" pitchFamily="50" charset="-128"/>
              </a:rPr>
              <a:t>「確実に儲かる方法がある」と聞いた </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spcBef>
                <a:spcPts val="1200"/>
              </a:spcBef>
              <a:spcAft>
                <a:spcPts val="0"/>
              </a:spcAft>
              <a:buFont typeface="Wingdings" panose="05000000000000000000" pitchFamily="2" charset="2"/>
              <a:buChar char="p"/>
              <a:defRPr/>
            </a:pPr>
            <a:endParaRPr lang="ja-JP" altLang="en-US" sz="26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0621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p:cNvGraphicFramePr>
            <a:graphicFrameLocks noGrp="1"/>
          </p:cNvGraphicFramePr>
          <p:nvPr>
            <p:extLst/>
          </p:nvPr>
        </p:nvGraphicFramePr>
        <p:xfrm>
          <a:off x="229743" y="1203646"/>
          <a:ext cx="8614454" cy="3256475"/>
        </p:xfrm>
        <a:graphic>
          <a:graphicData uri="http://schemas.openxmlformats.org/drawingml/2006/table">
            <a:tbl>
              <a:tblPr firstRow="1" bandRow="1">
                <a:tableStyleId>{5C22544A-7EE6-4342-B048-85BDC9FD1C3A}</a:tableStyleId>
              </a:tblPr>
              <a:tblGrid>
                <a:gridCol w="987214">
                  <a:extLst>
                    <a:ext uri="{9D8B030D-6E8A-4147-A177-3AD203B41FA5}">
                      <a16:colId xmlns:a16="http://schemas.microsoft.com/office/drawing/2014/main" val="20000"/>
                    </a:ext>
                  </a:extLst>
                </a:gridCol>
                <a:gridCol w="7627240">
                  <a:extLst>
                    <a:ext uri="{9D8B030D-6E8A-4147-A177-3AD203B41FA5}">
                      <a16:colId xmlns:a16="http://schemas.microsoft.com/office/drawing/2014/main" val="20001"/>
                    </a:ext>
                  </a:extLst>
                </a:gridCol>
              </a:tblGrid>
              <a:tr h="530798">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29186">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物理的な現金（紙幣・硬貨）</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5395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auto">
                        <a:lnSpc>
                          <a:spcPts val="3000"/>
                        </a:lnSpc>
                        <a:spcBef>
                          <a:spcPts val="0"/>
                        </a:spcBef>
                        <a:spcAft>
                          <a:spcPts val="0"/>
                        </a:spcAft>
                      </a:pP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キャッシュレス</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529186">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2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現金の授受をせず、支払や受取をデジタル化された価値の移転で行うこと</a:t>
                      </a:r>
                      <a:endParaRPr kumimoji="1" lang="ja-JP" altLang="en-US" sz="22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7" name="テキスト ボックス 46"/>
          <p:cNvSpPr txBox="1"/>
          <p:nvPr/>
        </p:nvSpPr>
        <p:spPr>
          <a:xfrm>
            <a:off x="1403679" y="2295377"/>
            <a:ext cx="2160000" cy="360000"/>
          </a:xfrm>
          <a:prstGeom prst="rect">
            <a:avLst/>
          </a:prstGeom>
          <a:solidFill>
            <a:srgbClr val="00B0F0"/>
          </a:solidFill>
          <a:ln w="19050">
            <a:solidFill>
              <a:srgbClr val="00B0F0"/>
            </a:solidFill>
          </a:ln>
        </p:spPr>
        <p:txBody>
          <a:bodyPr wrap="square" rtlCol="0">
            <a:spAutoFit/>
          </a:bodyPr>
          <a:lstStyle/>
          <a:p>
            <a:pPr algn="ct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現金</a:t>
            </a:r>
          </a:p>
        </p:txBody>
      </p:sp>
      <p:sp>
        <p:nvSpPr>
          <p:cNvPr id="49" name="テキスト ボックス 48"/>
          <p:cNvSpPr txBox="1"/>
          <p:nvPr/>
        </p:nvSpPr>
        <p:spPr>
          <a:xfrm>
            <a:off x="1403678" y="4505859"/>
            <a:ext cx="1639139"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電子マネー</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837" y="2313671"/>
            <a:ext cx="1721483" cy="827470"/>
          </a:xfrm>
          <a:prstGeom prst="rect">
            <a:avLst/>
          </a:prstGeom>
        </p:spPr>
      </p:pic>
      <p:pic>
        <p:nvPicPr>
          <p:cNvPr id="59" name="図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720" y="2283690"/>
            <a:ext cx="876779" cy="873367"/>
          </a:xfrm>
          <a:prstGeom prst="rect">
            <a:avLst/>
          </a:prstGeom>
        </p:spPr>
      </p:pic>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771" y="5144376"/>
            <a:ext cx="1572176" cy="992254"/>
          </a:xfrm>
          <a:prstGeom prst="rect">
            <a:avLst/>
          </a:prstGeom>
        </p:spPr>
      </p:pic>
      <p:pic>
        <p:nvPicPr>
          <p:cNvPr id="11" name="図 10"/>
          <p:cNvPicPr>
            <a:picLocks noChangeAspect="1"/>
          </p:cNvPicPr>
          <p:nvPr/>
        </p:nvPicPr>
        <p:blipFill>
          <a:blip r:embed="rId6"/>
          <a:stretch>
            <a:fillRect/>
          </a:stretch>
        </p:blipFill>
        <p:spPr>
          <a:xfrm>
            <a:off x="4990373" y="5083625"/>
            <a:ext cx="1684028" cy="1066552"/>
          </a:xfrm>
          <a:prstGeom prst="rect">
            <a:avLst/>
          </a:prstGeom>
        </p:spPr>
      </p:pic>
      <p:graphicFrame>
        <p:nvGraphicFramePr>
          <p:cNvPr id="28" name="表 27"/>
          <p:cNvGraphicFramePr>
            <a:graphicFrameLocks noGrp="1"/>
          </p:cNvGraphicFramePr>
          <p:nvPr>
            <p:extLst>
              <p:ext uri="{D42A27DB-BD31-4B8C-83A1-F6EECF244321}">
                <p14:modId xmlns:p14="http://schemas.microsoft.com/office/powerpoint/2010/main" val="2101298013"/>
              </p:ext>
            </p:extLst>
          </p:nvPr>
        </p:nvGraphicFramePr>
        <p:xfrm>
          <a:off x="317988" y="480864"/>
          <a:ext cx="6565411" cy="622592"/>
        </p:xfrm>
        <a:graphic>
          <a:graphicData uri="http://schemas.openxmlformats.org/drawingml/2006/table">
            <a:tbl>
              <a:tblPr firstRow="1" bandRow="1">
                <a:tableStyleId>{5C22544A-7EE6-4342-B048-85BDC9FD1C3A}</a:tableStyleId>
              </a:tblPr>
              <a:tblGrid>
                <a:gridCol w="1028212">
                  <a:extLst>
                    <a:ext uri="{9D8B030D-6E8A-4147-A177-3AD203B41FA5}">
                      <a16:colId xmlns:a16="http://schemas.microsoft.com/office/drawing/2014/main" val="20000"/>
                    </a:ext>
                  </a:extLst>
                </a:gridCol>
                <a:gridCol w="553719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キャッシュとキャッシュレス</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2" name="テキスト ボックス 31"/>
          <p:cNvSpPr txBox="1"/>
          <p:nvPr/>
        </p:nvSpPr>
        <p:spPr>
          <a:xfrm>
            <a:off x="3163147" y="4505859"/>
            <a:ext cx="1652693"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デビットカード</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942961" y="4505859"/>
            <a:ext cx="1789732" cy="461665"/>
          </a:xfrm>
          <a:prstGeom prst="rect">
            <a:avLst/>
          </a:prstGeom>
          <a:solidFill>
            <a:srgbClr val="00B0F0"/>
          </a:solidFill>
          <a:ln w="19050">
            <a:solidFill>
              <a:srgbClr val="00B0F0"/>
            </a:solidFill>
          </a:ln>
        </p:spPr>
        <p:txBody>
          <a:bodyPr wrap="square" rtlCol="0">
            <a:spAutoFit/>
          </a:bodyPr>
          <a:lstStyle/>
          <a:p>
            <a:pPr algn="ct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クレジットカード</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キャッシュカードのイラスト">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2817" y="4933115"/>
            <a:ext cx="1894943" cy="142120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689548" y="6510635"/>
            <a:ext cx="7764904" cy="350865"/>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キャッシュレス推進協議会「キャッシュレス・ロードマップ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より金融庁作成</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19</a:t>
            </a:fld>
            <a:endParaRPr lang="en-US" altLang="ja-JP" dirty="0"/>
          </a:p>
        </p:txBody>
      </p:sp>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3972" y="5055031"/>
            <a:ext cx="1129018" cy="1129018"/>
          </a:xfrm>
          <a:prstGeom prst="rect">
            <a:avLst/>
          </a:prstGeom>
        </p:spPr>
      </p:pic>
      <p:sp>
        <p:nvSpPr>
          <p:cNvPr id="17" name="テキスト ボックス 16"/>
          <p:cNvSpPr txBox="1"/>
          <p:nvPr/>
        </p:nvSpPr>
        <p:spPr>
          <a:xfrm>
            <a:off x="6856425" y="4502473"/>
            <a:ext cx="1789732" cy="420243"/>
          </a:xfrm>
          <a:prstGeom prst="rect">
            <a:avLst/>
          </a:prstGeom>
          <a:solidFill>
            <a:srgbClr val="00B0F0"/>
          </a:solidFill>
          <a:ln w="19050">
            <a:solidFill>
              <a:srgbClr val="00B0F0"/>
            </a:solidFill>
          </a:ln>
        </p:spPr>
        <p:txBody>
          <a:bodyPr wrap="square" rtlCol="0">
            <a:spAutoFit/>
          </a:bodyPr>
          <a:lstStyle/>
          <a:p>
            <a:pPr algn="ctr"/>
            <a:r>
              <a:rPr lang="en-US" altLang="ja-JP"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QR</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コード</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2857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80261128"/>
              </p:ext>
            </p:extLst>
          </p:nvPr>
        </p:nvGraphicFramePr>
        <p:xfrm>
          <a:off x="317988" y="417364"/>
          <a:ext cx="7222063" cy="622592"/>
        </p:xfrm>
        <a:graphic>
          <a:graphicData uri="http://schemas.openxmlformats.org/drawingml/2006/table">
            <a:tbl>
              <a:tblPr firstRow="1" bandRow="1">
                <a:tableStyleId>{5C22544A-7EE6-4342-B048-85BDC9FD1C3A}</a:tableStyleId>
              </a:tblPr>
              <a:tblGrid>
                <a:gridCol w="1225999">
                  <a:extLst>
                    <a:ext uri="{9D8B030D-6E8A-4147-A177-3AD203B41FA5}">
                      <a16:colId xmlns:a16="http://schemas.microsoft.com/office/drawing/2014/main" val="20000"/>
                    </a:ext>
                  </a:extLst>
                </a:gridCol>
                <a:gridCol w="5996064">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キャッシュレス決済のメリット・注意点</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24289" y="4700466"/>
            <a:ext cx="6245679" cy="1977059"/>
          </a:xfrm>
          <a:prstGeom prst="rect">
            <a:avLst/>
          </a:prstGeom>
          <a:solidFill>
            <a:schemeClr val="bg1"/>
          </a:solidFill>
          <a:ln>
            <a:solidFill>
              <a:srgbClr val="E97B8B"/>
            </a:solidFill>
          </a:ln>
        </p:spPr>
        <p:style>
          <a:lnRef idx="2">
            <a:schemeClr val="accent1"/>
          </a:lnRef>
          <a:fillRef idx="1">
            <a:schemeClr val="lt1"/>
          </a:fillRef>
          <a:effectRef idx="0">
            <a:schemeClr val="accent1"/>
          </a:effectRef>
          <a:fontRef idx="minor">
            <a:schemeClr val="dk1"/>
          </a:fontRef>
        </p:style>
        <p:txBody>
          <a:bodyPr wrap="square" lIns="108000" tIns="144000" rIns="36000" rtlCol="0" anchor="ctr" anchorCtr="0"/>
          <a:lstStyle/>
          <a:p>
            <a:pPr>
              <a:lnSpc>
                <a:spcPct val="120000"/>
              </a:lnSpc>
              <a:spcBef>
                <a:spcPts val="600"/>
              </a:spcBef>
              <a:spcAft>
                <a:spcPts val="600"/>
              </a:spcAft>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1014" y="4700466"/>
            <a:ext cx="1619886" cy="1977059"/>
          </a:xfrm>
          <a:prstGeom prst="rect">
            <a:avLst/>
          </a:prstGeom>
          <a:solidFill>
            <a:srgbClr val="E87283"/>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注意点</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120900" y="2442779"/>
            <a:ext cx="6261100" cy="2067777"/>
          </a:xfrm>
          <a:prstGeom prst="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wrap="square" lIns="108000" tIns="144000" rIns="36000" rtlCol="0" anchor="ctr" anchorCtr="0"/>
          <a:lstStyle/>
          <a:p>
            <a:pPr marL="363538" indent="-363538">
              <a:spcBef>
                <a:spcPts val="600"/>
              </a:spcBef>
              <a:spcAft>
                <a:spcPts val="600"/>
              </a:spcAft>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01014" y="2442779"/>
            <a:ext cx="1619886" cy="2067777"/>
          </a:xfrm>
          <a:prstGeom prst="rect">
            <a:avLst/>
          </a:prstGeom>
          <a:solidFill>
            <a:srgbClr val="00B0F0"/>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r>
              <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メリット</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388088" y="2520764"/>
            <a:ext cx="5574812" cy="1938992"/>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000" dirty="0" smtClean="0">
                <a:latin typeface="Meiryo UI" panose="020B0604030504040204" pitchFamily="50" charset="-128"/>
                <a:ea typeface="Meiryo UI" panose="020B0604030504040204" pitchFamily="50" charset="-128"/>
              </a:rPr>
              <a:t>現金をたくさん持ち歩かなくてよい</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kumimoji="1" lang="en-US" altLang="ja-JP" sz="2000" dirty="0" smtClean="0">
                <a:latin typeface="Meiryo UI" panose="020B0604030504040204" pitchFamily="50" charset="-128"/>
                <a:ea typeface="Meiryo UI" panose="020B0604030504040204" pitchFamily="50" charset="-128"/>
              </a:rPr>
              <a:t>ATM</a:t>
            </a:r>
            <a:r>
              <a:rPr kumimoji="1" lang="ja-JP" altLang="en-US" sz="2000" dirty="0" smtClean="0">
                <a:latin typeface="Meiryo UI" panose="020B0604030504040204" pitchFamily="50" charset="-128"/>
                <a:ea typeface="Meiryo UI" panose="020B0604030504040204" pitchFamily="50" charset="-128"/>
              </a:rPr>
              <a:t>に立ち寄る回数が減る</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お金のやり取りが簡単</a:t>
            </a:r>
            <a:endParaRPr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何にいくら使ったか、アプリで確認できる　　　　など　　　　　　　　　　　　　　　</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388088" y="4741835"/>
            <a:ext cx="5765312" cy="1938992"/>
          </a:xfrm>
          <a:prstGeom prst="rect">
            <a:avLst/>
          </a:prstGeom>
          <a:noFill/>
        </p:spPr>
        <p:txBody>
          <a:bodyPr wrap="square" rtlCol="0">
            <a:spAutoFit/>
          </a:bodyPr>
          <a:lstStyle/>
          <a:p>
            <a:pPr marL="342900" indent="-342900">
              <a:buFont typeface="Wingdings" panose="05000000000000000000" pitchFamily="2" charset="2"/>
              <a:buChar char="ü"/>
            </a:pPr>
            <a:r>
              <a:rPr kumimoji="1" lang="ja-JP" altLang="en-US" sz="2000" dirty="0" smtClean="0">
                <a:latin typeface="Meiryo UI" panose="020B0604030504040204" pitchFamily="50" charset="-128"/>
                <a:ea typeface="Meiryo UI" panose="020B0604030504040204" pitchFamily="50" charset="-128"/>
              </a:rPr>
              <a:t>使った実感が湧きにくいので、使いすぎてしまいやすい</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店舗によって利用できないこともある</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停電</a:t>
            </a:r>
            <a:r>
              <a:rPr lang="ja-JP" altLang="en-US" sz="2000" dirty="0">
                <a:latin typeface="Meiryo UI" panose="020B0604030504040204" pitchFamily="50" charset="-128"/>
                <a:ea typeface="Meiryo UI" panose="020B0604030504040204" pitchFamily="50" charset="-128"/>
              </a:rPr>
              <a:t>時などに</a:t>
            </a:r>
            <a:r>
              <a:rPr lang="ja-JP" altLang="en-US" sz="2000" dirty="0" smtClean="0">
                <a:latin typeface="Meiryo UI" panose="020B0604030504040204" pitchFamily="50" charset="-128"/>
                <a:ea typeface="Meiryo UI" panose="020B0604030504040204" pitchFamily="50" charset="-128"/>
              </a:rPr>
              <a:t>使えない</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ü"/>
            </a:pPr>
            <a:r>
              <a:rPr lang="ja-JP" altLang="en-US" sz="2000" dirty="0" smtClean="0">
                <a:latin typeface="Meiryo UI" panose="020B0604030504040204" pitchFamily="50" charset="-128"/>
                <a:ea typeface="Meiryo UI" panose="020B0604030504040204" pitchFamily="50" charset="-128"/>
              </a:rPr>
              <a:t>不正送金など犯罪への不安　　　　　　　　　　など</a:t>
            </a:r>
            <a:endParaRPr lang="en-US" altLang="ja-JP" sz="2000" dirty="0" smtClean="0">
              <a:latin typeface="Meiryo UI" panose="020B0604030504040204" pitchFamily="50" charset="-128"/>
              <a:ea typeface="Meiryo UI" panose="020B0604030504040204" pitchFamily="50" charset="-128"/>
            </a:endParaRPr>
          </a:p>
        </p:txBody>
      </p:sp>
      <p:sp>
        <p:nvSpPr>
          <p:cNvPr id="15" name="タイトル 1"/>
          <p:cNvSpPr txBox="1">
            <a:spLocks/>
          </p:cNvSpPr>
          <p:nvPr/>
        </p:nvSpPr>
        <p:spPr bwMode="auto">
          <a:xfrm>
            <a:off x="501014" y="1137125"/>
            <a:ext cx="7880986" cy="1125175"/>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キャッシュレス決済には、</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marL="1071563" indent="7938">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どのようなメリット・注意点があるでしょうか？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楕円 3"/>
          <p:cNvSpPr/>
          <p:nvPr/>
        </p:nvSpPr>
        <p:spPr>
          <a:xfrm>
            <a:off x="613611" y="1245517"/>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20</a:t>
            </a:fld>
            <a:endParaRPr lang="en-US" altLang="ja-JP" dirty="0"/>
          </a:p>
        </p:txBody>
      </p:sp>
      <p:sp>
        <p:nvSpPr>
          <p:cNvPr id="16" name="星 5 15"/>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85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01229597"/>
              </p:ext>
            </p:extLst>
          </p:nvPr>
        </p:nvGraphicFramePr>
        <p:xfrm>
          <a:off x="146678" y="1264454"/>
          <a:ext cx="8709286" cy="480716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497034">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）」と「欲しいもの（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）」に分けて、お金を賢く使いましょう。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19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家計管理では、</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収支を黒字に</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することが基本です。先に収入から一定額を貯蓄に回し、支出をやりくりするとお金が貯まりやすくなります。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817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1" dirty="0" smtClean="0">
                          <a:solidFill>
                            <a:srgbClr val="00B0F0"/>
                          </a:solidFill>
                          <a:latin typeface="Meiryo UI" panose="020B0604030504040204" pitchFamily="50" charset="-128"/>
                          <a:ea typeface="Meiryo UI" panose="020B0604030504040204" pitchFamily="50" charset="-128"/>
                        </a:rPr>
                        <a:t>キャッシュレス決済</a:t>
                      </a:r>
                      <a:r>
                        <a:rPr lang="ja-JP" altLang="en-US" sz="2400" b="0" dirty="0" smtClean="0">
                          <a:solidFill>
                            <a:schemeClr val="tx1"/>
                          </a:solidFill>
                          <a:latin typeface="Meiryo UI" panose="020B0604030504040204" pitchFamily="50" charset="-128"/>
                          <a:ea typeface="Meiryo UI" panose="020B0604030504040204" pitchFamily="50" charset="-128"/>
                        </a:rPr>
                        <a:t>のメリット・注意点を知り、自分に合った使い方を考えましょう。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21</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966524297"/>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「使う」</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4262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64094"/>
            <a:ext cx="6426622" cy="621972"/>
            <a:chOff x="1202980" y="1071736"/>
            <a:chExt cx="3980881" cy="191696"/>
          </a:xfrm>
        </p:grpSpPr>
        <p:sp>
          <p:nvSpPr>
            <p:cNvPr id="7" name="テキスト ボックス 6"/>
            <p:cNvSpPr txBox="1"/>
            <p:nvPr/>
          </p:nvSpPr>
          <p:spPr>
            <a:xfrm>
              <a:off x="1615171" y="1081303"/>
              <a:ext cx="3568690"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「備える」 ～ </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3</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22</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650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179770"/>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実際にある保険はどれ？</a:t>
            </a:r>
          </a:p>
          <a:p>
            <a:pPr marL="1528763" indent="-457200">
              <a:spcBef>
                <a:spcPct val="0"/>
              </a:spcBef>
              <a:spcAft>
                <a:spcPts val="0"/>
              </a:spcAft>
              <a:buFont typeface="+mj-ea"/>
              <a:buAutoNum type="circleNumDbPlain"/>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ペット</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の病気やケガの治療費を補償する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保険</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旅行先</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が雨だったら旅行代金が戻ってくる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保険</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ライブ</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に行けなくなってしまった時にチケット代が戻ってくる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保険</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23</a:t>
            </a:fld>
            <a:endParaRPr lang="en-US" altLang="ja-JP" dirty="0"/>
          </a:p>
        </p:txBody>
      </p:sp>
      <p:grpSp>
        <p:nvGrpSpPr>
          <p:cNvPr id="9" name="グループ化 8"/>
          <p:cNvGrpSpPr/>
          <p:nvPr/>
        </p:nvGrpSpPr>
        <p:grpSpPr>
          <a:xfrm>
            <a:off x="2406316" y="3279677"/>
            <a:ext cx="4427621" cy="3391666"/>
            <a:chOff x="2438902" y="3345943"/>
            <a:chExt cx="3820778" cy="290082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2" y="3347320"/>
              <a:ext cx="1775909" cy="289944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0110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222485568"/>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様々なリスク</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557750" y="1209358"/>
            <a:ext cx="8254946"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人生には、病気やケガ、火災や事故など、様々なリスクがあります。例えば、</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2334657"/>
            <a:ext cx="2349878" cy="19386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298" y="2085743"/>
            <a:ext cx="2349878" cy="2167763"/>
          </a:xfrm>
          <a:prstGeom prst="rect">
            <a:avLst/>
          </a:prstGeom>
        </p:spPr>
      </p:pic>
      <p:sp>
        <p:nvSpPr>
          <p:cNvPr id="12" name="タイトル 1"/>
          <p:cNvSpPr txBox="1">
            <a:spLocks/>
          </p:cNvSpPr>
          <p:nvPr/>
        </p:nvSpPr>
        <p:spPr>
          <a:xfrm>
            <a:off x="981798" y="4353647"/>
            <a:ext cx="3729328"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バイクで転倒してケガをした　</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006972" y="4353647"/>
            <a:ext cx="3588349" cy="76135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自転車で他人にぶつかってケガをさせてしまった</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bwMode="auto">
          <a:xfrm>
            <a:off x="714335" y="5540316"/>
            <a:ext cx="7880986" cy="1125175"/>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様々なリスク</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に対し、どうやって備えるとよいでしょうか？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826932" y="5648708"/>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5" name="星 5 1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24</a:t>
            </a:fld>
            <a:endParaRPr lang="en-US" altLang="ja-JP" dirty="0"/>
          </a:p>
        </p:txBody>
      </p:sp>
    </p:spTree>
    <p:extLst>
      <p:ext uri="{BB962C8B-B14F-4D97-AF65-F5344CB8AC3E}">
        <p14:creationId xmlns:p14="http://schemas.microsoft.com/office/powerpoint/2010/main" val="6697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87837077"/>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保険の仕組み</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849297" y="1124687"/>
            <a:ext cx="7146839" cy="111725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リスクに</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備え、みんなで少しずつお金を出し合って、必要なお金が支払われるという仕組み</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 「</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保険</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p>
        </p:txBody>
      </p:sp>
      <p:sp>
        <p:nvSpPr>
          <p:cNvPr id="11" name="テキスト ボックス 1"/>
          <p:cNvSpPr txBox="1">
            <a:spLocks noChangeArrowheads="1"/>
          </p:cNvSpPr>
          <p:nvPr/>
        </p:nvSpPr>
        <p:spPr bwMode="auto">
          <a:xfrm>
            <a:off x="543628" y="6408568"/>
            <a:ext cx="7714116" cy="26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p>
            <a:pPr>
              <a:spcBef>
                <a:spcPct val="200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）金融庁「基礎から学べる金融ガイド」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842288" y="2378316"/>
            <a:ext cx="7116796" cy="3558398"/>
          </a:xfrm>
          <a:prstGeom prst="rect">
            <a:avLst/>
          </a:prstGeom>
        </p:spPr>
      </p:pic>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25</a:t>
            </a:fld>
            <a:endParaRPr lang="en-US" altLang="ja-JP" dirty="0"/>
          </a:p>
        </p:txBody>
      </p:sp>
    </p:spTree>
    <p:extLst>
      <p:ext uri="{BB962C8B-B14F-4D97-AF65-F5344CB8AC3E}">
        <p14:creationId xmlns:p14="http://schemas.microsoft.com/office/powerpoint/2010/main" val="1000423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441552917"/>
              </p:ext>
            </p:extLst>
          </p:nvPr>
        </p:nvGraphicFramePr>
        <p:xfrm>
          <a:off x="145712" y="1753433"/>
          <a:ext cx="8639409" cy="3672199"/>
        </p:xfrm>
        <a:graphic>
          <a:graphicData uri="http://schemas.openxmlformats.org/drawingml/2006/table">
            <a:tbl>
              <a:tblPr firstRow="1" bandRow="1">
                <a:tableStyleId>{5C22544A-7EE6-4342-B048-85BDC9FD1C3A}</a:tableStyleId>
              </a:tblPr>
              <a:tblGrid>
                <a:gridCol w="1367409">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1058725">
                <a:tc>
                  <a:txBody>
                    <a:bodyPr/>
                    <a:lstStyle/>
                    <a:p>
                      <a:pPr algn="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72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日本には、社会基盤として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社会保険制度</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があります。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9009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T="72000" marB="10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ご自身のライフプランにあわせて、社会保険と</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資産形成</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（生命保険、損害保険）の利用を組み合わせるとよいでしょう。</a:t>
                      </a:r>
                    </a:p>
                  </a:txBody>
                  <a:tcPr marL="166154" marR="84406" marB="72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712485">
                <a:tc>
                  <a:txBody>
                    <a:bodyPr/>
                    <a:lstStyle/>
                    <a:p>
                      <a:pPr marL="0" algn="ct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00" indent="-44450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4" name="Rectangle 9"/>
          <p:cNvSpPr>
            <a:spLocks noChangeArrowheads="1"/>
          </p:cNvSpPr>
          <p:nvPr/>
        </p:nvSpPr>
        <p:spPr bwMode="auto">
          <a:xfrm>
            <a:off x="1142311" y="2395796"/>
            <a:ext cx="6314203" cy="31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982663" indent="-982663">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＊年金保険、医療保険、介護保険、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雇用</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保険、労災保険の制度</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955425465"/>
              </p:ext>
            </p:extLst>
          </p:nvPr>
        </p:nvGraphicFramePr>
        <p:xfrm>
          <a:off x="391139" y="471734"/>
          <a:ext cx="6511438" cy="622592"/>
        </p:xfrm>
        <a:graphic>
          <a:graphicData uri="http://schemas.openxmlformats.org/drawingml/2006/table">
            <a:tbl>
              <a:tblPr firstRow="1" bandRow="1">
                <a:tableStyleId>{5C22544A-7EE6-4342-B048-85BDC9FD1C3A}</a:tableStyleId>
              </a:tblPr>
              <a:tblGrid>
                <a:gridCol w="1219457">
                  <a:extLst>
                    <a:ext uri="{9D8B030D-6E8A-4147-A177-3AD203B41FA5}">
                      <a16:colId xmlns:a16="http://schemas.microsoft.com/office/drawing/2014/main" val="20000"/>
                    </a:ext>
                  </a:extLst>
                </a:gridCol>
                <a:gridCol w="5291981">
                  <a:extLst>
                    <a:ext uri="{9D8B030D-6E8A-4147-A177-3AD203B41FA5}">
                      <a16:colId xmlns:a16="http://schemas.microsoft.com/office/drawing/2014/main" val="20001"/>
                    </a:ext>
                  </a:extLst>
                </a:gridCol>
              </a:tblGrid>
              <a:tr h="6225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正方形/長方形 5"/>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吹き出し 6"/>
          <p:cNvSpPr/>
          <p:nvPr/>
        </p:nvSpPr>
        <p:spPr>
          <a:xfrm>
            <a:off x="1142311" y="5202637"/>
            <a:ext cx="7642810" cy="1174950"/>
          </a:xfrm>
          <a:prstGeom prst="wedgeRoundRectCallout">
            <a:avLst>
              <a:gd name="adj1" fmla="val -53824"/>
              <a:gd name="adj2" fmla="val -4458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smtClean="0">
                <a:solidFill>
                  <a:schemeClr val="tx2"/>
                </a:solidFill>
                <a:latin typeface="メイリオ" panose="020B0604030504040204" pitchFamily="50" charset="-128"/>
                <a:ea typeface="メイリオ" panose="020B0604030504040204" pitchFamily="50" charset="-128"/>
              </a:rPr>
              <a:t>生命保険</a:t>
            </a:r>
            <a:r>
              <a:rPr kumimoji="1" lang="ja-JP" altLang="en-US" sz="2200" dirty="0" smtClean="0">
                <a:solidFill>
                  <a:schemeClr val="tx2"/>
                </a:solidFill>
                <a:latin typeface="メイリオ" panose="020B0604030504040204" pitchFamily="50" charset="-128"/>
                <a:ea typeface="メイリオ" panose="020B0604030504040204" pitchFamily="50" charset="-128"/>
              </a:rPr>
              <a:t>・・・人の生死や病気・ケガを保障する保険</a:t>
            </a:r>
            <a:endParaRPr kumimoji="1" lang="en-US" altLang="ja-JP" sz="2200" dirty="0" smtClean="0">
              <a:solidFill>
                <a:schemeClr val="tx2"/>
              </a:solidFill>
              <a:latin typeface="メイリオ" panose="020B0604030504040204" pitchFamily="50" charset="-128"/>
              <a:ea typeface="メイリオ" panose="020B0604030504040204" pitchFamily="50" charset="-128"/>
            </a:endParaRPr>
          </a:p>
          <a:p>
            <a:r>
              <a:rPr lang="ja-JP" altLang="en-US" sz="2200" b="1" dirty="0" smtClean="0">
                <a:solidFill>
                  <a:schemeClr val="tx2"/>
                </a:solidFill>
                <a:latin typeface="メイリオ" panose="020B0604030504040204" pitchFamily="50" charset="-128"/>
                <a:ea typeface="メイリオ" panose="020B0604030504040204" pitchFamily="50" charset="-128"/>
              </a:rPr>
              <a:t>損害保険</a:t>
            </a:r>
            <a:r>
              <a:rPr lang="ja-JP" altLang="en-US" sz="2200" dirty="0" smtClean="0">
                <a:solidFill>
                  <a:schemeClr val="tx2"/>
                </a:solidFill>
                <a:latin typeface="メイリオ" panose="020B0604030504040204" pitchFamily="50" charset="-128"/>
                <a:ea typeface="メイリオ" panose="020B0604030504040204" pitchFamily="50" charset="-128"/>
              </a:rPr>
              <a:t>・・・物が壊れたときの損害などを補償する保険</a:t>
            </a:r>
            <a:endParaRPr kumimoji="1" lang="ja-JP" altLang="en-US" sz="2200" dirty="0">
              <a:solidFill>
                <a:schemeClr val="tx2"/>
              </a:solidFill>
              <a:latin typeface="メイリオ" panose="020B0604030504040204" pitchFamily="50" charset="-128"/>
              <a:ea typeface="メイリオ" panose="020B0604030504040204" pitchFamily="50" charset="-128"/>
            </a:endParaRPr>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26</a:t>
            </a:fld>
            <a:endParaRPr lang="en-US" altLang="ja-JP" dirty="0"/>
          </a:p>
        </p:txBody>
      </p:sp>
    </p:spTree>
    <p:extLst>
      <p:ext uri="{BB962C8B-B14F-4D97-AF65-F5344CB8AC3E}">
        <p14:creationId xmlns:p14="http://schemas.microsoft.com/office/powerpoint/2010/main" val="2114514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481936151"/>
              </p:ext>
            </p:extLst>
          </p:nvPr>
        </p:nvGraphicFramePr>
        <p:xfrm>
          <a:off x="131376" y="1258292"/>
          <a:ext cx="8709286" cy="5343676"/>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356892">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様々なリスクに備え、みんなで少しずつお金を出し合って、必要なお金が支払われる仕組みが</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41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日本には社会基盤としての</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817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民間保険には、</a:t>
                      </a:r>
                      <a:r>
                        <a:rPr lang="ja-JP" altLang="en-US" sz="2400" b="1" dirty="0" smtClean="0">
                          <a:solidFill>
                            <a:srgbClr val="00B0F0"/>
                          </a:solidFill>
                          <a:latin typeface="Meiryo UI" panose="020B0604030504040204" pitchFamily="50" charset="-128"/>
                          <a:ea typeface="Meiryo UI" panose="020B0604030504040204" pitchFamily="50" charset="-128"/>
                        </a:rPr>
                        <a:t>生命保険</a:t>
                      </a:r>
                      <a:r>
                        <a:rPr lang="ja-JP" altLang="en-US" sz="2400" b="0" dirty="0" smtClean="0">
                          <a:solidFill>
                            <a:schemeClr val="tx1"/>
                          </a:solidFill>
                          <a:latin typeface="Meiryo UI" panose="020B0604030504040204" pitchFamily="50" charset="-128"/>
                          <a:ea typeface="Meiryo UI" panose="020B0604030504040204" pitchFamily="50" charset="-128"/>
                        </a:rPr>
                        <a:t>（人に対する保険）と</a:t>
                      </a:r>
                      <a:r>
                        <a:rPr lang="ja-JP" altLang="en-US" sz="2400" b="1" dirty="0" smtClean="0">
                          <a:solidFill>
                            <a:srgbClr val="00B0F0"/>
                          </a:solidFill>
                          <a:latin typeface="Meiryo UI" panose="020B0604030504040204" pitchFamily="50" charset="-128"/>
                          <a:ea typeface="Meiryo UI" panose="020B0604030504040204" pitchFamily="50" charset="-128"/>
                        </a:rPr>
                        <a:t>損害保険</a:t>
                      </a:r>
                      <a:r>
                        <a:rPr lang="ja-JP" altLang="en-US" sz="2400" b="0" dirty="0" smtClean="0">
                          <a:solidFill>
                            <a:schemeClr val="tx1"/>
                          </a:solidFill>
                          <a:latin typeface="Meiryo UI" panose="020B0604030504040204" pitchFamily="50" charset="-128"/>
                          <a:ea typeface="Meiryo UI" panose="020B0604030504040204" pitchFamily="50" charset="-128"/>
                        </a:rPr>
                        <a:t>（モノに対する保険）があります。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544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ライフプランに合わせて、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資産形成</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の利用を組み合わせましょう。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27</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 y="0"/>
            <a:ext cx="499574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「備える」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～社会保険と民間保険</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51252781"/>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4827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4" y="3164094"/>
            <a:ext cx="5809466" cy="621972"/>
            <a:chOff x="1202980" y="1071736"/>
            <a:chExt cx="3598594" cy="191696"/>
          </a:xfrm>
        </p:grpSpPr>
        <p:sp>
          <p:nvSpPr>
            <p:cNvPr id="7" name="テキスト ボックス 6"/>
            <p:cNvSpPr txBox="1"/>
            <p:nvPr/>
          </p:nvSpPr>
          <p:spPr>
            <a:xfrm>
              <a:off x="1615171" y="1081303"/>
              <a:ext cx="3186403" cy="182129"/>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資産形成</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28</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395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244" y="1281976"/>
            <a:ext cx="8229600" cy="837663"/>
          </a:xfrm>
        </p:spPr>
        <p:txBody>
          <a:bodyPr>
            <a:normAutofit/>
          </a:bodyPr>
          <a:lstStyle/>
          <a:p>
            <a:r>
              <a:rPr lang="ja-JP" altLang="en-US" sz="3323" b="1" dirty="0">
                <a:solidFill>
                  <a:srgbClr val="14AAEB"/>
                </a:solidFill>
                <a:latin typeface="メイリオ" panose="020B0604030504040204" pitchFamily="50" charset="-128"/>
                <a:ea typeface="メイリオ" panose="020B0604030504040204" pitchFamily="50" charset="-128"/>
              </a:rPr>
              <a:t>金融</a:t>
            </a:r>
            <a:r>
              <a:rPr lang="ja-JP" altLang="en-US" sz="3323" b="1" dirty="0" smtClean="0">
                <a:solidFill>
                  <a:srgbClr val="14AAEB"/>
                </a:solidFill>
                <a:latin typeface="メイリオ" panose="020B0604030504040204" pitchFamily="50" charset="-128"/>
                <a:ea typeface="メイリオ" panose="020B0604030504040204" pitchFamily="50" charset="-128"/>
              </a:rPr>
              <a:t>リテラシーの定義</a:t>
            </a:r>
            <a:endParaRPr lang="ja-JP" altLang="en-US" sz="3323" b="1" dirty="0">
              <a:solidFill>
                <a:srgbClr val="14AAEB"/>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71500" y="1487052"/>
            <a:ext cx="8115299" cy="3928096"/>
          </a:xfrm>
        </p:spPr>
        <p:txBody>
          <a:bodyPr>
            <a:noAutofit/>
          </a:bodyPr>
          <a:lstStyle/>
          <a:p>
            <a:pPr marL="0" indent="0">
              <a:lnSpc>
                <a:spcPts val="5000"/>
              </a:lnSpc>
              <a:spcBef>
                <a:spcPts val="600"/>
              </a:spcBef>
              <a:buNone/>
            </a:pPr>
            <a:endParaRPr lang="en-US" altLang="ja-JP" sz="3600" dirty="0"/>
          </a:p>
          <a:p>
            <a:pPr marL="0" indent="0">
              <a:lnSpc>
                <a:spcPts val="5000"/>
              </a:lnSpc>
              <a:spcBef>
                <a:spcPts val="600"/>
              </a:spcBef>
              <a:buNone/>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金融に関する健全な意思決定を行い、究極的には</a:t>
            </a:r>
            <a:r>
              <a:rPr lang="ja-JP" altLang="en-US"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金融面での個人の良い暮らし</a:t>
            </a:r>
            <a:r>
              <a:rPr lang="en-US" altLang="ja-JP" sz="2800" b="1" dirty="0">
                <a:solidFill>
                  <a:srgbClr val="14AAEB"/>
                </a:solidFill>
                <a:latin typeface="メイリオ" panose="020B0604030504040204" pitchFamily="50" charset="-128"/>
                <a:ea typeface="メイリオ" panose="020B0604030504040204" pitchFamily="50" charset="-128"/>
                <a:cs typeface="メイリオ" panose="020B0604030504040204" pitchFamily="50" charset="-128"/>
              </a:rPr>
              <a:t>(well‐being)</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を達成するために必要な、金融に関する意識、知識、技術、態度及び行動の総体</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p>
        </p:txBody>
      </p:sp>
      <p:sp>
        <p:nvSpPr>
          <p:cNvPr id="4" name="テキスト ボックス 3"/>
          <p:cNvSpPr txBox="1"/>
          <p:nvPr/>
        </p:nvSpPr>
        <p:spPr>
          <a:xfrm>
            <a:off x="3095328" y="5677316"/>
            <a:ext cx="6048672" cy="330924"/>
          </a:xfrm>
          <a:prstGeom prst="rect">
            <a:avLst/>
          </a:prstGeom>
          <a:noFill/>
        </p:spPr>
        <p:txBody>
          <a:bodyPr wrap="square" rtlCol="0">
            <a:spAutoFit/>
          </a:bodyPr>
          <a:lstStyle/>
          <a:p>
            <a:r>
              <a:rPr lang="en-US" altLang="ja-JP" sz="1292" dirty="0">
                <a:latin typeface="Meiryo UI" panose="020B0604030504040204" pitchFamily="50" charset="-128"/>
                <a:ea typeface="Meiryo UI" panose="020B0604030504040204" pitchFamily="50" charset="-128"/>
                <a:cs typeface="Arial Unicode MS" panose="020B0604020202020204" pitchFamily="50" charset="-128"/>
              </a:rPr>
              <a:t>OECD/INFE</a:t>
            </a:r>
            <a:r>
              <a:rPr lang="ja-JP" altLang="en-US" sz="1292" dirty="0">
                <a:latin typeface="Meiryo UI" panose="020B0604030504040204" pitchFamily="50" charset="-128"/>
                <a:ea typeface="Meiryo UI" panose="020B0604030504040204" pitchFamily="50" charset="-128"/>
                <a:cs typeface="Arial Unicode MS" panose="020B0604020202020204" pitchFamily="50" charset="-128"/>
              </a:rPr>
              <a:t>「金融教育のための国家戦略に関するハイレベル</a:t>
            </a:r>
            <a:r>
              <a:rPr lang="ja-JP" altLang="en-US" sz="1292" dirty="0" smtClean="0">
                <a:latin typeface="Meiryo UI" panose="020B0604030504040204" pitchFamily="50" charset="-128"/>
                <a:ea typeface="Meiryo UI" panose="020B0604030504040204" pitchFamily="50" charset="-128"/>
                <a:cs typeface="Arial Unicode MS" panose="020B0604020202020204" pitchFamily="50" charset="-128"/>
              </a:rPr>
              <a:t>原則」（</a:t>
            </a:r>
            <a:r>
              <a:rPr lang="en-US" altLang="ja-JP" sz="1292" dirty="0">
                <a:latin typeface="Meiryo UI" panose="020B0604030504040204" pitchFamily="50" charset="-128"/>
                <a:ea typeface="Meiryo UI" panose="020B0604030504040204" pitchFamily="50" charset="-128"/>
                <a:cs typeface="Arial Unicode MS" panose="020B0604020202020204" pitchFamily="50" charset="-128"/>
              </a:rPr>
              <a:t>2012/06</a:t>
            </a:r>
            <a:r>
              <a:rPr lang="ja-JP" altLang="en-US" sz="1292" dirty="0">
                <a:latin typeface="Meiryo UI" panose="020B0604030504040204" pitchFamily="50" charset="-128"/>
                <a:ea typeface="Meiryo UI" panose="020B0604030504040204" pitchFamily="50" charset="-128"/>
                <a:cs typeface="Arial Unicode MS" panose="020B0604020202020204" pitchFamily="50" charset="-128"/>
              </a:rPr>
              <a:t>）</a:t>
            </a:r>
          </a:p>
        </p:txBody>
      </p:sp>
      <p:sp>
        <p:nvSpPr>
          <p:cNvPr id="9" name="正方形/長方形 8"/>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a:t>
            </a:fld>
            <a:endParaRPr lang="en-US" altLang="ja-JP" dirty="0"/>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4018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1"/>
            <a:ext cx="8624236" cy="131249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確実に儲かるという投資を紹介され、リスクがないなら安全だと思って始めた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。〇か</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29</a:t>
            </a:fld>
            <a:endParaRPr lang="en-US" altLang="ja-JP" dirty="0"/>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006126" y="3225417"/>
            <a:ext cx="5004274" cy="3143250"/>
            <a:chOff x="1861747" y="3225417"/>
            <a:chExt cx="5004274" cy="314325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7" name="星 5 1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7692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8" y="430144"/>
          <a:ext cx="6139083" cy="622592"/>
        </p:xfrm>
        <a:graphic>
          <a:graphicData uri="http://schemas.openxmlformats.org/drawingml/2006/table">
            <a:tbl>
              <a:tblPr firstRow="1" bandRow="1">
                <a:tableStyleId>{5C22544A-7EE6-4342-B048-85BDC9FD1C3A}</a:tableStyleId>
              </a:tblPr>
              <a:tblGrid>
                <a:gridCol w="1018443">
                  <a:extLst>
                    <a:ext uri="{9D8B030D-6E8A-4147-A177-3AD203B41FA5}">
                      <a16:colId xmlns:a16="http://schemas.microsoft.com/office/drawing/2014/main" val="20000"/>
                    </a:ext>
                  </a:extLst>
                </a:gridCol>
                <a:gridCol w="512064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どうして資産形成が必要なのか？</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bwMode="auto">
          <a:xfrm>
            <a:off x="575236" y="4458368"/>
            <a:ext cx="8044108" cy="203552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目的別に金融商品を</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しながら、皆さん</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一人一人</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が自分に合った資産形成を行い、将来に向けて準備していきましょう。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just">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語学や</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スキルを学ぶ、資格を取得するなど自己投資を行い、稼ぐ力を高めることも大切です。</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36979" y="1375525"/>
            <a:ext cx="7882365" cy="2431435"/>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まずは家計管理をしっかり行い、貯蓄しましょう</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ただ</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超</a:t>
            </a:r>
            <a:r>
              <a:rPr lang="ja-JP" altLang="en-US" sz="2000" dirty="0">
                <a:latin typeface="Meiryo UI" panose="020B0604030504040204" pitchFamily="50" charset="-128"/>
                <a:ea typeface="Meiryo UI" panose="020B0604030504040204" pitchFamily="50" charset="-128"/>
              </a:rPr>
              <a:t>低金利のもとでは、預貯金では</a:t>
            </a:r>
            <a:r>
              <a:rPr lang="ja-JP" altLang="en-US" sz="2000" dirty="0" smtClean="0">
                <a:latin typeface="Meiryo UI" panose="020B0604030504040204" pitchFamily="50" charset="-128"/>
                <a:ea typeface="Meiryo UI" panose="020B0604030504040204" pitchFamily="50" charset="-128"/>
              </a:rPr>
              <a:t>お金は増えません</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物価上昇（インフレ）すると、貯蓄の価値が目減りする可能性があります</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ライフプランの選択肢が多様化し、一人一人が自由に生きる時代です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endParaRPr>
          </a:p>
        </p:txBody>
      </p:sp>
      <p:sp>
        <p:nvSpPr>
          <p:cNvPr id="2" name="下矢印 1"/>
          <p:cNvSpPr/>
          <p:nvPr/>
        </p:nvSpPr>
        <p:spPr>
          <a:xfrm>
            <a:off x="3784209" y="3456606"/>
            <a:ext cx="1463040" cy="858129"/>
          </a:xfrm>
          <a:prstGeom prst="downArrow">
            <a:avLst/>
          </a:prstGeom>
          <a:solidFill>
            <a:srgbClr val="14AAEB"/>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30</a:t>
            </a:fld>
            <a:endParaRPr lang="en-US" altLang="ja-JP" dirty="0"/>
          </a:p>
        </p:txBody>
      </p:sp>
    </p:spTree>
    <p:extLst>
      <p:ext uri="{BB962C8B-B14F-4D97-AF65-F5344CB8AC3E}">
        <p14:creationId xmlns:p14="http://schemas.microsoft.com/office/powerpoint/2010/main" val="3624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152758" y="1269316"/>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605169" y="1988840"/>
            <a:ext cx="4427331" cy="1323439"/>
          </a:xfrm>
          <a:prstGeom prst="rect">
            <a:avLst/>
          </a:prstGeom>
        </p:spPr>
        <p:txBody>
          <a:bodyPr wrap="square">
            <a:spAutoFit/>
          </a:bodyPr>
          <a:lstStyle/>
          <a:p>
            <a:pPr lvl="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借りたり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貸したりしたお金に、一定の割合</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で支払われる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対価（金額）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93100" y="3157064"/>
            <a:ext cx="2031325" cy="535531"/>
          </a:xfrm>
          <a:prstGeom prst="rect">
            <a:avLst/>
          </a:prstGeom>
        </p:spPr>
        <p:txBody>
          <a:bodyPr wrap="none">
            <a:spAutoFit/>
          </a:bodyPr>
          <a:lstStyle/>
          <a:p>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金利（利率）</a:t>
            </a:r>
            <a:endParaRPr lang="ja-JP" altLang="en-US" sz="24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05167" y="3802430"/>
            <a:ext cx="6818985" cy="420243"/>
          </a:xfrm>
          <a:prstGeom prst="rect">
            <a:avLst/>
          </a:prstGeom>
        </p:spPr>
        <p:txBody>
          <a:bodyPr wrap="square">
            <a:spAutoFit/>
          </a:bodyPr>
          <a:lstStyle/>
          <a:p>
            <a:pPr indent="-540000">
              <a:spcBef>
                <a:spcPts val="60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貸し付けたり借りたりした資金</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対する対価の利率（％）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936" y="1219952"/>
            <a:ext cx="2337623" cy="2648493"/>
          </a:xfrm>
          <a:prstGeom prst="rect">
            <a:avLst/>
          </a:prstGeom>
          <a:noFill/>
        </p:spPr>
      </p:pic>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2099578" y="4706996"/>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505405" y="5037088"/>
            <a:ext cx="1086156" cy="424732"/>
          </a:xfrm>
          <a:prstGeom prst="rect">
            <a:avLst/>
          </a:prstGeom>
          <a:noFill/>
        </p:spPr>
        <p:txBody>
          <a:bodyPr wrap="square" rtlCol="0">
            <a:spAutoFit/>
          </a:bodyPr>
          <a:lstStyle/>
          <a:p>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0" name="右矢印 29"/>
          <p:cNvSpPr/>
          <p:nvPr/>
        </p:nvSpPr>
        <p:spPr>
          <a:xfrm>
            <a:off x="4385033" y="5037088"/>
            <a:ext cx="820054" cy="391710"/>
          </a:xfrm>
          <a:prstGeom prst="rightArrow">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楕円 31"/>
          <p:cNvSpPr/>
          <p:nvPr/>
        </p:nvSpPr>
        <p:spPr>
          <a:xfrm>
            <a:off x="5391919" y="4696113"/>
            <a:ext cx="1897811" cy="1084916"/>
          </a:xfrm>
          <a:prstGeom prst="ellipse">
            <a:avLst/>
          </a:prstGeom>
          <a:solidFill>
            <a:srgbClr val="14A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502565" y="5026205"/>
            <a:ext cx="1688457" cy="387414"/>
          </a:xfrm>
          <a:prstGeom prst="rect">
            <a:avLst/>
          </a:prstGeom>
          <a:noFill/>
        </p:spPr>
        <p:txBody>
          <a:bodyPr wrap="square" rtlCol="0">
            <a:spAutoFit/>
          </a:bodyPr>
          <a:lstStyle/>
          <a:p>
            <a:pPr algn="ctr"/>
            <a:r>
              <a:rPr kumimoji="1" lang="en-US" altLang="ja-JP" dirty="0" smtClean="0">
                <a:solidFill>
                  <a:schemeClr val="bg1"/>
                </a:solidFill>
                <a:latin typeface="Meiryo UI" panose="020B0604030504040204" pitchFamily="50" charset="-128"/>
                <a:ea typeface="Meiryo UI" panose="020B0604030504040204" pitchFamily="50" charset="-128"/>
              </a:rPr>
              <a:t>100</a:t>
            </a:r>
            <a:r>
              <a:rPr kumimoji="1" lang="ja-JP" altLang="en-US" dirty="0" smtClean="0">
                <a:solidFill>
                  <a:schemeClr val="bg1"/>
                </a:solidFill>
                <a:latin typeface="Meiryo UI" panose="020B0604030504040204" pitchFamily="50" charset="-128"/>
                <a:ea typeface="Meiryo UI" panose="020B0604030504040204" pitchFamily="50" charset="-128"/>
              </a:rPr>
              <a:t>万</a:t>
            </a:r>
            <a:r>
              <a:rPr lang="en-US" altLang="ja-JP" dirty="0" smtClean="0">
                <a:solidFill>
                  <a:schemeClr val="bg1"/>
                </a:solidFill>
                <a:latin typeface="Meiryo UI" panose="020B0604030504040204" pitchFamily="50" charset="-128"/>
                <a:ea typeface="Meiryo UI" panose="020B0604030504040204" pitchFamily="50" charset="-128"/>
              </a:rPr>
              <a:t>200</a:t>
            </a:r>
            <a:r>
              <a:rPr kumimoji="1" lang="ja-JP" altLang="en-US" dirty="0" smtClean="0">
                <a:solidFill>
                  <a:schemeClr val="bg1"/>
                </a:solidFill>
                <a:latin typeface="Meiryo UI" panose="020B0604030504040204" pitchFamily="50" charset="-128"/>
                <a:ea typeface="Meiryo UI" panose="020B0604030504040204" pitchFamily="50" charset="-128"/>
              </a:rPr>
              <a:t>円</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377656" y="4671354"/>
            <a:ext cx="1216869" cy="4247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年後</a:t>
            </a:r>
            <a:endParaRPr kumimoji="1" lang="ja-JP" altLang="en-US"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11934" y="4296742"/>
            <a:ext cx="5819525"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例）</a:t>
            </a:r>
            <a:r>
              <a:rPr lang="ja-JP" altLang="en-US" dirty="0">
                <a:latin typeface="Meiryo UI" panose="020B0604030504040204" pitchFamily="50" charset="-128"/>
                <a:ea typeface="Meiryo UI" panose="020B0604030504040204" pitchFamily="50" charset="-128"/>
              </a:rPr>
              <a:t>金利</a:t>
            </a:r>
            <a:r>
              <a:rPr kumimoji="1" lang="en-US" altLang="ja-JP" dirty="0" smtClean="0">
                <a:latin typeface="Meiryo UI" panose="020B0604030504040204" pitchFamily="50" charset="-128"/>
                <a:ea typeface="Meiryo UI" panose="020B0604030504040204" pitchFamily="50" charset="-128"/>
              </a:rPr>
              <a:t>0.02%</a:t>
            </a:r>
            <a:r>
              <a:rPr kumimoji="1" lang="ja-JP" altLang="en-US" dirty="0" smtClean="0">
                <a:latin typeface="Meiryo UI" panose="020B0604030504040204" pitchFamily="50" charset="-128"/>
                <a:ea typeface="Meiryo UI" panose="020B0604030504040204" pitchFamily="50" charset="-128"/>
              </a:rPr>
              <a:t>で</a:t>
            </a:r>
            <a:r>
              <a:rPr kumimoji="1" lang="en-US" altLang="ja-JP" dirty="0" smtClean="0">
                <a:latin typeface="Meiryo UI" panose="020B0604030504040204" pitchFamily="50" charset="-128"/>
                <a:ea typeface="Meiryo UI" panose="020B0604030504040204" pitchFamily="50" charset="-128"/>
              </a:rPr>
              <a:t>100</a:t>
            </a:r>
            <a:r>
              <a:rPr lang="ja-JP" altLang="en-US" dirty="0" smtClean="0">
                <a:latin typeface="Meiryo UI" panose="020B0604030504040204" pitchFamily="50" charset="-128"/>
                <a:ea typeface="Meiryo UI" panose="020B0604030504040204" pitchFamily="50" charset="-128"/>
              </a:rPr>
              <a:t>万円を</a:t>
            </a:r>
            <a:r>
              <a:rPr lang="ja-JP" altLang="en-US" dirty="0">
                <a:latin typeface="Meiryo UI" panose="020B0604030504040204" pitchFamily="50" charset="-128"/>
                <a:ea typeface="Meiryo UI" panose="020B0604030504040204" pitchFamily="50" charset="-128"/>
              </a:rPr>
              <a:t>銀行</a:t>
            </a:r>
            <a:r>
              <a:rPr lang="ja-JP" altLang="en-US" dirty="0" smtClean="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預ける</a:t>
            </a:r>
            <a:endParaRPr kumimoji="1" lang="ja-JP" altLang="en-US" dirty="0">
              <a:latin typeface="Meiryo UI" panose="020B0604030504040204" pitchFamily="50" charset="-128"/>
              <a:ea typeface="Meiryo UI" panose="020B0604030504040204" pitchFamily="50" charset="-128"/>
            </a:endParaRPr>
          </a:p>
        </p:txBody>
      </p:sp>
      <p:sp>
        <p:nvSpPr>
          <p:cNvPr id="36" name="タイトル 1"/>
          <p:cNvSpPr txBox="1">
            <a:spLocks/>
          </p:cNvSpPr>
          <p:nvPr/>
        </p:nvSpPr>
        <p:spPr bwMode="auto">
          <a:xfrm>
            <a:off x="714335" y="5894757"/>
            <a:ext cx="7880986" cy="770734"/>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お金を預ける時は、金利が高い・低いどちらが良いですか？</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お金を借りる時は、金利が高い・低いどちらが良いですか？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吹き出し 36"/>
          <p:cNvSpPr/>
          <p:nvPr/>
        </p:nvSpPr>
        <p:spPr>
          <a:xfrm>
            <a:off x="7450922" y="4289895"/>
            <a:ext cx="1592847" cy="891547"/>
          </a:xfrm>
          <a:prstGeom prst="wedgeRoundRectCallout">
            <a:avLst>
              <a:gd name="adj1" fmla="val -57858"/>
              <a:gd name="adj2" fmla="val 52487"/>
              <a:gd name="adj3" fmla="val 16667"/>
            </a:avLst>
          </a:prstGeom>
          <a:solidFill>
            <a:schemeClr val="bg1"/>
          </a:solidFill>
          <a:ln>
            <a:solidFill>
              <a:srgbClr val="E97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0"/>
              </a:spcAft>
            </a:pPr>
            <a:r>
              <a:rPr lang="en-US" altLang="ja-JP" sz="2400" dirty="0" smtClean="0">
                <a:solidFill>
                  <a:srgbClr val="E97B8B"/>
                </a:solidFill>
                <a:latin typeface="メイリオ" panose="020B0604030504040204" pitchFamily="50" charset="-128"/>
                <a:ea typeface="メイリオ" panose="020B0604030504040204" pitchFamily="50" charset="-128"/>
              </a:rPr>
              <a:t>200</a:t>
            </a:r>
            <a:r>
              <a:rPr kumimoji="1" lang="ja-JP" altLang="en-US" sz="2400" dirty="0" smtClean="0">
                <a:solidFill>
                  <a:srgbClr val="E97B8B"/>
                </a:solidFill>
                <a:latin typeface="メイリオ" panose="020B0604030504040204" pitchFamily="50" charset="-128"/>
                <a:ea typeface="メイリオ" panose="020B0604030504040204" pitchFamily="50" charset="-128"/>
              </a:rPr>
              <a:t>円</a:t>
            </a:r>
            <a:r>
              <a:rPr kumimoji="1" lang="ja-JP" altLang="en-US" sz="2400" dirty="0" smtClean="0">
                <a:solidFill>
                  <a:srgbClr val="E97B8B"/>
                </a:solidFill>
                <a:latin typeface="メイリオ" panose="020B0604030504040204" pitchFamily="50" charset="-128"/>
                <a:ea typeface="メイリオ" panose="020B0604030504040204" pitchFamily="50" charset="-128"/>
              </a:rPr>
              <a:t>が</a:t>
            </a:r>
            <a:endParaRPr kumimoji="1" lang="en-US" altLang="ja-JP" sz="2400" dirty="0" smtClean="0">
              <a:solidFill>
                <a:srgbClr val="E97B8B"/>
              </a:solidFill>
              <a:latin typeface="メイリオ" panose="020B0604030504040204" pitchFamily="50" charset="-128"/>
              <a:ea typeface="メイリオ" panose="020B0604030504040204" pitchFamily="50" charset="-128"/>
            </a:endParaRPr>
          </a:p>
          <a:p>
            <a:pPr algn="ctr">
              <a:lnSpc>
                <a:spcPct val="100000"/>
              </a:lnSpc>
              <a:spcBef>
                <a:spcPts val="0"/>
              </a:spcBef>
              <a:spcAft>
                <a:spcPts val="0"/>
              </a:spcAft>
            </a:pPr>
            <a:r>
              <a:rPr kumimoji="1" lang="ja-JP" altLang="en-US" sz="2400" dirty="0" smtClean="0">
                <a:solidFill>
                  <a:srgbClr val="E97B8B"/>
                </a:solidFill>
                <a:latin typeface="メイリオ" panose="020B0604030504040204" pitchFamily="50" charset="-128"/>
                <a:ea typeface="メイリオ" panose="020B0604030504040204" pitchFamily="50" charset="-128"/>
              </a:rPr>
              <a:t>利子</a:t>
            </a:r>
            <a:endParaRPr kumimoji="1" lang="ja-JP" altLang="en-US" sz="2400" dirty="0">
              <a:solidFill>
                <a:srgbClr val="E97B8B"/>
              </a:solidFill>
              <a:latin typeface="メイリオ" panose="020B0604030504040204" pitchFamily="50" charset="-128"/>
              <a:ea typeface="メイリオ" panose="020B0604030504040204" pitchFamily="50" charset="-128"/>
            </a:endParaRPr>
          </a:p>
        </p:txBody>
      </p:sp>
      <p:sp>
        <p:nvSpPr>
          <p:cNvPr id="2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31</a:t>
            </a:fld>
            <a:endParaRPr lang="en-US" altLang="ja-JP" dirty="0"/>
          </a:p>
        </p:txBody>
      </p:sp>
    </p:spTree>
    <p:extLst>
      <p:ext uri="{BB962C8B-B14F-4D97-AF65-F5344CB8AC3E}">
        <p14:creationId xmlns:p14="http://schemas.microsoft.com/office/powerpoint/2010/main" val="39157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317989" y="43014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単利と複利</a:t>
                      </a:r>
                    </a:p>
                  </a:txBody>
                  <a:tcPr marL="166154" marR="84406" anchor="ctr">
                    <a:lnL w="12700" cmpd="sng">
                      <a:noFill/>
                    </a:lnL>
                    <a:lnR w="63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タイトル 1"/>
          <p:cNvSpPr txBox="1">
            <a:spLocks/>
          </p:cNvSpPr>
          <p:nvPr/>
        </p:nvSpPr>
        <p:spPr>
          <a:xfrm>
            <a:off x="1605169" y="5181442"/>
            <a:ext cx="7599792" cy="154204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spcBef>
                <a:spcPts val="0"/>
              </a:spcBef>
              <a:buFont typeface="Arial" panose="020B0604020202020204" pitchFamily="34" charset="0"/>
              <a:buChar cha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星 5 2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タイトル 1"/>
          <p:cNvSpPr txBox="1">
            <a:spLocks/>
          </p:cNvSpPr>
          <p:nvPr/>
        </p:nvSpPr>
        <p:spPr bwMode="auto">
          <a:xfrm>
            <a:off x="714335" y="6241573"/>
            <a:ext cx="7880986" cy="423918"/>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indent="7938" algn="ctr">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複利</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の効果は、金利が高いほど、期間が長いほど、大きくなります。</a:t>
            </a:r>
          </a:p>
        </p:txBody>
      </p:sp>
      <p:sp>
        <p:nvSpPr>
          <p:cNvPr id="20" name="テキスト ボックス 19"/>
          <p:cNvSpPr txBox="1"/>
          <p:nvPr/>
        </p:nvSpPr>
        <p:spPr>
          <a:xfrm>
            <a:off x="736979" y="1375525"/>
            <a:ext cx="7882365" cy="132343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smtClean="0">
                <a:latin typeface="Meiryo UI" panose="020B0604030504040204" pitchFamily="50" charset="-128"/>
                <a:ea typeface="Meiryo UI" panose="020B0604030504040204" pitchFamily="50" charset="-128"/>
              </a:rPr>
              <a:t>最初の元本のみに利子がつくことを</a:t>
            </a:r>
            <a:r>
              <a:rPr kumimoji="1" lang="ja-JP" altLang="en-US" sz="2000" b="1" dirty="0" smtClean="0">
                <a:solidFill>
                  <a:srgbClr val="14AAEB"/>
                </a:solidFill>
                <a:latin typeface="Meiryo UI" panose="020B0604030504040204" pitchFamily="50" charset="-128"/>
                <a:ea typeface="Meiryo UI" panose="020B0604030504040204" pitchFamily="50" charset="-128"/>
              </a:rPr>
              <a:t>「単利」</a:t>
            </a:r>
            <a:r>
              <a:rPr kumimoji="1" lang="ja-JP" altLang="en-US" sz="2000" dirty="0" smtClean="0">
                <a:latin typeface="Meiryo UI" panose="020B0604030504040204" pitchFamily="50" charset="-128"/>
                <a:ea typeface="Meiryo UI" panose="020B0604030504040204" pitchFamily="50" charset="-128"/>
              </a:rPr>
              <a:t>と呼びます</a:t>
            </a:r>
            <a:endParaRPr kumimoji="1"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元本のみ</a:t>
            </a:r>
            <a:r>
              <a:rPr lang="ja-JP" altLang="en-US" sz="2000" dirty="0">
                <a:latin typeface="Meiryo UI" panose="020B0604030504040204" pitchFamily="50" charset="-128"/>
                <a:ea typeface="Meiryo UI" panose="020B0604030504040204" pitchFamily="50" charset="-128"/>
              </a:rPr>
              <a:t>ならず、利子</a:t>
            </a:r>
            <a:r>
              <a:rPr lang="ja-JP" altLang="en-US" sz="2000" dirty="0" smtClean="0">
                <a:latin typeface="Meiryo UI" panose="020B0604030504040204" pitchFamily="50" charset="-128"/>
                <a:ea typeface="Meiryo UI" panose="020B0604030504040204" pitchFamily="50" charset="-128"/>
              </a:rPr>
              <a:t>も運用すれば</a:t>
            </a:r>
            <a:r>
              <a:rPr lang="ja-JP" altLang="en-US" sz="2000" dirty="0">
                <a:latin typeface="Meiryo UI" panose="020B0604030504040204" pitchFamily="50" charset="-128"/>
                <a:ea typeface="Meiryo UI" panose="020B0604030504040204" pitchFamily="50" charset="-128"/>
              </a:rPr>
              <a:t>、その利子にも利子がつく こと</a:t>
            </a:r>
            <a:r>
              <a:rPr lang="ja-JP" altLang="en-US" sz="2000" dirty="0" smtClean="0">
                <a:latin typeface="Meiryo UI" panose="020B0604030504040204" pitchFamily="50" charset="-128"/>
                <a:ea typeface="Meiryo UI" panose="020B0604030504040204" pitchFamily="50" charset="-128"/>
              </a:rPr>
              <a:t>を　　</a:t>
            </a:r>
            <a:r>
              <a:rPr lang="ja-JP" altLang="en-US" sz="2000" b="1" dirty="0" smtClean="0">
                <a:solidFill>
                  <a:srgbClr val="14AAEB"/>
                </a:solidFill>
                <a:latin typeface="Meiryo UI" panose="020B0604030504040204" pitchFamily="50" charset="-128"/>
                <a:ea typeface="Meiryo UI" panose="020B0604030504040204" pitchFamily="50" charset="-128"/>
              </a:rPr>
              <a:t>「</a:t>
            </a:r>
            <a:r>
              <a:rPr lang="ja-JP" altLang="en-US" sz="2000" b="1" dirty="0">
                <a:solidFill>
                  <a:srgbClr val="14AAEB"/>
                </a:solidFill>
                <a:latin typeface="Meiryo UI" panose="020B0604030504040204" pitchFamily="50" charset="-128"/>
                <a:ea typeface="Meiryo UI" panose="020B0604030504040204" pitchFamily="50" charset="-128"/>
              </a:rPr>
              <a:t>複利」 </a:t>
            </a:r>
            <a:r>
              <a:rPr lang="ja-JP" altLang="en-US" sz="2000" dirty="0">
                <a:latin typeface="Meiryo UI" panose="020B0604030504040204" pitchFamily="50" charset="-128"/>
                <a:ea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rPr>
              <a:t>言います</a:t>
            </a:r>
            <a:endParaRPr lang="en-US" altLang="ja-JP" sz="2000"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605169" y="2796955"/>
            <a:ext cx="5340264" cy="461665"/>
          </a:xfrm>
          <a:prstGeom prst="rect">
            <a:avLst/>
          </a:prstGeom>
          <a:noFill/>
        </p:spPr>
        <p:txBody>
          <a:bodyPr wrap="square" rtlCol="0">
            <a:spAutoFit/>
          </a:bodyPr>
          <a:lstStyle/>
          <a:p>
            <a:pPr algn="ctr"/>
            <a:r>
              <a:rPr lang="en-US" altLang="ja-JP" sz="2000" dirty="0" smtClean="0">
                <a:latin typeface="Meiryo UI" panose="020B0604030504040204" pitchFamily="50" charset="-128"/>
                <a:ea typeface="Meiryo UI" panose="020B0604030504040204" pitchFamily="50" charset="-128"/>
              </a:rPr>
              <a:t>100</a:t>
            </a:r>
            <a:r>
              <a:rPr lang="ja-JP" altLang="en-US" sz="2000" dirty="0" smtClean="0">
                <a:latin typeface="Meiryo UI" panose="020B0604030504040204" pitchFamily="50" charset="-128"/>
                <a:ea typeface="Meiryo UI" panose="020B0604030504040204" pitchFamily="50" charset="-128"/>
              </a:rPr>
              <a:t>万円を利率</a:t>
            </a:r>
            <a:r>
              <a:rPr lang="en-US" altLang="ja-JP" sz="2000" dirty="0" smtClean="0">
                <a:latin typeface="Meiryo UI" panose="020B0604030504040204" pitchFamily="50" charset="-128"/>
                <a:ea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latin typeface="Meiryo UI" panose="020B0604030504040204" pitchFamily="50" charset="-128"/>
                <a:ea typeface="Meiryo UI" panose="020B0604030504040204" pitchFamily="50" charset="-128"/>
              </a:rPr>
              <a:t>40</a:t>
            </a:r>
            <a:r>
              <a:rPr lang="ja-JP" altLang="en-US" sz="2000" dirty="0" smtClean="0">
                <a:latin typeface="Meiryo UI" panose="020B0604030504040204" pitchFamily="50" charset="-128"/>
                <a:ea typeface="Meiryo UI" panose="020B0604030504040204" pitchFamily="50" charset="-128"/>
              </a:rPr>
              <a:t>年運用する場合</a:t>
            </a:r>
            <a:endParaRPr lang="ja-JP" altLang="en-US" sz="2000" dirty="0">
              <a:latin typeface="Meiryo UI" panose="020B0604030504040204" pitchFamily="50" charset="-128"/>
              <a:ea typeface="Meiryo UI" panose="020B0604030504040204" pitchFamily="50" charset="-128"/>
            </a:endParaRPr>
          </a:p>
        </p:txBody>
      </p:sp>
      <p:graphicFrame>
        <p:nvGraphicFramePr>
          <p:cNvPr id="52" name="グラフ 51"/>
          <p:cNvGraphicFramePr>
            <a:graphicFrameLocks/>
          </p:cNvGraphicFramePr>
          <p:nvPr>
            <p:extLst/>
          </p:nvPr>
        </p:nvGraphicFramePr>
        <p:xfrm>
          <a:off x="650630" y="3287647"/>
          <a:ext cx="6576645" cy="2663249"/>
        </p:xfrm>
        <a:graphic>
          <a:graphicData uri="http://schemas.openxmlformats.org/drawingml/2006/chart">
            <c:chart xmlns:c="http://schemas.openxmlformats.org/drawingml/2006/chart" xmlns:r="http://schemas.openxmlformats.org/officeDocument/2006/relationships" r:id="rId3"/>
          </a:graphicData>
        </a:graphic>
      </p:graphicFrame>
      <p:sp>
        <p:nvSpPr>
          <p:cNvPr id="53" name="テキスト ボックス 52"/>
          <p:cNvSpPr txBox="1"/>
          <p:nvPr/>
        </p:nvSpPr>
        <p:spPr>
          <a:xfrm>
            <a:off x="7120008" y="4599687"/>
            <a:ext cx="1195754" cy="387414"/>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300</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63733" y="3283054"/>
            <a:ext cx="1195754" cy="387414"/>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704</a:t>
            </a:r>
            <a:r>
              <a:rPr kumimoji="1" lang="ja-JP" altLang="en-US" dirty="0" smtClean="0">
                <a:latin typeface="Meiryo UI" panose="020B0604030504040204" pitchFamily="50" charset="-128"/>
                <a:ea typeface="Meiryo UI" panose="020B0604030504040204" pitchFamily="50" charset="-128"/>
              </a:rPr>
              <a:t>万円</a:t>
            </a:r>
            <a:endParaRPr kumimoji="1" lang="en-US" altLang="ja-JP" dirty="0" smtClean="0">
              <a:latin typeface="Meiryo UI" panose="020B0604030504040204" pitchFamily="50" charset="-128"/>
              <a:ea typeface="Meiryo UI" panose="020B0604030504040204" pitchFamily="50" charset="-128"/>
            </a:endParaRPr>
          </a:p>
        </p:txBody>
      </p:sp>
      <p:cxnSp>
        <p:nvCxnSpPr>
          <p:cNvPr id="57" name="直線矢印コネクタ 56"/>
          <p:cNvCxnSpPr/>
          <p:nvPr/>
        </p:nvCxnSpPr>
        <p:spPr>
          <a:xfrm>
            <a:off x="7010400" y="3822598"/>
            <a:ext cx="23440" cy="951357"/>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104183" y="3640843"/>
            <a:ext cx="1916725" cy="485774"/>
          </a:xfrm>
          <a:prstGeom prst="rect">
            <a:avLst/>
          </a:prstGeom>
          <a:noFill/>
        </p:spPr>
        <p:txBody>
          <a:bodyPr wrap="square" rtlCol="0">
            <a:spAutoFit/>
          </a:bodyPr>
          <a:lstStyle/>
          <a:p>
            <a:r>
              <a:rPr kumimoji="1" lang="ja-JP" altLang="en-US" sz="2400" b="1" dirty="0" smtClean="0">
                <a:solidFill>
                  <a:srgbClr val="FF0000"/>
                </a:solidFill>
                <a:latin typeface="Meiryo UI" panose="020B0604030504040204" pitchFamily="50" charset="-128"/>
                <a:ea typeface="Meiryo UI" panose="020B0604030504040204" pitchFamily="50" charset="-128"/>
              </a:rPr>
              <a:t>複利の効果</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69276" y="285832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（万円）</a:t>
            </a:r>
            <a:endParaRPr kumimoji="1" lang="ja-JP" altLang="en-US"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16978" y="5666602"/>
            <a:ext cx="1266093" cy="4247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（時間）</a:t>
            </a:r>
            <a:endParaRPr kumimoji="1" lang="ja-JP" altLang="en-US" dirty="0">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32</a:t>
            </a:fld>
            <a:endParaRPr lang="en-US" altLang="ja-JP" dirty="0"/>
          </a:p>
        </p:txBody>
      </p:sp>
    </p:spTree>
    <p:extLst>
      <p:ext uri="{BB962C8B-B14F-4D97-AF65-F5344CB8AC3E}">
        <p14:creationId xmlns:p14="http://schemas.microsoft.com/office/powerpoint/2010/main" val="196838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172278080"/>
              </p:ext>
            </p:extLst>
          </p:nvPr>
        </p:nvGraphicFramePr>
        <p:xfrm>
          <a:off x="882529" y="1999501"/>
          <a:ext cx="7529992" cy="426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 5"/>
          <p:cNvGraphicFramePr>
            <a:graphicFrameLocks noGrp="1"/>
          </p:cNvGraphicFramePr>
          <p:nvPr>
            <p:extLst/>
          </p:nvPr>
        </p:nvGraphicFramePr>
        <p:xfrm>
          <a:off x="317989" y="417364"/>
          <a:ext cx="3114405"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1927385">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金利の推移</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タイトル 1"/>
          <p:cNvSpPr txBox="1">
            <a:spLocks/>
          </p:cNvSpPr>
          <p:nvPr/>
        </p:nvSpPr>
        <p:spPr>
          <a:xfrm>
            <a:off x="626155" y="807684"/>
            <a:ext cx="8042740" cy="518457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1044658" y="1690509"/>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タイトル 1"/>
          <p:cNvSpPr txBox="1">
            <a:spLocks/>
          </p:cNvSpPr>
          <p:nvPr/>
        </p:nvSpPr>
        <p:spPr>
          <a:xfrm>
            <a:off x="694101" y="6210300"/>
            <a:ext cx="7854618" cy="664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（出所）日本銀行</a:t>
            </a: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月までは公定歩合（基準貸付利率）、それ以降は無担保コール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物レートの月中平均金利</a:t>
            </a:r>
          </a:p>
        </p:txBody>
      </p:sp>
      <p:sp>
        <p:nvSpPr>
          <p:cNvPr id="15" name="タイトル 1"/>
          <p:cNvSpPr txBox="1">
            <a:spLocks/>
          </p:cNvSpPr>
          <p:nvPr/>
        </p:nvSpPr>
        <p:spPr>
          <a:xfrm>
            <a:off x="8004206" y="5884981"/>
            <a:ext cx="664689" cy="30899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a:spLocks noChangeArrowheads="1"/>
          </p:cNvSpPr>
          <p:nvPr/>
        </p:nvSpPr>
        <p:spPr bwMode="auto">
          <a:xfrm>
            <a:off x="1870654" y="1208078"/>
            <a:ext cx="2772005" cy="56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銀行</a:t>
            </a:r>
            <a:r>
              <a:rPr lang="ja-JP" altLang="en-US" sz="28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に</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預ける ＝</a:t>
            </a:r>
            <a:endParaRPr lang="ja-JP" altLang="en-US" sz="28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6" name="正方形/長方形 1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ChangeArrowheads="1"/>
          </p:cNvSpPr>
          <p:nvPr/>
        </p:nvSpPr>
        <p:spPr bwMode="auto">
          <a:xfrm>
            <a:off x="4383126" y="996377"/>
            <a:ext cx="4779420" cy="114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6" tIns="45622" rIns="91246" bIns="45622"/>
          <a:lstStyle>
            <a:lvl1pPr>
              <a:spcBef>
                <a:spcPct val="20000"/>
              </a:spcBef>
              <a:buChar char="•"/>
              <a:defRPr sz="4300">
                <a:solidFill>
                  <a:schemeClr val="tx1"/>
                </a:solidFill>
                <a:latin typeface="Arial" pitchFamily="34" charset="0"/>
                <a:ea typeface="ＭＳ Ｐゴシック" pitchFamily="50" charset="-128"/>
                <a:sym typeface="Arial" pitchFamily="34" charset="0"/>
              </a:defRPr>
            </a:lvl1pPr>
            <a:lvl2pPr marL="1033463" indent="-392113">
              <a:spcBef>
                <a:spcPct val="20000"/>
              </a:spcBef>
              <a:buChar char="–"/>
              <a:defRPr sz="4100">
                <a:solidFill>
                  <a:schemeClr val="tx1"/>
                </a:solidFill>
                <a:latin typeface="Arial" pitchFamily="34" charset="0"/>
                <a:ea typeface="ＭＳ Ｐゴシック" pitchFamily="50" charset="-128"/>
                <a:sym typeface="Arial" pitchFamily="34" charset="0"/>
              </a:defRPr>
            </a:lvl2pPr>
            <a:lvl3pPr marL="1593850" indent="-314325">
              <a:spcBef>
                <a:spcPct val="20000"/>
              </a:spcBef>
              <a:buChar char="•"/>
              <a:defRPr sz="3400">
                <a:solidFill>
                  <a:schemeClr val="tx1"/>
                </a:solidFill>
                <a:latin typeface="Arial" pitchFamily="34" charset="0"/>
                <a:ea typeface="ＭＳ Ｐゴシック" pitchFamily="50" charset="-128"/>
                <a:sym typeface="Arial" pitchFamily="34" charset="0"/>
              </a:defRPr>
            </a:lvl3pPr>
            <a:lvl4pPr marL="2233613" indent="-312738">
              <a:spcBef>
                <a:spcPct val="20000"/>
              </a:spcBef>
              <a:buChar char="–"/>
              <a:defRPr sz="2700">
                <a:solidFill>
                  <a:schemeClr val="tx1"/>
                </a:solidFill>
                <a:latin typeface="Arial" pitchFamily="34" charset="0"/>
                <a:ea typeface="ＭＳ Ｐゴシック" pitchFamily="50" charset="-128"/>
                <a:sym typeface="Arial" pitchFamily="34" charset="0"/>
              </a:defRPr>
            </a:lvl4pPr>
            <a:lvl5pPr marL="2871788" indent="-312738">
              <a:spcBef>
                <a:spcPct val="20000"/>
              </a:spcBef>
              <a:buChar char="»"/>
              <a:defRPr sz="2700">
                <a:solidFill>
                  <a:schemeClr val="tx1"/>
                </a:solidFill>
                <a:latin typeface="Arial" pitchFamily="34" charset="0"/>
                <a:ea typeface="ＭＳ Ｐゴシック" pitchFamily="50" charset="-128"/>
                <a:sym typeface="Arial" pitchFamily="34" charset="0"/>
              </a:defRPr>
            </a:lvl5pPr>
            <a:lvl6pPr marL="33289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6pPr>
            <a:lvl7pPr marL="37861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7pPr>
            <a:lvl8pPr marL="42433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8pPr>
            <a:lvl9pPr marL="4700588" indent="-312738" eaLnBrk="0" fontAlgn="base" hangingPunct="0">
              <a:spcBef>
                <a:spcPct val="20000"/>
              </a:spcBef>
              <a:spcAft>
                <a:spcPct val="0"/>
              </a:spcAft>
              <a:buChar char="»"/>
              <a:defRPr sz="2700">
                <a:solidFill>
                  <a:schemeClr val="tx1"/>
                </a:solidFill>
                <a:latin typeface="Arial" pitchFamily="34" charset="0"/>
                <a:ea typeface="ＭＳ Ｐゴシック" pitchFamily="50" charset="-128"/>
                <a:sym typeface="Arial" pitchFamily="34" charset="0"/>
              </a:defRPr>
            </a:lvl9pPr>
          </a:lstStyle>
          <a:p>
            <a:pPr>
              <a:lnSpc>
                <a:spcPct val="100000"/>
              </a:lnSpc>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現在の金利は、ほぼゼロ</a:t>
            </a:r>
            <a:endParaRPr lang="en-US" altLang="ja-JP" sz="28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a:lnSpc>
                <a:spcPct val="100000"/>
              </a:lnSpc>
              <a:spcBef>
                <a:spcPct val="0"/>
              </a:spcBef>
              <a:buFontTx/>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金庫に安全に保管してもらう</a:t>
            </a:r>
            <a:endParaRPr lang="ja-JP" altLang="en-US" sz="28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33</a:t>
            </a:fld>
            <a:endParaRPr lang="en-US" altLang="ja-JP" dirty="0"/>
          </a:p>
        </p:txBody>
      </p:sp>
    </p:spTree>
    <p:extLst>
      <p:ext uri="{BB962C8B-B14F-4D97-AF65-F5344CB8AC3E}">
        <p14:creationId xmlns:p14="http://schemas.microsoft.com/office/powerpoint/2010/main" val="7655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a:off x="2089775" y="1911322"/>
            <a:ext cx="4106309" cy="2408351"/>
          </a:xfrm>
          <a:prstGeom prst="triangle">
            <a:avLst>
              <a:gd name="adj" fmla="val 52843"/>
            </a:avLst>
          </a:prstGeom>
          <a:noFill/>
          <a:ln w="1270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317988" y="372394"/>
          <a:ext cx="4564212" cy="691908"/>
        </p:xfrm>
        <a:graphic>
          <a:graphicData uri="http://schemas.openxmlformats.org/drawingml/2006/table">
            <a:tbl>
              <a:tblPr firstRow="1" bandRow="1">
                <a:tableStyleId>{5C22544A-7EE6-4342-B048-85BDC9FD1C3A}</a:tableStyleId>
              </a:tblPr>
              <a:tblGrid>
                <a:gridCol w="994312">
                  <a:extLst>
                    <a:ext uri="{9D8B030D-6E8A-4147-A177-3AD203B41FA5}">
                      <a16:colId xmlns:a16="http://schemas.microsoft.com/office/drawing/2014/main" val="20000"/>
                    </a:ext>
                  </a:extLst>
                </a:gridCol>
                <a:gridCol w="3569900">
                  <a:extLst>
                    <a:ext uri="{9D8B030D-6E8A-4147-A177-3AD203B41FA5}">
                      <a16:colId xmlns:a16="http://schemas.microsoft.com/office/drawing/2014/main" val="20001"/>
                    </a:ext>
                  </a:extLst>
                </a:gridCol>
              </a:tblGrid>
              <a:tr h="691908">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6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基準</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a:off x="3310514" y="1364651"/>
            <a:ext cx="1861190" cy="18611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収益性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楕円 11"/>
          <p:cNvSpPr/>
          <p:nvPr/>
        </p:nvSpPr>
        <p:spPr>
          <a:xfrm>
            <a:off x="1192627" y="3116967"/>
            <a:ext cx="1861190" cy="1861190"/>
          </a:xfrm>
          <a:prstGeom prst="ellipse">
            <a:avLst/>
          </a:prstGeom>
          <a:solidFill>
            <a:schemeClr val="accent3"/>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安全性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楕円 12"/>
          <p:cNvSpPr/>
          <p:nvPr/>
        </p:nvSpPr>
        <p:spPr>
          <a:xfrm>
            <a:off x="5381703" y="3116967"/>
            <a:ext cx="1861190" cy="1861190"/>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36000" rIns="36000" rtlCol="0" anchor="ctr"/>
          <a:lstStyle/>
          <a:p>
            <a:pPr algn="ctr"/>
            <a:r>
              <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流動</a:t>
            </a:r>
            <a:r>
              <a:rPr kumimoji="1"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性</a:t>
            </a:r>
            <a:endParaRPr kumimoji="1"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320006" y="1540748"/>
            <a:ext cx="2181577" cy="830997"/>
          </a:xfrm>
          <a:prstGeom prst="rect">
            <a:avLst/>
          </a:prstGeom>
          <a:noFill/>
        </p:spPr>
        <p:txBody>
          <a:bodyPr wrap="square" rtlCol="0">
            <a:spAutoFit/>
          </a:bodyPr>
          <a:lstStyle/>
          <a:p>
            <a:r>
              <a:rPr lang="ja-JP" altLang="en-US" sz="2000" dirty="0" smtClean="0">
                <a:solidFill>
                  <a:schemeClr val="accent2"/>
                </a:solidFill>
                <a:latin typeface="メイリオ" panose="020B0604030504040204" pitchFamily="50" charset="-128"/>
                <a:ea typeface="メイリオ" panose="020B0604030504040204" pitchFamily="50" charset="-128"/>
              </a:rPr>
              <a:t>どのくらい利益が期待できるか</a:t>
            </a:r>
            <a:endParaRPr kumimoji="1" lang="ja-JP" altLang="en-US" sz="2000" dirty="0">
              <a:solidFill>
                <a:schemeClr val="accent2"/>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66058" y="4965685"/>
            <a:ext cx="3105758" cy="461665"/>
          </a:xfrm>
          <a:prstGeom prst="rect">
            <a:avLst/>
          </a:prstGeom>
          <a:noFill/>
        </p:spPr>
        <p:txBody>
          <a:bodyPr wrap="square" rtlCol="0">
            <a:spAutoFit/>
          </a:bodyPr>
          <a:lstStyle/>
          <a:p>
            <a:r>
              <a:rPr lang="ja-JP" altLang="en-US" sz="2000" dirty="0">
                <a:solidFill>
                  <a:schemeClr val="accent3">
                    <a:lumMod val="75000"/>
                  </a:schemeClr>
                </a:solidFill>
                <a:latin typeface="メイリオ" panose="020B0604030504040204" pitchFamily="50" charset="-128"/>
                <a:ea typeface="メイリオ" panose="020B0604030504040204" pitchFamily="50" charset="-128"/>
              </a:rPr>
              <a:t>元本</a:t>
            </a:r>
            <a:r>
              <a:rPr kumimoji="1" lang="ja-JP" altLang="en-US" sz="2000" dirty="0" smtClean="0">
                <a:solidFill>
                  <a:schemeClr val="accent3">
                    <a:lumMod val="75000"/>
                  </a:schemeClr>
                </a:solidFill>
                <a:latin typeface="メイリオ" panose="020B0604030504040204" pitchFamily="50" charset="-128"/>
                <a:ea typeface="メイリオ" panose="020B0604030504040204" pitchFamily="50" charset="-128"/>
              </a:rPr>
              <a:t>が減らないかどうか</a:t>
            </a:r>
            <a:endParaRPr kumimoji="1" lang="ja-JP" altLang="en-US" sz="2000"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181704" y="4965685"/>
            <a:ext cx="4482790" cy="461665"/>
          </a:xfrm>
          <a:prstGeom prst="rect">
            <a:avLst/>
          </a:prstGeom>
          <a:noFill/>
        </p:spPr>
        <p:txBody>
          <a:bodyPr wrap="square" rtlCol="0">
            <a:spAutoFit/>
          </a:bodyPr>
          <a:lstStyle/>
          <a:p>
            <a:pPr algn="ctr"/>
            <a:r>
              <a:rPr kumimoji="1" lang="ja-JP" altLang="en-US" sz="2000" dirty="0" smtClean="0">
                <a:solidFill>
                  <a:schemeClr val="accent1">
                    <a:lumMod val="75000"/>
                  </a:schemeClr>
                </a:solidFill>
                <a:latin typeface="メイリオ" panose="020B0604030504040204" pitchFamily="50" charset="-128"/>
                <a:ea typeface="メイリオ" panose="020B0604030504040204" pitchFamily="50" charset="-128"/>
              </a:rPr>
              <a:t>お金を引き出しやすいかどうか</a:t>
            </a:r>
            <a:endParaRPr kumimoji="1" lang="ja-JP" altLang="en-US" sz="2000" dirty="0">
              <a:solidFill>
                <a:schemeClr val="accent1">
                  <a:lumMod val="75000"/>
                </a:schemeClr>
              </a:solidFill>
              <a:latin typeface="メイリオ" panose="020B0604030504040204" pitchFamily="50" charset="-128"/>
              <a:ea typeface="メイリオ" panose="020B0604030504040204" pitchFamily="50" charset="-128"/>
            </a:endParaRPr>
          </a:p>
        </p:txBody>
      </p:sp>
      <p:sp>
        <p:nvSpPr>
          <p:cNvPr id="17" name="角丸四角形吹き出し 16"/>
          <p:cNvSpPr/>
          <p:nvPr/>
        </p:nvSpPr>
        <p:spPr>
          <a:xfrm>
            <a:off x="5825599" y="1668682"/>
            <a:ext cx="3182448" cy="1174950"/>
          </a:xfrm>
          <a:prstGeom prst="wedgeRoundRectCallout">
            <a:avLst>
              <a:gd name="adj1" fmla="val -60234"/>
              <a:gd name="adj2" fmla="val 42346"/>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2"/>
                </a:solidFill>
                <a:latin typeface="メイリオ" panose="020B0604030504040204" pitchFamily="50" charset="-128"/>
                <a:ea typeface="メイリオ" panose="020B0604030504040204" pitchFamily="50" charset="-128"/>
              </a:rPr>
              <a:t>３つの基準すべてを完全に満たす金融商品はない</a:t>
            </a:r>
            <a:endParaRPr kumimoji="1"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34</a:t>
            </a:fld>
            <a:endParaRPr lang="en-US" altLang="ja-JP" dirty="0"/>
          </a:p>
        </p:txBody>
      </p:sp>
      <p:sp>
        <p:nvSpPr>
          <p:cNvPr id="19" name="星 5 1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345698" y="5677623"/>
            <a:ext cx="4392557" cy="903284"/>
          </a:xfrm>
          <a:prstGeom prst="wedgeRoundRectCallout">
            <a:avLst>
              <a:gd name="adj1" fmla="val -35143"/>
              <a:gd name="adj2" fmla="val -87364"/>
              <a:gd name="adj3" fmla="val 16667"/>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とは、金融商品の購入・投資に充てた資金の額。いわゆる元手です。</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31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貯金</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2159255" y="1378525"/>
            <a:ext cx="6702147" cy="2410209"/>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・銀行等にお金を預けること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・給与の受け取り、公共料金の引き落としなどでも利用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・お金の引き出しが簡単（銀行やコンビニの</a:t>
            </a: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ATM</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u="sng" dirty="0" smtClean="0">
                <a:latin typeface="メイリオ" panose="020B0604030504040204" pitchFamily="50" charset="-128"/>
                <a:ea typeface="メイリオ" panose="020B0604030504040204" pitchFamily="50" charset="-128"/>
                <a:cs typeface="Meiryo UI" panose="020B0604030504040204" pitchFamily="50" charset="-128"/>
              </a:rPr>
              <a:t>元本</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保証あり</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（各金融機関で元本</a:t>
            </a:r>
            <a:r>
              <a:rPr lang="en-US" altLang="ja-JP" sz="20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万円まで</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　　　　　　　その</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利息）</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0" algn="l">
              <a:spcBef>
                <a:spcPts val="600"/>
              </a:spcBef>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6" name="角丸四角形吹き出し 25"/>
          <p:cNvSpPr/>
          <p:nvPr/>
        </p:nvSpPr>
        <p:spPr>
          <a:xfrm>
            <a:off x="2018698" y="3951170"/>
            <a:ext cx="3494182" cy="1591394"/>
          </a:xfrm>
          <a:prstGeom prst="wedgeRoundRectCallout">
            <a:avLst>
              <a:gd name="adj1" fmla="val -31151"/>
              <a:gd name="adj2" fmla="val -77162"/>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600"/>
              </a:spcAft>
            </a:pPr>
            <a:r>
              <a:rPr lang="ja-JP" altLang="en-US" sz="2000" b="1" dirty="0" smtClean="0">
                <a:solidFill>
                  <a:srgbClr val="14AAEB"/>
                </a:solidFill>
                <a:latin typeface="メイリオ" panose="020B0604030504040204" pitchFamily="50" charset="-128"/>
                <a:ea typeface="メイリオ" panose="020B0604030504040204" pitchFamily="50" charset="-128"/>
                <a:cs typeface="Meiryo UI" panose="020B0604030504040204" pitchFamily="50" charset="-128"/>
              </a:rPr>
              <a:t>元本保証</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a:t>
            </a:r>
            <a:r>
              <a:rPr lang="ja-JP" altLang="en-US"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は、金融商品の購入・投資に充てた</a:t>
            </a:r>
            <a:r>
              <a:rPr lang="ja-JP" altLang="en-US" sz="2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資金が減ることはないということ。</a:t>
            </a:r>
            <a:endParaRPr lang="en-US" altLang="ja-JP" sz="2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7" name="タイトル 1"/>
          <p:cNvSpPr txBox="1">
            <a:spLocks/>
          </p:cNvSpPr>
          <p:nvPr/>
        </p:nvSpPr>
        <p:spPr>
          <a:xfrm>
            <a:off x="388272" y="5770801"/>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38150" lvl="0" indent="-438150"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預金・貯金は、一般的に</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安全性・流動性は最も高い（◎）。</a:t>
            </a:r>
            <a:endParaRPr lang="en-US" altLang="ja-JP"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847" y="3788734"/>
            <a:ext cx="1451602" cy="1649548"/>
          </a:xfrm>
          <a:prstGeom prst="rect">
            <a:avLst/>
          </a:prstGeom>
        </p:spPr>
      </p:pic>
      <p:cxnSp>
        <p:nvCxnSpPr>
          <p:cNvPr id="29" name="直線コネクタ 28"/>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graphicFrame>
        <p:nvGraphicFramePr>
          <p:cNvPr id="30" name="表 29"/>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主な金融商品の特徴①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35</a:t>
            </a:fld>
            <a:endParaRPr lang="en-US" altLang="ja-JP" dirty="0"/>
          </a:p>
        </p:txBody>
      </p:sp>
      <p:sp>
        <p:nvSpPr>
          <p:cNvPr id="12" name="星 5 11"/>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18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円/楕円 10"/>
          <p:cNvSpPr>
            <a:spLocks noChangeAspect="1"/>
          </p:cNvSpPr>
          <p:nvPr/>
        </p:nvSpPr>
        <p:spPr>
          <a:xfrm>
            <a:off x="395695" y="128919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債券</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a:xfrm>
            <a:off x="2234286" y="1393027"/>
            <a:ext cx="5437326" cy="238853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・国や会社にお金を貸すこと</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・定期的に利子が支払われ、満期がくれば　額面金額を受け取ることができる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・国が発行するものを「国債」</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spcBef>
                <a:spcPts val="600"/>
              </a:spcBef>
              <a:spcAft>
                <a:spcPts val="400"/>
              </a:spcAft>
            </a:pPr>
            <a:r>
              <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会社が発行するものを「社債」という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・発行した会社等が倒産すると</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、返済</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されない可能性が</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ある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lgn="l">
              <a:lnSpc>
                <a:spcPct val="100000"/>
              </a:lnSpc>
              <a:spcBef>
                <a:spcPts val="600"/>
              </a:spcBef>
              <a:spcAft>
                <a:spcPts val="400"/>
              </a:spcAft>
            </a:pPr>
            <a:endParaRPr lang="en-US" altLang="ja-JP" sz="2000"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266700" lvl="0" indent="-266700" algn="l">
              <a:lnSpc>
                <a:spcPct val="100000"/>
              </a:lnSpc>
              <a:spcBef>
                <a:spcPts val="600"/>
              </a:spcBef>
              <a:spcAft>
                <a:spcPts val="4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タイトル 1"/>
          <p:cNvSpPr txBox="1">
            <a:spLocks/>
          </p:cNvSpPr>
          <p:nvPr/>
        </p:nvSpPr>
        <p:spPr>
          <a:xfrm>
            <a:off x="650816" y="5559357"/>
            <a:ext cx="7650705" cy="971691"/>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債券の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安全性は、国債は高く（◎）、社債は発行企業次第</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。一般的に、</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流動性は低く（△）、</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収益性は、預金より高く、株式より</a:t>
            </a:r>
            <a:r>
              <a:rPr lang="ja-JP" altLang="en-US" sz="22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低い（○） 。</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612" y="3793977"/>
            <a:ext cx="1287339" cy="1532399"/>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134" y="4091155"/>
            <a:ext cx="1866089" cy="1161640"/>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36</a:t>
            </a:fld>
            <a:endParaRPr lang="en-US" altLang="ja-JP" dirty="0"/>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08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159255" y="1247134"/>
            <a:ext cx="6547424" cy="219254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6700" lvl="0" indent="-266700" algn="l">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・購入者（株主</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は会社の一部を所有することになり、　　会社はお金を返す必要はない</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dist">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会社が上げた利益に応じて配当などを受け取ることができる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gn="l">
              <a:spcBef>
                <a:spcPts val="0"/>
              </a:spcBef>
              <a:spcAft>
                <a:spcPts val="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会社の業績や、国内・海外の景気などによって、株式の価値（株価）も変動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14300" indent="-114300" algn="l">
              <a:spcBef>
                <a:spcPts val="0"/>
              </a:spcBef>
              <a:spcAft>
                <a:spcPts val="0"/>
              </a:spcAft>
            </a:pP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800"/>
              </a:spcBef>
              <a:spcAft>
                <a:spcPts val="200"/>
              </a:spcAft>
            </a:pP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主な金融商品の特徴②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株式</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598350" y="5964156"/>
            <a:ext cx="8263052" cy="622022"/>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00000"/>
              </a:lnSpc>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株式は、</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安全性は低い（△）</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高い収益性（◎）</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が期待できる。</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a:lnSpc>
                <a:spcPct val="100000"/>
              </a:lnSpc>
              <a:spcBef>
                <a:spcPts val="600"/>
              </a:spcBef>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37</a:t>
            </a:fld>
            <a:endParaRPr lang="en-US" altLang="ja-JP"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270" y="3787182"/>
            <a:ext cx="1905814" cy="210587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252" y="4237926"/>
            <a:ext cx="2221198" cy="1204383"/>
          </a:xfrm>
          <a:prstGeom prst="rect">
            <a:avLst/>
          </a:prstGeom>
        </p:spPr>
      </p:pic>
      <p:sp>
        <p:nvSpPr>
          <p:cNvPr id="14" name="星 5 1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60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2159255" y="1090533"/>
            <a:ext cx="6507668" cy="2695527"/>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・多く</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の人から集めたお金を、１つにまとめて大きな</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資金にし、</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株式や債券</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など</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に</a:t>
            </a:r>
            <a:r>
              <a:rPr lang="ja-JP" altLang="en-US" sz="2000" b="1" dirty="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投資する</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仕組み</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ファンドともいう</a:t>
            </a:r>
            <a:endParaRPr lang="en-US" altLang="ja-JP" sz="2000" dirty="0" smtClean="0">
              <a:latin typeface="メイリオ" panose="020B0604030504040204" pitchFamily="50" charset="-128"/>
              <a:ea typeface="メイリオ" panose="020B0604030504040204" pitchFamily="50" charset="-128"/>
              <a:cs typeface="Meiryo UI" panose="020B0604030504040204" pitchFamily="50" charset="-128"/>
            </a:endParaRPr>
          </a:p>
          <a:p>
            <a:pPr marL="177800" lvl="0" indent="-177800" algn="l">
              <a:lnSpc>
                <a:spcPct val="100000"/>
              </a:lnSpc>
              <a:spcBef>
                <a:spcPts val="600"/>
              </a:spcBef>
              <a:spcAft>
                <a:spcPts val="400"/>
              </a:spcAft>
              <a:tabLst>
                <a:tab pos="266700" algn="l"/>
              </a:tabLs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株価の変動などによって、価格が日々変動</a:t>
            </a: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する</a:t>
            </a:r>
            <a:r>
              <a:rPr lang="ja-JP" altLang="en-US" sz="2000" dirty="0" smtClean="0">
                <a:solidFill>
                  <a:srgbClr val="FF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rPr>
              <a:t>（元本は保証されていない）</a:t>
            </a:r>
            <a:endParaRPr lang="en-US" altLang="ja-JP" sz="2000" b="1" dirty="0" smtClean="0">
              <a:solidFill>
                <a:srgbClr val="00B0F0"/>
              </a:solidFill>
              <a:latin typeface="メイリオ" panose="020B0604030504040204" pitchFamily="50" charset="-128"/>
              <a:ea typeface="メイリオ" panose="020B0604030504040204" pitchFamily="50" charset="-128"/>
              <a:cs typeface="Meiryo UI" panose="020B0604030504040204" pitchFamily="50" charset="-128"/>
            </a:endParaRPr>
          </a:p>
          <a:p>
            <a:pPr marL="114300" lvl="0" indent="-114300" algn="l">
              <a:lnSpc>
                <a:spcPct val="100000"/>
              </a:lnSpc>
              <a:spcBef>
                <a:spcPts val="600"/>
              </a:spcBef>
              <a:spcAft>
                <a:spcPts val="400"/>
              </a:spcAft>
            </a:pPr>
            <a:r>
              <a:rPr lang="ja-JP" altLang="en-US" sz="2000" dirty="0" smtClean="0">
                <a:latin typeface="メイリオ" panose="020B0604030504040204" pitchFamily="50" charset="-128"/>
                <a:ea typeface="メイリオ" panose="020B0604030504040204" pitchFamily="50" charset="-128"/>
                <a:cs typeface="Meiryo UI" panose="020B0604030504040204" pitchFamily="50" charset="-128"/>
              </a:rPr>
              <a:t>・少ない金額から購入できたり、分散投資もしやすい</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31814" y="440009"/>
          <a:ext cx="5459320" cy="622592"/>
        </p:xfrm>
        <a:graphic>
          <a:graphicData uri="http://schemas.openxmlformats.org/drawingml/2006/table">
            <a:tbl>
              <a:tblPr firstRow="1" bandRow="1">
                <a:tableStyleId>{5C22544A-7EE6-4342-B048-85BDC9FD1C3A}</a:tableStyleId>
              </a:tblPr>
              <a:tblGrid>
                <a:gridCol w="937679">
                  <a:extLst>
                    <a:ext uri="{9D8B030D-6E8A-4147-A177-3AD203B41FA5}">
                      <a16:colId xmlns:a16="http://schemas.microsoft.com/office/drawing/2014/main" val="20000"/>
                    </a:ext>
                  </a:extLst>
                </a:gridCol>
                <a:gridCol w="4521641">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主な金融商品の特徴③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円/楕円 10"/>
          <p:cNvSpPr>
            <a:spLocks noChangeAspect="1"/>
          </p:cNvSpPr>
          <p:nvPr/>
        </p:nvSpPr>
        <p:spPr>
          <a:xfrm>
            <a:off x="388272" y="1302134"/>
            <a:ext cx="1630426" cy="1605260"/>
          </a:xfrm>
          <a:prstGeom prst="ellipse">
            <a:avLst/>
          </a:prstGeom>
          <a:solidFill>
            <a:schemeClr val="tx2">
              <a:lumMod val="20000"/>
              <a:lumOff val="80000"/>
              <a:alpha val="24000"/>
            </a:schemeClr>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en-US" sz="28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信託</a:t>
            </a:r>
            <a:endParaRPr lang="en-US" altLang="ja-JP" sz="28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486224" y="5935776"/>
            <a:ext cx="874921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投資信託の</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収益性、安全性は、投資対象次第</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流動性は高い（〇）。</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3"/>
          <a:stretch>
            <a:fillRect/>
          </a:stretch>
        </p:blipFill>
        <p:spPr>
          <a:xfrm>
            <a:off x="1281987" y="3274195"/>
            <a:ext cx="7579415" cy="2696257"/>
          </a:xfrm>
          <a:prstGeom prst="rect">
            <a:avLst/>
          </a:prstGeom>
        </p:spPr>
      </p:pic>
      <p:cxnSp>
        <p:nvCxnSpPr>
          <p:cNvPr id="17" name="直線コネクタ 16"/>
          <p:cNvCxnSpPr/>
          <p:nvPr/>
        </p:nvCxnSpPr>
        <p:spPr>
          <a:xfrm>
            <a:off x="2159255" y="1503441"/>
            <a:ext cx="0" cy="1192649"/>
          </a:xfrm>
          <a:prstGeom prst="line">
            <a:avLst/>
          </a:prstGeom>
          <a:ln w="44450" cmpd="thickThin">
            <a:solidFill>
              <a:srgbClr val="14AAEB"/>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88" y="4036275"/>
            <a:ext cx="905397" cy="449681"/>
          </a:xfrm>
          <a:prstGeom prst="rect">
            <a:avLst/>
          </a:prstGeom>
        </p:spPr>
      </p:pic>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38</a:t>
            </a:fld>
            <a:endParaRPr lang="en-US" altLang="ja-JP" dirty="0"/>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89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bwMode="auto">
          <a:xfrm>
            <a:off x="913805" y="780147"/>
            <a:ext cx="7343089" cy="55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6" tIns="45622" rIns="91246" bIns="45622"/>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a:spcBef>
                <a:spcPct val="0"/>
              </a:spcBef>
              <a:spcAft>
                <a:spcPts val="0"/>
              </a:spcAft>
              <a:buFontTx/>
              <a:buNone/>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金融リテラシーが高いと、</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spcAft>
                <a:spcPts val="0"/>
              </a:spcAft>
              <a:buNone/>
              <a:defRPr/>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家計管理がしっかりしている</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計画を立ててお金を準備しているので、やりたいことを　　実現しやすい</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緊急時の備えがあるので、危機（自身のケガ</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病気、不景気による収入減など</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に強い</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詐欺や多重債務などの金融トラブルにあうことが少ない</a:t>
            </a:r>
            <a:endParaRPr lang="en-US" altLang="ja-JP"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spcBef>
                <a:spcPts val="1800"/>
              </a:spcBef>
              <a:spcAft>
                <a:spcPts val="0"/>
              </a:spcAft>
              <a:buFont typeface="Wingdings" panose="05000000000000000000" pitchFamily="2" charset="2"/>
              <a:buChar char="ü"/>
              <a:defRPr/>
            </a:pPr>
            <a:r>
              <a:rPr lang="ja-JP" altLang="en-US" sz="24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経済的</a:t>
            </a:r>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に自立し、より良い暮らしを</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送ることができる</a:t>
            </a:r>
            <a:endParaRPr lang="ja-JP" altLang="en-US" sz="26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2197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31814" y="440009"/>
          <a:ext cx="5459321" cy="622592"/>
        </p:xfrm>
        <a:graphic>
          <a:graphicData uri="http://schemas.openxmlformats.org/drawingml/2006/table">
            <a:tbl>
              <a:tblPr firstRow="1" bandRow="1">
                <a:tableStyleId>{5C22544A-7EE6-4342-B048-85BDC9FD1C3A}</a:tableStyleId>
              </a:tblPr>
              <a:tblGrid>
                <a:gridCol w="1439849">
                  <a:extLst>
                    <a:ext uri="{9D8B030D-6E8A-4147-A177-3AD203B41FA5}">
                      <a16:colId xmlns:a16="http://schemas.microsoft.com/office/drawing/2014/main" val="20000"/>
                    </a:ext>
                  </a:extLst>
                </a:gridCol>
                <a:gridCol w="4019472">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4-10.</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solidFill>
                        <a:schemeClr val="bg1"/>
                      </a:solid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noFill/>
                  </a:tcPr>
                </a:tc>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主な金融商品の特徴まとめ　　　　　　　　　　　　　　　</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タイトル 1"/>
          <p:cNvSpPr txBox="1">
            <a:spLocks/>
          </p:cNvSpPr>
          <p:nvPr/>
        </p:nvSpPr>
        <p:spPr>
          <a:xfrm>
            <a:off x="468024" y="5750253"/>
            <a:ext cx="8065076" cy="776923"/>
          </a:xfrm>
          <a:prstGeom prst="rect">
            <a:avLst/>
          </a:prstGeom>
          <a:noFill/>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47675" lvl="0" indent="-447675" algn="l">
              <a:spcBef>
                <a:spcPts val="600"/>
              </a:spcBef>
            </a:pPr>
            <a:r>
              <a:rPr lang="ja-JP" altLang="en-US" sz="2200"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３つとも</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の金融商品はありません。目的に応じて使い分けましょう。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39</a:t>
            </a:fld>
            <a:endParaRPr lang="en-US" altLang="ja-JP" dirty="0"/>
          </a:p>
        </p:txBody>
      </p:sp>
      <p:sp>
        <p:nvSpPr>
          <p:cNvPr id="18" name="星 5 1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782209707"/>
              </p:ext>
            </p:extLst>
          </p:nvPr>
        </p:nvGraphicFramePr>
        <p:xfrm>
          <a:off x="1076779" y="1238047"/>
          <a:ext cx="6599300" cy="4169090"/>
        </p:xfrm>
        <a:graphic>
          <a:graphicData uri="http://schemas.openxmlformats.org/drawingml/2006/table">
            <a:tbl>
              <a:tblPr>
                <a:tableStyleId>{5C22544A-7EE6-4342-B048-85BDC9FD1C3A}</a:tableStyleId>
              </a:tblPr>
              <a:tblGrid>
                <a:gridCol w="1867658">
                  <a:extLst>
                    <a:ext uri="{9D8B030D-6E8A-4147-A177-3AD203B41FA5}">
                      <a16:colId xmlns:a16="http://schemas.microsoft.com/office/drawing/2014/main" val="3574052847"/>
                    </a:ext>
                  </a:extLst>
                </a:gridCol>
                <a:gridCol w="1577214">
                  <a:extLst>
                    <a:ext uri="{9D8B030D-6E8A-4147-A177-3AD203B41FA5}">
                      <a16:colId xmlns:a16="http://schemas.microsoft.com/office/drawing/2014/main" val="1523250365"/>
                    </a:ext>
                  </a:extLst>
                </a:gridCol>
                <a:gridCol w="1577214">
                  <a:extLst>
                    <a:ext uri="{9D8B030D-6E8A-4147-A177-3AD203B41FA5}">
                      <a16:colId xmlns:a16="http://schemas.microsoft.com/office/drawing/2014/main" val="4179146359"/>
                    </a:ext>
                  </a:extLst>
                </a:gridCol>
                <a:gridCol w="1577214">
                  <a:extLst>
                    <a:ext uri="{9D8B030D-6E8A-4147-A177-3AD203B41FA5}">
                      <a16:colId xmlns:a16="http://schemas.microsoft.com/office/drawing/2014/main" val="4223062491"/>
                    </a:ext>
                  </a:extLst>
                </a:gridCol>
              </a:tblGrid>
              <a:tr h="804098">
                <a:tc>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安全性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収益性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流動性</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009336"/>
                  </a:ext>
                </a:extLst>
              </a:tr>
              <a:tr h="802657">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預金・貯金</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smtClean="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800" b="1" u="none" strike="noStrike" dirty="0">
                          <a:solidFill>
                            <a:schemeClr val="tx1"/>
                          </a:solidFill>
                          <a:effectLst/>
                          <a:latin typeface="+mn-ea"/>
                          <a:ea typeface="+mn-ea"/>
                        </a:rPr>
                        <a:t>△</a:t>
                      </a:r>
                      <a:endParaRPr lang="ja-JP" altLang="en-US" sz="28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3600" b="1" u="none" strike="noStrike" dirty="0">
                          <a:solidFill>
                            <a:schemeClr val="tx1"/>
                          </a:solidFill>
                          <a:effectLst/>
                          <a:latin typeface="+mn-ea"/>
                          <a:ea typeface="+mn-ea"/>
                        </a:rPr>
                        <a:t>◎</a:t>
                      </a:r>
                      <a:endParaRPr lang="ja-JP" altLang="en-US" sz="3600" b="1" i="0" u="none" strike="noStrike" dirty="0">
                        <a:solidFill>
                          <a:schemeClr val="tx1"/>
                        </a:solidFill>
                        <a:effectLst/>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39129201"/>
                  </a:ext>
                </a:extLst>
              </a:tr>
              <a:tr h="568642">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株式</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800" b="1" u="none" strike="noStrike" dirty="0" smtClean="0">
                          <a:effectLst/>
                          <a:latin typeface="+mn-ea"/>
                          <a:ea typeface="+mn-ea"/>
                        </a:rPr>
                        <a:t>△</a:t>
                      </a:r>
                      <a:endParaRPr lang="ja-JP" altLang="en-US" sz="28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3600" b="1" u="none" strike="noStrike" dirty="0" smtClean="0">
                          <a:effectLst/>
                          <a:latin typeface="+mn-ea"/>
                          <a:ea typeface="+mn-ea"/>
                        </a:rPr>
                        <a:t>◎</a:t>
                      </a:r>
                      <a:endParaRPr lang="ja-JP" altLang="en-US" sz="36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5054894"/>
                  </a:ext>
                </a:extLst>
              </a:tr>
              <a:tr h="758571">
                <a:tc>
                  <a:txBody>
                    <a:bodyPr/>
                    <a:lstStyle/>
                    <a:p>
                      <a:pPr algn="ctr" rtl="0" fontAlgn="ctr">
                        <a:lnSpc>
                          <a:spcPct val="150000"/>
                        </a:lnSpc>
                      </a:pPr>
                      <a:r>
                        <a:rPr lang="ja-JP" altLang="en-US" sz="2400" u="none" strike="noStrike" dirty="0">
                          <a:solidFill>
                            <a:schemeClr val="tx1"/>
                          </a:solidFill>
                          <a:effectLst/>
                          <a:latin typeface="Meiryo UI" panose="020B0604030504040204" pitchFamily="50" charset="-128"/>
                          <a:ea typeface="Meiryo UI" panose="020B0604030504040204" pitchFamily="50" charset="-128"/>
                        </a:rPr>
                        <a:t>債券</a:t>
                      </a:r>
                      <a:endParaRPr lang="ja-JP" altLang="en-US" sz="2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〇</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lnSpc>
                          <a:spcPct val="150000"/>
                        </a:lnSpc>
                      </a:pPr>
                      <a:r>
                        <a:rPr lang="ja-JP" altLang="en-US" sz="2400" b="1" u="none" strike="noStrike" dirty="0">
                          <a:solidFill>
                            <a:schemeClr val="tx1"/>
                          </a:solidFill>
                          <a:effectLst/>
                          <a:latin typeface="+mn-ea"/>
                          <a:ea typeface="+mn-ea"/>
                        </a:rPr>
                        <a:t>△</a:t>
                      </a:r>
                      <a:endParaRPr lang="ja-JP" altLang="en-US" sz="2400" b="1" i="0" u="none" strike="noStrike" dirty="0">
                        <a:solidFill>
                          <a:schemeClr val="tx1"/>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60198657"/>
                  </a:ext>
                </a:extLst>
              </a:tr>
              <a:tr h="950976">
                <a:tc>
                  <a:txBody>
                    <a:bodyPr/>
                    <a:lstStyle/>
                    <a:p>
                      <a:pPr algn="ctr" rtl="0" fontAlgn="ctr">
                        <a:lnSpc>
                          <a:spcPct val="150000"/>
                        </a:lnSpc>
                      </a:pPr>
                      <a:r>
                        <a:rPr lang="ja-JP" altLang="en-US" sz="2400" u="none" strike="noStrike" dirty="0">
                          <a:effectLst/>
                          <a:latin typeface="Meiryo UI" panose="020B0604030504040204" pitchFamily="50" charset="-128"/>
                          <a:ea typeface="Meiryo UI" panose="020B0604030504040204" pitchFamily="50" charset="-128"/>
                        </a:rPr>
                        <a:t>投資信託</a:t>
                      </a:r>
                      <a:endParaRPr lang="ja-JP" altLang="en-US" sz="2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a:t>
                      </a:r>
                      <a:r>
                        <a:rPr lang="ja-JP" altLang="en-US" sz="2400" b="1" u="none" strike="noStrike" dirty="0" smtClean="0">
                          <a:effectLst/>
                          <a:latin typeface="Meiryo UI" panose="020B0604030504040204" pitchFamily="50" charset="-128"/>
                          <a:ea typeface="Meiryo UI" panose="020B0604030504040204" pitchFamily="50" charset="-128"/>
                        </a:rPr>
                        <a:t>～</a:t>
                      </a:r>
                      <a:r>
                        <a:rPr lang="ja-JP" altLang="en-US" sz="2400" b="1" u="none" strike="noStrike" dirty="0" smtClean="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r>
                        <a:rPr lang="ja-JP" altLang="en-US" sz="2400" b="1" u="none" strike="noStrike" dirty="0">
                          <a:effectLst/>
                          <a:latin typeface="Meiryo UI" panose="020B0604030504040204" pitchFamily="50" charset="-128"/>
                          <a:ea typeface="Meiryo UI" panose="020B0604030504040204" pitchFamily="50" charset="-128"/>
                        </a:rPr>
                        <a:t>～</a:t>
                      </a:r>
                      <a:r>
                        <a:rPr lang="ja-JP" altLang="en-US" sz="3600" u="none" strike="noStrike" dirty="0">
                          <a:effectLst/>
                          <a:latin typeface="+mn-ea"/>
                          <a:ea typeface="+mn-ea"/>
                        </a:rPr>
                        <a:t>◎</a:t>
                      </a:r>
                      <a:endParaRPr lang="ja-JP" altLang="en-US" sz="2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lnSpc>
                          <a:spcPct val="150000"/>
                        </a:lnSpc>
                      </a:pPr>
                      <a:r>
                        <a:rPr lang="ja-JP" altLang="en-US" sz="2400" b="1" u="none" strike="noStrike" dirty="0">
                          <a:effectLst/>
                          <a:latin typeface="+mn-ea"/>
                          <a:ea typeface="+mn-ea"/>
                        </a:rPr>
                        <a:t>〇</a:t>
                      </a:r>
                      <a:endParaRPr lang="ja-JP" altLang="en-US" sz="2400" b="1"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923610"/>
                  </a:ext>
                </a:extLst>
              </a:tr>
            </a:tbl>
          </a:graphicData>
        </a:graphic>
      </p:graphicFrame>
    </p:spTree>
    <p:extLst>
      <p:ext uri="{BB962C8B-B14F-4D97-AF65-F5344CB8AC3E}">
        <p14:creationId xmlns:p14="http://schemas.microsoft.com/office/powerpoint/2010/main" val="32746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環状矢印 36"/>
          <p:cNvSpPr/>
          <p:nvPr/>
        </p:nvSpPr>
        <p:spPr>
          <a:xfrm rot="10800000">
            <a:off x="610990" y="2073814"/>
            <a:ext cx="7029103" cy="4981715"/>
          </a:xfrm>
          <a:prstGeom prst="circularArrow">
            <a:avLst>
              <a:gd name="adj1" fmla="val 8600"/>
              <a:gd name="adj2" fmla="val 763617"/>
              <a:gd name="adj3" fmla="val 20638706"/>
              <a:gd name="adj4" fmla="val 12731882"/>
              <a:gd name="adj5" fmla="val 1516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角丸四角形 40"/>
          <p:cNvSpPr/>
          <p:nvPr/>
        </p:nvSpPr>
        <p:spPr>
          <a:xfrm>
            <a:off x="5878151" y="1968068"/>
            <a:ext cx="3071478" cy="4737532"/>
          </a:xfrm>
          <a:prstGeom prst="roundRect">
            <a:avLst>
              <a:gd name="adj" fmla="val 1253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rot="4030580">
            <a:off x="6629688" y="4627064"/>
            <a:ext cx="1919154" cy="1992503"/>
          </a:xfrm>
          <a:prstGeom prst="wedgeEllipseCallout">
            <a:avLst>
              <a:gd name="adj1" fmla="val -49769"/>
              <a:gd name="adj2" fmla="val 51504"/>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形吹き出し 20"/>
          <p:cNvSpPr/>
          <p:nvPr/>
        </p:nvSpPr>
        <p:spPr>
          <a:xfrm rot="3355895">
            <a:off x="6251595" y="2032940"/>
            <a:ext cx="2595162" cy="2496083"/>
          </a:xfrm>
          <a:prstGeom prst="wedgeEllipseCallout">
            <a:avLst>
              <a:gd name="adj1" fmla="val -30573"/>
              <a:gd name="adj2" fmla="val 56329"/>
            </a:avLst>
          </a:prstGeom>
          <a:solidFill>
            <a:schemeClr val="bg1"/>
          </a:solidFill>
          <a:ln>
            <a:solidFill>
              <a:srgbClr val="14A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05" y="2577363"/>
            <a:ext cx="1111194" cy="1322723"/>
          </a:xfrm>
          <a:prstGeom prst="rect">
            <a:avLst/>
          </a:prstGeom>
        </p:spPr>
      </p:pic>
      <p:sp>
        <p:nvSpPr>
          <p:cNvPr id="9" name="テキスト ボックス 8"/>
          <p:cNvSpPr txBox="1"/>
          <p:nvPr/>
        </p:nvSpPr>
        <p:spPr>
          <a:xfrm>
            <a:off x="722441" y="4221244"/>
            <a:ext cx="793559"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家庭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t="-515"/>
          <a:stretch/>
        </p:blipFill>
        <p:spPr>
          <a:xfrm>
            <a:off x="145141" y="3089802"/>
            <a:ext cx="1817372" cy="1062253"/>
          </a:xfrm>
          <a:prstGeom prst="rect">
            <a:avLst/>
          </a:prstGeom>
        </p:spPr>
      </p:pic>
      <p:sp>
        <p:nvSpPr>
          <p:cNvPr id="8" name="右矢印 7"/>
          <p:cNvSpPr/>
          <p:nvPr/>
        </p:nvSpPr>
        <p:spPr>
          <a:xfrm>
            <a:off x="2007361" y="2984801"/>
            <a:ext cx="2919880" cy="756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株式・債券</a:t>
            </a:r>
            <a:endParaRPr kumimoji="1" lang="ja-JP" altLang="en-US"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501241" y="2676143"/>
            <a:ext cx="75806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658666" y="4057511"/>
            <a:ext cx="697565"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政府</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357" y="2090048"/>
            <a:ext cx="859573" cy="797436"/>
          </a:xfrm>
          <a:prstGeom prst="rect">
            <a:avLst/>
          </a:prstGeom>
        </p:spPr>
      </p:pic>
      <p:sp>
        <p:nvSpPr>
          <p:cNvPr id="23" name="テキスト ボックス 22"/>
          <p:cNvSpPr txBox="1"/>
          <p:nvPr/>
        </p:nvSpPr>
        <p:spPr>
          <a:xfrm>
            <a:off x="6613619" y="2812325"/>
            <a:ext cx="2366441" cy="1200329"/>
          </a:xfrm>
          <a:prstGeom prst="rect">
            <a:avLst/>
          </a:prstGeom>
          <a:noFill/>
        </p:spPr>
        <p:txBody>
          <a:bodyPr wrap="square" rtlCol="0">
            <a:spAutoFit/>
          </a:bodyPr>
          <a:lstStyle/>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設備投資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商品・サービスの提供</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株主への配当</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spcAft>
                <a:spcPts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従業員への給与　</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788516" y="5054989"/>
            <a:ext cx="1829414"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公共サービス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379" y="5311691"/>
            <a:ext cx="1464612" cy="106330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174" y="4221244"/>
            <a:ext cx="1592242" cy="991170"/>
          </a:xfrm>
          <a:prstGeom prst="rect">
            <a:avLst/>
          </a:prstGeom>
        </p:spPr>
      </p:pic>
      <p:sp>
        <p:nvSpPr>
          <p:cNvPr id="38" name="テキスト ボックス 37"/>
          <p:cNvSpPr txBox="1"/>
          <p:nvPr/>
        </p:nvSpPr>
        <p:spPr>
          <a:xfrm>
            <a:off x="6040870" y="878232"/>
            <a:ext cx="2998456" cy="1126462"/>
          </a:xfrm>
          <a:prstGeom prst="rect">
            <a:avLst/>
          </a:prstGeom>
          <a:noFill/>
        </p:spPr>
        <p:txBody>
          <a:bodyPr wrap="square" rtlCol="0">
            <a:spAutoFit/>
          </a:bodyPr>
          <a:lstStyle/>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預金や投資したお金は</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経済活動に使われる</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656711" y="5582973"/>
            <a:ext cx="2360729" cy="830997"/>
          </a:xfrm>
          <a:prstGeom prst="rect">
            <a:avLst/>
          </a:prstGeom>
          <a:solidFill>
            <a:schemeClr val="bg1">
              <a:alpha val="50000"/>
            </a:schemeClr>
          </a:solidFill>
        </p:spPr>
        <p:txBody>
          <a:bodyPr wrap="square" rtlCol="0">
            <a:spAutoFit/>
          </a:bodyPr>
          <a:lstStyle/>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私たちの生活が</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より豊かで便利に</a:t>
            </a:r>
            <a:endParaRPr lang="en-US" altLang="ja-JP" sz="2400" b="1" dirty="0" smtClean="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右矢印 39"/>
          <p:cNvSpPr/>
          <p:nvPr/>
        </p:nvSpPr>
        <p:spPr>
          <a:xfrm>
            <a:off x="2007361" y="4222349"/>
            <a:ext cx="2892953" cy="720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国債</a:t>
            </a:r>
            <a:endParaRPr kumimoji="1" lang="ja-JP" altLang="en-US"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2777" y="3473769"/>
            <a:ext cx="1009449" cy="1009449"/>
          </a:xfrm>
          <a:prstGeom prst="rect">
            <a:avLst/>
          </a:prstGeom>
          <a:effectLst>
            <a:glow rad="38100">
              <a:srgbClr val="FFFFFF"/>
            </a:glow>
          </a:effectLst>
        </p:spPr>
      </p:pic>
      <p:sp>
        <p:nvSpPr>
          <p:cNvPr id="33" name="テキスト ボックス 32"/>
          <p:cNvSpPr txBox="1"/>
          <p:nvPr/>
        </p:nvSpPr>
        <p:spPr>
          <a:xfrm flipH="1">
            <a:off x="1868531" y="3671420"/>
            <a:ext cx="1226729" cy="461665"/>
          </a:xfrm>
          <a:prstGeom prst="rect">
            <a:avLst/>
          </a:prstGeom>
          <a:noFill/>
        </p:spPr>
        <p:txBody>
          <a:bodyPr wrap="square" rtlCol="0">
            <a:spAutoFit/>
          </a:bodyPr>
          <a:lstStyle/>
          <a:p>
            <a:r>
              <a:rPr lang="ja-JP" altLang="en-US" sz="2400" b="1" dirty="0">
                <a:solidFill>
                  <a:srgbClr val="14AAEB"/>
                </a:solidFill>
                <a:latin typeface="Meiryo UI" panose="020B0604030504040204" pitchFamily="50" charset="-128"/>
                <a:ea typeface="Meiryo UI" panose="020B0604030504040204" pitchFamily="50" charset="-128"/>
                <a:cs typeface="Meiryo UI" panose="020B0604030504040204" pitchFamily="50" charset="-128"/>
              </a:rPr>
              <a:t>投資</a:t>
            </a:r>
            <a:endParaRPr lang="en-US" altLang="ja-JP"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3662540447"/>
              </p:ext>
            </p:extLst>
          </p:nvPr>
        </p:nvGraphicFramePr>
        <p:xfrm>
          <a:off x="317988" y="417364"/>
          <a:ext cx="8406911" cy="622592"/>
        </p:xfrm>
        <a:graphic>
          <a:graphicData uri="http://schemas.openxmlformats.org/drawingml/2006/table">
            <a:tbl>
              <a:tblPr firstRow="1" bandRow="1">
                <a:tableStyleId>{5C22544A-7EE6-4342-B048-85BDC9FD1C3A}</a:tableStyleId>
              </a:tblPr>
              <a:tblGrid>
                <a:gridCol w="1339362">
                  <a:extLst>
                    <a:ext uri="{9D8B030D-6E8A-4147-A177-3AD203B41FA5}">
                      <a16:colId xmlns:a16="http://schemas.microsoft.com/office/drawing/2014/main" val="20000"/>
                    </a:ext>
                  </a:extLst>
                </a:gridCol>
                <a:gridCol w="706754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預金と投資</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正方形/長方形 41"/>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40</a:t>
            </a:fld>
            <a:endParaRPr lang="en-US" altLang="ja-JP" dirty="0"/>
          </a:p>
        </p:txBody>
      </p:sp>
      <p:grpSp>
        <p:nvGrpSpPr>
          <p:cNvPr id="47" name="グループ化 46"/>
          <p:cNvGrpSpPr/>
          <p:nvPr/>
        </p:nvGrpSpPr>
        <p:grpSpPr>
          <a:xfrm>
            <a:off x="2064772" y="2631567"/>
            <a:ext cx="2466995" cy="234174"/>
            <a:chOff x="2007361" y="2735242"/>
            <a:chExt cx="2466995" cy="331450"/>
          </a:xfrm>
        </p:grpSpPr>
        <p:cxnSp>
          <p:nvCxnSpPr>
            <p:cNvPr id="48" name="直線矢印コネクタ 47"/>
            <p:cNvCxnSpPr/>
            <p:nvPr/>
          </p:nvCxnSpPr>
          <p:spPr>
            <a:xfrm>
              <a:off x="2007361" y="2867853"/>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435366" y="2735242"/>
              <a:ext cx="1676766" cy="331450"/>
            </a:xfrm>
            <a:prstGeom prst="rect">
              <a:avLst/>
            </a:prstGeom>
            <a:solidFill>
              <a:schemeClr val="bg1"/>
            </a:solidFill>
          </p:spPr>
          <p:txBody>
            <a:bodyPr wrap="square" rtlCol="0">
              <a:spAutoFit/>
            </a:bodyPr>
            <a:lstStyle/>
            <a:p>
              <a:pPr algn="ctr">
                <a:lnSpc>
                  <a:spcPct val="50000"/>
                </a:lnSpc>
              </a:pP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配当・利子など　</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2038468" y="4817231"/>
            <a:ext cx="2466995" cy="369332"/>
            <a:chOff x="2007361" y="4817231"/>
            <a:chExt cx="2466995" cy="369332"/>
          </a:xfrm>
        </p:grpSpPr>
        <p:cxnSp>
          <p:nvCxnSpPr>
            <p:cNvPr id="51" name="直線矢印コネクタ 50"/>
            <p:cNvCxnSpPr/>
            <p:nvPr/>
          </p:nvCxnSpPr>
          <p:spPr>
            <a:xfrm>
              <a:off x="2007361" y="5002666"/>
              <a:ext cx="2466995" cy="0"/>
            </a:xfrm>
            <a:prstGeom prst="straightConnector1">
              <a:avLst/>
            </a:prstGeom>
            <a:ln w="28575">
              <a:solidFill>
                <a:schemeClr val="accent6">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975875" y="4817231"/>
              <a:ext cx="704595" cy="369332"/>
            </a:xfrm>
            <a:prstGeom prst="rect">
              <a:avLst/>
            </a:prstGeom>
            <a:solidFill>
              <a:schemeClr val="bg1"/>
            </a:solidFill>
          </p:spPr>
          <p:txBody>
            <a:bodyPr wrap="square" rtlCol="0">
              <a:spAutoFit/>
            </a:bodyPr>
            <a:lstStyle/>
            <a:p>
              <a:pPr algn="ct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564609" y="1016338"/>
            <a:ext cx="5453117" cy="1562130"/>
            <a:chOff x="564609" y="1016338"/>
            <a:chExt cx="5453117" cy="1562130"/>
          </a:xfrm>
        </p:grpSpPr>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6919" y="1422319"/>
              <a:ext cx="890367" cy="1011782"/>
            </a:xfrm>
            <a:prstGeom prst="rect">
              <a:avLst/>
            </a:prstGeom>
          </p:spPr>
        </p:pic>
        <p:sp>
          <p:nvSpPr>
            <p:cNvPr id="11" name="右矢印 10"/>
            <p:cNvSpPr/>
            <p:nvPr/>
          </p:nvSpPr>
          <p:spPr>
            <a:xfrm>
              <a:off x="1249680" y="1324084"/>
              <a:ext cx="1540058" cy="720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　預金</a:t>
              </a:r>
              <a:endParaRPr kumimoji="1" lang="ja-JP" altLang="en-US" sz="20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249680" y="1518920"/>
              <a:ext cx="360000" cy="1015988"/>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714391" y="1679843"/>
              <a:ext cx="969845" cy="648000"/>
            </a:xfrm>
            <a:prstGeom prst="rightArrow">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4061189" y="1496608"/>
              <a:ext cx="1301242" cy="360000"/>
            </a:xfrm>
            <a:prstGeom prst="rect">
              <a:avLst/>
            </a:prstGeom>
            <a:solidFill>
              <a:srgbClr val="F2A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eiryo UI" panose="020B0604030504040204" pitchFamily="50" charset="-128"/>
                  <a:ea typeface="Meiryo UI" panose="020B0604030504040204" pitchFamily="50" charset="-128"/>
                </a:rPr>
                <a:t>貸出</a:t>
              </a:r>
              <a:endParaRPr kumimoji="1"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868666" y="1016338"/>
              <a:ext cx="1208530" cy="461665"/>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銀行など</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564609" y="1303408"/>
              <a:ext cx="5094069" cy="1275060"/>
              <a:chOff x="533502" y="1303408"/>
              <a:chExt cx="5094069" cy="1275060"/>
            </a:xfrm>
          </p:grpSpPr>
          <p:cxnSp>
            <p:nvCxnSpPr>
              <p:cNvPr id="44" name="直線矢印コネクタ 59"/>
              <p:cNvCxnSpPr/>
              <p:nvPr/>
            </p:nvCxnSpPr>
            <p:spPr>
              <a:xfrm>
                <a:off x="4109009" y="1303408"/>
                <a:ext cx="1518562" cy="1134956"/>
              </a:xfrm>
              <a:prstGeom prst="bentConnector3">
                <a:avLst>
                  <a:gd name="adj1" fmla="val 98782"/>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59"/>
              <p:cNvCxnSpPr/>
              <p:nvPr/>
            </p:nvCxnSpPr>
            <p:spPr>
              <a:xfrm flipV="1">
                <a:off x="930307" y="1332410"/>
                <a:ext cx="1891245" cy="1246058"/>
              </a:xfrm>
              <a:prstGeom prst="bentConnector3">
                <a:avLst>
                  <a:gd name="adj1" fmla="val -185"/>
                </a:avLst>
              </a:prstGeom>
              <a:ln w="28575">
                <a:solidFill>
                  <a:srgbClr val="FCB71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33502" y="1758241"/>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p:cNvSpPr txBox="1"/>
            <p:nvPr/>
          </p:nvSpPr>
          <p:spPr>
            <a:xfrm>
              <a:off x="5350744" y="1674677"/>
              <a:ext cx="666982" cy="369332"/>
            </a:xfrm>
            <a:prstGeom prst="rect">
              <a:avLst/>
            </a:prstGeom>
            <a:solidFill>
              <a:schemeClr val="bg1"/>
            </a:solidFill>
          </p:spPr>
          <p:txBody>
            <a:bodyPr wrap="square" rtlCol="0">
              <a:spAutoFit/>
            </a:bodyPr>
            <a:lstStyle/>
            <a:p>
              <a:pPr algn="ctr"/>
              <a:r>
                <a:rPr lang="ja-JP" altLang="en-US" b="1" dirty="0">
                  <a:solidFill>
                    <a:srgbClr val="FCB714"/>
                  </a:solidFill>
                  <a:latin typeface="Meiryo UI" panose="020B0604030504040204" pitchFamily="50" charset="-128"/>
                  <a:ea typeface="Meiryo UI" panose="020B0604030504040204" pitchFamily="50" charset="-128"/>
                  <a:cs typeface="Meiryo UI" panose="020B0604030504040204" pitchFamily="50" charset="-128"/>
                </a:rPr>
                <a:t>利子</a:t>
              </a:r>
              <a:endParaRPr lang="en-US" altLang="ja-JP" b="1" dirty="0">
                <a:solidFill>
                  <a:srgbClr val="FCB714"/>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星 5 53"/>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889097" y="2811168"/>
            <a:ext cx="1625718" cy="369332"/>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証券会社など</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252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anim calcmode="lin" valueType="num">
                                      <p:cBhvr>
                                        <p:cTn id="116" dur="1000" fill="hold"/>
                                        <p:tgtEl>
                                          <p:spTgt spid="37"/>
                                        </p:tgtEl>
                                        <p:attrNameLst>
                                          <p:attrName>ppt_x</p:attrName>
                                        </p:attrNameLst>
                                      </p:cBhvr>
                                      <p:tavLst>
                                        <p:tav tm="0">
                                          <p:val>
                                            <p:strVal val="#ppt_x"/>
                                          </p:val>
                                        </p:tav>
                                        <p:tav tm="100000">
                                          <p:val>
                                            <p:strVal val="#ppt_x"/>
                                          </p:val>
                                        </p:tav>
                                      </p:tavLst>
                                    </p:anim>
                                    <p:anim calcmode="lin" valueType="num">
                                      <p:cBhvr>
                                        <p:cTn id="1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1000"/>
                                        <p:tgtEl>
                                          <p:spTgt spid="50"/>
                                        </p:tgtEl>
                                      </p:cBhvr>
                                    </p:animEffect>
                                    <p:anim calcmode="lin" valueType="num">
                                      <p:cBhvr>
                                        <p:cTn id="128" dur="1000" fill="hold"/>
                                        <p:tgtEl>
                                          <p:spTgt spid="50"/>
                                        </p:tgtEl>
                                        <p:attrNameLst>
                                          <p:attrName>ppt_x</p:attrName>
                                        </p:attrNameLst>
                                      </p:cBhvr>
                                      <p:tavLst>
                                        <p:tav tm="0">
                                          <p:val>
                                            <p:strVal val="#ppt_x"/>
                                          </p:val>
                                        </p:tav>
                                        <p:tav tm="100000">
                                          <p:val>
                                            <p:strVal val="#ppt_x"/>
                                          </p:val>
                                        </p:tav>
                                      </p:tavLst>
                                    </p:anim>
                                    <p:anim calcmode="lin" valueType="num">
                                      <p:cBhvr>
                                        <p:cTn id="1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25" grpId="0" animBg="1"/>
      <p:bldP spid="21" grpId="0" animBg="1"/>
      <p:bldP spid="9" grpId="0"/>
      <p:bldP spid="8" grpId="0" animBg="1"/>
      <p:bldP spid="16" grpId="0"/>
      <p:bldP spid="17" grpId="0"/>
      <p:bldP spid="23" grpId="0"/>
      <p:bldP spid="27" grpId="0"/>
      <p:bldP spid="38" grpId="0"/>
      <p:bldP spid="39" grpId="0" animBg="1"/>
      <p:bldP spid="40" grpId="0" animBg="1"/>
      <p:bldP spid="33"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81230244"/>
              </p:ext>
            </p:extLst>
          </p:nvPr>
        </p:nvGraphicFramePr>
        <p:xfrm>
          <a:off x="110102" y="1020064"/>
          <a:ext cx="8709286" cy="5714565"/>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889800">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目的別に金融商品を活用</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しながら、自分に合った資産形成を行い、将来に向けて準備しましょう。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28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お金を預けると利子をもらえ、お金を借りると利子を払わなくてはいけません。</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利子は金額</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利率は％</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で示されます。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5596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元本のみに利子がつくことを</a:t>
                      </a:r>
                      <a:r>
                        <a:rPr lang="ja-JP" altLang="en-US" sz="2200" b="1" dirty="0" smtClean="0">
                          <a:solidFill>
                            <a:srgbClr val="00B0F0"/>
                          </a:solidFill>
                          <a:latin typeface="Meiryo UI" panose="020B0604030504040204" pitchFamily="50" charset="-128"/>
                          <a:ea typeface="Meiryo UI" panose="020B0604030504040204" pitchFamily="50" charset="-128"/>
                        </a:rPr>
                        <a:t>「単利」</a:t>
                      </a:r>
                      <a:r>
                        <a:rPr lang="ja-JP" altLang="en-US" sz="2200" b="0" dirty="0" smtClean="0">
                          <a:solidFill>
                            <a:schemeClr val="tx1"/>
                          </a:solidFill>
                          <a:latin typeface="Meiryo UI" panose="020B0604030504040204" pitchFamily="50" charset="-128"/>
                          <a:ea typeface="Meiryo UI" panose="020B0604030504040204" pitchFamily="50" charset="-128"/>
                        </a:rPr>
                        <a:t>、利子も運用すれば利子にも利子がつくことを</a:t>
                      </a:r>
                      <a:r>
                        <a:rPr lang="ja-JP" altLang="en-US" sz="2200" b="1" dirty="0" smtClean="0">
                          <a:solidFill>
                            <a:srgbClr val="00B0F0"/>
                          </a:solidFill>
                          <a:latin typeface="Meiryo UI" panose="020B0604030504040204" pitchFamily="50" charset="-128"/>
                          <a:ea typeface="Meiryo UI" panose="020B0604030504040204" pitchFamily="50" charset="-128"/>
                        </a:rPr>
                        <a:t>「複利」</a:t>
                      </a:r>
                      <a:r>
                        <a:rPr lang="ja-JP" altLang="en-US" sz="2200" b="0" dirty="0" smtClean="0">
                          <a:solidFill>
                            <a:schemeClr val="tx1"/>
                          </a:solidFill>
                          <a:latin typeface="Meiryo UI" panose="020B0604030504040204" pitchFamily="50" charset="-128"/>
                          <a:ea typeface="Meiryo UI" panose="020B0604030504040204" pitchFamily="50" charset="-128"/>
                        </a:rPr>
                        <a:t>といいます。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8115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金融商品の３つの基準</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「収益性」「安全性」「流動性」</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を全て満たす商品はありません。目的に応じて使い分けましょう。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574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「預貯金」「債券」「株式」「投資信託」</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の特徴を知りましょう。</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1381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私たちの生活がより豊かで便利に</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なります。</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124230"/>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41</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5502565"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「貯める・増やす」　</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～資産形成</a:t>
            </a:r>
            <a:endPar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09753629"/>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4664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3" y="3164092"/>
            <a:ext cx="2095308" cy="555672"/>
            <a:chOff x="1202980" y="1071736"/>
            <a:chExt cx="1297911" cy="171262"/>
          </a:xfrm>
        </p:grpSpPr>
        <p:sp>
          <p:nvSpPr>
            <p:cNvPr id="9" name="テキスト ボックス 8"/>
            <p:cNvSpPr txBox="1"/>
            <p:nvPr/>
          </p:nvSpPr>
          <p:spPr>
            <a:xfrm>
              <a:off x="1615171" y="1081303"/>
              <a:ext cx="885720" cy="161695"/>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5</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42</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7495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483567"/>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友達と海外旅行に行くので、金利</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万円を借りた</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。毎月</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円ずつ返済する場合、返済には何年かかり、 総額いくら返すことになるでしょうか？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ts val="600"/>
              </a:spcBef>
              <a:spcAft>
                <a:spcPts val="0"/>
              </a:spcAft>
              <a:buFontTx/>
              <a:buNone/>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①　１年、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②　３年、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1071563" indent="7938">
              <a:lnSpc>
                <a:spcPct val="100000"/>
              </a:lnSpc>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③　５年、 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43</a:t>
            </a:fld>
            <a:endParaRPr lang="en-US" altLang="ja-JP" dirty="0"/>
          </a:p>
        </p:txBody>
      </p:sp>
      <p:sp>
        <p:nvSpPr>
          <p:cNvPr id="11" name="正方形/長方形 10"/>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2536080" y="3599171"/>
            <a:ext cx="4110339" cy="2957872"/>
            <a:chOff x="2438903" y="3345943"/>
            <a:chExt cx="3820777" cy="2900820"/>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3" y="3347320"/>
              <a:ext cx="1775909" cy="2899443"/>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20" name="星 5 19"/>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4554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180280516"/>
              </p:ext>
            </p:extLst>
          </p:nvPr>
        </p:nvGraphicFramePr>
        <p:xfrm>
          <a:off x="317990" y="477324"/>
          <a:ext cx="3744343" cy="622592"/>
        </p:xfrm>
        <a:graphic>
          <a:graphicData uri="http://schemas.openxmlformats.org/drawingml/2006/table">
            <a:tbl>
              <a:tblPr firstRow="1" bandRow="1">
                <a:tableStyleId>{5C22544A-7EE6-4342-B048-85BDC9FD1C3A}</a:tableStyleId>
              </a:tblPr>
              <a:tblGrid>
                <a:gridCol w="1151046">
                  <a:extLst>
                    <a:ext uri="{9D8B030D-6E8A-4147-A177-3AD203B41FA5}">
                      <a16:colId xmlns:a16="http://schemas.microsoft.com/office/drawing/2014/main" val="20000"/>
                    </a:ext>
                  </a:extLst>
                </a:gridCol>
                <a:gridCol w="2593297">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「借りる」とは</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0137083"/>
              </p:ext>
            </p:extLst>
          </p:nvPr>
        </p:nvGraphicFramePr>
        <p:xfrm>
          <a:off x="317990" y="1158140"/>
          <a:ext cx="8569978" cy="5498692"/>
        </p:xfrm>
        <a:graphic>
          <a:graphicData uri="http://schemas.openxmlformats.org/drawingml/2006/table">
            <a:tbl>
              <a:tblPr firstRow="1" bandRow="1">
                <a:tableStyleId>{5C22544A-7EE6-4342-B048-85BDC9FD1C3A}</a:tableStyleId>
              </a:tblPr>
              <a:tblGrid>
                <a:gridCol w="1073174">
                  <a:extLst>
                    <a:ext uri="{9D8B030D-6E8A-4147-A177-3AD203B41FA5}">
                      <a16:colId xmlns:a16="http://schemas.microsoft.com/office/drawing/2014/main" val="20000"/>
                    </a:ext>
                  </a:extLst>
                </a:gridCol>
                <a:gridCol w="7496804">
                  <a:extLst>
                    <a:ext uri="{9D8B030D-6E8A-4147-A177-3AD203B41FA5}">
                      <a16:colId xmlns:a16="http://schemas.microsoft.com/office/drawing/2014/main" val="20001"/>
                    </a:ext>
                  </a:extLst>
                </a:gridCol>
              </a:tblGrid>
              <a:tr h="816964">
                <a:tc>
                  <a:txBody>
                    <a:bodyPr/>
                    <a:lstStyle/>
                    <a:p>
                      <a:pPr algn="ct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50000"/>
                        </a:lnSpc>
                        <a:buNone/>
                      </a:pP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お金を「借りる」とは、</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将来の収入の先取り</a:t>
                      </a: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ja-JP" altLang="en-US" sz="2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353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72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住宅のような高額のものは、必要な金額を貯めるのに時間がかかることが多いので、多くの人が</a:t>
                      </a: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住宅ローン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を利用します。</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804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お金を「借りる」と一般的に</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利子（金利）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が発生します。</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4"/>
                  </a:ext>
                </a:extLst>
              </a:tr>
              <a:tr h="1261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消費者ローンやカードローン</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などローンを利用する際は</a:t>
                      </a:r>
                      <a:r>
                        <a:rPr lang="ja-JP" altLang="en-US" sz="24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借り過ぎに注意</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が必要です。</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261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1" dirty="0" smtClean="0">
                          <a:solidFill>
                            <a:srgbClr val="14AAEB"/>
                          </a:solidFill>
                          <a:latin typeface="Meiryo UI" panose="020B0604030504040204" pitchFamily="50" charset="-128"/>
                          <a:ea typeface="Meiryo UI" panose="020B0604030504040204" pitchFamily="50" charset="-128"/>
                          <a:cs typeface="Meiryo UI" panose="020B0604030504040204" pitchFamily="50" charset="-128"/>
                        </a:rPr>
                        <a:t>後払い（クレジットカード）</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も、分割払いやリボ払いでは手数料（実質的には金利）が発生します。</a:t>
                      </a:r>
                    </a:p>
                  </a:txBody>
                  <a:tcPr marL="166154" marR="84406"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44</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253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588575877"/>
              </p:ext>
            </p:extLst>
          </p:nvPr>
        </p:nvGraphicFramePr>
        <p:xfrm>
          <a:off x="317989" y="417364"/>
          <a:ext cx="3383020" cy="622592"/>
        </p:xfrm>
        <a:graphic>
          <a:graphicData uri="http://schemas.openxmlformats.org/drawingml/2006/table">
            <a:tbl>
              <a:tblPr firstRow="1" bandRow="1">
                <a:tableStyleId>{5C22544A-7EE6-4342-B048-85BDC9FD1C3A}</a:tableStyleId>
              </a:tblPr>
              <a:tblGrid>
                <a:gridCol w="977411">
                  <a:extLst>
                    <a:ext uri="{9D8B030D-6E8A-4147-A177-3AD203B41FA5}">
                      <a16:colId xmlns:a16="http://schemas.microsoft.com/office/drawing/2014/main" val="20000"/>
                    </a:ext>
                  </a:extLst>
                </a:gridCol>
                <a:gridCol w="2405609">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お金を借りる</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773070509"/>
              </p:ext>
            </p:extLst>
          </p:nvPr>
        </p:nvGraphicFramePr>
        <p:xfrm>
          <a:off x="597264" y="1219576"/>
          <a:ext cx="7924944" cy="4778888"/>
        </p:xfrm>
        <a:graphic>
          <a:graphicData uri="http://schemas.openxmlformats.org/drawingml/2006/table">
            <a:tbl>
              <a:tblPr firstRow="1" bandRow="1">
                <a:tableStyleId>{5C22544A-7EE6-4342-B048-85BDC9FD1C3A}</a:tableStyleId>
              </a:tblPr>
              <a:tblGrid>
                <a:gridCol w="1546362">
                  <a:extLst>
                    <a:ext uri="{9D8B030D-6E8A-4147-A177-3AD203B41FA5}">
                      <a16:colId xmlns:a16="http://schemas.microsoft.com/office/drawing/2014/main" val="20000"/>
                    </a:ext>
                  </a:extLst>
                </a:gridCol>
                <a:gridCol w="6378582">
                  <a:extLst>
                    <a:ext uri="{9D8B030D-6E8A-4147-A177-3AD203B41FA5}">
                      <a16:colId xmlns:a16="http://schemas.microsoft.com/office/drawing/2014/main" val="20001"/>
                    </a:ext>
                  </a:extLst>
                </a:gridCol>
              </a:tblGrid>
              <a:tr h="1255495">
                <a:tc>
                  <a:txBody>
                    <a:bodyPr/>
                    <a:lstStyle/>
                    <a:p>
                      <a:pPr algn="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借りる前に返済のイメージを持ちましょう！</a:t>
                      </a:r>
                      <a:b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（毎月の返済額や返済期間を確認する）</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1043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84406"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50000"/>
                        </a:lnSpc>
                        <a:spcBef>
                          <a:spcPts val="300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金利に注意しましょう！</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248019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252000" marT="324000" marB="108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fontAlgn="auto">
                        <a:lnSpc>
                          <a:spcPct val="150000"/>
                        </a:lnSpc>
                        <a:spcBef>
                          <a:spcPts val="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クレジットカードなどでは、年収の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を超える金額を借りることはできません。</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fontAlgn="auto">
                        <a:lnSpc>
                          <a:spcPct val="150000"/>
                        </a:lnSpc>
                        <a:spcBef>
                          <a:spcPts val="0"/>
                        </a:spcBef>
                        <a:spcAft>
                          <a:spcPts val="0"/>
                        </a:spcAft>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収入があっても、資金使途にギャンブルなど不自然な点がある場合は借りられません。</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B="108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22941601"/>
                  </a:ext>
                </a:extLst>
              </a:tr>
            </a:tbl>
          </a:graphicData>
        </a:graphic>
      </p:graphicFrame>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45</a:t>
            </a:fld>
            <a:endParaRPr lang="en-US" altLang="ja-JP" dirty="0"/>
          </a:p>
        </p:txBody>
      </p:sp>
      <p:sp>
        <p:nvSpPr>
          <p:cNvPr id="8" name="星 5 7"/>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78698467"/>
              </p:ext>
            </p:extLst>
          </p:nvPr>
        </p:nvGraphicFramePr>
        <p:xfrm>
          <a:off x="186240" y="1169642"/>
          <a:ext cx="8709286" cy="528602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134646">
                <a:tc>
                  <a:txBody>
                    <a:bodyPr/>
                    <a:lstStyle/>
                    <a:p>
                      <a:pPr algn="r">
                        <a:lnSpc>
                          <a:spcPct val="15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「借りる」</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と一般的に利子（金利）が発生します。</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元本と利子、両方を返済</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する必要があります。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07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クレジットカード</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の利用もお金を借りることになります。</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手数料</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（実質的には金利）が発生します。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899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借りる前に</a:t>
                      </a:r>
                      <a:r>
                        <a:rPr lang="ja-JP" altLang="en-US" sz="2200" b="1" dirty="0" smtClean="0">
                          <a:solidFill>
                            <a:srgbClr val="00B0F0"/>
                          </a:solidFill>
                          <a:latin typeface="Meiryo UI" panose="020B0604030504040204" pitchFamily="50" charset="-128"/>
                          <a:ea typeface="Meiryo UI" panose="020B0604030504040204" pitchFamily="50" charset="-128"/>
                        </a:rPr>
                        <a:t>返済のイメージ</a:t>
                      </a:r>
                      <a:r>
                        <a:rPr lang="ja-JP" altLang="en-US" sz="2200" b="0" dirty="0" smtClean="0">
                          <a:solidFill>
                            <a:schemeClr val="tx1"/>
                          </a:solidFill>
                          <a:latin typeface="Meiryo UI" panose="020B0604030504040204" pitchFamily="50" charset="-128"/>
                          <a:ea typeface="Meiryo UI" panose="020B0604030504040204" pitchFamily="50" charset="-128"/>
                        </a:rPr>
                        <a:t>を持ちましょう。</a:t>
                      </a:r>
                      <a:endParaRPr lang="en-US" altLang="ja-JP" sz="2200" b="0" dirty="0" smtClean="0">
                        <a:solidFill>
                          <a:schemeClr val="tx1"/>
                        </a:solidFill>
                        <a:latin typeface="Meiryo UI" panose="020B0604030504040204" pitchFamily="50" charset="-128"/>
                        <a:ea typeface="Meiryo UI" panose="020B0604030504040204" pitchFamily="50" charset="-128"/>
                      </a:endParaRPr>
                    </a:p>
                    <a:p>
                      <a:pPr>
                        <a:lnSpc>
                          <a:spcPct val="120000"/>
                        </a:lnSpc>
                        <a:spcBef>
                          <a:spcPts val="600"/>
                        </a:spcBef>
                      </a:pPr>
                      <a:r>
                        <a:rPr lang="ja-JP" altLang="en-US" sz="2200" b="0" dirty="0" smtClean="0">
                          <a:solidFill>
                            <a:schemeClr val="tx1"/>
                          </a:solidFill>
                          <a:latin typeface="Meiryo UI" panose="020B0604030504040204" pitchFamily="50" charset="-128"/>
                          <a:ea typeface="Meiryo UI" panose="020B0604030504040204" pitchFamily="50" charset="-128"/>
                        </a:rPr>
                        <a:t>（毎月の返済額、返済期間、返済総額を確認する）</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7404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借り過ぎに注意</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3763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20000"/>
                        </a:lnSpc>
                      </a:pP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必要に応じて、</a:t>
                      </a:r>
                      <a:r>
                        <a:rPr kumimoji="1" lang="ja-JP" altLang="en-US" sz="22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奨学金</a:t>
                      </a:r>
                      <a:r>
                        <a:rPr kumimoji="1" lang="ja-JP" altLang="en-US"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の仕組みを理解し活用しましょう。家計管理をしっかりして、計画的に返済しましょう。</a:t>
                      </a:r>
                      <a:endParaRPr kumimoji="1" lang="en-US" altLang="ja-JP" sz="22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46</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61954543"/>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0988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74922" y="3143155"/>
            <a:ext cx="2867661" cy="560938"/>
            <a:chOff x="1202980" y="1065283"/>
            <a:chExt cx="1776333" cy="172885"/>
          </a:xfrm>
        </p:grpSpPr>
        <p:sp>
          <p:nvSpPr>
            <p:cNvPr id="7" name="テキスト ボックス 6"/>
            <p:cNvSpPr txBox="1"/>
            <p:nvPr/>
          </p:nvSpPr>
          <p:spPr>
            <a:xfrm>
              <a:off x="1637827" y="1065283"/>
              <a:ext cx="1341486" cy="161695"/>
            </a:xfrm>
            <a:prstGeom prst="rect">
              <a:avLst/>
            </a:prstGeom>
            <a:noFill/>
          </p:spPr>
          <p:txBody>
            <a:bodyPr wrap="none" lIns="0" tIns="0" rIns="0" bIns="0" rtlCol="0">
              <a:spAutoFit/>
            </a:bodyPr>
            <a:lstStyle/>
            <a:p>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金融トラブル</a:t>
              </a:r>
            </a:p>
          </p:txBody>
        </p:sp>
        <p:sp>
          <p:nvSpPr>
            <p:cNvPr id="8" name="正方形/長方形 7"/>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6</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47</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4245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2023429"/>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金融トラブルの相談窓口は？</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117</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番</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171</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番</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1528763" indent="-457200">
              <a:spcBef>
                <a:spcPct val="0"/>
              </a:spcBef>
              <a:spcAft>
                <a:spcPts val="0"/>
              </a:spcAft>
              <a:buFont typeface="+mj-ea"/>
              <a:buAutoNum type="circleNumDbPlain"/>
              <a:defRPr/>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188</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番</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48</a:t>
            </a:fld>
            <a:endParaRPr lang="en-US" altLang="ja-JP" dirty="0"/>
          </a:p>
        </p:txBody>
      </p:sp>
      <p:grpSp>
        <p:nvGrpSpPr>
          <p:cNvPr id="9" name="グループ化 8"/>
          <p:cNvGrpSpPr/>
          <p:nvPr/>
        </p:nvGrpSpPr>
        <p:grpSpPr>
          <a:xfrm>
            <a:off x="2406316" y="3165377"/>
            <a:ext cx="4427621" cy="3391666"/>
            <a:chOff x="2438902" y="3345943"/>
            <a:chExt cx="3820778" cy="290082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02" y="3347320"/>
              <a:ext cx="1775909" cy="289944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28" y="3345943"/>
              <a:ext cx="1776752" cy="2900820"/>
            </a:xfrm>
            <a:prstGeom prst="rect">
              <a:avLst/>
            </a:prstGeom>
          </p:spPr>
        </p:pic>
      </p:grpSp>
      <p:sp>
        <p:nvSpPr>
          <p:cNvPr id="12" name="正方形/長方形 11"/>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899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bwMode="auto">
          <a:xfrm>
            <a:off x="4590653" y="576321"/>
            <a:ext cx="383897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3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2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成年年齢引下げ</a:t>
            </a:r>
            <a:endParaRPr lang="ja-JP" altLang="en-US" sz="2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タイトル 1"/>
          <p:cNvSpPr txBox="1">
            <a:spLocks/>
          </p:cNvSpPr>
          <p:nvPr/>
        </p:nvSpPr>
        <p:spPr bwMode="auto">
          <a:xfrm>
            <a:off x="6736233" y="6374903"/>
            <a:ext cx="1760755" cy="43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200" dirty="0" smtClean="0">
                <a:solidFill>
                  <a:srgbClr val="000000"/>
                </a:solidFill>
                <a:latin typeface="Meiryo UI" pitchFamily="50" charset="-128"/>
                <a:ea typeface="Meiryo UI" pitchFamily="50" charset="-128"/>
                <a:cs typeface="Meiryo UI" pitchFamily="50" charset="-128"/>
              </a:rPr>
              <a:t>（出典）消費者庁</a:t>
            </a:r>
            <a:r>
              <a:rPr lang="en-US" altLang="ja-JP" sz="1200" dirty="0" smtClean="0">
                <a:solidFill>
                  <a:srgbClr val="000000"/>
                </a:solidFill>
                <a:latin typeface="Meiryo UI" pitchFamily="50" charset="-128"/>
                <a:ea typeface="Meiryo UI" pitchFamily="50" charset="-128"/>
                <a:cs typeface="Meiryo UI" pitchFamily="50" charset="-128"/>
              </a:rPr>
              <a:t>HP</a:t>
            </a:r>
            <a:endParaRPr lang="ja-JP" altLang="en-US" sz="1200" dirty="0">
              <a:solidFill>
                <a:srgbClr val="000000"/>
              </a:solidFill>
              <a:latin typeface="Meiryo UI" pitchFamily="50" charset="-128"/>
              <a:ea typeface="Meiryo UI" pitchFamily="50" charset="-128"/>
              <a:cs typeface="Meiryo UI" pitchFamily="50" charset="-128"/>
            </a:endParaRPr>
          </a:p>
        </p:txBody>
      </p:sp>
      <p:sp>
        <p:nvSpPr>
          <p:cNvPr id="12" name="正方形/長方形 11"/>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90652" y="1282761"/>
            <a:ext cx="4248548" cy="3580467"/>
          </a:xfrm>
          <a:prstGeom prst="rect">
            <a:avLst/>
          </a:prstGeom>
          <a:noFill/>
        </p:spPr>
        <p:txBody>
          <a:bodyPr wrap="square" rtlCol="0">
            <a:spAutoFit/>
          </a:bodyPr>
          <a:lstStyle/>
          <a:p>
            <a:pPr>
              <a:lnSpc>
                <a:spcPts val="1600"/>
              </a:lnSpc>
            </a:pPr>
            <a:r>
              <a:rPr kumimoji="1" lang="en-US" altLang="ja-JP" sz="2000" dirty="0" smtClean="0">
                <a:latin typeface="Meiryo UI" panose="020B0604030504040204" pitchFamily="50" charset="-128"/>
                <a:ea typeface="Meiryo UI" panose="020B0604030504040204" pitchFamily="50" charset="-128"/>
              </a:rPr>
              <a:t>18</a:t>
            </a:r>
            <a:r>
              <a:rPr kumimoji="1" lang="ja-JP" altLang="en-US" sz="2000" dirty="0" smtClean="0">
                <a:latin typeface="Meiryo UI" panose="020B0604030504040204" pitchFamily="50" charset="-128"/>
                <a:ea typeface="Meiryo UI" panose="020B0604030504040204" pitchFamily="50" charset="-128"/>
              </a:rPr>
              <a:t>歳になると、できるようになること：</a:t>
            </a:r>
            <a:endParaRPr kumimoji="1"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親の同意がなくとも契約できる</a:t>
            </a:r>
            <a:endParaRPr lang="en-US" altLang="ja-JP" sz="2000" dirty="0" smtClean="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携帯電話を契約する</a:t>
            </a:r>
            <a:endParaRPr lang="en-US" altLang="ja-JP" sz="2000" dirty="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一人暮らし</a:t>
            </a:r>
            <a:r>
              <a:rPr lang="ja-JP" altLang="en-US" sz="2000" dirty="0">
                <a:latin typeface="Meiryo UI" panose="020B0604030504040204" pitchFamily="50" charset="-128"/>
                <a:ea typeface="Meiryo UI" panose="020B0604030504040204" pitchFamily="50" charset="-128"/>
              </a:rPr>
              <a:t>の部屋を</a:t>
            </a:r>
            <a:r>
              <a:rPr lang="ja-JP" altLang="en-US" sz="2000" dirty="0" smtClean="0">
                <a:latin typeface="Meiryo UI" panose="020B0604030504040204" pitchFamily="50" charset="-128"/>
                <a:ea typeface="Meiryo UI" panose="020B0604030504040204" pitchFamily="50" charset="-128"/>
              </a:rPr>
              <a:t>借りる</a:t>
            </a:r>
            <a:endParaRPr lang="en-US" altLang="ja-JP" sz="2000" dirty="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クレジットカード</a:t>
            </a:r>
            <a:r>
              <a:rPr lang="ja-JP" altLang="en-US" sz="2000" dirty="0">
                <a:latin typeface="Meiryo UI" panose="020B0604030504040204" pitchFamily="50" charset="-128"/>
                <a:ea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rPr>
              <a:t>つくる</a:t>
            </a:r>
            <a:endParaRPr lang="en-US" altLang="ja-JP" sz="2000" dirty="0">
              <a:latin typeface="Meiryo UI" panose="020B0604030504040204" pitchFamily="50" charset="-128"/>
              <a:ea typeface="Meiryo UI" panose="020B0604030504040204" pitchFamily="50" charset="-128"/>
            </a:endParaRPr>
          </a:p>
          <a:p>
            <a:pPr marL="742950" lvl="1"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ローン</a:t>
            </a:r>
            <a:r>
              <a:rPr lang="ja-JP" altLang="en-US" sz="2000" dirty="0">
                <a:latin typeface="Meiryo UI" panose="020B0604030504040204" pitchFamily="50" charset="-128"/>
                <a:ea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rPr>
              <a:t>組む　など</a:t>
            </a:r>
            <a:endParaRPr lang="en-US" altLang="ja-JP" sz="2000" dirty="0" smtClean="0">
              <a:latin typeface="Meiryo UI" panose="020B0604030504040204" pitchFamily="50" charset="-128"/>
              <a:ea typeface="Meiryo UI" panose="020B0604030504040204" pitchFamily="50" charset="-128"/>
            </a:endParaRPr>
          </a:p>
          <a:p>
            <a:pPr>
              <a:lnSpc>
                <a:spcPts val="1600"/>
              </a:lnSpc>
            </a:pPr>
            <a:endParaRPr lang="en-US" altLang="ja-JP" sz="2000" dirty="0" smtClean="0">
              <a:latin typeface="Meiryo UI" panose="020B0604030504040204" pitchFamily="50" charset="-128"/>
              <a:ea typeface="Meiryo UI" panose="020B0604030504040204" pitchFamily="50" charset="-128"/>
            </a:endParaRPr>
          </a:p>
          <a:p>
            <a:pPr>
              <a:lnSpc>
                <a:spcPts val="1600"/>
              </a:lnSpc>
            </a:pPr>
            <a:r>
              <a:rPr lang="en-US" altLang="ja-JP" sz="2000" dirty="0">
                <a:latin typeface="Meiryo UI" panose="020B0604030504040204" pitchFamily="50" charset="-128"/>
                <a:ea typeface="Meiryo UI" panose="020B0604030504040204" pitchFamily="50" charset="-128"/>
              </a:rPr>
              <a:t>20</a:t>
            </a:r>
            <a:r>
              <a:rPr lang="ja-JP" altLang="en-US" sz="2000" dirty="0" smtClean="0">
                <a:latin typeface="Meiryo UI" panose="020B0604030504040204" pitchFamily="50" charset="-128"/>
                <a:ea typeface="Meiryo UI" panose="020B0604030504040204" pitchFamily="50" charset="-128"/>
              </a:rPr>
              <a:t>歳にならないと、できないこと：</a:t>
            </a:r>
            <a:endParaRPr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飲酒する</a:t>
            </a:r>
            <a:endParaRPr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喫煙する</a:t>
            </a:r>
            <a:endParaRPr lang="en-US" altLang="ja-JP" sz="2000" dirty="0" smtClean="0">
              <a:latin typeface="Meiryo UI" panose="020B0604030504040204" pitchFamily="50" charset="-128"/>
              <a:ea typeface="Meiryo UI" panose="020B0604030504040204" pitchFamily="50" charset="-128"/>
            </a:endParaRPr>
          </a:p>
          <a:p>
            <a:pPr marL="285750" indent="-285750">
              <a:lnSpc>
                <a:spcPts val="1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競馬等の投票券を購入する　など</a:t>
            </a:r>
            <a:endParaRPr lang="en-US" altLang="ja-JP" sz="2000"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39699" y="576321"/>
            <a:ext cx="4264529" cy="5989155"/>
          </a:xfrm>
          <a:prstGeom prst="rect">
            <a:avLst/>
          </a:prstGeom>
        </p:spPr>
      </p:pic>
      <p:sp>
        <p:nvSpPr>
          <p:cNvPr id="8"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a:t>
            </a:fld>
            <a:endParaRPr lang="en-US" altLang="ja-JP" dirty="0"/>
          </a:p>
        </p:txBody>
      </p:sp>
      <p:sp>
        <p:nvSpPr>
          <p:cNvPr id="9" name="星 5 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3407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573948276"/>
              </p:ext>
            </p:extLst>
          </p:nvPr>
        </p:nvGraphicFramePr>
        <p:xfrm>
          <a:off x="317989" y="417364"/>
          <a:ext cx="4427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トラブルを避けるには</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正方形/長方形 7"/>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55956318"/>
              </p:ext>
            </p:extLst>
          </p:nvPr>
        </p:nvGraphicFramePr>
        <p:xfrm>
          <a:off x="440540" y="3077488"/>
          <a:ext cx="8078106" cy="3453190"/>
        </p:xfrm>
        <a:graphic>
          <a:graphicData uri="http://schemas.openxmlformats.org/drawingml/2006/table">
            <a:tbl>
              <a:tblPr firstRow="1" bandRow="1">
                <a:tableStyleId>{5C22544A-7EE6-4342-B048-85BDC9FD1C3A}</a:tableStyleId>
              </a:tblPr>
              <a:tblGrid>
                <a:gridCol w="1022106">
                  <a:extLst>
                    <a:ext uri="{9D8B030D-6E8A-4147-A177-3AD203B41FA5}">
                      <a16:colId xmlns:a16="http://schemas.microsoft.com/office/drawing/2014/main" val="20000"/>
                    </a:ext>
                  </a:extLst>
                </a:gridCol>
                <a:gridCol w="7056000">
                  <a:extLst>
                    <a:ext uri="{9D8B030D-6E8A-4147-A177-3AD203B41FA5}">
                      <a16:colId xmlns:a16="http://schemas.microsoft.com/office/drawing/2014/main" val="20001"/>
                    </a:ext>
                  </a:extLst>
                </a:gridCol>
              </a:tblGrid>
              <a:tr h="354727">
                <a:tc>
                  <a:txBody>
                    <a:bodyPr/>
                    <a:lstStyle/>
                    <a:p>
                      <a:pPr algn="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8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おいしい話には気をつける</a:t>
                      </a:r>
                      <a:endParaRPr kumimoji="1" lang="ja-JP" altLang="en-US" sz="2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408650">
                <a:tc>
                  <a:txBody>
                    <a:bodyPr/>
                    <a:lstStyle/>
                    <a:p>
                      <a:pPr algn="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「ローリスク・ハイリターン」はあり得ない＝「おいしい話」は存在しない。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73255">
                <a:tc>
                  <a:txBody>
                    <a:bodyPr/>
                    <a:lstStyle/>
                    <a:p>
                      <a:pPr algn="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47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向こうから近寄ってきてもはっきり断る</a:t>
                      </a:r>
                      <a:endParaRPr kumimoji="1" lang="ja-JP" altLang="en-US" sz="2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508367">
                <a:tc>
                  <a:txBody>
                    <a:bodyPr/>
                    <a:lstStyle/>
                    <a:p>
                      <a:pPr marL="0" algn="r" defTabSz="914400" rtl="0" eaLnBrk="1" latinLnBrk="0" hangingPunct="1"/>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「今だけ」「あなただけ」には要注意。遠慮は無用。「いりません」とはっきり言いましょう。</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86467">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buNone/>
                      </a:pP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547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ja-JP" altLang="en-US" sz="28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万が一トラブルに遭っても、決して諦めない</a:t>
                      </a:r>
                      <a:endParaRPr kumimoji="1" lang="ja-JP" altLang="en-US" sz="2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507058">
                <a:tc>
                  <a:txBody>
                    <a:bodyPr/>
                    <a:lstStyle/>
                    <a:p>
                      <a:pPr marL="0" algn="r" defTabSz="914400" rtl="0" eaLnBrk="1" latinLnBrk="0" hangingPunct="1"/>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0" lvl="1" indent="0">
                        <a:spcAft>
                          <a:spcPts val="1200"/>
                        </a:spcAft>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ひとりで悩まず、早めに適切な相手に相談することで道が開ける。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0" name="正方形/長方形 29"/>
          <p:cNvSpPr/>
          <p:nvPr/>
        </p:nvSpPr>
        <p:spPr>
          <a:xfrm>
            <a:off x="592940" y="2685448"/>
            <a:ext cx="8094188" cy="3951108"/>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p:cNvSpPr txBox="1"/>
          <p:nvPr/>
        </p:nvSpPr>
        <p:spPr>
          <a:xfrm>
            <a:off x="317989" y="2456632"/>
            <a:ext cx="2622919" cy="514978"/>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sz="28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鉄則は３つ！</a:t>
            </a:r>
            <a:endParaRPr lang="ja-JP" altLang="en-US" sz="28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bwMode="auto">
          <a:xfrm>
            <a:off x="501014" y="1137125"/>
            <a:ext cx="8186114" cy="1125175"/>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トラブルを避けるには、どうすればよいでしょうか？</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楕円 23"/>
          <p:cNvSpPr/>
          <p:nvPr/>
        </p:nvSpPr>
        <p:spPr>
          <a:xfrm>
            <a:off x="613611" y="1245517"/>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0"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49</a:t>
            </a:fld>
            <a:endParaRPr lang="en-US" altLang="ja-JP" dirty="0"/>
          </a:p>
        </p:txBody>
      </p:sp>
      <p:sp>
        <p:nvSpPr>
          <p:cNvPr id="11" name="星 5 10"/>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57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483597113"/>
              </p:ext>
            </p:extLst>
          </p:nvPr>
        </p:nvGraphicFramePr>
        <p:xfrm>
          <a:off x="317989" y="417364"/>
          <a:ext cx="4895020" cy="622592"/>
        </p:xfrm>
        <a:graphic>
          <a:graphicData uri="http://schemas.openxmlformats.org/drawingml/2006/table">
            <a:tbl>
              <a:tblPr firstRow="1" bandRow="1">
                <a:tableStyleId>{5C22544A-7EE6-4342-B048-85BDC9FD1C3A}</a:tableStyleId>
              </a:tblPr>
              <a:tblGrid>
                <a:gridCol w="1187020">
                  <a:extLst>
                    <a:ext uri="{9D8B030D-6E8A-4147-A177-3AD203B41FA5}">
                      <a16:colId xmlns:a16="http://schemas.microsoft.com/office/drawing/2014/main" val="20000"/>
                    </a:ext>
                  </a:extLst>
                </a:gridCol>
                <a:gridCol w="3708000">
                  <a:extLst>
                    <a:ext uri="{9D8B030D-6E8A-4147-A177-3AD203B41FA5}">
                      <a16:colId xmlns:a16="http://schemas.microsoft.com/office/drawing/2014/main" val="20001"/>
                    </a:ext>
                  </a:extLst>
                </a:gridCol>
              </a:tblGrid>
              <a:tr h="622592">
                <a:tc>
                  <a:txBody>
                    <a:bodyPr/>
                    <a:lstStyle/>
                    <a:p>
                      <a:pPr algn="ctr"/>
                      <a:r>
                        <a:rPr kumimoji="1" lang="en-US" altLang="ja-JP" sz="2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トラブルに遭ってしまったら</a:t>
                      </a: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240437737"/>
              </p:ext>
            </p:extLst>
          </p:nvPr>
        </p:nvGraphicFramePr>
        <p:xfrm>
          <a:off x="477203" y="1522952"/>
          <a:ext cx="8024507" cy="3332487"/>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0000"/>
                    </a:ext>
                  </a:extLst>
                </a:gridCol>
                <a:gridCol w="7196507">
                  <a:extLst>
                    <a:ext uri="{9D8B030D-6E8A-4147-A177-3AD203B41FA5}">
                      <a16:colId xmlns:a16="http://schemas.microsoft.com/office/drawing/2014/main" val="20001"/>
                    </a:ext>
                  </a:extLst>
                </a:gridCol>
              </a:tblGrid>
              <a:tr h="355389">
                <a:tc>
                  <a:txBody>
                    <a:bodyPr/>
                    <a:lstStyle/>
                    <a:p>
                      <a:pPr algn="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未成年者による法律行為</a:t>
                      </a:r>
                      <a:endPar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10031">
                <a:tc>
                  <a:txBody>
                    <a:bodyPr/>
                    <a:lstStyle/>
                    <a:p>
                      <a:pPr algn="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（親などの同意がない等の法律行為の取り消し）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11031">
                <a:tc>
                  <a:txBody>
                    <a:bodyPr/>
                    <a:lstStyle/>
                    <a:p>
                      <a:pPr algn="r"/>
                      <a:endParaRPr kumimoji="1" lang="ja-JP" altLang="en-US" sz="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ja-JP" altLang="en-US" sz="3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553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不当な契約条項、不当な勧誘による契約</a:t>
                      </a:r>
                      <a:endParaRPr kumimoji="1" lang="ja-JP" altLang="en-US" sz="1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10831">
                <a:tc>
                  <a:txBody>
                    <a:bodyPr/>
                    <a:lstStyle/>
                    <a:p>
                      <a:pPr marL="0" algn="r" defTabSz="914400" rtl="0" eaLnBrk="1" latinLnBrk="0" hangingPunct="1"/>
                      <a:endParaRPr kumimoji="1" lang="ja-JP" altLang="en-US" sz="9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消費者契約法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（条項無効、契約取り消し）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111031">
                <a:tc>
                  <a:txBody>
                    <a:bodyPr/>
                    <a:lstStyle/>
                    <a:p>
                      <a:pPr marL="0" algn="r" defTabSz="914400" rtl="0" eaLnBrk="1" latinLnBrk="0" hangingPunct="1"/>
                      <a:endParaRPr kumimoji="1" lang="ja-JP" altLang="en-US" sz="1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5538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訪問販売、訪問購入、電話勧誘、エステ、語学教室、マルチ商法、内職・モニター商法</a:t>
                      </a:r>
                      <a:endParaRPr kumimoji="1" lang="ja-JP" altLang="en-US" sz="16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6"/>
                  </a:ext>
                </a:extLst>
              </a:tr>
              <a:tr h="1089710">
                <a:tc>
                  <a:txBody>
                    <a:bodyPr/>
                    <a:lstStyle/>
                    <a:p>
                      <a:pPr marL="0" algn="r" defTabSz="914400" rtl="0" eaLnBrk="1" latinLnBrk="0" hangingPunct="1"/>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7" indent="0">
                        <a:buFont typeface="Arial" panose="020B0604020202020204" pitchFamily="34" charset="0"/>
                        <a:buNone/>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特定商取引法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（クーリング・オフ制度による解約など）</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通信販売（ネット通販含む）はこの法律によるクーリング・オフの対象外！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3187" indent="0">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但し、事業者は返品の条件等を表示する要。表示がない場合、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日間は返品が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3187" indent="0">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可能（送料は購入者負担）。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03188" indent="0">
                        <a:spcAft>
                          <a:spcPts val="1200"/>
                        </a:spcAft>
                        <a:buFont typeface="Arial" panose="020B0604020202020204" pitchFamily="34" charset="0"/>
                        <a:buNone/>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＊いずれも期限・時効があるので、早めに相談窓口で対処法を相談しよう。</a:t>
                      </a:r>
                    </a:p>
                  </a:txBody>
                  <a:tcPr marL="166154" marR="0" marT="144000" marB="36000">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587051117"/>
              </p:ext>
            </p:extLst>
          </p:nvPr>
        </p:nvGraphicFramePr>
        <p:xfrm>
          <a:off x="500058" y="5456428"/>
          <a:ext cx="7208013" cy="1282642"/>
        </p:xfrm>
        <a:graphic>
          <a:graphicData uri="http://schemas.openxmlformats.org/drawingml/2006/table">
            <a:tbl>
              <a:tblPr firstRow="1" bandRow="1">
                <a:tableStyleId>{5C22544A-7EE6-4342-B048-85BDC9FD1C3A}</a:tableStyleId>
              </a:tblPr>
              <a:tblGrid>
                <a:gridCol w="836013">
                  <a:extLst>
                    <a:ext uri="{9D8B030D-6E8A-4147-A177-3AD203B41FA5}">
                      <a16:colId xmlns:a16="http://schemas.microsoft.com/office/drawing/2014/main" val="20000"/>
                    </a:ext>
                  </a:extLst>
                </a:gridCol>
                <a:gridCol w="6372000">
                  <a:extLst>
                    <a:ext uri="{9D8B030D-6E8A-4147-A177-3AD203B41FA5}">
                      <a16:colId xmlns:a16="http://schemas.microsoft.com/office/drawing/2014/main" val="20001"/>
                    </a:ext>
                  </a:extLst>
                </a:gridCol>
              </a:tblGrid>
              <a:tr h="350362">
                <a:tc>
                  <a:txBody>
                    <a:bodyPr/>
                    <a:lstStyle/>
                    <a:p>
                      <a:pPr algn="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18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まずは</a:t>
                      </a:r>
                      <a:r>
                        <a:rPr kumimoji="1" lang="en-US" altLang="ja-JP"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188</a:t>
                      </a:r>
                      <a:r>
                        <a:rPr kumimoji="1" lang="ja-JP" altLang="en-US" sz="1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番（いやや！）</a:t>
                      </a:r>
                      <a:r>
                        <a:rPr kumimoji="1" lang="ja-JP" altLang="en-US" sz="18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に電話</a:t>
                      </a:r>
                      <a:endParaRPr kumimoji="1" lang="ja-JP" altLang="en-US" sz="18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293679">
                <a:tc>
                  <a:txBody>
                    <a:bodyPr/>
                    <a:lstStyle/>
                    <a:p>
                      <a:pPr algn="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8" indent="0">
                        <a:buFont typeface="Arial" panose="020B0604020202020204" pitchFamily="34"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消費者ホットラインが、消費生活センターの相談窓口を案内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5036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3188" indent="0">
                        <a:buFont typeface="Arial" panose="020B0604020202020204" pitchFamily="34" charset="0"/>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金融サービスについては、金融庁や業界団体等が相談窓口を設置</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3"/>
                  </a:ext>
                </a:extLst>
              </a:tr>
              <a:tr h="109460">
                <a:tc>
                  <a:txBody>
                    <a:bodyPr/>
                    <a:lstStyle/>
                    <a:p>
                      <a:pPr marL="0" algn="r" defTabSz="914400" rtl="0" eaLnBrk="1" latinLnBrk="0" hangingPunct="1"/>
                      <a:endParaRPr kumimoji="1" lang="ja-JP" altLang="en-US" sz="3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lvl="1" indent="0">
                        <a:buNone/>
                      </a:pP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166154" marR="84406" marT="36000" marB="36000" anchor="ctr">
                    <a:lnL w="12700" cmpd="sng">
                      <a:noFill/>
                    </a:lnL>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8" name="直線コネクタ 17"/>
          <p:cNvCxnSpPr/>
          <p:nvPr/>
        </p:nvCxnSpPr>
        <p:spPr>
          <a:xfrm>
            <a:off x="1353786" y="1903021"/>
            <a:ext cx="497576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41086" y="2696689"/>
            <a:ext cx="497576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80533" y="1366072"/>
            <a:ext cx="8042927" cy="3621565"/>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1" name="テキスト ボックス 20"/>
          <p:cNvSpPr txBox="1"/>
          <p:nvPr/>
        </p:nvSpPr>
        <p:spPr>
          <a:xfrm>
            <a:off x="369449" y="1108573"/>
            <a:ext cx="3935851" cy="360772"/>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悪質</a:t>
            </a: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な業者との契約の取り消し・無効</a:t>
            </a:r>
          </a:p>
        </p:txBody>
      </p:sp>
      <p:sp>
        <p:nvSpPr>
          <p:cNvPr id="23" name="正方形/長方形 22"/>
          <p:cNvSpPr/>
          <p:nvPr/>
        </p:nvSpPr>
        <p:spPr>
          <a:xfrm>
            <a:off x="566683" y="5245136"/>
            <a:ext cx="8042927" cy="1520372"/>
          </a:xfrm>
          <a:prstGeom prst="rect">
            <a:avLst/>
          </a:prstGeom>
          <a:noFill/>
          <a:ln w="127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p:cNvSpPr txBox="1"/>
          <p:nvPr/>
        </p:nvSpPr>
        <p:spPr>
          <a:xfrm>
            <a:off x="369449" y="5083151"/>
            <a:ext cx="3858167" cy="356857"/>
          </a:xfrm>
          <a:prstGeom prst="rect">
            <a:avLst/>
          </a:prstGeom>
          <a:solidFill>
            <a:srgbClr val="0070C0"/>
          </a:solidFill>
          <a:ln>
            <a:solidFill>
              <a:srgbClr val="14AAEB"/>
            </a:solidFill>
          </a:ln>
        </p:spPr>
        <p:txBody>
          <a:bodyPr wrap="square" tIns="36000" bIns="36000" rtlCol="0" anchor="ctr">
            <a:noAutofit/>
          </a:bodyPr>
          <a:lstStyle/>
          <a:p>
            <a:pPr algn="ctr" fontAlgn="auto">
              <a:lnSpc>
                <a:spcPct val="100000"/>
              </a:lnSpc>
              <a:spcBef>
                <a:spcPts val="600"/>
              </a:spcBef>
              <a:spcAft>
                <a:spcPts val="0"/>
              </a:spcAft>
            </a:pPr>
            <a:r>
              <a:rPr lang="ja-JP" altLang="en-US"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消費</a:t>
            </a:r>
            <a:r>
              <a:rPr lang="ja-JP" altLang="en-US"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トラブル等に関する相談窓口</a:t>
            </a:r>
          </a:p>
        </p:txBody>
      </p:sp>
      <p:sp>
        <p:nvSpPr>
          <p:cNvPr id="13" name="正方形/長方形 12"/>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50</a:t>
            </a:fld>
            <a:endParaRPr lang="en-US" altLang="ja-JP" dirty="0"/>
          </a:p>
        </p:txBody>
      </p:sp>
      <p:sp>
        <p:nvSpPr>
          <p:cNvPr id="3" name="右矢印 2"/>
          <p:cNvSpPr/>
          <p:nvPr/>
        </p:nvSpPr>
        <p:spPr>
          <a:xfrm>
            <a:off x="3853542" y="1626225"/>
            <a:ext cx="451758" cy="2262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256911" y="1505882"/>
            <a:ext cx="5018052" cy="387414"/>
          </a:xfrm>
          <a:prstGeom prst="rect">
            <a:avLst/>
          </a:prstGeom>
          <a:noFill/>
        </p:spPr>
        <p:txBody>
          <a:bodyPr wrap="square" rtlCol="0">
            <a:spAutoFit/>
          </a:bodyPr>
          <a:lstStyle/>
          <a:p>
            <a:r>
              <a:rPr kumimoji="1" lang="en-US" altLang="ja-JP" b="1" dirty="0" smtClean="0">
                <a:solidFill>
                  <a:srgbClr val="FF0000"/>
                </a:solidFill>
                <a:latin typeface="Meiryo UI" panose="020B0604030504040204" pitchFamily="50" charset="-128"/>
                <a:ea typeface="Meiryo UI" panose="020B0604030504040204" pitchFamily="50" charset="-128"/>
              </a:rPr>
              <a:t>18</a:t>
            </a:r>
            <a:r>
              <a:rPr kumimoji="1" lang="ja-JP" altLang="en-US" b="1" dirty="0" smtClean="0">
                <a:solidFill>
                  <a:srgbClr val="FF0000"/>
                </a:solidFill>
                <a:latin typeface="Meiryo UI" panose="020B0604030504040204" pitchFamily="50" charset="-128"/>
                <a:ea typeface="Meiryo UI" panose="020B0604030504040204" pitchFamily="50" charset="-128"/>
              </a:rPr>
              <a:t>歳</a:t>
            </a:r>
            <a:r>
              <a:rPr lang="ja-JP" altLang="en-US" b="1" dirty="0" smtClean="0">
                <a:solidFill>
                  <a:srgbClr val="FF0000"/>
                </a:solidFill>
                <a:latin typeface="Meiryo UI" panose="020B0604030504040204" pitchFamily="50" charset="-128"/>
                <a:ea typeface="Meiryo UI" panose="020B0604030504040204" pitchFamily="50" charset="-128"/>
              </a:rPr>
              <a:t>になったら</a:t>
            </a:r>
            <a:r>
              <a:rPr kumimoji="1" lang="ja-JP" altLang="en-US" b="1" dirty="0" smtClean="0">
                <a:solidFill>
                  <a:srgbClr val="FF0000"/>
                </a:solidFill>
                <a:latin typeface="Meiryo UI" panose="020B0604030504040204" pitchFamily="50" charset="-128"/>
                <a:ea typeface="Meiryo UI" panose="020B0604030504040204" pitchFamily="50" charset="-128"/>
              </a:rPr>
              <a:t>取消せません</a:t>
            </a:r>
            <a:r>
              <a:rPr kumimoji="1" lang="ja-JP" altLang="en-US" sz="1400" b="1" dirty="0" smtClean="0">
                <a:solidFill>
                  <a:srgbClr val="FF0000"/>
                </a:solidFill>
                <a:latin typeface="Meiryo UI" panose="020B0604030504040204" pitchFamily="50" charset="-128"/>
                <a:ea typeface="Meiryo UI" panose="020B0604030504040204" pitchFamily="50" charset="-128"/>
              </a:rPr>
              <a:t>（</a:t>
            </a:r>
            <a:r>
              <a:rPr kumimoji="1" lang="en-US" altLang="ja-JP" sz="1400" b="1" dirty="0" smtClean="0">
                <a:solidFill>
                  <a:srgbClr val="FF0000"/>
                </a:solidFill>
                <a:latin typeface="Meiryo UI" panose="020B0604030504040204" pitchFamily="50" charset="-128"/>
                <a:ea typeface="Meiryo UI" panose="020B0604030504040204" pitchFamily="50" charset="-128"/>
              </a:rPr>
              <a:t>2022</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月より）</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15" name="星 5 1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22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86029527"/>
              </p:ext>
            </p:extLst>
          </p:nvPr>
        </p:nvGraphicFramePr>
        <p:xfrm>
          <a:off x="131376" y="1251318"/>
          <a:ext cx="8709286" cy="5236792"/>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1254138">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金融トラブルの手口</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を知りましょう。</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「絶対に儲かる」はありません。</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22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トラブルを避けるには、①</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おいしい話</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には気をつける、②向こうから近寄ってきても</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はっきり断る</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、③万が一トラブルに遭っても、</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決して諦めない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ことが大切です。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87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トラブルに遭ってしまったら、悪質な業者との</a:t>
                      </a:r>
                      <a:r>
                        <a:rPr lang="ja-JP" altLang="en-US" sz="2400" b="1" dirty="0" smtClean="0">
                          <a:solidFill>
                            <a:srgbClr val="00B0F0"/>
                          </a:solidFill>
                          <a:latin typeface="Meiryo UI" panose="020B0604030504040204" pitchFamily="50" charset="-128"/>
                          <a:ea typeface="Meiryo UI" panose="020B0604030504040204" pitchFamily="50" charset="-128"/>
                        </a:rPr>
                        <a:t>契約の取り消し・無効</a:t>
                      </a:r>
                      <a:r>
                        <a:rPr lang="ja-JP" altLang="en-US" sz="2400" b="0" dirty="0" smtClean="0">
                          <a:solidFill>
                            <a:schemeClr val="tx1"/>
                          </a:solidFill>
                          <a:latin typeface="Meiryo UI" panose="020B0604030504040204" pitchFamily="50" charset="-128"/>
                          <a:ea typeface="Meiryo UI" panose="020B0604030504040204" pitchFamily="50" charset="-128"/>
                        </a:rPr>
                        <a:t>を求めましょう。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2855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ja-JP" altLang="en-US" sz="2400" b="0" dirty="0" smtClean="0">
                          <a:solidFill>
                            <a:schemeClr val="tx1"/>
                          </a:solidFill>
                          <a:latin typeface="Meiryo UI" panose="020B0604030504040204" pitchFamily="50" charset="-128"/>
                          <a:ea typeface="Meiryo UI" panose="020B0604030504040204" pitchFamily="50" charset="-128"/>
                        </a:rPr>
                        <a:t>また、</a:t>
                      </a:r>
                      <a:r>
                        <a:rPr lang="en-US" altLang="ja-JP" sz="2400" b="1" dirty="0" smtClean="0">
                          <a:solidFill>
                            <a:srgbClr val="00B0F0"/>
                          </a:solidFill>
                          <a:latin typeface="Meiryo UI" panose="020B0604030504040204" pitchFamily="50" charset="-128"/>
                          <a:ea typeface="Meiryo UI" panose="020B0604030504040204" pitchFamily="50" charset="-128"/>
                        </a:rPr>
                        <a:t>188</a:t>
                      </a:r>
                      <a:r>
                        <a:rPr lang="ja-JP" altLang="en-US" sz="2400" b="1" dirty="0" smtClean="0">
                          <a:solidFill>
                            <a:srgbClr val="00B0F0"/>
                          </a:solidFill>
                          <a:latin typeface="Meiryo UI" panose="020B0604030504040204" pitchFamily="50" charset="-128"/>
                          <a:ea typeface="Meiryo UI" panose="020B0604030504040204" pitchFamily="50" charset="-128"/>
                        </a:rPr>
                        <a:t>番</a:t>
                      </a:r>
                      <a:r>
                        <a:rPr lang="ja-JP" altLang="en-US" sz="2400" b="0" dirty="0" smtClean="0">
                          <a:solidFill>
                            <a:schemeClr val="tx1"/>
                          </a:solidFill>
                          <a:latin typeface="Meiryo UI" panose="020B0604030504040204" pitchFamily="50" charset="-128"/>
                          <a:ea typeface="Meiryo UI" panose="020B0604030504040204" pitchFamily="50" charset="-128"/>
                        </a:rPr>
                        <a:t>（消費者ホットライン）に電話して相談しましょう。</a:t>
                      </a: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51</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70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562070940"/>
              </p:ext>
            </p:extLst>
          </p:nvPr>
        </p:nvGraphicFramePr>
        <p:xfrm>
          <a:off x="352696" y="460044"/>
          <a:ext cx="8266647" cy="622592"/>
        </p:xfrm>
        <a:graphic>
          <a:graphicData uri="http://schemas.openxmlformats.org/drawingml/2006/table">
            <a:tbl>
              <a:tblPr firstRow="1" bandRow="1">
                <a:tableStyleId>{5C22544A-7EE6-4342-B048-85BDC9FD1C3A}</a:tableStyleId>
              </a:tblPr>
              <a:tblGrid>
                <a:gridCol w="8266647">
                  <a:extLst>
                    <a:ext uri="{9D8B030D-6E8A-4147-A177-3AD203B41FA5}">
                      <a16:colId xmlns:a16="http://schemas.microsoft.com/office/drawing/2014/main" val="20000"/>
                    </a:ext>
                  </a:extLst>
                </a:gridCol>
              </a:tblGrid>
              <a:tr h="622592">
                <a:tc>
                  <a:txBody>
                    <a:bodyPr/>
                    <a:lstStyle/>
                    <a:p>
                      <a:pPr algn="l"/>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章のポイント）</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8212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74923" y="3138692"/>
            <a:ext cx="1655962" cy="565399"/>
            <a:chOff x="1202980" y="1063908"/>
            <a:chExt cx="1025762" cy="174260"/>
          </a:xfrm>
        </p:grpSpPr>
        <p:sp>
          <p:nvSpPr>
            <p:cNvPr id="9" name="テキスト ボックス 8"/>
            <p:cNvSpPr txBox="1"/>
            <p:nvPr/>
          </p:nvSpPr>
          <p:spPr>
            <a:xfrm>
              <a:off x="1623038" y="1063908"/>
              <a:ext cx="605704" cy="161695"/>
            </a:xfrm>
            <a:prstGeom prst="rect">
              <a:avLst/>
            </a:prstGeom>
            <a:noFill/>
          </p:spPr>
          <p:txBody>
            <a:bodyPr wrap="none" lIns="0" tIns="0" rIns="0" bIns="0" rtlCol="0">
              <a:spAutoFit/>
            </a:bodyPr>
            <a:lstStyle/>
            <a:p>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02980" y="1071736"/>
              <a:ext cx="334495" cy="166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52</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3886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まとめ①</a:t>
            </a:r>
            <a:endPar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74977865"/>
              </p:ext>
            </p:extLst>
          </p:nvPr>
        </p:nvGraphicFramePr>
        <p:xfrm>
          <a:off x="213902" y="651979"/>
          <a:ext cx="8709286" cy="6096293"/>
        </p:xfrm>
        <a:graphic>
          <a:graphicData uri="http://schemas.openxmlformats.org/drawingml/2006/table">
            <a:tbl>
              <a:tblPr firstRow="1" bandRow="1">
                <a:tableStyleId>{5C22544A-7EE6-4342-B048-85BDC9FD1C3A}</a:tableStyleId>
              </a:tblPr>
              <a:tblGrid>
                <a:gridCol w="1007945">
                  <a:extLst>
                    <a:ext uri="{9D8B030D-6E8A-4147-A177-3AD203B41FA5}">
                      <a16:colId xmlns:a16="http://schemas.microsoft.com/office/drawing/2014/main" val="20000"/>
                    </a:ext>
                  </a:extLst>
                </a:gridCol>
                <a:gridCol w="7701341">
                  <a:extLst>
                    <a:ext uri="{9D8B030D-6E8A-4147-A177-3AD203B41FA5}">
                      <a16:colId xmlns:a16="http://schemas.microsoft.com/office/drawing/2014/main" val="20001"/>
                    </a:ext>
                  </a:extLst>
                </a:gridCol>
              </a:tblGrid>
              <a:tr h="790448">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ウォンツ</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に分けて、お金を賢く使いましょう。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413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家計管理をしっかりと行い、</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貯蓄できる仕組み</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を作りましょう。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3198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Bef>
                          <a:spcPts val="600"/>
                        </a:spcBef>
                      </a:pPr>
                      <a:r>
                        <a:rPr lang="ja-JP" altLang="en-US" sz="2400" b="0" dirty="0" smtClean="0">
                          <a:solidFill>
                            <a:schemeClr val="tx1"/>
                          </a:solidFill>
                          <a:latin typeface="Meiryo UI" panose="020B0604030504040204" pitchFamily="50" charset="-128"/>
                          <a:ea typeface="Meiryo UI" panose="020B0604030504040204" pitchFamily="50" charset="-128"/>
                        </a:rPr>
                        <a:t>自分が人生でやりたいことを考え、</a:t>
                      </a:r>
                      <a:r>
                        <a:rPr lang="ja-JP" altLang="en-US" sz="2400" b="1" dirty="0" smtClean="0">
                          <a:solidFill>
                            <a:srgbClr val="00B0F0"/>
                          </a:solidFill>
                          <a:latin typeface="Meiryo UI" panose="020B0604030504040204" pitchFamily="50" charset="-128"/>
                          <a:ea typeface="Meiryo UI" panose="020B0604030504040204" pitchFamily="50" charset="-128"/>
                        </a:rPr>
                        <a:t>ライフプラン</a:t>
                      </a:r>
                      <a:r>
                        <a:rPr lang="ja-JP" altLang="en-US" sz="2400" b="0" dirty="0" smtClean="0">
                          <a:solidFill>
                            <a:schemeClr val="tx1"/>
                          </a:solidFill>
                          <a:latin typeface="Meiryo UI" panose="020B0604030504040204" pitchFamily="50" charset="-128"/>
                          <a:ea typeface="Meiryo UI" panose="020B0604030504040204" pitchFamily="50" charset="-128"/>
                        </a:rPr>
                        <a:t>を立てましょう。また、「教育」「住宅」「老後」という人生の</a:t>
                      </a:r>
                      <a:r>
                        <a:rPr lang="en-US" altLang="ja-JP" sz="2400" b="1" dirty="0" smtClean="0">
                          <a:solidFill>
                            <a:srgbClr val="00B0F0"/>
                          </a:solidFill>
                          <a:latin typeface="Meiryo UI" panose="020B0604030504040204" pitchFamily="50" charset="-128"/>
                          <a:ea typeface="Meiryo UI" panose="020B0604030504040204" pitchFamily="50" charset="-128"/>
                        </a:rPr>
                        <a:t>3</a:t>
                      </a:r>
                      <a:r>
                        <a:rPr lang="ja-JP" altLang="en-US" sz="2400" b="1" dirty="0" smtClean="0">
                          <a:solidFill>
                            <a:srgbClr val="00B0F0"/>
                          </a:solidFill>
                          <a:latin typeface="Meiryo UI" panose="020B0604030504040204" pitchFamily="50" charset="-128"/>
                          <a:ea typeface="Meiryo UI" panose="020B0604030504040204" pitchFamily="50" charset="-128"/>
                        </a:rPr>
                        <a:t>大費用</a:t>
                      </a:r>
                      <a:r>
                        <a:rPr lang="ja-JP" altLang="en-US" sz="2400" b="0" dirty="0" smtClean="0">
                          <a:solidFill>
                            <a:schemeClr val="tx1"/>
                          </a:solidFill>
                          <a:latin typeface="Meiryo UI" panose="020B0604030504040204" pitchFamily="50" charset="-128"/>
                          <a:ea typeface="Meiryo UI" panose="020B0604030504040204" pitchFamily="50" charset="-128"/>
                        </a:rPr>
                        <a:t>を計画的に準備しましょう。</a:t>
                      </a:r>
                      <a:endParaRPr lang="ja-JP" altLang="en-US" sz="2400" dirty="0" smtClean="0">
                        <a:latin typeface="Meiryo UI" panose="020B0604030504040204" pitchFamily="50" charset="-128"/>
                        <a:ea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1673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ライフプランに合わせて、</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社会保険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資産形成</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民間保険</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の利用を組み合わせましょう。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299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50000"/>
                        </a:lnSpc>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金融商品の特徴</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を理解し、目的別に金融商品を活用し、将来に向けて準備をしましょう。</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53</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3098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まとめ②</a:t>
            </a:r>
            <a:endPar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11974362"/>
              </p:ext>
            </p:extLst>
          </p:nvPr>
        </p:nvGraphicFramePr>
        <p:xfrm>
          <a:off x="219829" y="343408"/>
          <a:ext cx="8633087" cy="6441440"/>
        </p:xfrm>
        <a:graphic>
          <a:graphicData uri="http://schemas.openxmlformats.org/drawingml/2006/table">
            <a:tbl>
              <a:tblPr firstRow="1" bandRow="1">
                <a:tableStyleId>{5C22544A-7EE6-4342-B048-85BDC9FD1C3A}</a:tableStyleId>
              </a:tblPr>
              <a:tblGrid>
                <a:gridCol w="1167144">
                  <a:extLst>
                    <a:ext uri="{9D8B030D-6E8A-4147-A177-3AD203B41FA5}">
                      <a16:colId xmlns:a16="http://schemas.microsoft.com/office/drawing/2014/main" val="20000"/>
                    </a:ext>
                  </a:extLst>
                </a:gridCol>
                <a:gridCol w="7465943">
                  <a:extLst>
                    <a:ext uri="{9D8B030D-6E8A-4147-A177-3AD203B41FA5}">
                      <a16:colId xmlns:a16="http://schemas.microsoft.com/office/drawing/2014/main" val="20001"/>
                    </a:ext>
                  </a:extLst>
                </a:gridCol>
              </a:tblGrid>
              <a:tr h="1631696">
                <a:tc>
                  <a:txBody>
                    <a:bodyPr/>
                    <a:lstStyle/>
                    <a:p>
                      <a:pPr algn="r">
                        <a:lnSpc>
                          <a:spcPct val="100000"/>
                        </a:lnSpc>
                      </a:pP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2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投資とは自分の資金を経済活動に提供することで、利益の一部を受け取ることです。経済活動により、</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私たちの生活がより豊かで便利</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になります。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52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2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お金を借りる際には、事前に</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返済のイメージ</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を持ちましょう。　</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金利や借り過ぎには注意</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が必要です。</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385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spcBef>
                          <a:spcPts val="600"/>
                        </a:spcBef>
                      </a:pPr>
                      <a:r>
                        <a:rPr lang="ja-JP" altLang="en-US" sz="2400" b="1" dirty="0" smtClean="0">
                          <a:solidFill>
                            <a:srgbClr val="00B0F0"/>
                          </a:solidFill>
                          <a:latin typeface="Meiryo UI" panose="020B0604030504040204" pitchFamily="50" charset="-128"/>
                          <a:ea typeface="Meiryo UI" panose="020B0604030504040204" pitchFamily="50" charset="-128"/>
                        </a:rPr>
                        <a:t>金融トラブルの手口</a:t>
                      </a:r>
                      <a:r>
                        <a:rPr lang="ja-JP" altLang="en-US" sz="2400" b="0" dirty="0" smtClean="0">
                          <a:solidFill>
                            <a:schemeClr val="tx1"/>
                          </a:solidFill>
                          <a:latin typeface="Meiryo UI" panose="020B0604030504040204" pitchFamily="50" charset="-128"/>
                          <a:ea typeface="Meiryo UI" panose="020B0604030504040204" pitchFamily="50" charset="-128"/>
                        </a:rPr>
                        <a:t>を知り、トラブルを避けましょう。トラブルに遭ってしまったら、</a:t>
                      </a:r>
                      <a:r>
                        <a:rPr lang="en-US" altLang="ja-JP" sz="2400" b="1" dirty="0" smtClean="0">
                          <a:solidFill>
                            <a:srgbClr val="00B0F0"/>
                          </a:solidFill>
                          <a:latin typeface="Meiryo UI" panose="020B0604030504040204" pitchFamily="50" charset="-128"/>
                          <a:ea typeface="Meiryo UI" panose="020B0604030504040204" pitchFamily="50" charset="-128"/>
                        </a:rPr>
                        <a:t>188</a:t>
                      </a:r>
                      <a:r>
                        <a:rPr lang="ja-JP" altLang="en-US" sz="2400" b="1" dirty="0" smtClean="0">
                          <a:solidFill>
                            <a:srgbClr val="00B0F0"/>
                          </a:solidFill>
                          <a:latin typeface="Meiryo UI" panose="020B0604030504040204" pitchFamily="50" charset="-128"/>
                          <a:ea typeface="Meiryo UI" panose="020B0604030504040204" pitchFamily="50" charset="-128"/>
                        </a:rPr>
                        <a:t>番</a:t>
                      </a:r>
                      <a:r>
                        <a:rPr lang="ja-JP" altLang="en-US" sz="2400" b="0" dirty="0" smtClean="0">
                          <a:solidFill>
                            <a:schemeClr val="tx1"/>
                          </a:solidFill>
                          <a:latin typeface="Meiryo UI" panose="020B0604030504040204" pitchFamily="50" charset="-128"/>
                          <a:ea typeface="Meiryo UI" panose="020B0604030504040204" pitchFamily="50" charset="-128"/>
                        </a:rPr>
                        <a:t>に電話して相談しましょう。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4813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キャッシュレス</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の活用が進んでいるように、これからも新しい金融商品・サービスがでてきます。今後も必要な知識を身につけ、うまく活用しましょう。</a:t>
                      </a: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424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20000"/>
                        </a:lnSpc>
                      </a:pP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この講座をきっかけとして、みなさんが少しでも </a:t>
                      </a:r>
                      <a:r>
                        <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「金融」</a:t>
                      </a:r>
                      <a:r>
                        <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に興味を持ってくれたら幸いです。</a:t>
                      </a: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54</a:t>
            </a:fld>
            <a:endParaRPr lang="en-US" altLang="ja-JP" dirty="0"/>
          </a:p>
        </p:txBody>
      </p:sp>
      <p:sp>
        <p:nvSpPr>
          <p:cNvPr id="5" name="星 5 4"/>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9306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244" y="1281976"/>
            <a:ext cx="8229600" cy="837663"/>
          </a:xfrm>
        </p:spPr>
        <p:txBody>
          <a:bodyPr>
            <a:normAutofit/>
          </a:bodyPr>
          <a:lstStyle/>
          <a:p>
            <a:r>
              <a:rPr lang="ja-JP" altLang="en-US" sz="3323" b="1" dirty="0" smtClean="0">
                <a:solidFill>
                  <a:srgbClr val="14AAEB"/>
                </a:solidFill>
                <a:latin typeface="メイリオ" panose="020B0604030504040204" pitchFamily="50" charset="-128"/>
                <a:ea typeface="メイリオ" panose="020B0604030504040204" pitchFamily="50" charset="-128"/>
              </a:rPr>
              <a:t>本講座の目的</a:t>
            </a:r>
            <a:endParaRPr lang="ja-JP" altLang="en-US" sz="3323" b="1" dirty="0">
              <a:solidFill>
                <a:srgbClr val="14AAEB"/>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967409" y="1487052"/>
            <a:ext cx="7719390" cy="3928096"/>
          </a:xfrm>
        </p:spPr>
        <p:txBody>
          <a:bodyPr>
            <a:noAutofit/>
          </a:bodyPr>
          <a:lstStyle/>
          <a:p>
            <a:pPr marL="0" indent="0">
              <a:lnSpc>
                <a:spcPts val="5000"/>
              </a:lnSpc>
              <a:spcBef>
                <a:spcPts val="600"/>
              </a:spcBef>
              <a:buNone/>
            </a:pPr>
            <a:endParaRPr lang="en-US" altLang="ja-JP" sz="3600" dirty="0"/>
          </a:p>
          <a:p>
            <a:pPr>
              <a:lnSpc>
                <a:spcPts val="5000"/>
              </a:lnSpc>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自分の将来の暮らし方について</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考える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ライフプランニング）</a:t>
            </a:r>
          </a:p>
          <a:p>
            <a:pPr>
              <a:lnSpc>
                <a:spcPts val="5000"/>
              </a:lnSpc>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そのために必要なお金と、準備の</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方法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家計管理・資産形成など）を学ぶ</a:t>
            </a:r>
          </a:p>
          <a:p>
            <a:pPr>
              <a:lnSpc>
                <a:spcPts val="5000"/>
              </a:lnSpc>
              <a:spcBef>
                <a:spcPts val="600"/>
              </a:spcBef>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金融トラブルにあわないよう、手口や対処法を知る</a:t>
            </a:r>
          </a:p>
        </p:txBody>
      </p:sp>
      <p:sp>
        <p:nvSpPr>
          <p:cNvPr id="9" name="正方形/長方形 8"/>
          <p:cNvSpPr/>
          <p:nvPr/>
        </p:nvSpPr>
        <p:spPr>
          <a:xfrm>
            <a:off x="0" y="0"/>
            <a:ext cx="3840842"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effectLst>
                  <a:outerShdw blurRad="38100" dist="38100" dir="2700000" algn="tl">
                    <a:srgbClr val="000000">
                      <a:alpha val="43137"/>
                    </a:srgbClr>
                  </a:outerShdw>
                </a:effectLst>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はじめに</a:t>
            </a:r>
            <a:endParaRPr lang="en-US" altLang="ja-JP"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5</a:t>
            </a:fld>
            <a:endParaRPr lang="en-US" altLang="ja-JP" dirty="0"/>
          </a:p>
        </p:txBody>
      </p:sp>
      <p:sp>
        <p:nvSpPr>
          <p:cNvPr id="6" name="星 5 5"/>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433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 y="0"/>
            <a:ext cx="2569029" cy="68580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 name="グループ化 5"/>
          <p:cNvGrpSpPr/>
          <p:nvPr/>
        </p:nvGrpSpPr>
        <p:grpSpPr>
          <a:xfrm>
            <a:off x="2955434" y="851431"/>
            <a:ext cx="4799191" cy="775597"/>
            <a:chOff x="1202980" y="1833329"/>
            <a:chExt cx="4799191" cy="775597"/>
          </a:xfrm>
        </p:grpSpPr>
        <p:sp>
          <p:nvSpPr>
            <p:cNvPr id="7" name="テキスト ボックス 6"/>
            <p:cNvSpPr txBox="1"/>
            <p:nvPr/>
          </p:nvSpPr>
          <p:spPr>
            <a:xfrm>
              <a:off x="1759022" y="1833329"/>
              <a:ext cx="4243149" cy="775597"/>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b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9" name="正方形/長方形 8"/>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 name="直線コネクタ 9"/>
          <p:cNvCxnSpPr/>
          <p:nvPr/>
        </p:nvCxnSpPr>
        <p:spPr>
          <a:xfrm>
            <a:off x="2955432" y="163518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962692" y="2156443"/>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962692" y="3289980"/>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2955432" y="2865279"/>
            <a:ext cx="4092266" cy="388466"/>
            <a:chOff x="1202980" y="2605626"/>
            <a:chExt cx="4092266" cy="388466"/>
          </a:xfrm>
        </p:grpSpPr>
        <p:sp>
          <p:nvSpPr>
            <p:cNvPr id="14" name="テキスト ボックス 13"/>
            <p:cNvSpPr txBox="1"/>
            <p:nvPr/>
          </p:nvSpPr>
          <p:spPr>
            <a:xfrm>
              <a:off x="1759022" y="2615193"/>
              <a:ext cx="3536224" cy="360676"/>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「貯める・増やす」 ～ 資産</a:t>
              </a:r>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形成</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202980" y="2605626"/>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4</a:t>
              </a:r>
            </a:p>
          </p:txBody>
        </p:sp>
      </p:grpSp>
      <p:cxnSp>
        <p:nvCxnSpPr>
          <p:cNvPr id="16" name="直線コネクタ 15"/>
          <p:cNvCxnSpPr/>
          <p:nvPr/>
        </p:nvCxnSpPr>
        <p:spPr>
          <a:xfrm>
            <a:off x="2962692" y="3814128"/>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967832" y="3378989"/>
            <a:ext cx="388467"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2955509" y="3361190"/>
            <a:ext cx="1544265" cy="942392"/>
            <a:chOff x="1202980" y="1298864"/>
            <a:chExt cx="1544266" cy="942392"/>
          </a:xfrm>
        </p:grpSpPr>
        <p:sp>
          <p:nvSpPr>
            <p:cNvPr id="21" name="テキスト ボックス 20"/>
            <p:cNvSpPr txBox="1"/>
            <p:nvPr/>
          </p:nvSpPr>
          <p:spPr>
            <a:xfrm>
              <a:off x="1766207" y="1298864"/>
              <a:ext cx="981039"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「借りる」</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6</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タイトル 1"/>
          <p:cNvSpPr txBox="1">
            <a:spLocks/>
          </p:cNvSpPr>
          <p:nvPr/>
        </p:nvSpPr>
        <p:spPr bwMode="gray">
          <a:xfrm>
            <a:off x="-2653" y="756133"/>
            <a:ext cx="2571684" cy="617984"/>
          </a:xfrm>
          <a:prstGeom prst="rect">
            <a:avLst/>
          </a:prstGeom>
          <a:noFill/>
          <a:ln>
            <a:noFill/>
          </a:ln>
        </p:spPr>
        <p:txBody>
          <a:bodyPr anchor="ctr">
            <a:noAutofit/>
          </a:bodyPr>
          <a:lstStyle>
            <a:lvl1pPr algn="l" defTabSz="914400" rtl="0" eaLnBrk="1" latinLnBrk="0" hangingPunct="1">
              <a:spcBef>
                <a:spcPct val="0"/>
              </a:spcBef>
              <a:buNone/>
              <a:defRPr kumimoji="1" sz="18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3600" dirty="0" smtClean="0">
                <a:effectLst>
                  <a:outerShdw blurRad="38100" dist="38100" dir="2700000" algn="tl">
                    <a:srgbClr val="000000">
                      <a:alpha val="43137"/>
                    </a:srgbClr>
                  </a:outerShdw>
                </a:effectLst>
              </a:rPr>
              <a:t>目 次</a:t>
            </a:r>
            <a:endParaRPr lang="ja-JP" altLang="en-US" sz="3600" dirty="0">
              <a:effectLst>
                <a:outerShdw blurRad="38100" dist="38100" dir="2700000" algn="tl">
                  <a:srgbClr val="000000">
                    <a:alpha val="43137"/>
                  </a:srgbClr>
                </a:outerShdw>
              </a:effectLst>
            </a:endParaRPr>
          </a:p>
        </p:txBody>
      </p:sp>
      <p:grpSp>
        <p:nvGrpSpPr>
          <p:cNvPr id="24" name="グループ化 23"/>
          <p:cNvGrpSpPr/>
          <p:nvPr/>
        </p:nvGrpSpPr>
        <p:grpSpPr>
          <a:xfrm>
            <a:off x="2962694" y="1696606"/>
            <a:ext cx="1415252" cy="415832"/>
            <a:chOff x="1202980" y="1852790"/>
            <a:chExt cx="1415252" cy="415832"/>
          </a:xfrm>
        </p:grpSpPr>
        <p:sp>
          <p:nvSpPr>
            <p:cNvPr id="25" name="テキスト ボックス 24"/>
            <p:cNvSpPr txBox="1"/>
            <p:nvPr/>
          </p:nvSpPr>
          <p:spPr>
            <a:xfrm>
              <a:off x="1759022" y="1862357"/>
              <a:ext cx="859210"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「使う」 </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２</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7" name="直線コネクタ 26"/>
          <p:cNvCxnSpPr/>
          <p:nvPr/>
        </p:nvCxnSpPr>
        <p:spPr>
          <a:xfrm>
            <a:off x="2947698" y="4351158"/>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8" name="グループ化 27"/>
          <p:cNvGrpSpPr/>
          <p:nvPr/>
        </p:nvGrpSpPr>
        <p:grpSpPr>
          <a:xfrm>
            <a:off x="2959043" y="3921077"/>
            <a:ext cx="2047236" cy="885794"/>
            <a:chOff x="1202980" y="1355462"/>
            <a:chExt cx="2047236" cy="885794"/>
          </a:xfrm>
        </p:grpSpPr>
        <p:sp>
          <p:nvSpPr>
            <p:cNvPr id="29" name="テキスト ボックス 28"/>
            <p:cNvSpPr txBox="1"/>
            <p:nvPr/>
          </p:nvSpPr>
          <p:spPr>
            <a:xfrm>
              <a:off x="1762629" y="1355462"/>
              <a:ext cx="1487587"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金融トラブル</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1" name="直線コネクタ 30"/>
          <p:cNvCxnSpPr/>
          <p:nvPr/>
        </p:nvCxnSpPr>
        <p:spPr>
          <a:xfrm>
            <a:off x="2951236" y="485444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518692" y="4445202"/>
            <a:ext cx="671659" cy="406265"/>
          </a:xfrm>
          <a:prstGeom prst="rect">
            <a:avLst/>
          </a:prstGeom>
          <a:noFill/>
        </p:spPr>
        <p:txBody>
          <a:bodyPr wrap="none" lIns="0" tIns="0" rIns="0" bIns="0" rtlCol="0">
            <a:spAutoFit/>
          </a:bodyPr>
          <a:lstStyle/>
          <a:p>
            <a:r>
              <a:rPr lang="ja-JP" altLang="en-US" sz="22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a:off x="2955432" y="799857"/>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6</a:t>
            </a:fld>
            <a:endParaRPr lang="en-US" altLang="ja-JP" dirty="0"/>
          </a:p>
        </p:txBody>
      </p:sp>
      <p:cxnSp>
        <p:nvCxnSpPr>
          <p:cNvPr id="32" name="直線コネクタ 31"/>
          <p:cNvCxnSpPr/>
          <p:nvPr/>
        </p:nvCxnSpPr>
        <p:spPr>
          <a:xfrm>
            <a:off x="2960713" y="2748232"/>
            <a:ext cx="511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2960715" y="2288395"/>
            <a:ext cx="5078114" cy="911930"/>
            <a:chOff x="1202980" y="1852790"/>
            <a:chExt cx="5078114" cy="911930"/>
          </a:xfrm>
        </p:grpSpPr>
        <p:sp>
          <p:nvSpPr>
            <p:cNvPr id="35" name="テキスト ボックス 34"/>
            <p:cNvSpPr txBox="1"/>
            <p:nvPr/>
          </p:nvSpPr>
          <p:spPr>
            <a:xfrm>
              <a:off x="1759022" y="1862357"/>
              <a:ext cx="4522072" cy="902363"/>
            </a:xfrm>
            <a:prstGeom prst="rect">
              <a:avLst/>
            </a:prstGeom>
            <a:noFill/>
          </p:spPr>
          <p:txBody>
            <a:bodyPr wrap="none" lIns="0" tIns="0" rIns="0" bIns="0" rtlCol="0">
              <a:spAutoFit/>
            </a:bodyPr>
            <a:lstStyle/>
            <a:p>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「備える」 ～ 社会保険制度と民間保険</a:t>
              </a:r>
            </a:p>
            <a:p>
              <a:endPar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202980" y="1852790"/>
              <a:ext cx="388468" cy="388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3</a:t>
              </a:r>
            </a:p>
          </p:txBody>
        </p:sp>
      </p:grpSp>
      <p:sp>
        <p:nvSpPr>
          <p:cNvPr id="39" name="星 5 38"/>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4695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74923" y="3164098"/>
            <a:ext cx="539999" cy="5400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7200" rtlCol="0" anchor="ct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１</a:t>
            </a:r>
          </a:p>
        </p:txBody>
      </p:sp>
      <p:sp>
        <p:nvSpPr>
          <p:cNvPr id="6" name="テキスト ボックス 5"/>
          <p:cNvSpPr txBox="1"/>
          <p:nvPr/>
        </p:nvSpPr>
        <p:spPr>
          <a:xfrm>
            <a:off x="1566885" y="2989729"/>
            <a:ext cx="4877938" cy="923330"/>
          </a:xfrm>
          <a:prstGeom prst="rect">
            <a:avLst/>
          </a:prstGeom>
          <a:noFill/>
        </p:spPr>
        <p:txBody>
          <a:bodyPr wrap="none" lIns="0" tIns="0" rIns="0" bIns="0" rtlCol="0">
            <a:spAutoFit/>
          </a:bodyPr>
          <a:lstStyle/>
          <a:p>
            <a:pPr>
              <a:lnSpc>
                <a:spcPct val="100000"/>
              </a:lnSpc>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家計管理とライフプランニング</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r>
            <a:b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5"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7</a:t>
            </a:fld>
            <a:endParaRPr lang="en-US" altLang="ja-JP" dirty="0"/>
          </a:p>
        </p:txBody>
      </p:sp>
      <p:sp>
        <p:nvSpPr>
          <p:cNvPr id="7" name="星 5 6"/>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05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317989" y="417364"/>
          <a:ext cx="2405609" cy="622592"/>
        </p:xfrm>
        <a:graphic>
          <a:graphicData uri="http://schemas.openxmlformats.org/drawingml/2006/table">
            <a:tbl>
              <a:tblPr firstRow="1" bandRow="1">
                <a:tableStyleId>{5C22544A-7EE6-4342-B048-85BDC9FD1C3A}</a:tableStyleId>
              </a:tblPr>
              <a:tblGrid>
                <a:gridCol w="2405609">
                  <a:extLst>
                    <a:ext uri="{9D8B030D-6E8A-4147-A177-3AD203B41FA5}">
                      <a16:colId xmlns:a16="http://schemas.microsoft.com/office/drawing/2014/main" val="20001"/>
                    </a:ext>
                  </a:extLst>
                </a:gridCol>
              </a:tblGrid>
              <a:tr h="622592">
                <a:tc>
                  <a:txBody>
                    <a:bodyPr/>
                    <a:lstStyle/>
                    <a:p>
                      <a:pPr algn="l" fontAlgn="auto">
                        <a:spcAft>
                          <a:spcPts val="672"/>
                        </a:spcAft>
                      </a:pPr>
                      <a:r>
                        <a:rPr lang="ja-JP" altLang="en-US" sz="2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クイズ</a:t>
                      </a:r>
                      <a:endParaRPr lang="ja-JP" altLang="en-US" sz="2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タイトル 1"/>
          <p:cNvSpPr txBox="1">
            <a:spLocks/>
          </p:cNvSpPr>
          <p:nvPr/>
        </p:nvSpPr>
        <p:spPr bwMode="auto">
          <a:xfrm>
            <a:off x="279132" y="1077780"/>
            <a:ext cx="8624236" cy="1232283"/>
          </a:xfrm>
          <a:prstGeom prst="roundRect">
            <a:avLst/>
          </a:prstGeom>
          <a:solidFill>
            <a:schemeClr val="accent6">
              <a:lumMod val="20000"/>
              <a:lumOff val="80000"/>
            </a:schemeClr>
          </a:solidFill>
          <a:ln w="50800" cmpd="dbl">
            <a:solidFill>
              <a:schemeClr val="accent6"/>
            </a:solidFill>
            <a:miter lim="800000"/>
            <a:headEnd/>
            <a:tailEnd/>
          </a:ln>
          <a:effectLst/>
          <a:extLst/>
        </p:spPr>
        <p:txBody>
          <a:bodyPr lIns="91246" tIns="45622" rIns="91246" bIns="45622" anchor="ctr" anchorCtr="0"/>
          <a:lstStyle>
            <a:lvl1pPr defTabSz="1273175" eaLnBrk="0" hangingPunct="0">
              <a:spcBef>
                <a:spcPct val="20000"/>
              </a:spcBef>
              <a:buChar char="•"/>
              <a:defRPr kumimoji="1" sz="4300">
                <a:solidFill>
                  <a:schemeClr val="tx1"/>
                </a:solidFill>
                <a:latin typeface="Arial" pitchFamily="34" charset="0"/>
                <a:ea typeface="ＭＳ Ｐゴシック" pitchFamily="50" charset="-128"/>
              </a:defRPr>
            </a:lvl1pPr>
            <a:lvl2pPr marL="1033463" indent="-393700" defTabSz="1273175" eaLnBrk="0" hangingPunct="0">
              <a:spcBef>
                <a:spcPct val="20000"/>
              </a:spcBef>
              <a:buChar char="–"/>
              <a:defRPr kumimoji="1" sz="4100">
                <a:solidFill>
                  <a:schemeClr val="tx1"/>
                </a:solidFill>
                <a:latin typeface="Arial" pitchFamily="34" charset="0"/>
                <a:ea typeface="ＭＳ Ｐゴシック" pitchFamily="50" charset="-128"/>
              </a:defRPr>
            </a:lvl2pPr>
            <a:lvl3pPr marL="1593850" indent="-314325" defTabSz="1273175" eaLnBrk="0" hangingPunct="0">
              <a:spcBef>
                <a:spcPct val="20000"/>
              </a:spcBef>
              <a:buChar char="•"/>
              <a:defRPr kumimoji="1" sz="3400">
                <a:solidFill>
                  <a:schemeClr val="tx1"/>
                </a:solidFill>
                <a:latin typeface="Arial" pitchFamily="34" charset="0"/>
                <a:ea typeface="ＭＳ Ｐゴシック" pitchFamily="50" charset="-128"/>
              </a:defRPr>
            </a:lvl3pPr>
            <a:lvl4pPr marL="2233613"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4pPr>
            <a:lvl5pPr marL="2871788" indent="-312738" defTabSz="1273175" eaLnBrk="0" hangingPunct="0">
              <a:spcBef>
                <a:spcPct val="20000"/>
              </a:spcBef>
              <a:buChar char="»"/>
              <a:defRPr kumimoji="1" sz="2700">
                <a:solidFill>
                  <a:schemeClr val="tx1"/>
                </a:solidFill>
                <a:latin typeface="Arial" pitchFamily="34" charset="0"/>
                <a:ea typeface="ＭＳ Ｐゴシック" pitchFamily="50" charset="-128"/>
              </a:defRPr>
            </a:lvl5pPr>
            <a:lvl6pPr marL="33289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6pPr>
            <a:lvl7pPr marL="37861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7pPr>
            <a:lvl8pPr marL="42433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8pPr>
            <a:lvl9pPr marL="4700588" indent="-312738" defTabSz="1273175" eaLnBrk="0" fontAlgn="base" hangingPunct="0">
              <a:spcBef>
                <a:spcPct val="20000"/>
              </a:spcBef>
              <a:spcAft>
                <a:spcPct val="0"/>
              </a:spcAft>
              <a:buChar char="»"/>
              <a:defRPr kumimoji="1" sz="2700">
                <a:solidFill>
                  <a:schemeClr val="tx1"/>
                </a:solidFill>
                <a:latin typeface="Arial" pitchFamily="34" charset="0"/>
                <a:ea typeface="ＭＳ Ｐゴシック" pitchFamily="50" charset="-128"/>
              </a:defRPr>
            </a:lvl9pPr>
          </a:lstStyle>
          <a:p>
            <a:pPr marL="1071563" indent="7938">
              <a:spcBef>
                <a:spcPct val="0"/>
              </a:spcBef>
              <a:spcAft>
                <a:spcPts val="0"/>
              </a:spcAft>
              <a:buFontTx/>
              <a:buNone/>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就職先から月給は</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万円と言われた。毎月</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万円までなら使って良い。〇か</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楕円 13"/>
          <p:cNvSpPr/>
          <p:nvPr/>
        </p:nvSpPr>
        <p:spPr>
          <a:xfrm>
            <a:off x="402315" y="118617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48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7" name="スライド番号プレースホルダー 1"/>
          <p:cNvSpPr txBox="1">
            <a:spLocks/>
          </p:cNvSpPr>
          <p:nvPr/>
        </p:nvSpPr>
        <p:spPr>
          <a:xfrm>
            <a:off x="7010400" y="6492875"/>
            <a:ext cx="2133600" cy="365125"/>
          </a:xfrm>
          <a:prstGeom prst="rect">
            <a:avLst/>
          </a:prstGeom>
        </p:spPr>
        <p:txBody>
          <a:bodyPr/>
          <a:ls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C721EF3B-8582-4A02-A82B-11DAB0CE9406}" type="slidenum">
              <a:rPr lang="ja-JP" altLang="en-US" smtClean="0"/>
              <a:pPr algn="r">
                <a:defRPr/>
              </a:pPr>
              <a:t>8</a:t>
            </a:fld>
            <a:endParaRPr lang="en-US" altLang="ja-JP" dirty="0"/>
          </a:p>
        </p:txBody>
      </p:sp>
      <p:grpSp>
        <p:nvGrpSpPr>
          <p:cNvPr id="5" name="グループ化 4"/>
          <p:cNvGrpSpPr/>
          <p:nvPr/>
        </p:nvGrpSpPr>
        <p:grpSpPr>
          <a:xfrm>
            <a:off x="2006126" y="3225417"/>
            <a:ext cx="5004274" cy="3143250"/>
            <a:chOff x="1861747" y="3225417"/>
            <a:chExt cx="5004274" cy="314325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47" y="3225417"/>
              <a:ext cx="2447925" cy="31432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621" y="3225417"/>
              <a:ext cx="2438400" cy="3143250"/>
            </a:xfrm>
            <a:prstGeom prst="rect">
              <a:avLst/>
            </a:prstGeom>
          </p:spPr>
        </p:pic>
      </p:grpSp>
      <p:sp>
        <p:nvSpPr>
          <p:cNvPr id="12" name="正方形/長方形 11"/>
          <p:cNvSpPr/>
          <p:nvPr/>
        </p:nvSpPr>
        <p:spPr>
          <a:xfrm>
            <a:off x="1" y="0"/>
            <a:ext cx="8619343" cy="41910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１</a:t>
            </a:r>
            <a:r>
              <a:rPr lang="en-US" altLang="ja-JP"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家計</a:t>
            </a:r>
            <a:r>
              <a:rPr lang="ja-JP" altLang="en-US" sz="2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管理とライフプランニング</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～働いて「稼ぐ」ことと将来設計について</a:t>
            </a:r>
          </a:p>
        </p:txBody>
      </p:sp>
      <p:sp>
        <p:nvSpPr>
          <p:cNvPr id="13" name="星 5 12"/>
          <p:cNvSpPr/>
          <p:nvPr/>
        </p:nvSpPr>
        <p:spPr>
          <a:xfrm>
            <a:off x="8724900" y="19050"/>
            <a:ext cx="360000" cy="360000"/>
          </a:xfrm>
          <a:prstGeom prst="star5">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6288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10399</Words>
  <PresentationFormat>画面に合わせる (4:3)</PresentationFormat>
  <Paragraphs>804</Paragraphs>
  <Slides>55</Slides>
  <Notes>55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55</vt:i4>
      </vt:variant>
    </vt:vector>
  </HeadingPairs>
  <TitlesOfParts>
    <vt:vector size="69" baseType="lpstr">
      <vt:lpstr>Arial Unicode MS</vt:lpstr>
      <vt:lpstr>HGPｺﾞｼｯｸM</vt:lpstr>
      <vt:lpstr>HG創英角ｺﾞｼｯｸUB</vt:lpstr>
      <vt:lpstr>Meiryo UI</vt:lpstr>
      <vt:lpstr>ＭＳ Ｐゴシック</vt:lpstr>
      <vt:lpstr>ＭＳ Ｐ明朝</vt:lpstr>
      <vt:lpstr>メイリオ</vt:lpstr>
      <vt:lpstr>Arial</vt:lpstr>
      <vt:lpstr>Calibri</vt:lpstr>
      <vt:lpstr>Cambria Math</vt:lpstr>
      <vt:lpstr>Tahoma</vt:lpstr>
      <vt:lpstr>Times New Roman</vt:lpstr>
      <vt:lpstr>Wingdings</vt:lpstr>
      <vt:lpstr>Office ​​テーマ</vt:lpstr>
      <vt:lpstr>PowerPoint プレゼンテーション</vt:lpstr>
      <vt:lpstr>PowerPoint プレゼンテーション</vt:lpstr>
      <vt:lpstr>金融リテラシーの定義</vt:lpstr>
      <vt:lpstr>PowerPoint プレゼンテーション</vt:lpstr>
      <vt:lpstr>PowerPoint プレゼンテーション</vt:lpstr>
      <vt:lpstr>本講座の目的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2023-05-31T02:31:32Z</dcterms:created>
  <dcterms:modified xsi:type="dcterms:W3CDTF">2024-05-13T09:27:25Z</dcterms:modified>
</cp:coreProperties>
</file>