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5"/>
  </p:notesMasterIdLst>
  <p:sldIdLst>
    <p:sldId id="264" r:id="rId2"/>
    <p:sldId id="258" r:id="rId3"/>
    <p:sldId id="263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A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3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47B96-76F6-4338-A74C-CC07DC542B7F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1CD091-6C4B-4CBE-8B31-7BCC578CF9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60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75225" cy="3730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fontAlgn="ctr" hangingPunct="1">
              <a:spcBef>
                <a:spcPts val="302"/>
              </a:spcBef>
              <a:spcAft>
                <a:spcPts val="302"/>
              </a:spcAft>
              <a:buFont typeface="Wingdings" panose="05000000000000000000" pitchFamily="2" charset="2"/>
              <a:buNone/>
            </a:pPr>
            <a:r>
              <a:rPr lang="en-US" altLang="ja-JP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狙い</a:t>
            </a:r>
            <a:r>
              <a:rPr lang="en-US" altLang="ja-JP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lang="ja-JP" altLang="en-US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金融リテラシーは日々の生活に必要なものだと知る。授業の各項目を俯瞰する。</a:t>
            </a:r>
            <a:endParaRPr lang="en-US" altLang="ja-JP" b="1" u="sng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eaLnBrk="1" fontAlgn="ctr" hangingPunct="1">
              <a:spcBef>
                <a:spcPts val="302"/>
              </a:spcBef>
              <a:spcAft>
                <a:spcPts val="302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はじめに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eaLnBrk="1" fontAlgn="ctr" hangingPunct="1">
              <a:spcBef>
                <a:spcPts val="302"/>
              </a:spcBef>
              <a:spcAft>
                <a:spcPts val="302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これらの項目は全て、今日の授業「金融リテラシー」に関係するものです。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eaLnBrk="1" fontAlgn="ctr" hangingPunct="1">
              <a:spcBef>
                <a:spcPts val="302"/>
              </a:spcBef>
              <a:spcAft>
                <a:spcPts val="302"/>
              </a:spcAft>
              <a:buFont typeface="Wingdings" panose="05000000000000000000" pitchFamily="2" charset="2"/>
              <a:buChar char="p"/>
            </a:pP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9668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75225" cy="3730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fontAlgn="ctr" hangingPunct="1">
              <a:spcBef>
                <a:spcPts val="302"/>
              </a:spcBef>
              <a:spcAft>
                <a:spcPts val="302"/>
              </a:spcAft>
              <a:buFont typeface="Wingdings" panose="05000000000000000000" pitchFamily="2" charset="2"/>
              <a:buNone/>
            </a:pPr>
            <a:r>
              <a:rPr lang="en-US" altLang="ja-JP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狙い</a:t>
            </a:r>
            <a:r>
              <a:rPr lang="en-US" altLang="ja-JP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lang="ja-JP" altLang="en-US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金融リテラシーは日々の生活に必要なものだと知る。授業の各項目を俯瞰する。</a:t>
            </a:r>
            <a:endParaRPr lang="en-US" altLang="ja-JP" b="1" u="sng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eaLnBrk="1" fontAlgn="ctr" hangingPunct="1">
              <a:spcBef>
                <a:spcPts val="302"/>
              </a:spcBef>
              <a:spcAft>
                <a:spcPts val="302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はじめに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eaLnBrk="1" fontAlgn="ctr" hangingPunct="1">
              <a:spcBef>
                <a:spcPts val="302"/>
              </a:spcBef>
              <a:spcAft>
                <a:spcPts val="302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これらの項目は全て、今日の授業「金融リテラシー」に関係するものです。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eaLnBrk="1" fontAlgn="ctr" hangingPunct="1">
              <a:spcBef>
                <a:spcPts val="302"/>
              </a:spcBef>
              <a:spcAft>
                <a:spcPts val="302"/>
              </a:spcAft>
              <a:buFont typeface="Wingdings" panose="05000000000000000000" pitchFamily="2" charset="2"/>
              <a:buChar char="p"/>
            </a:pP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5576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75225" cy="3730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fontAlgn="ctr" hangingPunct="1">
              <a:spcBef>
                <a:spcPts val="302"/>
              </a:spcBef>
              <a:spcAft>
                <a:spcPts val="302"/>
              </a:spcAft>
              <a:buFont typeface="Wingdings" panose="05000000000000000000" pitchFamily="2" charset="2"/>
              <a:buNone/>
            </a:pPr>
            <a:r>
              <a:rPr lang="en-US" altLang="ja-JP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狙い</a:t>
            </a:r>
            <a:r>
              <a:rPr lang="en-US" altLang="ja-JP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lang="ja-JP" altLang="en-US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金融リテラシーは日々の生活に必要なものだと知る。授業の各項目を俯瞰する。</a:t>
            </a:r>
            <a:endParaRPr lang="en-US" altLang="ja-JP" b="1" u="sng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eaLnBrk="1" fontAlgn="ctr" hangingPunct="1">
              <a:spcBef>
                <a:spcPts val="302"/>
              </a:spcBef>
              <a:spcAft>
                <a:spcPts val="302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はじめに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eaLnBrk="1" fontAlgn="ctr" hangingPunct="1">
              <a:spcBef>
                <a:spcPts val="302"/>
              </a:spcBef>
              <a:spcAft>
                <a:spcPts val="302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これらの項目は全て、今日の授業「金融リテラシー」に関係するものです。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eaLnBrk="1" fontAlgn="ctr" hangingPunct="1">
              <a:spcBef>
                <a:spcPts val="302"/>
              </a:spcBef>
              <a:spcAft>
                <a:spcPts val="302"/>
              </a:spcAft>
              <a:buFont typeface="Wingdings" panose="05000000000000000000" pitchFamily="2" charset="2"/>
              <a:buChar char="p"/>
            </a:pP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8279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76327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2999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67994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01758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0914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1026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タイトル 1"/>
          <p:cNvSpPr>
            <a:spLocks noGrp="1"/>
          </p:cNvSpPr>
          <p:nvPr>
            <p:ph type="title"/>
          </p:nvPr>
        </p:nvSpPr>
        <p:spPr bwMode="gray">
          <a:xfrm>
            <a:off x="252001" y="250015"/>
            <a:ext cx="8308135" cy="424800"/>
          </a:xfrm>
          <a:prstGeom prst="rect">
            <a:avLst/>
          </a:prstGeom>
        </p:spPr>
        <p:txBody>
          <a:bodyPr anchor="ctr"/>
          <a:lstStyle>
            <a:lvl1pPr algn="l">
              <a:defRPr sz="1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cxnSp>
        <p:nvCxnSpPr>
          <p:cNvPr id="3" name="直線コネクタ 2"/>
          <p:cNvCxnSpPr/>
          <p:nvPr userDrawn="1"/>
        </p:nvCxnSpPr>
        <p:spPr>
          <a:xfrm>
            <a:off x="0" y="116632"/>
            <a:ext cx="9144000" cy="0"/>
          </a:xfrm>
          <a:prstGeom prst="line">
            <a:avLst/>
          </a:prstGeom>
          <a:ln w="254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 userDrawn="1"/>
        </p:nvCxnSpPr>
        <p:spPr>
          <a:xfrm>
            <a:off x="2526" y="161208"/>
            <a:ext cx="9144000" cy="0"/>
          </a:xfrm>
          <a:prstGeom prst="line">
            <a:avLst/>
          </a:prstGeom>
          <a:ln w="127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 userDrawn="1"/>
        </p:nvSpPr>
        <p:spPr>
          <a:xfrm>
            <a:off x="8689080" y="6544873"/>
            <a:ext cx="432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fld id="{8EF71AC9-A3D3-47E2-92FD-6F7BFB8D1AC2}" type="slidenum">
              <a:rPr kumimoji="1" lang="ja-JP" altLang="en-US" sz="1600" b="1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‹#›</a:t>
            </a:fld>
            <a:endParaRPr kumimoji="1" lang="ja-JP" altLang="en-US" sz="1600" b="1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3194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5266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8689080" y="6554017"/>
            <a:ext cx="432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b="1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8563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8" name="正方形/長方形 7"/>
          <p:cNvSpPr/>
          <p:nvPr userDrawn="1"/>
        </p:nvSpPr>
        <p:spPr>
          <a:xfrm>
            <a:off x="8689080" y="6544873"/>
            <a:ext cx="432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b="1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0668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8689080" y="6544873"/>
            <a:ext cx="432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b="1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2386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78938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713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2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3548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31188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4582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6" r:id="rId15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0"/>
            <a:ext cx="3840842" cy="4191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ja-JP" altLang="en-US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ＭＳ Ｐゴシック" panose="020B0600070205080204" pitchFamily="50" charset="-128"/>
              </a:rPr>
              <a:t>　</a:t>
            </a:r>
            <a:r>
              <a:rPr lang="ja-JP" altLang="en-US" sz="2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ご利用ガイド</a:t>
            </a: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67855" y="595386"/>
            <a:ext cx="8599053" cy="2646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46" tIns="45622" rIns="91246" bIns="45622"/>
          <a:lstStyle>
            <a:lvl1pPr defTabSz="1273175" eaLnBrk="0" hangingPunct="0">
              <a:spcBef>
                <a:spcPct val="20000"/>
              </a:spcBef>
              <a:buChar char="•"/>
              <a:defRPr kumimoji="1" sz="4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1033463" indent="-393700" defTabSz="1273175" eaLnBrk="0" hangingPunct="0">
              <a:spcBef>
                <a:spcPct val="20000"/>
              </a:spcBef>
              <a:buChar char="–"/>
              <a:defRPr kumimoji="1" sz="4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593850" indent="-314325" defTabSz="1273175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2233613" indent="-312738" defTabSz="1273175" eaLnBrk="0" hangingPunct="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871788" indent="-312738" defTabSz="1273175" eaLnBrk="0" hangingPunct="0">
              <a:spcBef>
                <a:spcPct val="20000"/>
              </a:spcBef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33289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37861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42433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47005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ja-JP" altLang="en-US" sz="2400" b="1" dirty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本教材の目的</a:t>
            </a:r>
            <a:endParaRPr lang="en-US" altLang="ja-JP" sz="2400" b="1" dirty="0">
              <a:solidFill>
                <a:srgbClr val="14AAEB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442913" indent="-442913" fontAlgn="base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p"/>
              <a:defRPr/>
            </a:pPr>
            <a:r>
              <a:rPr lang="en-US" altLang="ja-JP" sz="2200" dirty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働き方、暮らし方に関する人生の多様化等を踏まえ、生涯にわたって豊かな人生を送るためには、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720725" lvl="1" indent="-360363" fontAlgn="base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ja-JP" altLang="en-US" sz="2000" dirty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若いうちから自らのライフプランを検討するとともに、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720725" lvl="1" indent="-360363" fontAlgn="base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ja-JP" altLang="en-US" sz="2000" dirty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人生の様々なステージで必要となる資金の確保に向け、安定的な資産形成に取組むことがますます重要になっています。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442913" indent="-442913" fontAlgn="base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p"/>
              <a:defRPr/>
            </a:pPr>
            <a:r>
              <a:rPr lang="ja-JP" altLang="en-US" sz="2000" dirty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安定的な資産形成を行う上では、各個人が金融リテラシー（金融に関する知識や判断力）を高め、ニーズに見合う金融サービスを適切に選択することが重要です。 </a:t>
            </a:r>
          </a:p>
          <a:p>
            <a:pPr marL="442913" indent="-442913" fontAlgn="base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p"/>
              <a:defRPr/>
            </a:pPr>
            <a:r>
              <a:rPr lang="ja-JP" altLang="en-US" sz="2000" dirty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また、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2022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年４月からの成年年齢が引下げられたことで、成人後すぐに金融トラブルに巻き込まれることを防ぐためにも、金融リテラシーを早めに身に付けることが求められています。</a:t>
            </a:r>
          </a:p>
          <a:p>
            <a:pPr marL="442913" indent="-442913" fontAlgn="base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p"/>
              <a:defRPr/>
            </a:pPr>
            <a:r>
              <a:rPr lang="ja-JP" altLang="en-US" sz="2000" dirty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本教材は、こうした問題意識の下、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2022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年度より年次進行で実施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される高校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学習指導要領の家庭科等を踏まえ作成しました。</a:t>
            </a:r>
            <a:endParaRPr lang="ja-JP" altLang="en-US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1"/>
          <p:cNvSpPr txBox="1">
            <a:spLocks/>
          </p:cNvSpPr>
          <p:nvPr/>
        </p:nvSpPr>
        <p:spPr>
          <a:xfrm>
            <a:off x="7010400" y="6492877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>
              <a:defRPr/>
            </a:pPr>
            <a:fld id="{C721EF3B-8582-4A02-A82B-11DAB0CE9406}" type="slidenum">
              <a:rPr lang="ja-JP" altLang="en-US">
                <a:solidFill>
                  <a:prstClr val="black"/>
                </a:solidFill>
              </a:rPr>
              <a:pPr algn="r">
                <a:defRPr/>
              </a:pPr>
              <a:t>1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587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0"/>
            <a:ext cx="3840842" cy="4191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ja-JP" altLang="en-US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ＭＳ Ｐゴシック" panose="020B0600070205080204" pitchFamily="50" charset="-128"/>
              </a:rPr>
              <a:t>　</a:t>
            </a:r>
            <a:r>
              <a:rPr lang="ja-JP" altLang="en-US" sz="2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ご利用ガイド</a:t>
            </a:r>
            <a:endParaRPr lang="en-US" altLang="ja-JP" sz="2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742124" y="835532"/>
            <a:ext cx="7447475" cy="5657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46" tIns="45622" rIns="91246" bIns="45622"/>
          <a:lstStyle>
            <a:lvl1pPr defTabSz="1273175" eaLnBrk="0" hangingPunct="0">
              <a:spcBef>
                <a:spcPct val="20000"/>
              </a:spcBef>
              <a:buChar char="•"/>
              <a:defRPr kumimoji="1" sz="4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1033463" indent="-393700" defTabSz="1273175" eaLnBrk="0" hangingPunct="0">
              <a:spcBef>
                <a:spcPct val="20000"/>
              </a:spcBef>
              <a:buChar char="–"/>
              <a:defRPr kumimoji="1" sz="4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593850" indent="-314325" defTabSz="1273175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2233613" indent="-312738" defTabSz="1273175" eaLnBrk="0" hangingPunct="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871788" indent="-312738" defTabSz="1273175" eaLnBrk="0" hangingPunct="0">
              <a:spcBef>
                <a:spcPct val="20000"/>
              </a:spcBef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33289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37861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42433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47005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ja-JP" altLang="en-US" sz="2800" b="1" dirty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金融教育資料は下記の構成となっています。</a:t>
            </a: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457200" indent="-457200" fontAlgn="base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p"/>
              <a:defRPr/>
            </a:pPr>
            <a:r>
              <a:rPr lang="ja-JP" altLang="en-US" sz="2400" b="1" dirty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全体パッケージ版（全ての内容を俯瞰する、特定のスライドを選択して使用）</a:t>
            </a: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457200" indent="-457200" fontAlgn="base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p"/>
              <a:defRPr/>
            </a:pPr>
            <a:r>
              <a:rPr lang="ja-JP" altLang="en-US" sz="2400" dirty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全体ダイジェスト版（</a:t>
            </a:r>
            <a:r>
              <a:rPr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★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付「お奨め」スライドのみ、比較的短い授業時間で使用）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457200" indent="-457200" fontAlgn="base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p"/>
              <a:defRPr/>
            </a:pPr>
            <a:r>
              <a:rPr lang="ja-JP" altLang="en-US" sz="2400" dirty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各章版（授業で取り扱うトピックごとに使用）</a:t>
            </a: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1490663" lvl="1" indent="-457200" fontAlgn="base">
              <a:lnSpc>
                <a:spcPts val="12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章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はじめに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1490663" lvl="1" indent="-457200" fontAlgn="base">
              <a:lnSpc>
                <a:spcPts val="12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章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家計管理とライフプランニング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1490663" lvl="1" indent="-457200" fontAlgn="base">
              <a:lnSpc>
                <a:spcPts val="12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章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使う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1490663" lvl="1" indent="-457200" fontAlgn="base">
              <a:lnSpc>
                <a:spcPts val="12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章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備える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1490663" lvl="1" indent="-457200" fontAlgn="base">
              <a:lnSpc>
                <a:spcPts val="12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章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貯める・増やす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1490663" lvl="1" indent="-457200" fontAlgn="base">
              <a:lnSpc>
                <a:spcPts val="12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章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借りる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1490663" lvl="1" indent="-457200" fontAlgn="base">
              <a:lnSpc>
                <a:spcPts val="12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章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金融トラブル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1490663" lvl="1" indent="-457200" fontAlgn="base">
              <a:lnSpc>
                <a:spcPts val="12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章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まとめ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fontAlgn="base">
              <a:lnSpc>
                <a:spcPct val="120000"/>
              </a:lnSpc>
              <a:spcBef>
                <a:spcPts val="1200"/>
              </a:spcBef>
              <a:buNone/>
              <a:defRPr/>
            </a:pPr>
            <a:endParaRPr lang="ja-JP" altLang="en-US" sz="2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1"/>
          <p:cNvSpPr txBox="1">
            <a:spLocks/>
          </p:cNvSpPr>
          <p:nvPr/>
        </p:nvSpPr>
        <p:spPr>
          <a:xfrm>
            <a:off x="7010400" y="6492877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>
              <a:defRPr/>
            </a:pPr>
            <a:fld id="{C721EF3B-8582-4A02-A82B-11DAB0CE9406}" type="slidenum">
              <a:rPr lang="ja-JP" altLang="en-US">
                <a:solidFill>
                  <a:prstClr val="black"/>
                </a:solidFill>
              </a:rPr>
              <a:pPr algn="r">
                <a:defRPr/>
              </a:pPr>
              <a:t>2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409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0"/>
            <a:ext cx="3840842" cy="4191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ja-JP" altLang="en-US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ＭＳ Ｐゴシック" panose="020B0600070205080204" pitchFamily="50" charset="-128"/>
              </a:rPr>
              <a:t>　</a:t>
            </a:r>
            <a:r>
              <a:rPr lang="ja-JP" altLang="en-US" sz="2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ご利用ガイド</a:t>
            </a:r>
          </a:p>
        </p:txBody>
      </p:sp>
      <p:sp>
        <p:nvSpPr>
          <p:cNvPr id="4" name="スライド番号プレースホルダー 1"/>
          <p:cNvSpPr txBox="1">
            <a:spLocks/>
          </p:cNvSpPr>
          <p:nvPr/>
        </p:nvSpPr>
        <p:spPr>
          <a:xfrm>
            <a:off x="7010400" y="6492877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>
              <a:defRPr/>
            </a:pPr>
            <a:fld id="{C721EF3B-8582-4A02-A82B-11DAB0CE9406}" type="slidenum">
              <a:rPr lang="ja-JP" altLang="en-US">
                <a:solidFill>
                  <a:prstClr val="black"/>
                </a:solidFill>
              </a:rPr>
              <a:pPr algn="r">
                <a:defRPr/>
              </a:pPr>
              <a:t>3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 bwMode="auto">
          <a:xfrm>
            <a:off x="742124" y="1059550"/>
            <a:ext cx="7662967" cy="2646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46" tIns="45622" rIns="91246" bIns="45622"/>
          <a:lstStyle>
            <a:lvl1pPr defTabSz="1273175" eaLnBrk="0" hangingPunct="0">
              <a:spcBef>
                <a:spcPct val="20000"/>
              </a:spcBef>
              <a:buChar char="•"/>
              <a:defRPr kumimoji="1" sz="4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1033463" indent="-393700" defTabSz="1273175" eaLnBrk="0" hangingPunct="0">
              <a:spcBef>
                <a:spcPct val="20000"/>
              </a:spcBef>
              <a:buChar char="–"/>
              <a:defRPr kumimoji="1" sz="4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593850" indent="-314325" defTabSz="1273175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2233613" indent="-312738" defTabSz="1273175" eaLnBrk="0" hangingPunct="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871788" indent="-312738" defTabSz="1273175" eaLnBrk="0" hangingPunct="0">
              <a:spcBef>
                <a:spcPct val="20000"/>
              </a:spcBef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33289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37861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42433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47005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ja-JP" altLang="en-US" sz="2800" b="1" dirty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利用方法は下記がおすすめです。</a:t>
            </a:r>
            <a:endParaRPr lang="en-US" altLang="ja-JP" sz="2800" b="1" dirty="0">
              <a:solidFill>
                <a:srgbClr val="14AAEB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457200" indent="-457200" fontAlgn="base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p"/>
              <a:defRPr/>
            </a:pPr>
            <a:r>
              <a:rPr lang="ja-JP" altLang="en-US" sz="2200" dirty="0" smtClean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赤星（</a:t>
            </a:r>
            <a:r>
              <a:rPr lang="ja-JP" altLang="en-US" sz="2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★</a:t>
            </a:r>
            <a:r>
              <a:rPr lang="ja-JP" altLang="en-US" sz="2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）付スライド＝「お奨め」を使用する。</a:t>
            </a:r>
            <a:endParaRPr lang="en-US" altLang="ja-JP" sz="2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457200" indent="-457200" fontAlgn="base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p"/>
              <a:defRPr/>
            </a:pPr>
            <a:r>
              <a:rPr lang="ja-JP" altLang="en-US" sz="2200" dirty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教材は</a:t>
            </a:r>
            <a:r>
              <a:rPr lang="en-US" altLang="ja-JP" sz="22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pdf</a:t>
            </a:r>
            <a:r>
              <a:rPr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のほか、パワーポイント形式でご提供しており、資料の抜粋や改変等も自由に行えます。</a:t>
            </a:r>
            <a:endParaRPr lang="en-US" altLang="ja-JP" sz="22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457200" indent="-457200" fontAlgn="base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p"/>
              <a:defRPr/>
            </a:pPr>
            <a:r>
              <a:rPr lang="ja-JP" altLang="en-US" sz="2200" dirty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パワーポイント版には、ノート部分に説明を記載しています。</a:t>
            </a:r>
            <a:endParaRPr lang="en-US" altLang="ja-JP" sz="22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marL="457200" indent="-457200" fontAlgn="base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p"/>
              <a:defRPr/>
            </a:pPr>
            <a:r>
              <a:rPr lang="en-US" altLang="ja-JP" sz="2200" dirty="0">
                <a:solidFill>
                  <a:srgbClr val="14AA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章：貯める・</a:t>
            </a:r>
            <a:r>
              <a:rPr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増やす」に</a:t>
            </a:r>
            <a:r>
              <a:rPr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ついて</a:t>
            </a:r>
            <a:r>
              <a:rPr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は、投資の基本的な考え方の一つである長期</a:t>
            </a:r>
            <a:r>
              <a:rPr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積立分散投資</a:t>
            </a:r>
            <a:r>
              <a:rPr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や、</a:t>
            </a:r>
            <a:r>
              <a:rPr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NISA</a:t>
            </a:r>
            <a:r>
              <a:rPr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等の非課税制度の</a:t>
            </a:r>
            <a:r>
              <a:rPr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資料等を追加</a:t>
            </a:r>
            <a:r>
              <a:rPr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した、「</a:t>
            </a:r>
            <a:r>
              <a:rPr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応用編」も作成しています。資産形成について、時間をかけてより詳しく取り扱う場合には、「応用編」をご利用ください。</a:t>
            </a:r>
            <a:endParaRPr lang="en-US" altLang="ja-JP" sz="22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fontAlgn="base">
              <a:lnSpc>
                <a:spcPct val="120000"/>
              </a:lnSpc>
              <a:spcBef>
                <a:spcPts val="1200"/>
              </a:spcBef>
              <a:buNone/>
              <a:defRPr/>
            </a:pP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fontAlgn="base">
              <a:lnSpc>
                <a:spcPct val="120000"/>
              </a:lnSpc>
              <a:spcBef>
                <a:spcPts val="1200"/>
              </a:spcBef>
              <a:buNone/>
              <a:defRPr/>
            </a:pPr>
            <a:endParaRPr lang="ja-JP" altLang="en-US" sz="2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7518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565</Words>
  <Application>Microsoft Office PowerPoint</Application>
  <PresentationFormat>画面に合わせる (4:3)</PresentationFormat>
  <Paragraphs>39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HGPｺﾞｼｯｸM</vt:lpstr>
      <vt:lpstr>Meiryo UI</vt:lpstr>
      <vt:lpstr>ＭＳ Ｐゴシック</vt:lpstr>
      <vt:lpstr>メイリオ</vt:lpstr>
      <vt:lpstr>游ゴシック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2023-05-31T02:30:21Z</dcterms:created>
  <dcterms:modified xsi:type="dcterms:W3CDTF">2023-05-31T02:30:33Z</dcterms:modified>
</cp:coreProperties>
</file>