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3" showSpecialPlsOnTitleSld="0" removePersonalInfoOnSave="1" saveSubsetFonts="1">
  <p:sldMasterIdLst>
    <p:sldMasterId id="2147483660" r:id="rId1"/>
    <p:sldMasterId id="2147483678" r:id="rId2"/>
  </p:sldMasterIdLst>
  <p:notesMasterIdLst>
    <p:notesMasterId r:id="rId11"/>
  </p:notesMasterIdLst>
  <p:handoutMasterIdLst>
    <p:handoutMasterId r:id="rId12"/>
  </p:handoutMasterIdLst>
  <p:sldIdLst>
    <p:sldId id="424" r:id="rId3"/>
    <p:sldId id="404" r:id="rId4"/>
    <p:sldId id="351" r:id="rId5"/>
    <p:sldId id="352" r:id="rId6"/>
    <p:sldId id="297" r:id="rId7"/>
    <p:sldId id="288" r:id="rId8"/>
    <p:sldId id="369" r:id="rId9"/>
    <p:sldId id="423" r:id="rId10"/>
  </p:sldIdLst>
  <p:sldSz cx="9906000" cy="6858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A1642699-2743-47E6-883B-3224BFD6B7A9}">
          <p14:sldIdLst>
            <p14:sldId id="424"/>
            <p14:sldId id="404"/>
            <p14:sldId id="351"/>
            <p14:sldId id="352"/>
            <p14:sldId id="297"/>
            <p14:sldId id="288"/>
            <p14:sldId id="369"/>
            <p14:sldId id="423"/>
          </p14:sldIdLst>
        </p14:section>
      </p14:sectionLst>
    </p:ext>
    <p:ext uri="{EFAFB233-063F-42B5-8137-9DF3F51BA10A}">
      <p15:sldGuideLst xmlns:p15="http://schemas.microsoft.com/office/powerpoint/2012/main">
        <p15:guide id="1" orient="horz" pos="1911" userDrawn="1">
          <p15:clr>
            <a:srgbClr val="A4A3A4"/>
          </p15:clr>
        </p15:guide>
        <p15:guide id="2" pos="3120">
          <p15:clr>
            <a:srgbClr val="A4A3A4"/>
          </p15:clr>
        </p15:guide>
        <p15:guide id="3" pos="172" userDrawn="1">
          <p15:clr>
            <a:srgbClr val="A4A3A4"/>
          </p15:clr>
        </p15:guide>
        <p15:guide id="4" orient="horz" pos="368" userDrawn="1">
          <p15:clr>
            <a:srgbClr val="A4A3A4"/>
          </p15:clr>
        </p15:guide>
        <p15:guide id="5" orient="horz" pos="2886" userDrawn="1">
          <p15:clr>
            <a:srgbClr val="A4A3A4"/>
          </p15:clr>
        </p15:guide>
        <p15:guide id="6" pos="6068" userDrawn="1">
          <p15:clr>
            <a:srgbClr val="A4A3A4"/>
          </p15:clr>
        </p15:guide>
        <p15:guide id="7" orient="horz" pos="411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22790"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196"/>
    <a:srgbClr val="5C9083"/>
    <a:srgbClr val="14191C"/>
    <a:srgbClr val="5CA18E"/>
    <a:srgbClr val="ED7D31"/>
    <a:srgbClr val="006158"/>
    <a:srgbClr val="70AD47"/>
    <a:srgbClr val="5B9BD5"/>
    <a:srgbClr val="FFFFFF"/>
    <a:srgbClr val="E7FFF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28" autoAdjust="0"/>
    <p:restoredTop sz="92923" autoAdjust="0"/>
  </p:normalViewPr>
  <p:slideViewPr>
    <p:cSldViewPr snapToGrid="0" showGuides="1">
      <p:cViewPr>
        <p:scale>
          <a:sx n="52" d="100"/>
          <a:sy n="52" d="100"/>
        </p:scale>
        <p:origin x="1524" y="80"/>
      </p:cViewPr>
      <p:guideLst>
        <p:guide orient="horz" pos="1911"/>
        <p:guide pos="3120"/>
        <p:guide pos="172"/>
        <p:guide orient="horz" pos="368"/>
        <p:guide orient="horz" pos="2886"/>
        <p:guide pos="6068"/>
        <p:guide orient="horz" pos="4110"/>
      </p:guideLst>
    </p:cSldViewPr>
  </p:slideViewPr>
  <p:notesTextViewPr>
    <p:cViewPr>
      <p:scale>
        <a:sx n="75" d="100"/>
        <a:sy n="75" d="100"/>
      </p:scale>
      <p:origin x="0" y="0"/>
    </p:cViewPr>
  </p:notesTextViewPr>
  <p:notesViewPr>
    <p:cSldViewPr snapToGrid="0" showGuides="1">
      <p:cViewPr varScale="1">
        <p:scale>
          <a:sx n="44" d="100"/>
          <a:sy n="44" d="100"/>
        </p:scale>
        <p:origin x="2860" y="6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commentAuthors" Target="commentAuthor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2"/>
            <a:ext cx="2918621" cy="494813"/>
          </a:xfrm>
          <a:prstGeom prst="rect">
            <a:avLst/>
          </a:prstGeom>
        </p:spPr>
        <p:txBody>
          <a:bodyPr vert="horz" lIns="90615" tIns="45306" rIns="90615" bIns="45306"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574" y="2"/>
            <a:ext cx="2918621" cy="494813"/>
          </a:xfrm>
          <a:prstGeom prst="rect">
            <a:avLst/>
          </a:prstGeom>
        </p:spPr>
        <p:txBody>
          <a:bodyPr vert="horz" lIns="90615" tIns="45306" rIns="90615" bIns="45306" rtlCol="0"/>
          <a:lstStyle>
            <a:lvl1pPr algn="r">
              <a:defRPr sz="1200"/>
            </a:lvl1pPr>
          </a:lstStyle>
          <a:p>
            <a:fld id="{F0E400C4-62FC-465D-ACBC-5BF91F622C6A}" type="datetimeFigureOut">
              <a:rPr kumimoji="1" lang="ja-JP" altLang="en-US" smtClean="0"/>
              <a:t>2023/3/9</a:t>
            </a:fld>
            <a:endParaRPr kumimoji="1" lang="ja-JP" altLang="en-US"/>
          </a:p>
        </p:txBody>
      </p:sp>
      <p:sp>
        <p:nvSpPr>
          <p:cNvPr id="4" name="フッター プレースホルダー 3"/>
          <p:cNvSpPr>
            <a:spLocks noGrp="1"/>
          </p:cNvSpPr>
          <p:nvPr>
            <p:ph type="ftr" sz="quarter" idx="2"/>
          </p:nvPr>
        </p:nvSpPr>
        <p:spPr>
          <a:xfrm>
            <a:off x="4" y="9371504"/>
            <a:ext cx="2918621" cy="494813"/>
          </a:xfrm>
          <a:prstGeom prst="rect">
            <a:avLst/>
          </a:prstGeom>
        </p:spPr>
        <p:txBody>
          <a:bodyPr vert="horz" lIns="90615" tIns="45306" rIns="90615" bIns="45306"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574" y="9371504"/>
            <a:ext cx="2918621" cy="494813"/>
          </a:xfrm>
          <a:prstGeom prst="rect">
            <a:avLst/>
          </a:prstGeom>
        </p:spPr>
        <p:txBody>
          <a:bodyPr vert="horz" lIns="90615" tIns="45306" rIns="90615" bIns="45306" rtlCol="0" anchor="b"/>
          <a:lstStyle>
            <a:lvl1pPr algn="r">
              <a:defRPr sz="1200"/>
            </a:lvl1pPr>
          </a:lstStyle>
          <a:p>
            <a:fld id="{28F77E1B-6127-4E8F-B340-BAC4A2D59DCF}" type="slidenum">
              <a:rPr kumimoji="1" lang="ja-JP" altLang="en-US" smtClean="0"/>
              <a:t>‹#›</a:t>
            </a:fld>
            <a:endParaRPr kumimoji="1" lang="ja-JP" altLang="en-US"/>
          </a:p>
        </p:txBody>
      </p:sp>
    </p:spTree>
    <p:extLst>
      <p:ext uri="{BB962C8B-B14F-4D97-AF65-F5344CB8AC3E}">
        <p14:creationId xmlns:p14="http://schemas.microsoft.com/office/powerpoint/2010/main" val="16208439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4"/>
            <a:ext cx="2918831" cy="495029"/>
          </a:xfrm>
          <a:prstGeom prst="rect">
            <a:avLst/>
          </a:prstGeom>
        </p:spPr>
        <p:txBody>
          <a:bodyPr vert="horz" lIns="90615" tIns="45306" rIns="90615" bIns="4530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6" y="4"/>
            <a:ext cx="2918831" cy="495029"/>
          </a:xfrm>
          <a:prstGeom prst="rect">
            <a:avLst/>
          </a:prstGeom>
        </p:spPr>
        <p:txBody>
          <a:bodyPr vert="horz" lIns="90615" tIns="45306" rIns="90615" bIns="45306" rtlCol="0"/>
          <a:lstStyle>
            <a:lvl1pPr algn="r">
              <a:defRPr sz="1200"/>
            </a:lvl1pPr>
          </a:lstStyle>
          <a:p>
            <a:fld id="{E2C52428-4ED6-4669-87B1-627096DC22A0}" type="datetimeFigureOut">
              <a:rPr kumimoji="1" lang="ja-JP" altLang="en-US" smtClean="0"/>
              <a:t>2023/3/9</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30575"/>
          </a:xfrm>
          <a:prstGeom prst="rect">
            <a:avLst/>
          </a:prstGeom>
          <a:noFill/>
          <a:ln w="12700">
            <a:solidFill>
              <a:prstClr val="black"/>
            </a:solidFill>
          </a:ln>
        </p:spPr>
        <p:txBody>
          <a:bodyPr vert="horz" lIns="90615" tIns="45306" rIns="90615" bIns="45306" rtlCol="0" anchor="ctr"/>
          <a:lstStyle/>
          <a:p>
            <a:endParaRPr lang="ja-JP" altLang="en-US"/>
          </a:p>
        </p:txBody>
      </p:sp>
      <p:sp>
        <p:nvSpPr>
          <p:cNvPr id="5" name="ノート プレースホルダー 4"/>
          <p:cNvSpPr>
            <a:spLocks noGrp="1"/>
          </p:cNvSpPr>
          <p:nvPr>
            <p:ph type="body" sz="quarter" idx="3"/>
          </p:nvPr>
        </p:nvSpPr>
        <p:spPr>
          <a:xfrm>
            <a:off x="673577" y="4748165"/>
            <a:ext cx="5388610" cy="3884860"/>
          </a:xfrm>
          <a:prstGeom prst="rect">
            <a:avLst/>
          </a:prstGeom>
        </p:spPr>
        <p:txBody>
          <a:bodyPr vert="horz" lIns="90615" tIns="45306" rIns="90615" bIns="4530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286"/>
            <a:ext cx="2918831" cy="495028"/>
          </a:xfrm>
          <a:prstGeom prst="rect">
            <a:avLst/>
          </a:prstGeom>
        </p:spPr>
        <p:txBody>
          <a:bodyPr vert="horz" lIns="90615" tIns="45306" rIns="90615" bIns="4530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6" y="9371286"/>
            <a:ext cx="2918831" cy="495028"/>
          </a:xfrm>
          <a:prstGeom prst="rect">
            <a:avLst/>
          </a:prstGeom>
        </p:spPr>
        <p:txBody>
          <a:bodyPr vert="horz" lIns="90615" tIns="45306" rIns="90615" bIns="45306" rtlCol="0" anchor="b"/>
          <a:lstStyle>
            <a:lvl1pPr algn="r">
              <a:defRPr sz="1200"/>
            </a:lvl1pPr>
          </a:lstStyle>
          <a:p>
            <a:fld id="{B4754AF3-11AD-4DEF-A075-341F0C8AC012}" type="slidenum">
              <a:rPr kumimoji="1" lang="ja-JP" altLang="en-US" smtClean="0"/>
              <a:t>‹#›</a:t>
            </a:fld>
            <a:endParaRPr kumimoji="1" lang="ja-JP" altLang="en-US"/>
          </a:p>
        </p:txBody>
      </p:sp>
    </p:spTree>
    <p:extLst>
      <p:ext uri="{BB962C8B-B14F-4D97-AF65-F5344CB8AC3E}">
        <p14:creationId xmlns:p14="http://schemas.microsoft.com/office/powerpoint/2010/main" val="376447558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B4754AF3-11AD-4DEF-A075-341F0C8AC012}" type="slidenum">
              <a:rPr kumimoji="1" lang="ja-JP" altLang="en-US" smtClean="0"/>
              <a:t>3</a:t>
            </a:fld>
            <a:endParaRPr kumimoji="1" lang="ja-JP" altLang="en-US"/>
          </a:p>
        </p:txBody>
      </p:sp>
    </p:spTree>
    <p:extLst>
      <p:ext uri="{BB962C8B-B14F-4D97-AF65-F5344CB8AC3E}">
        <p14:creationId xmlns:p14="http://schemas.microsoft.com/office/powerpoint/2010/main" val="6986540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AE0F744-F338-469C-81DD-7D82C9B8CA64}" type="slidenum">
              <a:rPr kumimoji="1" lang="ja-JP" altLang="en-US" smtClean="0"/>
              <a:t>‹#›</a:t>
            </a:fld>
            <a:endParaRPr kumimoji="1" lang="ja-JP" altLang="en-US"/>
          </a:p>
        </p:txBody>
      </p:sp>
      <p:sp>
        <p:nvSpPr>
          <p:cNvPr id="12" name="円/楕円 14">
            <a:extLst>
              <a:ext uri="{FF2B5EF4-FFF2-40B4-BE49-F238E27FC236}">
                <a16:creationId xmlns:a16="http://schemas.microsoft.com/office/drawing/2014/main" id="{47953C80-71A5-4AA2-AEAD-21948D1AA6DC}"/>
              </a:ext>
            </a:extLst>
          </p:cNvPr>
          <p:cNvSpPr/>
          <p:nvPr userDrawn="1"/>
        </p:nvSpPr>
        <p:spPr>
          <a:xfrm>
            <a:off x="6772122" y="3829873"/>
            <a:ext cx="3298372" cy="3298372"/>
          </a:xfrm>
          <a:prstGeom prst="ellipse">
            <a:avLst/>
          </a:prstGeom>
          <a:noFill/>
          <a:ln w="952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13" name="円/楕円 15">
            <a:extLst>
              <a:ext uri="{FF2B5EF4-FFF2-40B4-BE49-F238E27FC236}">
                <a16:creationId xmlns:a16="http://schemas.microsoft.com/office/drawing/2014/main" id="{9C4582D1-F710-4E2F-9868-CB89116D5932}"/>
              </a:ext>
            </a:extLst>
          </p:cNvPr>
          <p:cNvSpPr/>
          <p:nvPr userDrawn="1"/>
        </p:nvSpPr>
        <p:spPr>
          <a:xfrm>
            <a:off x="6553973" y="3640996"/>
            <a:ext cx="1268186" cy="1268186"/>
          </a:xfrm>
          <a:prstGeom prst="ellipse">
            <a:avLst/>
          </a:prstGeom>
          <a:noFill/>
          <a:ln w="952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14" name="正方形/長方形 13"/>
          <p:cNvSpPr/>
          <p:nvPr userDrawn="1"/>
        </p:nvSpPr>
        <p:spPr>
          <a:xfrm>
            <a:off x="-46119" y="-46139"/>
            <a:ext cx="2461774" cy="6904139"/>
          </a:xfrm>
          <a:prstGeom prst="rect">
            <a:avLst/>
          </a:prstGeom>
          <a:solidFill>
            <a:srgbClr val="004196"/>
          </a:solidFill>
          <a:ln>
            <a:solidFill>
              <a:srgbClr val="00419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532573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AE6B26A-F333-4671-8EC9-FE0F88FDBA6E}" type="datetimeFigureOut">
              <a:rPr kumimoji="1" lang="ja-JP" altLang="en-US" smtClean="0"/>
              <a:t>2023/3/9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8304142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6275" y="1709738"/>
            <a:ext cx="8543925"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76275" y="4589463"/>
            <a:ext cx="8543925"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AE6B26A-F333-4671-8EC9-FE0F88FDBA6E}" type="datetimeFigureOut">
              <a:rPr kumimoji="1" lang="ja-JP" altLang="en-US" smtClean="0"/>
              <a:t>2023/3/9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26254913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81038" y="1825625"/>
            <a:ext cx="4195762"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29200" y="1825625"/>
            <a:ext cx="4195763"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AE6B26A-F333-4671-8EC9-FE0F88FDBA6E}" type="datetimeFigureOut">
              <a:rPr kumimoji="1" lang="ja-JP" altLang="en-US" smtClean="0"/>
              <a:t>2023/3/9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6042518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625" y="365125"/>
            <a:ext cx="8543925"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2625" y="1681163"/>
            <a:ext cx="419100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2625" y="2505075"/>
            <a:ext cx="419100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14913" y="1681163"/>
            <a:ext cx="42116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14913" y="2505075"/>
            <a:ext cx="421163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AE6B26A-F333-4671-8EC9-FE0F88FDBA6E}" type="datetimeFigureOut">
              <a:rPr kumimoji="1" lang="ja-JP" altLang="en-US" smtClean="0"/>
              <a:t>2023/3/9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31574635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AE6B26A-F333-4671-8EC9-FE0F88FDBA6E}" type="datetimeFigureOut">
              <a:rPr kumimoji="1" lang="ja-JP" altLang="en-US" smtClean="0"/>
              <a:t>2023/3/9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1750993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AE6B26A-F333-4671-8EC9-FE0F88FDBA6E}" type="datetimeFigureOut">
              <a:rPr kumimoji="1" lang="ja-JP" altLang="en-US" smtClean="0"/>
              <a:t>2023/3/9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13142433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625" y="457200"/>
            <a:ext cx="3194050"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4211638" y="987425"/>
            <a:ext cx="5014912"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2625" y="2057400"/>
            <a:ext cx="319405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AE6B26A-F333-4671-8EC9-FE0F88FDBA6E}" type="datetimeFigureOut">
              <a:rPr kumimoji="1" lang="ja-JP" altLang="en-US" smtClean="0"/>
              <a:t>2023/3/9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26384253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625" y="457200"/>
            <a:ext cx="3194050"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4211638" y="987425"/>
            <a:ext cx="501491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682625" y="2057400"/>
            <a:ext cx="319405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AE6B26A-F333-4671-8EC9-FE0F88FDBA6E}" type="datetimeFigureOut">
              <a:rPr kumimoji="1" lang="ja-JP" altLang="en-US" smtClean="0"/>
              <a:t>2023/3/9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23097022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AE6B26A-F333-4671-8EC9-FE0F88FDBA6E}" type="datetimeFigureOut">
              <a:rPr kumimoji="1" lang="ja-JP" altLang="en-US" smtClean="0"/>
              <a:t>2023/3/9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305309281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9775" y="365125"/>
            <a:ext cx="2135188"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81038" y="365125"/>
            <a:ext cx="6256337"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AE6B26A-F333-4671-8EC9-FE0F88FDBA6E}" type="datetimeFigureOut">
              <a:rPr kumimoji="1" lang="ja-JP" altLang="en-US" smtClean="0"/>
              <a:t>2023/3/9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11263457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ユーザー設定レイアウト">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AE0F744-F338-469C-81DD-7D82C9B8CA64}" type="slidenum">
              <a:rPr kumimoji="1" lang="ja-JP" altLang="en-US" smtClean="0"/>
              <a:t>‹#›</a:t>
            </a:fld>
            <a:endParaRPr kumimoji="1" lang="ja-JP" altLang="en-US"/>
          </a:p>
        </p:txBody>
      </p:sp>
      <p:sp>
        <p:nvSpPr>
          <p:cNvPr id="14" name="正方形/長方形 13"/>
          <p:cNvSpPr/>
          <p:nvPr userDrawn="1"/>
        </p:nvSpPr>
        <p:spPr>
          <a:xfrm>
            <a:off x="-46119" y="-46139"/>
            <a:ext cx="2448126" cy="6904139"/>
          </a:xfrm>
          <a:prstGeom prst="rect">
            <a:avLst/>
          </a:prstGeom>
          <a:solidFill>
            <a:srgbClr val="004196"/>
          </a:solidFill>
          <a:ln>
            <a:solidFill>
              <a:srgbClr val="00419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円/楕円 15">
            <a:extLst>
              <a:ext uri="{FF2B5EF4-FFF2-40B4-BE49-F238E27FC236}">
                <a16:creationId xmlns:a16="http://schemas.microsoft.com/office/drawing/2014/main" id="{9C4582D1-F710-4E2F-9868-CB89116D5932}"/>
              </a:ext>
            </a:extLst>
          </p:cNvPr>
          <p:cNvSpPr/>
          <p:nvPr userDrawn="1"/>
        </p:nvSpPr>
        <p:spPr>
          <a:xfrm>
            <a:off x="6553973" y="3640996"/>
            <a:ext cx="1268186" cy="1268186"/>
          </a:xfrm>
          <a:prstGeom prst="ellipse">
            <a:avLst/>
          </a:prstGeom>
          <a:noFill/>
          <a:ln w="952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9" name="円/楕円 14">
            <a:extLst>
              <a:ext uri="{FF2B5EF4-FFF2-40B4-BE49-F238E27FC236}">
                <a16:creationId xmlns:a16="http://schemas.microsoft.com/office/drawing/2014/main" id="{47953C80-71A5-4AA2-AEAD-21948D1AA6DC}"/>
              </a:ext>
            </a:extLst>
          </p:cNvPr>
          <p:cNvSpPr/>
          <p:nvPr userDrawn="1"/>
        </p:nvSpPr>
        <p:spPr>
          <a:xfrm>
            <a:off x="6772122" y="3829873"/>
            <a:ext cx="3298372" cy="3298372"/>
          </a:xfrm>
          <a:prstGeom prst="ellipse">
            <a:avLst/>
          </a:prstGeom>
          <a:noFill/>
          <a:ln w="952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9839601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セクション ヘッダー">
    <p:spTree>
      <p:nvGrpSpPr>
        <p:cNvPr id="1" name=""/>
        <p:cNvGrpSpPr/>
        <p:nvPr/>
      </p:nvGrpSpPr>
      <p:grpSpPr>
        <a:xfrm>
          <a:off x="0" y="0"/>
          <a:ext cx="0" cy="0"/>
          <a:chOff x="0" y="0"/>
          <a:chExt cx="0" cy="0"/>
        </a:xfrm>
      </p:grpSpPr>
      <p:sp>
        <p:nvSpPr>
          <p:cNvPr id="7" name="スライド番号プレースホルダー 5">
            <a:extLst>
              <a:ext uri="{FF2B5EF4-FFF2-40B4-BE49-F238E27FC236}">
                <a16:creationId xmlns:a16="http://schemas.microsoft.com/office/drawing/2014/main" id="{2C89B828-B338-413C-B008-0A8566F4881D}"/>
              </a:ext>
            </a:extLst>
          </p:cNvPr>
          <p:cNvSpPr>
            <a:spLocks noGrp="1"/>
          </p:cNvSpPr>
          <p:nvPr>
            <p:ph type="sldNum" sz="quarter" idx="12"/>
          </p:nvPr>
        </p:nvSpPr>
        <p:spPr>
          <a:xfrm>
            <a:off x="7381875" y="6463208"/>
            <a:ext cx="2228850" cy="249385"/>
          </a:xfrm>
        </p:spPr>
        <p:txBody>
          <a:bodyPr rtlCol="0"/>
          <a:lstStyle>
            <a:lvl1pPr algn="r">
              <a:defRPr sz="731">
                <a:solidFill>
                  <a:schemeClr val="accent3"/>
                </a:solidFill>
                <a:latin typeface="Meiryo UI" panose="020B0604030504040204" pitchFamily="50" charset="-128"/>
                <a:ea typeface="Meiryo UI" panose="020B0604030504040204" pitchFamily="50" charset="-128"/>
              </a:defRPr>
            </a:lvl1pPr>
          </a:lstStyle>
          <a:p>
            <a:fld id="{48BB047D-A6CD-43AB-96F0-683C726B586B}" type="slidenum">
              <a:rPr lang="en-US" altLang="ja-JP" noProof="0" smtClean="0"/>
              <a:pPr/>
              <a:t>‹#›</a:t>
            </a:fld>
            <a:endParaRPr lang="ja-JP" altLang="en-US" noProof="0" dirty="0"/>
          </a:p>
        </p:txBody>
      </p:sp>
      <p:sp>
        <p:nvSpPr>
          <p:cNvPr id="19" name="長方形 18">
            <a:extLst>
              <a:ext uri="{FF2B5EF4-FFF2-40B4-BE49-F238E27FC236}">
                <a16:creationId xmlns:a16="http://schemas.microsoft.com/office/drawing/2014/main" id="{9A55704E-D515-4774-90C6-5F887DDAE55E}"/>
              </a:ext>
            </a:extLst>
          </p:cNvPr>
          <p:cNvSpPr/>
          <p:nvPr userDrawn="1"/>
        </p:nvSpPr>
        <p:spPr>
          <a:xfrm>
            <a:off x="368514" y="2428608"/>
            <a:ext cx="6912000" cy="45719"/>
          </a:xfrm>
          <a:prstGeom prst="rect">
            <a:avLst/>
          </a:prstGeom>
          <a:solidFill>
            <a:srgbClr val="0041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sz="1463" noProof="0" dirty="0">
              <a:latin typeface="Meiryo UI" panose="020B0604030504040204" pitchFamily="50" charset="-128"/>
              <a:ea typeface="Meiryo UI" panose="020B0604030504040204" pitchFamily="50" charset="-128"/>
            </a:endParaRPr>
          </a:p>
        </p:txBody>
      </p:sp>
      <p:sp>
        <p:nvSpPr>
          <p:cNvPr id="4" name="タイトル 3">
            <a:extLst>
              <a:ext uri="{FF2B5EF4-FFF2-40B4-BE49-F238E27FC236}">
                <a16:creationId xmlns:a16="http://schemas.microsoft.com/office/drawing/2014/main" id="{E39D1C78-6110-4052-8455-7E7893F7FCD3}"/>
              </a:ext>
            </a:extLst>
          </p:cNvPr>
          <p:cNvSpPr>
            <a:spLocks noGrp="1"/>
          </p:cNvSpPr>
          <p:nvPr>
            <p:ph type="title"/>
          </p:nvPr>
        </p:nvSpPr>
        <p:spPr>
          <a:xfrm>
            <a:off x="368515" y="1770073"/>
            <a:ext cx="6912000" cy="658535"/>
          </a:xfrm>
        </p:spPr>
        <p:txBody>
          <a:bodyPr rtlCol="0">
            <a:normAutofit/>
          </a:bodyPr>
          <a:lstStyle>
            <a:lvl1pPr>
              <a:defRPr lang="en-US" sz="2800" b="1" kern="1200" cap="all" baseline="0" smtClean="0">
                <a:solidFill>
                  <a:srgbClr val="004196"/>
                </a:solidFill>
                <a:latin typeface="+mn-ea"/>
                <a:ea typeface="+mn-ea"/>
                <a:cs typeface="+mj-cs"/>
              </a:defRPr>
            </a:lvl1pPr>
          </a:lstStyle>
          <a:p>
            <a:pPr rtl="0"/>
            <a:r>
              <a:rPr lang="ja-JP" altLang="en-US" noProof="0" dirty="0"/>
              <a:t>マスター タイトルの書式設定</a:t>
            </a:r>
          </a:p>
        </p:txBody>
      </p:sp>
      <p:sp>
        <p:nvSpPr>
          <p:cNvPr id="21" name="円/楕円 16">
            <a:extLst>
              <a:ext uri="{FF2B5EF4-FFF2-40B4-BE49-F238E27FC236}">
                <a16:creationId xmlns:a16="http://schemas.microsoft.com/office/drawing/2014/main" id="{8725921A-0ED5-431E-899C-28A6920B5029}"/>
              </a:ext>
            </a:extLst>
          </p:cNvPr>
          <p:cNvSpPr/>
          <p:nvPr userDrawn="1"/>
        </p:nvSpPr>
        <p:spPr>
          <a:xfrm>
            <a:off x="7700282" y="1022650"/>
            <a:ext cx="3298372" cy="3298372"/>
          </a:xfrm>
          <a:prstGeom prst="ellipse">
            <a:avLst/>
          </a:prstGeom>
          <a:noFill/>
          <a:ln w="952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22" name="円/楕円 17">
            <a:extLst>
              <a:ext uri="{FF2B5EF4-FFF2-40B4-BE49-F238E27FC236}">
                <a16:creationId xmlns:a16="http://schemas.microsoft.com/office/drawing/2014/main" id="{EE8B169A-8A2F-4425-A9A1-1B828428B434}"/>
              </a:ext>
            </a:extLst>
          </p:cNvPr>
          <p:cNvSpPr/>
          <p:nvPr userDrawn="1"/>
        </p:nvSpPr>
        <p:spPr>
          <a:xfrm>
            <a:off x="7381875" y="798246"/>
            <a:ext cx="1268186" cy="1268186"/>
          </a:xfrm>
          <a:prstGeom prst="ellipse">
            <a:avLst/>
          </a:prstGeom>
          <a:noFill/>
          <a:ln w="952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9" name="Footer Placeholder 4"/>
          <p:cNvSpPr>
            <a:spLocks noGrp="1"/>
          </p:cNvSpPr>
          <p:nvPr>
            <p:ph type="ftr" sz="quarter" idx="3"/>
          </p:nvPr>
        </p:nvSpPr>
        <p:spPr>
          <a:xfrm>
            <a:off x="8658607" y="-17093"/>
            <a:ext cx="1330414" cy="213645"/>
          </a:xfrm>
          <a:prstGeom prst="rect">
            <a:avLst/>
          </a:prstGeom>
        </p:spPr>
        <p:txBody>
          <a:bodyPr vert="horz" lIns="91440" tIns="45720" rIns="91440" bIns="45720" rtlCol="0" anchor="ctr"/>
          <a:lstStyle>
            <a:lvl1pPr algn="r">
              <a:defRPr sz="1200">
                <a:solidFill>
                  <a:schemeClr val="tx1">
                    <a:tint val="75000"/>
                  </a:schemeClr>
                </a:solidFill>
                <a:latin typeface="+mn-ea"/>
                <a:ea typeface="+mn-ea"/>
              </a:defRPr>
            </a:lvl1pPr>
          </a:lstStyle>
          <a:p>
            <a:r>
              <a:rPr kumimoji="1" lang="en-US" altLang="ja-JP" dirty="0"/>
              <a:t>2022.12.15</a:t>
            </a:r>
            <a:r>
              <a:rPr kumimoji="1" lang="ja-JP" altLang="en-US" dirty="0"/>
              <a:t>版</a:t>
            </a:r>
          </a:p>
        </p:txBody>
      </p:sp>
    </p:spTree>
    <p:extLst>
      <p:ext uri="{BB962C8B-B14F-4D97-AF65-F5344CB8AC3E}">
        <p14:creationId xmlns:p14="http://schemas.microsoft.com/office/powerpoint/2010/main" val="1867689672"/>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セクション ヘッダー">
    <p:spTree>
      <p:nvGrpSpPr>
        <p:cNvPr id="1" name=""/>
        <p:cNvGrpSpPr/>
        <p:nvPr/>
      </p:nvGrpSpPr>
      <p:grpSpPr>
        <a:xfrm>
          <a:off x="0" y="0"/>
          <a:ext cx="0" cy="0"/>
          <a:chOff x="0" y="0"/>
          <a:chExt cx="0" cy="0"/>
        </a:xfrm>
      </p:grpSpPr>
      <p:sp>
        <p:nvSpPr>
          <p:cNvPr id="7" name="スライド番号プレースホルダー 5">
            <a:extLst>
              <a:ext uri="{FF2B5EF4-FFF2-40B4-BE49-F238E27FC236}">
                <a16:creationId xmlns:a16="http://schemas.microsoft.com/office/drawing/2014/main" id="{2C89B828-B338-413C-B008-0A8566F4881D}"/>
              </a:ext>
            </a:extLst>
          </p:cNvPr>
          <p:cNvSpPr>
            <a:spLocks noGrp="1"/>
          </p:cNvSpPr>
          <p:nvPr>
            <p:ph type="sldNum" sz="quarter" idx="12"/>
          </p:nvPr>
        </p:nvSpPr>
        <p:spPr>
          <a:xfrm>
            <a:off x="7381875" y="6463208"/>
            <a:ext cx="2228850" cy="249385"/>
          </a:xfrm>
        </p:spPr>
        <p:txBody>
          <a:bodyPr rtlCol="0"/>
          <a:lstStyle>
            <a:lvl1pPr algn="r">
              <a:defRPr sz="731">
                <a:solidFill>
                  <a:schemeClr val="accent3"/>
                </a:solidFill>
                <a:latin typeface="Meiryo UI" panose="020B0604030504040204" pitchFamily="50" charset="-128"/>
                <a:ea typeface="Meiryo UI" panose="020B0604030504040204" pitchFamily="50" charset="-128"/>
              </a:defRPr>
            </a:lvl1pPr>
          </a:lstStyle>
          <a:p>
            <a:fld id="{48BB047D-A6CD-43AB-96F0-683C726B586B}" type="slidenum">
              <a:rPr lang="en-US" altLang="ja-JP" noProof="0" smtClean="0"/>
              <a:pPr/>
              <a:t>‹#›</a:t>
            </a:fld>
            <a:endParaRPr lang="ja-JP" altLang="en-US" noProof="0" dirty="0"/>
          </a:p>
        </p:txBody>
      </p:sp>
      <p:sp>
        <p:nvSpPr>
          <p:cNvPr id="4" name="タイトル 3">
            <a:extLst>
              <a:ext uri="{FF2B5EF4-FFF2-40B4-BE49-F238E27FC236}">
                <a16:creationId xmlns:a16="http://schemas.microsoft.com/office/drawing/2014/main" id="{E39D1C78-6110-4052-8455-7E7893F7FCD3}"/>
              </a:ext>
            </a:extLst>
          </p:cNvPr>
          <p:cNvSpPr>
            <a:spLocks noGrp="1"/>
          </p:cNvSpPr>
          <p:nvPr>
            <p:ph type="title"/>
          </p:nvPr>
        </p:nvSpPr>
        <p:spPr>
          <a:xfrm>
            <a:off x="2532875" y="1505823"/>
            <a:ext cx="6912000" cy="4420999"/>
          </a:xfrm>
          <a:solidFill>
            <a:srgbClr val="004196"/>
          </a:solidFill>
        </p:spPr>
        <p:txBody>
          <a:bodyPr rtlCol="0" anchor="t">
            <a:normAutofit/>
          </a:bodyPr>
          <a:lstStyle>
            <a:lvl1pPr>
              <a:defRPr lang="en-US" sz="2800" b="1" kern="1200" cap="all" baseline="0" smtClean="0">
                <a:solidFill>
                  <a:schemeClr val="bg1">
                    <a:lumMod val="95000"/>
                  </a:schemeClr>
                </a:solidFill>
                <a:latin typeface="+mn-ea"/>
                <a:ea typeface="+mn-ea"/>
                <a:cs typeface="+mj-cs"/>
              </a:defRPr>
            </a:lvl1pPr>
          </a:lstStyle>
          <a:p>
            <a:pPr rtl="0"/>
            <a:r>
              <a:rPr lang="ja-JP" altLang="en-US" noProof="0" dirty="0"/>
              <a:t>マスター タイトルの書式設定</a:t>
            </a:r>
          </a:p>
        </p:txBody>
      </p:sp>
      <p:sp>
        <p:nvSpPr>
          <p:cNvPr id="8" name="円/楕円 16">
            <a:extLst>
              <a:ext uri="{FF2B5EF4-FFF2-40B4-BE49-F238E27FC236}">
                <a16:creationId xmlns:a16="http://schemas.microsoft.com/office/drawing/2014/main" id="{8725921A-0ED5-431E-899C-28A6920B5029}"/>
              </a:ext>
            </a:extLst>
          </p:cNvPr>
          <p:cNvSpPr/>
          <p:nvPr userDrawn="1"/>
        </p:nvSpPr>
        <p:spPr>
          <a:xfrm>
            <a:off x="-936185" y="1731521"/>
            <a:ext cx="3298372" cy="3298372"/>
          </a:xfrm>
          <a:prstGeom prst="ellipse">
            <a:avLst/>
          </a:prstGeom>
          <a:noFill/>
          <a:ln w="19050">
            <a:solidFill>
              <a:srgbClr val="33A1D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9" name="円/楕円 17">
            <a:extLst>
              <a:ext uri="{FF2B5EF4-FFF2-40B4-BE49-F238E27FC236}">
                <a16:creationId xmlns:a16="http://schemas.microsoft.com/office/drawing/2014/main" id="{EE8B169A-8A2F-4425-A9A1-1B828428B434}"/>
              </a:ext>
            </a:extLst>
          </p:cNvPr>
          <p:cNvSpPr/>
          <p:nvPr userDrawn="1"/>
        </p:nvSpPr>
        <p:spPr>
          <a:xfrm>
            <a:off x="-122428" y="5143744"/>
            <a:ext cx="1268186" cy="1268186"/>
          </a:xfrm>
          <a:prstGeom prst="ellipse">
            <a:avLst/>
          </a:prstGeom>
          <a:noFill/>
          <a:ln w="19050">
            <a:solidFill>
              <a:srgbClr val="33A1D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10" name="Footer Placeholder 4"/>
          <p:cNvSpPr>
            <a:spLocks noGrp="1"/>
          </p:cNvSpPr>
          <p:nvPr>
            <p:ph type="ftr" sz="quarter" idx="3"/>
          </p:nvPr>
        </p:nvSpPr>
        <p:spPr>
          <a:xfrm>
            <a:off x="8658607" y="-17093"/>
            <a:ext cx="1330414" cy="213645"/>
          </a:xfrm>
          <a:prstGeom prst="rect">
            <a:avLst/>
          </a:prstGeom>
        </p:spPr>
        <p:txBody>
          <a:bodyPr vert="horz" lIns="91440" tIns="45720" rIns="91440" bIns="45720" rtlCol="0" anchor="ctr"/>
          <a:lstStyle>
            <a:lvl1pPr algn="r">
              <a:defRPr sz="1200">
                <a:solidFill>
                  <a:schemeClr val="tx1">
                    <a:tint val="75000"/>
                  </a:schemeClr>
                </a:solidFill>
                <a:latin typeface="+mn-ea"/>
                <a:ea typeface="+mn-ea"/>
              </a:defRPr>
            </a:lvl1pPr>
          </a:lstStyle>
          <a:p>
            <a:r>
              <a:rPr kumimoji="1" lang="en-US" altLang="ja-JP" dirty="0"/>
              <a:t>2022.12.15</a:t>
            </a:r>
            <a:r>
              <a:rPr kumimoji="1" lang="ja-JP" altLang="en-US" dirty="0"/>
              <a:t>版</a:t>
            </a:r>
          </a:p>
        </p:txBody>
      </p:sp>
    </p:spTree>
    <p:extLst>
      <p:ext uri="{BB962C8B-B14F-4D97-AF65-F5344CB8AC3E}">
        <p14:creationId xmlns:p14="http://schemas.microsoft.com/office/powerpoint/2010/main" val="2206616972"/>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2" name="正方形/長方形 1"/>
          <p:cNvSpPr/>
          <p:nvPr userDrawn="1"/>
        </p:nvSpPr>
        <p:spPr>
          <a:xfrm>
            <a:off x="396765" y="2574401"/>
            <a:ext cx="9112469" cy="902836"/>
          </a:xfrm>
          <a:prstGeom prst="rect">
            <a:avLst/>
          </a:prstGeom>
          <a:solidFill>
            <a:srgbClr val="00419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タイトル 1">
            <a:extLst>
              <a:ext uri="{FF2B5EF4-FFF2-40B4-BE49-F238E27FC236}">
                <a16:creationId xmlns:a16="http://schemas.microsoft.com/office/drawing/2014/main" id="{620DE157-5EE1-4EA0-81F6-327024E6EEFE}"/>
              </a:ext>
            </a:extLst>
          </p:cNvPr>
          <p:cNvSpPr>
            <a:spLocks noGrp="1"/>
          </p:cNvSpPr>
          <p:nvPr>
            <p:ph type="title" hasCustomPrompt="1"/>
          </p:nvPr>
        </p:nvSpPr>
        <p:spPr>
          <a:xfrm>
            <a:off x="638133" y="2696049"/>
            <a:ext cx="8648480" cy="654338"/>
          </a:xfrm>
        </p:spPr>
        <p:txBody>
          <a:bodyPr anchor="ctr">
            <a:normAutofit/>
          </a:bodyPr>
          <a:lstStyle>
            <a:lvl1pPr algn="ctr">
              <a:defRPr sz="3200" b="0">
                <a:solidFill>
                  <a:schemeClr val="bg1"/>
                </a:solidFill>
                <a:latin typeface="ＭＳ ゴシック" panose="020B0609070205080204" pitchFamily="49" charset="-128"/>
                <a:ea typeface="ＭＳ ゴシック" panose="020B0609070205080204" pitchFamily="49" charset="-128"/>
              </a:defRPr>
            </a:lvl1pPr>
          </a:lstStyle>
          <a:p>
            <a:r>
              <a:rPr kumimoji="1" lang="ja-JP" altLang="en-US" dirty="0"/>
              <a:t>資料名称</a:t>
            </a:r>
          </a:p>
        </p:txBody>
      </p:sp>
      <p:sp>
        <p:nvSpPr>
          <p:cNvPr id="20" name="テキスト プレースホルダー 12">
            <a:extLst>
              <a:ext uri="{FF2B5EF4-FFF2-40B4-BE49-F238E27FC236}">
                <a16:creationId xmlns:a16="http://schemas.microsoft.com/office/drawing/2014/main" id="{B7E649F9-F150-4C65-8EF8-5894A2C8D04B}"/>
              </a:ext>
            </a:extLst>
          </p:cNvPr>
          <p:cNvSpPr>
            <a:spLocks noGrp="1"/>
          </p:cNvSpPr>
          <p:nvPr>
            <p:ph type="body" sz="quarter" idx="13" hasCustomPrompt="1"/>
          </p:nvPr>
        </p:nvSpPr>
        <p:spPr>
          <a:xfrm>
            <a:off x="638133" y="2175592"/>
            <a:ext cx="8648480" cy="398809"/>
          </a:xfrm>
        </p:spPr>
        <p:txBody>
          <a:bodyPr anchor="ctr">
            <a:noAutofit/>
          </a:bodyPr>
          <a:lstStyle>
            <a:lvl1pPr marL="0" indent="0">
              <a:buNone/>
              <a:defRPr sz="2400">
                <a:solidFill>
                  <a:schemeClr val="bg1"/>
                </a:solidFill>
                <a:latin typeface="ＭＳ ゴシック" panose="020B0609070205080204" pitchFamily="49" charset="-128"/>
                <a:ea typeface="ＭＳ ゴシック" panose="020B0609070205080204" pitchFamily="49" charset="-128"/>
              </a:defRPr>
            </a:lvl1pPr>
          </a:lstStyle>
          <a:p>
            <a:pPr lvl="0"/>
            <a:r>
              <a:rPr kumimoji="1" lang="ja-JP" altLang="en-US" dirty="0"/>
              <a:t>業務名称</a:t>
            </a:r>
            <a:endParaRPr kumimoji="1" lang="en-US" altLang="ja-JP" dirty="0"/>
          </a:p>
        </p:txBody>
      </p:sp>
      <p:sp>
        <p:nvSpPr>
          <p:cNvPr id="14" name="Slide Number Placeholder 5"/>
          <p:cNvSpPr>
            <a:spLocks noGrp="1"/>
          </p:cNvSpPr>
          <p:nvPr>
            <p:ph type="sldNum" sz="quarter" idx="4"/>
          </p:nvPr>
        </p:nvSpPr>
        <p:spPr>
          <a:xfrm>
            <a:off x="9418320" y="6563360"/>
            <a:ext cx="487680" cy="294640"/>
          </a:xfrm>
          <a:prstGeom prst="rect">
            <a:avLst/>
          </a:prstGeom>
        </p:spPr>
        <p:txBody>
          <a:bodyPr vert="horz" lIns="91440" tIns="45720" rIns="91440" bIns="45720" rtlCol="0" anchor="ctr"/>
          <a:lstStyle>
            <a:lvl1pPr algn="r">
              <a:defRPr sz="1200">
                <a:solidFill>
                  <a:schemeClr val="tx1">
                    <a:tint val="75000"/>
                  </a:schemeClr>
                </a:solidFill>
              </a:defRPr>
            </a:lvl1pPr>
          </a:lstStyle>
          <a:p>
            <a:fld id="{CAE0F744-F338-469C-81DD-7D82C9B8CA64}" type="slidenum">
              <a:rPr kumimoji="1" lang="ja-JP" altLang="en-US" smtClean="0"/>
              <a:t>‹#›</a:t>
            </a:fld>
            <a:endParaRPr kumimoji="1" lang="ja-JP" altLang="en-US"/>
          </a:p>
        </p:txBody>
      </p:sp>
    </p:spTree>
    <p:extLst>
      <p:ext uri="{BB962C8B-B14F-4D97-AF65-F5344CB8AC3E}">
        <p14:creationId xmlns:p14="http://schemas.microsoft.com/office/powerpoint/2010/main" val="2040984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タイトル スライド">
    <p:spTree>
      <p:nvGrpSpPr>
        <p:cNvPr id="1" name=""/>
        <p:cNvGrpSpPr/>
        <p:nvPr/>
      </p:nvGrpSpPr>
      <p:grpSpPr>
        <a:xfrm>
          <a:off x="0" y="0"/>
          <a:ext cx="0" cy="0"/>
          <a:chOff x="0" y="0"/>
          <a:chExt cx="0" cy="0"/>
        </a:xfrm>
      </p:grpSpPr>
      <p:cxnSp>
        <p:nvCxnSpPr>
          <p:cNvPr id="8" name="直線コネクタ 7">
            <a:extLst>
              <a:ext uri="{FF2B5EF4-FFF2-40B4-BE49-F238E27FC236}">
                <a16:creationId xmlns:a16="http://schemas.microsoft.com/office/drawing/2014/main" id="{EED4A916-229F-4D68-B1CA-918B9E6F994E}"/>
              </a:ext>
            </a:extLst>
          </p:cNvPr>
          <p:cNvCxnSpPr>
            <a:cxnSpLocks/>
          </p:cNvCxnSpPr>
          <p:nvPr userDrawn="1"/>
        </p:nvCxnSpPr>
        <p:spPr>
          <a:xfrm>
            <a:off x="638133" y="3377420"/>
            <a:ext cx="8648480" cy="34696"/>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0" name="テキスト プレースホルダー 12">
            <a:extLst>
              <a:ext uri="{FF2B5EF4-FFF2-40B4-BE49-F238E27FC236}">
                <a16:creationId xmlns:a16="http://schemas.microsoft.com/office/drawing/2014/main" id="{B7E649F9-F150-4C65-8EF8-5894A2C8D04B}"/>
              </a:ext>
            </a:extLst>
          </p:cNvPr>
          <p:cNvSpPr>
            <a:spLocks noGrp="1"/>
          </p:cNvSpPr>
          <p:nvPr>
            <p:ph type="body" sz="quarter" idx="13" hasCustomPrompt="1"/>
          </p:nvPr>
        </p:nvSpPr>
        <p:spPr>
          <a:xfrm>
            <a:off x="638133" y="2853612"/>
            <a:ext cx="8648480" cy="398809"/>
          </a:xfrm>
        </p:spPr>
        <p:txBody>
          <a:bodyPr anchor="ctr">
            <a:noAutofit/>
          </a:bodyPr>
          <a:lstStyle>
            <a:lvl1pPr marL="0" indent="0">
              <a:buNone/>
              <a:defRPr sz="2400">
                <a:solidFill>
                  <a:schemeClr val="tx1"/>
                </a:solidFill>
                <a:latin typeface="ＭＳ ゴシック" panose="020B0609070205080204" pitchFamily="49" charset="-128"/>
                <a:ea typeface="ＭＳ ゴシック" panose="020B0609070205080204" pitchFamily="49" charset="-128"/>
              </a:defRPr>
            </a:lvl1pPr>
          </a:lstStyle>
          <a:p>
            <a:pPr lvl="0"/>
            <a:r>
              <a:rPr kumimoji="1" lang="ja-JP" altLang="en-US" dirty="0"/>
              <a:t>章の名称</a:t>
            </a:r>
            <a:endParaRPr kumimoji="1" lang="en-US" altLang="ja-JP" dirty="0"/>
          </a:p>
        </p:txBody>
      </p:sp>
      <p:sp>
        <p:nvSpPr>
          <p:cNvPr id="14" name="Slide Number Placeholder 5"/>
          <p:cNvSpPr>
            <a:spLocks noGrp="1"/>
          </p:cNvSpPr>
          <p:nvPr>
            <p:ph type="sldNum" sz="quarter" idx="4"/>
          </p:nvPr>
        </p:nvSpPr>
        <p:spPr>
          <a:xfrm>
            <a:off x="9418320" y="6563360"/>
            <a:ext cx="487680" cy="294640"/>
          </a:xfrm>
          <a:prstGeom prst="rect">
            <a:avLst/>
          </a:prstGeom>
        </p:spPr>
        <p:txBody>
          <a:bodyPr vert="horz" lIns="91440" tIns="45720" rIns="91440" bIns="45720" rtlCol="0" anchor="ctr"/>
          <a:lstStyle>
            <a:lvl1pPr algn="r">
              <a:defRPr sz="1200">
                <a:solidFill>
                  <a:schemeClr val="tx1">
                    <a:tint val="75000"/>
                  </a:schemeClr>
                </a:solidFill>
              </a:defRPr>
            </a:lvl1pPr>
          </a:lstStyle>
          <a:p>
            <a:fld id="{CAE0F744-F338-469C-81DD-7D82C9B8CA64}" type="slidenum">
              <a:rPr kumimoji="1" lang="ja-JP" altLang="en-US" smtClean="0"/>
              <a:t>‹#›</a:t>
            </a:fld>
            <a:endParaRPr kumimoji="1" lang="ja-JP" altLang="en-US"/>
          </a:p>
        </p:txBody>
      </p:sp>
    </p:spTree>
    <p:extLst>
      <p:ext uri="{BB962C8B-B14F-4D97-AF65-F5344CB8AC3E}">
        <p14:creationId xmlns:p14="http://schemas.microsoft.com/office/powerpoint/2010/main" val="395757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ユーザー設定レイアウト">
    <p:spTree>
      <p:nvGrpSpPr>
        <p:cNvPr id="1" name=""/>
        <p:cNvGrpSpPr/>
        <p:nvPr/>
      </p:nvGrpSpPr>
      <p:grpSpPr>
        <a:xfrm>
          <a:off x="0" y="0"/>
          <a:ext cx="0" cy="0"/>
          <a:chOff x="0" y="0"/>
          <a:chExt cx="0" cy="0"/>
        </a:xfrm>
      </p:grpSpPr>
      <p:cxnSp>
        <p:nvCxnSpPr>
          <p:cNvPr id="7" name="直線コネクタ 6">
            <a:extLst>
              <a:ext uri="{FF2B5EF4-FFF2-40B4-BE49-F238E27FC236}">
                <a16:creationId xmlns:a16="http://schemas.microsoft.com/office/drawing/2014/main" id="{48DEC90F-B50A-4FD3-84C7-6DF53D8C0224}"/>
              </a:ext>
            </a:extLst>
          </p:cNvPr>
          <p:cNvCxnSpPr/>
          <p:nvPr userDrawn="1"/>
        </p:nvCxnSpPr>
        <p:spPr>
          <a:xfrm>
            <a:off x="0" y="639101"/>
            <a:ext cx="9906000"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8" name="テキスト プレースホルダー 12">
            <a:extLst>
              <a:ext uri="{FF2B5EF4-FFF2-40B4-BE49-F238E27FC236}">
                <a16:creationId xmlns:a16="http://schemas.microsoft.com/office/drawing/2014/main" id="{745834F0-E8CA-4508-B8C9-62DF02512FEC}"/>
              </a:ext>
            </a:extLst>
          </p:cNvPr>
          <p:cNvSpPr>
            <a:spLocks noGrp="1"/>
          </p:cNvSpPr>
          <p:nvPr>
            <p:ph type="body" sz="quarter" idx="16" hasCustomPrompt="1"/>
          </p:nvPr>
        </p:nvSpPr>
        <p:spPr>
          <a:xfrm>
            <a:off x="109057" y="155279"/>
            <a:ext cx="9722841" cy="360000"/>
          </a:xfrm>
        </p:spPr>
        <p:txBody>
          <a:bodyPr lIns="72000" tIns="36000" rIns="72000" bIns="36000" anchor="ctr">
            <a:noAutofit/>
          </a:bodyPr>
          <a:lstStyle>
            <a:lvl1pPr marL="0" indent="0">
              <a:buNone/>
              <a:defRPr sz="2400" b="1">
                <a:solidFill>
                  <a:schemeClr val="accent1"/>
                </a:solidFill>
                <a:latin typeface="ＭＳ ゴシック" panose="020B0609070205080204" pitchFamily="49" charset="-128"/>
                <a:ea typeface="ＭＳ ゴシック" panose="020B0609070205080204" pitchFamily="49" charset="-128"/>
              </a:defRPr>
            </a:lvl1pPr>
          </a:lstStyle>
          <a:p>
            <a:pPr lvl="0"/>
            <a:r>
              <a:rPr kumimoji="1" lang="en-US" altLang="ja-JP" dirty="0"/>
              <a:t>T2</a:t>
            </a:r>
          </a:p>
        </p:txBody>
      </p:sp>
      <p:sp>
        <p:nvSpPr>
          <p:cNvPr id="13" name="Slide Number Placeholder 5"/>
          <p:cNvSpPr>
            <a:spLocks noGrp="1"/>
          </p:cNvSpPr>
          <p:nvPr>
            <p:ph type="sldNum" sz="quarter" idx="4"/>
          </p:nvPr>
        </p:nvSpPr>
        <p:spPr>
          <a:xfrm>
            <a:off x="9418320" y="6563360"/>
            <a:ext cx="487680" cy="294640"/>
          </a:xfrm>
          <a:prstGeom prst="rect">
            <a:avLst/>
          </a:prstGeom>
        </p:spPr>
        <p:txBody>
          <a:bodyPr vert="horz" lIns="91440" tIns="45720" rIns="91440" bIns="45720" rtlCol="0" anchor="ctr"/>
          <a:lstStyle>
            <a:lvl1pPr algn="r">
              <a:defRPr sz="1200">
                <a:solidFill>
                  <a:schemeClr val="tx1">
                    <a:tint val="75000"/>
                  </a:schemeClr>
                </a:solidFill>
              </a:defRPr>
            </a:lvl1pPr>
          </a:lstStyle>
          <a:p>
            <a:fld id="{CAE0F744-F338-469C-81DD-7D82C9B8CA64}" type="slidenum">
              <a:rPr kumimoji="1" lang="ja-JP" altLang="en-US" smtClean="0"/>
              <a:t>‹#›</a:t>
            </a:fld>
            <a:endParaRPr kumimoji="1" lang="ja-JP" altLang="en-US"/>
          </a:p>
        </p:txBody>
      </p:sp>
    </p:spTree>
    <p:extLst>
      <p:ext uri="{BB962C8B-B14F-4D97-AF65-F5344CB8AC3E}">
        <p14:creationId xmlns:p14="http://schemas.microsoft.com/office/powerpoint/2010/main" val="31212808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2_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16" name="Slide Number Placeholder 5"/>
          <p:cNvSpPr>
            <a:spLocks noGrp="1"/>
          </p:cNvSpPr>
          <p:nvPr>
            <p:ph type="sldNum" sz="quarter" idx="4"/>
          </p:nvPr>
        </p:nvSpPr>
        <p:spPr>
          <a:xfrm>
            <a:off x="9418320" y="6563360"/>
            <a:ext cx="487680" cy="294640"/>
          </a:xfrm>
          <a:prstGeom prst="rect">
            <a:avLst/>
          </a:prstGeom>
        </p:spPr>
        <p:txBody>
          <a:bodyPr vert="horz" lIns="91440" tIns="45720" rIns="91440" bIns="45720" rtlCol="0" anchor="ctr"/>
          <a:lstStyle>
            <a:lvl1pPr algn="r">
              <a:defRPr sz="1200">
                <a:solidFill>
                  <a:schemeClr val="tx1">
                    <a:tint val="75000"/>
                  </a:schemeClr>
                </a:solidFill>
              </a:defRPr>
            </a:lvl1pPr>
          </a:lstStyle>
          <a:p>
            <a:fld id="{CAE0F744-F338-469C-81DD-7D82C9B8CA64}" type="slidenum">
              <a:rPr kumimoji="1" lang="ja-JP" altLang="en-US" smtClean="0"/>
              <a:t>‹#›</a:t>
            </a:fld>
            <a:endParaRPr kumimoji="1" lang="ja-JP" altLang="en-US"/>
          </a:p>
        </p:txBody>
      </p:sp>
    </p:spTree>
    <p:extLst>
      <p:ext uri="{BB962C8B-B14F-4D97-AF65-F5344CB8AC3E}">
        <p14:creationId xmlns:p14="http://schemas.microsoft.com/office/powerpoint/2010/main" val="5413447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1122363"/>
            <a:ext cx="74295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AE6B26A-F333-4671-8EC9-FE0F88FDBA6E}" type="datetimeFigureOut">
              <a:rPr kumimoji="1" lang="ja-JP" altLang="en-US" smtClean="0"/>
              <a:t>2023/3/9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14890315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12" Type="http://schemas.openxmlformats.org/officeDocument/2006/relationships/theme" Target="../theme/theme2.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slideLayout" Target="../slideLayouts/slideLayout19.xml"/><Relationship Id="rId5" Type="http://schemas.openxmlformats.org/officeDocument/2006/relationships/slideLayout" Target="../slideLayouts/slideLayout13.xml"/><Relationship Id="rId10" Type="http://schemas.openxmlformats.org/officeDocument/2006/relationships/slideLayout" Target="../slideLayouts/slideLayout18.xml"/><Relationship Id="rId4" Type="http://schemas.openxmlformats.org/officeDocument/2006/relationships/slideLayout" Target="../slideLayouts/slideLayout12.xml"/><Relationship Id="rId9"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42" y="365129"/>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42"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60"/>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Footer Placeholder 4"/>
          <p:cNvSpPr>
            <a:spLocks noGrp="1"/>
          </p:cNvSpPr>
          <p:nvPr>
            <p:ph type="ftr" sz="quarter" idx="3"/>
          </p:nvPr>
        </p:nvSpPr>
        <p:spPr>
          <a:xfrm>
            <a:off x="3281367" y="6356360"/>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418320" y="6563360"/>
            <a:ext cx="487680" cy="294640"/>
          </a:xfrm>
          <a:prstGeom prst="rect">
            <a:avLst/>
          </a:prstGeom>
        </p:spPr>
        <p:txBody>
          <a:bodyPr vert="horz" lIns="91440" tIns="45720" rIns="91440" bIns="45720" rtlCol="0" anchor="ctr"/>
          <a:lstStyle>
            <a:lvl1pPr algn="r">
              <a:defRPr sz="1200">
                <a:solidFill>
                  <a:schemeClr val="tx1">
                    <a:tint val="75000"/>
                  </a:schemeClr>
                </a:solidFill>
              </a:defRPr>
            </a:lvl1pPr>
          </a:lstStyle>
          <a:p>
            <a:fld id="{CAE0F744-F338-469C-81DD-7D82C9B8CA64}" type="slidenum">
              <a:rPr kumimoji="1" lang="ja-JP" altLang="en-US" smtClean="0"/>
              <a:t>‹#›</a:t>
            </a:fld>
            <a:endParaRPr kumimoji="1" lang="ja-JP" altLang="en-US"/>
          </a:p>
        </p:txBody>
      </p:sp>
    </p:spTree>
    <p:extLst>
      <p:ext uri="{BB962C8B-B14F-4D97-AF65-F5344CB8AC3E}">
        <p14:creationId xmlns:p14="http://schemas.microsoft.com/office/powerpoint/2010/main" val="3687436737"/>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61" r:id="rId5"/>
    <p:sldLayoutId id="2147483669" r:id="rId6"/>
    <p:sldLayoutId id="2147483670" r:id="rId7"/>
    <p:sldLayoutId id="2147483671" r:id="rId8"/>
  </p:sldLayoutIdLst>
  <p:hf hdr="0" ftr="0" dt="0"/>
  <p:txStyles>
    <p:title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597" indent="-228597" algn="l" defTabSz="914384"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788" indent="-228597" algn="l" defTabSz="914384"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2980" indent="-228597" algn="l" defTabSz="914384"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172" indent="-228597" algn="l" defTabSz="914384"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364" indent="-228597" algn="l" defTabSz="914384"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556" indent="-228597" algn="l" defTabSz="914384"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749" indent="-228597" algn="l" defTabSz="914384"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8940" indent="-228597" algn="l" defTabSz="914384"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133" indent="-228597" algn="l" defTabSz="914384"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384" rtl="0" eaLnBrk="1" latinLnBrk="0" hangingPunct="1">
        <a:defRPr kumimoji="1" sz="1800" kern="1200">
          <a:solidFill>
            <a:schemeClr val="tx1"/>
          </a:solidFill>
          <a:latin typeface="+mn-lt"/>
          <a:ea typeface="+mn-ea"/>
          <a:cs typeface="+mn-cs"/>
        </a:defRPr>
      </a:lvl1pPr>
      <a:lvl2pPr marL="457193" algn="l" defTabSz="914384" rtl="0" eaLnBrk="1" latinLnBrk="0" hangingPunct="1">
        <a:defRPr kumimoji="1" sz="1800" kern="1200">
          <a:solidFill>
            <a:schemeClr val="tx1"/>
          </a:solidFill>
          <a:latin typeface="+mn-lt"/>
          <a:ea typeface="+mn-ea"/>
          <a:cs typeface="+mn-cs"/>
        </a:defRPr>
      </a:lvl2pPr>
      <a:lvl3pPr marL="914384" algn="l" defTabSz="914384" rtl="0" eaLnBrk="1" latinLnBrk="0" hangingPunct="1">
        <a:defRPr kumimoji="1" sz="1800" kern="1200">
          <a:solidFill>
            <a:schemeClr val="tx1"/>
          </a:solidFill>
          <a:latin typeface="+mn-lt"/>
          <a:ea typeface="+mn-ea"/>
          <a:cs typeface="+mn-cs"/>
        </a:defRPr>
      </a:lvl3pPr>
      <a:lvl4pPr marL="1371577" algn="l" defTabSz="914384" rtl="0" eaLnBrk="1" latinLnBrk="0" hangingPunct="1">
        <a:defRPr kumimoji="1" sz="1800" kern="1200">
          <a:solidFill>
            <a:schemeClr val="tx1"/>
          </a:solidFill>
          <a:latin typeface="+mn-lt"/>
          <a:ea typeface="+mn-ea"/>
          <a:cs typeface="+mn-cs"/>
        </a:defRPr>
      </a:lvl4pPr>
      <a:lvl5pPr marL="1828767" algn="l" defTabSz="914384" rtl="0" eaLnBrk="1" latinLnBrk="0" hangingPunct="1">
        <a:defRPr kumimoji="1" sz="1800" kern="1200">
          <a:solidFill>
            <a:schemeClr val="tx1"/>
          </a:solidFill>
          <a:latin typeface="+mn-lt"/>
          <a:ea typeface="+mn-ea"/>
          <a:cs typeface="+mn-cs"/>
        </a:defRPr>
      </a:lvl5pPr>
      <a:lvl6pPr marL="2285961" algn="l" defTabSz="914384" rtl="0" eaLnBrk="1" latinLnBrk="0" hangingPunct="1">
        <a:defRPr kumimoji="1" sz="1800" kern="1200">
          <a:solidFill>
            <a:schemeClr val="tx1"/>
          </a:solidFill>
          <a:latin typeface="+mn-lt"/>
          <a:ea typeface="+mn-ea"/>
          <a:cs typeface="+mn-cs"/>
        </a:defRPr>
      </a:lvl6pPr>
      <a:lvl7pPr marL="2743152" algn="l" defTabSz="914384" rtl="0" eaLnBrk="1" latinLnBrk="0" hangingPunct="1">
        <a:defRPr kumimoji="1" sz="1800" kern="1200">
          <a:solidFill>
            <a:schemeClr val="tx1"/>
          </a:solidFill>
          <a:latin typeface="+mn-lt"/>
          <a:ea typeface="+mn-ea"/>
          <a:cs typeface="+mn-cs"/>
        </a:defRPr>
      </a:lvl7pPr>
      <a:lvl8pPr marL="3200344" algn="l" defTabSz="914384" rtl="0" eaLnBrk="1" latinLnBrk="0" hangingPunct="1">
        <a:defRPr kumimoji="1" sz="1800" kern="1200">
          <a:solidFill>
            <a:schemeClr val="tx1"/>
          </a:solidFill>
          <a:latin typeface="+mn-lt"/>
          <a:ea typeface="+mn-ea"/>
          <a:cs typeface="+mn-cs"/>
        </a:defRPr>
      </a:lvl8pPr>
      <a:lvl9pPr marL="3657537" algn="l" defTabSz="914384"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1038" y="365125"/>
            <a:ext cx="8543925"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1038" y="6356350"/>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E6B26A-F333-4671-8EC9-FE0F88FDBA6E}" type="datetimeFigureOut">
              <a:rPr kumimoji="1" lang="ja-JP" altLang="en-US" smtClean="0"/>
              <a:t>2023/3/9</a:t>
            </a:fld>
            <a:endParaRPr kumimoji="1" lang="ja-JP" altLang="en-US"/>
          </a:p>
        </p:txBody>
      </p:sp>
      <p:sp>
        <p:nvSpPr>
          <p:cNvPr id="5" name="フッター プレースホルダー 4"/>
          <p:cNvSpPr>
            <a:spLocks noGrp="1"/>
          </p:cNvSpPr>
          <p:nvPr>
            <p:ph type="ftr" sz="quarter" idx="3"/>
          </p:nvPr>
        </p:nvSpPr>
        <p:spPr>
          <a:xfrm>
            <a:off x="3281363" y="6356350"/>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96113" y="6356350"/>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1996957342"/>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8.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3.png"/><Relationship Id="rId1" Type="http://schemas.openxmlformats.org/officeDocument/2006/relationships/slideLayout" Target="../slideLayouts/slideLayout8.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8.xml"/><Relationship Id="rId4" Type="http://schemas.openxmlformats.org/officeDocument/2006/relationships/image" Target="../media/image1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4"/>
          <p:cNvSpPr txBox="1">
            <a:spLocks/>
          </p:cNvSpPr>
          <p:nvPr/>
        </p:nvSpPr>
        <p:spPr>
          <a:xfrm>
            <a:off x="2448232" y="5833908"/>
            <a:ext cx="7457768" cy="809319"/>
          </a:xfrm>
          <a:prstGeom prst="rect">
            <a:avLst/>
          </a:prstGeom>
        </p:spPr>
        <p:txBody>
          <a:bodyPr>
            <a:normAutofit/>
          </a:bodyPr>
          <a:lst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ts val="4000"/>
              </a:lnSpc>
            </a:pPr>
            <a:r>
              <a:rPr lang="ja-JP" altLang="en-US" sz="2000" b="1" dirty="0">
                <a:solidFill>
                  <a:srgbClr val="004196"/>
                </a:solidFill>
                <a:latin typeface="+mn-ea"/>
                <a:ea typeface="+mn-ea"/>
              </a:rPr>
              <a:t>　</a:t>
            </a:r>
            <a:endParaRPr lang="ja-JP" altLang="en-US" sz="2400" b="1" dirty="0">
              <a:solidFill>
                <a:srgbClr val="004196"/>
              </a:solidFill>
              <a:latin typeface="+mn-ea"/>
              <a:ea typeface="+mn-ea"/>
            </a:endParaRPr>
          </a:p>
        </p:txBody>
      </p:sp>
      <p:sp>
        <p:nvSpPr>
          <p:cNvPr id="11" name="タイトル 4"/>
          <p:cNvSpPr txBox="1">
            <a:spLocks/>
          </p:cNvSpPr>
          <p:nvPr/>
        </p:nvSpPr>
        <p:spPr>
          <a:xfrm>
            <a:off x="2448232" y="5889325"/>
            <a:ext cx="7457768" cy="349243"/>
          </a:xfrm>
          <a:prstGeom prst="rect">
            <a:avLst/>
          </a:prstGeom>
        </p:spPr>
        <p:txBody>
          <a:bodyPr>
            <a:normAutofit fontScale="25000" lnSpcReduction="20000"/>
          </a:bodyPr>
          <a:lst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ts val="4000"/>
              </a:lnSpc>
            </a:pPr>
            <a:endParaRPr lang="ja-JP" altLang="en-US" sz="2400" b="1" dirty="0">
              <a:solidFill>
                <a:srgbClr val="004196"/>
              </a:solidFill>
              <a:latin typeface="+mn-ea"/>
              <a:ea typeface="+mn-ea"/>
            </a:endParaRPr>
          </a:p>
        </p:txBody>
      </p:sp>
      <p:sp>
        <p:nvSpPr>
          <p:cNvPr id="8" name="タイトル 4"/>
          <p:cNvSpPr txBox="1">
            <a:spLocks/>
          </p:cNvSpPr>
          <p:nvPr/>
        </p:nvSpPr>
        <p:spPr>
          <a:xfrm>
            <a:off x="4096659" y="277707"/>
            <a:ext cx="5680388" cy="1563700"/>
          </a:xfrm>
          <a:prstGeom prst="rect">
            <a:avLst/>
          </a:prstGeom>
        </p:spPr>
        <p:txBody>
          <a:bodyPr>
            <a:normAutofit/>
          </a:bodyPr>
          <a:lst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a:lstStyle>
          <a:p>
            <a:pPr algn="r">
              <a:lnSpc>
                <a:spcPts val="4000"/>
              </a:lnSpc>
            </a:pPr>
            <a:r>
              <a:rPr lang="en-US" altLang="ja-JP" sz="2800" b="1" dirty="0">
                <a:solidFill>
                  <a:srgbClr val="004196"/>
                </a:solidFill>
                <a:latin typeface="+mn-ea"/>
                <a:ea typeface="+mn-ea"/>
              </a:rPr>
              <a:t>『</a:t>
            </a:r>
            <a:r>
              <a:rPr lang="ja-JP" altLang="en-US" sz="2800" b="1" dirty="0">
                <a:solidFill>
                  <a:srgbClr val="004196"/>
                </a:solidFill>
                <a:latin typeface="+mn-ea"/>
                <a:ea typeface="+mn-ea"/>
              </a:rPr>
              <a:t>業種別支援の着眼点</a:t>
            </a:r>
            <a:r>
              <a:rPr lang="en-US" altLang="ja-JP" sz="2800" b="1" dirty="0">
                <a:solidFill>
                  <a:srgbClr val="004196"/>
                </a:solidFill>
                <a:latin typeface="+mn-ea"/>
                <a:ea typeface="+mn-ea"/>
              </a:rPr>
              <a:t>』</a:t>
            </a:r>
            <a:endParaRPr lang="en-US" altLang="ja-JP" sz="2000" b="1" dirty="0">
              <a:solidFill>
                <a:srgbClr val="004196"/>
              </a:solidFill>
              <a:latin typeface="+mn-ea"/>
              <a:ea typeface="+mn-ea"/>
            </a:endParaRPr>
          </a:p>
        </p:txBody>
      </p:sp>
      <p:sp>
        <p:nvSpPr>
          <p:cNvPr id="10" name="タイトル 4"/>
          <p:cNvSpPr txBox="1">
            <a:spLocks/>
          </p:cNvSpPr>
          <p:nvPr/>
        </p:nvSpPr>
        <p:spPr>
          <a:xfrm>
            <a:off x="3927364" y="717408"/>
            <a:ext cx="5683215" cy="643549"/>
          </a:xfrm>
          <a:prstGeom prst="rect">
            <a:avLst/>
          </a:prstGeom>
        </p:spPr>
        <p:txBody>
          <a:bodyPr>
            <a:normAutofit/>
          </a:bodyPr>
          <a:lst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a:lstStyle>
          <a:p>
            <a:pPr algn="r">
              <a:lnSpc>
                <a:spcPts val="4000"/>
              </a:lnSpc>
            </a:pPr>
            <a:r>
              <a:rPr lang="ja-JP" altLang="en-US" sz="1800" b="1" dirty="0">
                <a:solidFill>
                  <a:srgbClr val="004196"/>
                </a:solidFill>
                <a:latin typeface="+mn-ea"/>
                <a:ea typeface="+mn-ea"/>
              </a:rPr>
              <a:t>　</a:t>
            </a:r>
            <a:r>
              <a:rPr lang="en-US" altLang="ja-JP" sz="2000" b="1" dirty="0">
                <a:solidFill>
                  <a:srgbClr val="004196"/>
                </a:solidFill>
                <a:latin typeface="+mn-ea"/>
                <a:ea typeface="+mn-ea"/>
              </a:rPr>
              <a:t>2023</a:t>
            </a:r>
            <a:r>
              <a:rPr lang="ja-JP" altLang="en-US" sz="2000" b="1" dirty="0">
                <a:solidFill>
                  <a:srgbClr val="004196"/>
                </a:solidFill>
                <a:latin typeface="+mn-ea"/>
                <a:ea typeface="+mn-ea"/>
              </a:rPr>
              <a:t>（令和５）年３月</a:t>
            </a:r>
            <a:endParaRPr lang="ja-JP" altLang="en-US" sz="2400" b="1" dirty="0">
              <a:solidFill>
                <a:srgbClr val="004196"/>
              </a:solidFill>
              <a:latin typeface="+mn-ea"/>
              <a:ea typeface="+mn-ea"/>
            </a:endParaRPr>
          </a:p>
        </p:txBody>
      </p:sp>
      <p:sp>
        <p:nvSpPr>
          <p:cNvPr id="15" name="タイトル 2"/>
          <p:cNvSpPr txBox="1">
            <a:spLocks/>
          </p:cNvSpPr>
          <p:nvPr/>
        </p:nvSpPr>
        <p:spPr>
          <a:xfrm>
            <a:off x="2354502" y="2217556"/>
            <a:ext cx="7645228" cy="1810353"/>
          </a:xfrm>
          <a:prstGeom prst="rect">
            <a:avLst/>
          </a:prstGeom>
        </p:spPr>
        <p:txBody>
          <a:bodyPr vert="horz" lIns="91440" tIns="45720" rIns="91440" bIns="45720" rtlCol="0" anchor="ctr">
            <a:normAutofit/>
          </a:bodyPr>
          <a:lstStyle>
            <a:lvl1pPr algn="l" defTabSz="914384" rtl="0" eaLnBrk="1" latinLnBrk="0" hangingPunct="1">
              <a:lnSpc>
                <a:spcPct val="90000"/>
              </a:lnSpc>
              <a:spcBef>
                <a:spcPct val="0"/>
              </a:spcBef>
              <a:buNone/>
              <a:defRPr kumimoji="1" lang="en-US" sz="2800" b="1" kern="1200" cap="all" baseline="0" smtClean="0">
                <a:solidFill>
                  <a:srgbClr val="004196"/>
                </a:solidFill>
                <a:latin typeface="+mn-ea"/>
                <a:ea typeface="+mn-ea"/>
                <a:cs typeface="+mj-cs"/>
              </a:defRPr>
            </a:lvl1pPr>
          </a:lstStyle>
          <a:p>
            <a:pPr algn="ctr"/>
            <a:r>
              <a:rPr lang="ja-JP" altLang="en-US" sz="4000" dirty="0"/>
              <a:t>コンセプト・ユースケース</a:t>
            </a:r>
          </a:p>
        </p:txBody>
      </p:sp>
      <p:sp>
        <p:nvSpPr>
          <p:cNvPr id="16" name="タイトル 4"/>
          <p:cNvSpPr txBox="1">
            <a:spLocks/>
          </p:cNvSpPr>
          <p:nvPr/>
        </p:nvSpPr>
        <p:spPr>
          <a:xfrm>
            <a:off x="2260772" y="5741106"/>
            <a:ext cx="7832688" cy="1580868"/>
          </a:xfrm>
          <a:prstGeom prst="rect">
            <a:avLst/>
          </a:prstGeom>
        </p:spPr>
        <p:txBody>
          <a:bodyPr>
            <a:noAutofit/>
          </a:bodyPr>
          <a:lst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ts val="2000"/>
              </a:lnSpc>
            </a:pPr>
            <a:r>
              <a:rPr lang="ja-JP" altLang="en-US" sz="1400" b="1" dirty="0">
                <a:solidFill>
                  <a:srgbClr val="004196"/>
                </a:solidFill>
                <a:latin typeface="+mn-ea"/>
                <a:ea typeface="+mn-ea"/>
              </a:rPr>
              <a:t>金融庁の委託事業である</a:t>
            </a:r>
            <a:r>
              <a:rPr lang="en-US" altLang="ja-JP" sz="1400" b="1" dirty="0">
                <a:solidFill>
                  <a:srgbClr val="004196"/>
                </a:solidFill>
                <a:latin typeface="+mn-ea"/>
                <a:ea typeface="+mn-ea"/>
              </a:rPr>
              <a:t>『</a:t>
            </a:r>
            <a:r>
              <a:rPr lang="ja-JP" altLang="en-US" sz="1400" b="1" dirty="0">
                <a:solidFill>
                  <a:srgbClr val="004196"/>
                </a:solidFill>
                <a:latin typeface="+mn-ea"/>
                <a:ea typeface="+mn-ea"/>
              </a:rPr>
              <a:t>令和</a:t>
            </a:r>
            <a:r>
              <a:rPr lang="en-US" altLang="ja-JP" sz="1400" b="1" dirty="0">
                <a:solidFill>
                  <a:srgbClr val="004196"/>
                </a:solidFill>
                <a:latin typeface="+mn-ea"/>
                <a:ea typeface="+mn-ea"/>
              </a:rPr>
              <a:t>4</a:t>
            </a:r>
            <a:r>
              <a:rPr lang="ja-JP" altLang="en-US" sz="1400" b="1" dirty="0">
                <a:solidFill>
                  <a:srgbClr val="004196"/>
                </a:solidFill>
                <a:latin typeface="+mn-ea"/>
                <a:ea typeface="+mn-ea"/>
              </a:rPr>
              <a:t>年度「業種別の経営改善支援の効率化に向けた委託調査」</a:t>
            </a:r>
            <a:r>
              <a:rPr lang="en-US" altLang="ja-JP" sz="1400" b="1" dirty="0">
                <a:solidFill>
                  <a:srgbClr val="004196"/>
                </a:solidFill>
                <a:latin typeface="+mn-ea"/>
                <a:ea typeface="+mn-ea"/>
              </a:rPr>
              <a:t>』</a:t>
            </a:r>
          </a:p>
          <a:p>
            <a:pPr algn="ctr">
              <a:lnSpc>
                <a:spcPts val="2000"/>
              </a:lnSpc>
            </a:pPr>
            <a:r>
              <a:rPr lang="ja-JP" altLang="en-US" sz="1400" b="1" dirty="0">
                <a:solidFill>
                  <a:srgbClr val="004196"/>
                </a:solidFill>
                <a:latin typeface="+mn-ea"/>
                <a:ea typeface="+mn-ea"/>
              </a:rPr>
              <a:t>において、公益財団法人 日本生産性本部が作成したものです。</a:t>
            </a:r>
            <a:endParaRPr lang="en-US" altLang="ja-JP" sz="1400" b="1" dirty="0">
              <a:solidFill>
                <a:srgbClr val="004196"/>
              </a:solidFill>
              <a:latin typeface="+mn-ea"/>
              <a:ea typeface="+mn-ea"/>
            </a:endParaRPr>
          </a:p>
        </p:txBody>
      </p:sp>
    </p:spTree>
    <p:extLst>
      <p:ext uri="{BB962C8B-B14F-4D97-AF65-F5344CB8AC3E}">
        <p14:creationId xmlns:p14="http://schemas.microsoft.com/office/powerpoint/2010/main" val="9234574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73770" y="2474265"/>
            <a:ext cx="6912000" cy="658535"/>
          </a:xfrm>
        </p:spPr>
        <p:txBody>
          <a:bodyPr>
            <a:normAutofit/>
          </a:bodyPr>
          <a:lstStyle/>
          <a:p>
            <a:r>
              <a:rPr lang="ja-JP" altLang="en-US" dirty="0"/>
              <a:t>１　コンセプト・ユースケース</a:t>
            </a:r>
            <a:endParaRPr kumimoji="1" lang="ja-JP" altLang="en-US" dirty="0"/>
          </a:p>
        </p:txBody>
      </p:sp>
      <p:sp>
        <p:nvSpPr>
          <p:cNvPr id="4" name="スライド番号プレースホルダー 2"/>
          <p:cNvSpPr>
            <a:spLocks noGrp="1"/>
          </p:cNvSpPr>
          <p:nvPr>
            <p:ph type="sldNum" sz="quarter" idx="4294967295"/>
          </p:nvPr>
        </p:nvSpPr>
        <p:spPr>
          <a:xfrm>
            <a:off x="9418638" y="6494463"/>
            <a:ext cx="487362" cy="363537"/>
          </a:xfrm>
        </p:spPr>
        <p:txBody>
          <a:bodyPr/>
          <a:lstStyle/>
          <a:p>
            <a:fld id="{CAE0F744-F338-469C-81DD-7D82C9B8CA64}" type="slidenum">
              <a:rPr kumimoji="1" lang="ja-JP" altLang="en-US" smtClean="0"/>
              <a:t>4</a:t>
            </a:fld>
            <a:endParaRPr kumimoji="1" lang="ja-JP" altLang="en-US" dirty="0"/>
          </a:p>
        </p:txBody>
      </p:sp>
      <p:sp>
        <p:nvSpPr>
          <p:cNvPr id="5" name="タイトル 1"/>
          <p:cNvSpPr txBox="1">
            <a:spLocks/>
          </p:cNvSpPr>
          <p:nvPr/>
        </p:nvSpPr>
        <p:spPr>
          <a:xfrm>
            <a:off x="373770" y="1764820"/>
            <a:ext cx="6912000" cy="658535"/>
          </a:xfrm>
          <a:prstGeom prst="rect">
            <a:avLst/>
          </a:prstGeom>
        </p:spPr>
        <p:txBody>
          <a:bodyPr vert="horz" lIns="91440" tIns="45720" rIns="91440" bIns="45720" rtlCol="0" anchor="ctr">
            <a:normAutofit/>
          </a:bodyPr>
          <a:lstStyle>
            <a:lvl1pPr algn="l" defTabSz="914384" rtl="0" eaLnBrk="1" latinLnBrk="0" hangingPunct="1">
              <a:lnSpc>
                <a:spcPct val="90000"/>
              </a:lnSpc>
              <a:spcBef>
                <a:spcPct val="0"/>
              </a:spcBef>
              <a:buNone/>
              <a:defRPr kumimoji="1" lang="en-US" sz="2800" b="1" kern="1200" cap="all" baseline="0" smtClean="0">
                <a:solidFill>
                  <a:srgbClr val="004196"/>
                </a:solidFill>
                <a:latin typeface="+mn-ea"/>
                <a:ea typeface="+mn-ea"/>
                <a:cs typeface="+mj-cs"/>
              </a:defRPr>
            </a:lvl1pPr>
          </a:lstStyle>
          <a:p>
            <a:r>
              <a:rPr lang="en-US" altLang="ja-JP" sz="2000" dirty="0"/>
              <a:t>『</a:t>
            </a:r>
            <a:r>
              <a:rPr lang="ja-JP" altLang="en-US" sz="2000" dirty="0"/>
              <a:t>業種別支援の着眼点</a:t>
            </a:r>
            <a:r>
              <a:rPr lang="en-US" altLang="ja-JP" sz="2000" dirty="0"/>
              <a:t>』</a:t>
            </a:r>
            <a:r>
              <a:rPr lang="ja-JP" altLang="en-US" sz="2000" dirty="0"/>
              <a:t>　</a:t>
            </a:r>
            <a:r>
              <a:rPr lang="en-US" altLang="ja-JP" sz="2000" dirty="0"/>
              <a:t>2023</a:t>
            </a:r>
            <a:r>
              <a:rPr lang="ja-JP" altLang="en-US" sz="2000" dirty="0"/>
              <a:t>（令和５）年３月</a:t>
            </a:r>
            <a:endParaRPr lang="ja-JP" altLang="en-US" sz="2400" dirty="0"/>
          </a:p>
        </p:txBody>
      </p:sp>
    </p:spTree>
    <p:extLst>
      <p:ext uri="{BB962C8B-B14F-4D97-AF65-F5344CB8AC3E}">
        <p14:creationId xmlns:p14="http://schemas.microsoft.com/office/powerpoint/2010/main" val="2938275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D4752185-2BD0-4EA9-940A-569F7948A4AD}"/>
              </a:ext>
            </a:extLst>
          </p:cNvPr>
          <p:cNvSpPr txBox="1"/>
          <p:nvPr/>
        </p:nvSpPr>
        <p:spPr>
          <a:xfrm>
            <a:off x="0" y="0"/>
            <a:ext cx="6448425" cy="492443"/>
          </a:xfrm>
          <a:prstGeom prst="rect">
            <a:avLst/>
          </a:prstGeom>
          <a:noFill/>
        </p:spPr>
        <p:txBody>
          <a:bodyPr wrap="square" rtlCol="0">
            <a:spAutoFit/>
          </a:bodyPr>
          <a:lstStyle/>
          <a:p>
            <a:r>
              <a:rPr kumimoji="1" lang="ja-JP" altLang="en-US" sz="2600" b="1" u="sng" dirty="0">
                <a:latin typeface="+mn-ea"/>
              </a:rPr>
              <a:t>コンセプト</a:t>
            </a:r>
            <a:endParaRPr kumimoji="1" lang="en-US" altLang="ja-JP" sz="2600" b="1" u="sng" dirty="0">
              <a:latin typeface="+mn-ea"/>
            </a:endParaRPr>
          </a:p>
        </p:txBody>
      </p:sp>
      <p:sp>
        <p:nvSpPr>
          <p:cNvPr id="30" name="テキスト ボックス 29">
            <a:extLst>
              <a:ext uri="{FF2B5EF4-FFF2-40B4-BE49-F238E27FC236}">
                <a16:creationId xmlns:a16="http://schemas.microsoft.com/office/drawing/2014/main" id="{4470903B-F4A4-18E4-D7BA-8F2A0B6170ED}"/>
              </a:ext>
            </a:extLst>
          </p:cNvPr>
          <p:cNvSpPr txBox="1"/>
          <p:nvPr/>
        </p:nvSpPr>
        <p:spPr>
          <a:xfrm>
            <a:off x="203552" y="530834"/>
            <a:ext cx="9498895" cy="3182582"/>
          </a:xfrm>
          <a:prstGeom prst="rect">
            <a:avLst/>
          </a:prstGeom>
          <a:noFill/>
          <a:ln w="38100">
            <a:solidFill>
              <a:schemeClr val="accent1">
                <a:lumMod val="75000"/>
              </a:schemeClr>
            </a:solidFill>
          </a:ln>
        </p:spPr>
        <p:txBody>
          <a:bodyPr wrap="square" rtlCol="0" anchor="ctr">
            <a:noAutofit/>
          </a:bodyPr>
          <a:lstStyle/>
          <a:p>
            <a:r>
              <a:rPr kumimoji="1" lang="ja-JP" altLang="en-US" sz="1400" b="1" dirty="0">
                <a:latin typeface="+mn-ea"/>
              </a:rPr>
              <a:t>①　若手職員や経験年数の浅い方々が、現場の実務や支援の初動で使いやすいレベル・分量としています。</a:t>
            </a:r>
            <a:endParaRPr kumimoji="1" lang="en-US" altLang="ja-JP" sz="1400" b="1" dirty="0">
              <a:latin typeface="+mn-ea"/>
            </a:endParaRPr>
          </a:p>
          <a:p>
            <a:r>
              <a:rPr kumimoji="1" lang="ja-JP" altLang="en-US" sz="1400" b="1" dirty="0">
                <a:latin typeface="+mn-ea"/>
              </a:rPr>
              <a:t>　　</a:t>
            </a:r>
            <a:r>
              <a:rPr kumimoji="1" lang="en-US" altLang="ja-JP" sz="1400" dirty="0">
                <a:latin typeface="+mn-ea"/>
              </a:rPr>
              <a:t>―</a:t>
            </a:r>
            <a:r>
              <a:rPr kumimoji="1" lang="ja-JP" altLang="en-US" sz="1400" dirty="0">
                <a:latin typeface="+mn-ea"/>
              </a:rPr>
              <a:t> </a:t>
            </a:r>
            <a:r>
              <a:rPr kumimoji="1" lang="ja-JP" altLang="en-US" sz="1400" spc="-150" dirty="0">
                <a:latin typeface="+mn-ea"/>
              </a:rPr>
              <a:t>中小規模の事業者の課題や特性を踏まえ、業種別に事業者支援の「入口」となりうるポイントにフォーカスしています。</a:t>
            </a:r>
            <a:endParaRPr kumimoji="1" lang="en-US" altLang="ja-JP" sz="1400" spc="-150" dirty="0">
              <a:latin typeface="+mn-ea"/>
            </a:endParaRPr>
          </a:p>
          <a:p>
            <a:endParaRPr kumimoji="1" lang="ja-JP" altLang="en-US" sz="1400" b="1" dirty="0">
              <a:latin typeface="+mn-ea"/>
            </a:endParaRPr>
          </a:p>
          <a:p>
            <a:r>
              <a:rPr kumimoji="1" lang="ja-JP" altLang="en-US" sz="1400" b="1" dirty="0">
                <a:latin typeface="+mn-ea"/>
              </a:rPr>
              <a:t>②　一つの業種において、各項目の内容が一つのスライドで完結する構成としています。</a:t>
            </a:r>
            <a:endParaRPr kumimoji="1" lang="en-US" altLang="ja-JP" sz="1400" b="1" dirty="0">
              <a:latin typeface="+mn-ea"/>
            </a:endParaRPr>
          </a:p>
          <a:p>
            <a:r>
              <a:rPr kumimoji="1" lang="ja-JP" altLang="en-US" sz="1400" b="1" dirty="0">
                <a:latin typeface="+mn-ea"/>
              </a:rPr>
              <a:t>　　</a:t>
            </a:r>
            <a:r>
              <a:rPr kumimoji="1" lang="en-US" altLang="ja-JP" sz="1400" dirty="0">
                <a:latin typeface="+mn-ea"/>
              </a:rPr>
              <a:t>―</a:t>
            </a:r>
            <a:r>
              <a:rPr kumimoji="1" lang="ja-JP" altLang="en-US" sz="1400" dirty="0">
                <a:latin typeface="+mn-ea"/>
              </a:rPr>
              <a:t> </a:t>
            </a:r>
            <a:r>
              <a:rPr kumimoji="1" lang="ja-JP" altLang="en-US" sz="1400" spc="80" dirty="0">
                <a:latin typeface="+mn-ea"/>
              </a:rPr>
              <a:t>事業者支援や融資・審査に関する長い経験を有しない、金融機関等の現場中堅・若手職員が、事業者や</a:t>
            </a:r>
            <a:endParaRPr kumimoji="1" lang="en-US" altLang="ja-JP" sz="1400" spc="80" dirty="0">
              <a:latin typeface="+mn-ea"/>
            </a:endParaRPr>
          </a:p>
          <a:p>
            <a:r>
              <a:rPr kumimoji="1" lang="ja-JP" altLang="en-US" sz="1400" dirty="0">
                <a:latin typeface="+mn-ea"/>
              </a:rPr>
              <a:t>　　　 外部専門機関との対話を進める上で、平易に活用できることに主眼を置いています。</a:t>
            </a:r>
            <a:endParaRPr kumimoji="1" lang="en-US" altLang="ja-JP" sz="1400" dirty="0">
              <a:latin typeface="+mn-ea"/>
            </a:endParaRPr>
          </a:p>
          <a:p>
            <a:endParaRPr kumimoji="1" lang="en-US" altLang="ja-JP" sz="1400" b="1" dirty="0">
              <a:latin typeface="+mn-ea"/>
            </a:endParaRPr>
          </a:p>
          <a:p>
            <a:r>
              <a:rPr kumimoji="1" lang="ja-JP" altLang="en-US" sz="1400" b="1" dirty="0">
                <a:latin typeface="+mn-ea"/>
              </a:rPr>
              <a:t>③　業種全体の概観を俯瞰できることをめざしています。</a:t>
            </a:r>
            <a:endParaRPr kumimoji="1" lang="en-US" altLang="ja-JP" sz="1400" b="1" dirty="0">
              <a:latin typeface="+mn-ea"/>
            </a:endParaRPr>
          </a:p>
          <a:p>
            <a:r>
              <a:rPr kumimoji="1" lang="ja-JP" altLang="en-US" sz="1400" b="1" dirty="0">
                <a:latin typeface="+mn-ea"/>
              </a:rPr>
              <a:t>　　</a:t>
            </a:r>
            <a:r>
              <a:rPr kumimoji="1" lang="en-US" altLang="ja-JP" sz="1400" dirty="0">
                <a:latin typeface="+mn-ea"/>
              </a:rPr>
              <a:t>―</a:t>
            </a:r>
            <a:r>
              <a:rPr kumimoji="1" lang="ja-JP" altLang="en-US" sz="1400" dirty="0">
                <a:latin typeface="+mn-ea"/>
              </a:rPr>
              <a:t> 業種別支援の“初動”や“基礎的な理解”に軸足を置き、現場での事業者との対話の深耕を促し、より深い業種別</a:t>
            </a:r>
            <a:endParaRPr kumimoji="1" lang="en-US" altLang="ja-JP" sz="1400" dirty="0">
              <a:latin typeface="+mn-ea"/>
            </a:endParaRPr>
          </a:p>
          <a:p>
            <a:r>
              <a:rPr kumimoji="1" lang="ja-JP" altLang="en-US" sz="1400" dirty="0">
                <a:latin typeface="+mn-ea"/>
              </a:rPr>
              <a:t>　　　 の専門的知見を身に付けるための契機となるように編集しています。</a:t>
            </a:r>
            <a:endParaRPr kumimoji="1" lang="en-US" altLang="ja-JP" sz="1400" dirty="0">
              <a:latin typeface="+mn-ea"/>
            </a:endParaRPr>
          </a:p>
          <a:p>
            <a:endParaRPr kumimoji="1" lang="en-US" altLang="ja-JP" sz="1400" b="1" dirty="0">
              <a:latin typeface="+mn-ea"/>
            </a:endParaRPr>
          </a:p>
          <a:p>
            <a:r>
              <a:rPr kumimoji="1" lang="ja-JP" altLang="en-US" sz="1400" b="1" dirty="0">
                <a:latin typeface="+mn-ea"/>
              </a:rPr>
              <a:t>④　</a:t>
            </a:r>
            <a:r>
              <a:rPr kumimoji="1" lang="ja-JP" altLang="en-US" sz="1400" b="1" spc="30" dirty="0">
                <a:latin typeface="+mn-ea"/>
              </a:rPr>
              <a:t>本書を出発点として、用途に応じてそれぞれの組織・個人で、内容の追加等の工夫を加えながら活用いただく</a:t>
            </a:r>
            <a:endParaRPr kumimoji="1" lang="en-US" altLang="ja-JP" sz="1400" b="1" spc="30" dirty="0">
              <a:latin typeface="+mn-ea"/>
            </a:endParaRPr>
          </a:p>
          <a:p>
            <a:r>
              <a:rPr kumimoji="1" lang="ja-JP" altLang="en-US" sz="1400" b="1" dirty="0">
                <a:latin typeface="+mn-ea"/>
              </a:rPr>
              <a:t>　　ことを期待しています。</a:t>
            </a:r>
            <a:endParaRPr kumimoji="1" lang="en-US" altLang="ja-JP" sz="1400" b="1" dirty="0">
              <a:latin typeface="+mn-ea"/>
            </a:endParaRPr>
          </a:p>
          <a:p>
            <a:r>
              <a:rPr kumimoji="1" lang="ja-JP" altLang="en-US" sz="1400" b="1" dirty="0">
                <a:latin typeface="+mn-ea"/>
              </a:rPr>
              <a:t>　　</a:t>
            </a:r>
            <a:r>
              <a:rPr kumimoji="1" lang="en-US" altLang="ja-JP" sz="1400" dirty="0">
                <a:latin typeface="+mn-ea"/>
              </a:rPr>
              <a:t>―</a:t>
            </a:r>
            <a:r>
              <a:rPr kumimoji="1" lang="ja-JP" altLang="en-US" sz="1400" dirty="0">
                <a:latin typeface="+mn-ea"/>
              </a:rPr>
              <a:t> </a:t>
            </a:r>
            <a:r>
              <a:rPr kumimoji="1" lang="ja-JP" altLang="en-US" sz="1400" spc="-50" dirty="0">
                <a:latin typeface="+mn-ea"/>
              </a:rPr>
              <a:t>表層的な財務分析だけでは知りえない、中小規模の事業者の実情を踏まえた知見・ノウハウも取り入れています。</a:t>
            </a:r>
            <a:endParaRPr kumimoji="1" lang="en-US" altLang="ja-JP" sz="1400" spc="-50" dirty="0">
              <a:latin typeface="+mn-ea"/>
            </a:endParaRPr>
          </a:p>
        </p:txBody>
      </p:sp>
      <p:sp>
        <p:nvSpPr>
          <p:cNvPr id="12" name="矢印: 右 36">
            <a:extLst>
              <a:ext uri="{FF2B5EF4-FFF2-40B4-BE49-F238E27FC236}">
                <a16:creationId xmlns:a16="http://schemas.microsoft.com/office/drawing/2014/main" id="{E6D7F07C-44F8-5557-BED4-68E6D28CE37E}"/>
              </a:ext>
            </a:extLst>
          </p:cNvPr>
          <p:cNvSpPr/>
          <p:nvPr/>
        </p:nvSpPr>
        <p:spPr>
          <a:xfrm>
            <a:off x="3484248" y="4200580"/>
            <a:ext cx="5572123" cy="1422479"/>
          </a:xfrm>
          <a:prstGeom prst="rightArrow">
            <a:avLst>
              <a:gd name="adj1" fmla="val 50000"/>
              <a:gd name="adj2" fmla="val 80802"/>
            </a:avLst>
          </a:prstGeom>
          <a:solidFill>
            <a:schemeClr val="accent5">
              <a:lumMod val="40000"/>
              <a:lumOff val="60000"/>
              <a:alpha val="6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 name="四角形: 角を丸くする 34">
            <a:extLst>
              <a:ext uri="{FF2B5EF4-FFF2-40B4-BE49-F238E27FC236}">
                <a16:creationId xmlns:a16="http://schemas.microsoft.com/office/drawing/2014/main" id="{14585D3E-CF7D-6F3C-781E-B08CF8528345}"/>
              </a:ext>
            </a:extLst>
          </p:cNvPr>
          <p:cNvSpPr/>
          <p:nvPr/>
        </p:nvSpPr>
        <p:spPr>
          <a:xfrm>
            <a:off x="364812" y="4221156"/>
            <a:ext cx="3043235" cy="1303473"/>
          </a:xfrm>
          <a:prstGeom prst="roundRect">
            <a:avLst>
              <a:gd name="adj" fmla="val 7539"/>
            </a:avLst>
          </a:prstGeom>
          <a:solidFill>
            <a:schemeClr val="accent2">
              <a:lumMod val="60000"/>
              <a:lumOff val="40000"/>
              <a:alpha val="15000"/>
            </a:schemeClr>
          </a:solidFill>
          <a:ln w="44450">
            <a:solidFill>
              <a:schemeClr val="accent2">
                <a:lumMod val="60000"/>
                <a:lumOff val="40000"/>
                <a:alpha val="36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4" name="テキスト ボックス 13">
            <a:extLst>
              <a:ext uri="{FF2B5EF4-FFF2-40B4-BE49-F238E27FC236}">
                <a16:creationId xmlns:a16="http://schemas.microsoft.com/office/drawing/2014/main" id="{D3F405C3-8735-A479-BB38-894FA0AF3B93}"/>
              </a:ext>
            </a:extLst>
          </p:cNvPr>
          <p:cNvSpPr txBox="1"/>
          <p:nvPr/>
        </p:nvSpPr>
        <p:spPr>
          <a:xfrm>
            <a:off x="364812" y="4698255"/>
            <a:ext cx="3043235" cy="338554"/>
          </a:xfrm>
          <a:prstGeom prst="rect">
            <a:avLst/>
          </a:prstGeom>
          <a:noFill/>
        </p:spPr>
        <p:txBody>
          <a:bodyPr wrap="square" rtlCol="0">
            <a:spAutoFit/>
          </a:bodyPr>
          <a:lstStyle/>
          <a:p>
            <a:pPr algn="ctr"/>
            <a:r>
              <a:rPr kumimoji="1" lang="en-US" altLang="ja-JP" sz="1600" b="1" dirty="0"/>
              <a:t>『</a:t>
            </a:r>
            <a:r>
              <a:rPr kumimoji="1" lang="ja-JP" altLang="en-US" sz="1600" b="1" dirty="0"/>
              <a:t>業種別支援の着眼点</a:t>
            </a:r>
            <a:r>
              <a:rPr kumimoji="1" lang="en-US" altLang="ja-JP" sz="1600" b="1" dirty="0"/>
              <a:t>』</a:t>
            </a:r>
            <a:r>
              <a:rPr kumimoji="1" lang="ja-JP" altLang="en-US" sz="1600" b="1" dirty="0"/>
              <a:t>の活用</a:t>
            </a:r>
          </a:p>
        </p:txBody>
      </p:sp>
      <p:sp>
        <p:nvSpPr>
          <p:cNvPr id="15" name="正方形/長方形 14">
            <a:extLst>
              <a:ext uri="{FF2B5EF4-FFF2-40B4-BE49-F238E27FC236}">
                <a16:creationId xmlns:a16="http://schemas.microsoft.com/office/drawing/2014/main" id="{8B3B089E-4A2A-D105-7199-D9AE62CE826F}"/>
              </a:ext>
            </a:extLst>
          </p:cNvPr>
          <p:cNvSpPr/>
          <p:nvPr/>
        </p:nvSpPr>
        <p:spPr>
          <a:xfrm>
            <a:off x="5503547" y="4221156"/>
            <a:ext cx="3619500" cy="295823"/>
          </a:xfrm>
          <a:prstGeom prst="rect">
            <a:avLst/>
          </a:prstGeom>
          <a:solidFill>
            <a:schemeClr val="accent6">
              <a:lumMod val="40000"/>
              <a:lumOff val="60000"/>
              <a:alpha val="23000"/>
            </a:schemeClr>
          </a:solidFill>
          <a:ln w="381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rPr>
              <a:t>中小規模の事業者に共通する課題・特性</a:t>
            </a:r>
          </a:p>
        </p:txBody>
      </p:sp>
      <p:sp>
        <p:nvSpPr>
          <p:cNvPr id="16" name="正方形/長方形 15">
            <a:extLst>
              <a:ext uri="{FF2B5EF4-FFF2-40B4-BE49-F238E27FC236}">
                <a16:creationId xmlns:a16="http://schemas.microsoft.com/office/drawing/2014/main" id="{BB6D7C24-1C04-D9EF-7A7B-283319336C45}"/>
              </a:ext>
            </a:extLst>
          </p:cNvPr>
          <p:cNvSpPr/>
          <p:nvPr/>
        </p:nvSpPr>
        <p:spPr>
          <a:xfrm>
            <a:off x="5503547" y="4600075"/>
            <a:ext cx="3619500" cy="295823"/>
          </a:xfrm>
          <a:prstGeom prst="rect">
            <a:avLst/>
          </a:prstGeom>
          <a:solidFill>
            <a:schemeClr val="accent6">
              <a:lumMod val="40000"/>
              <a:lumOff val="60000"/>
              <a:alpha val="23000"/>
            </a:schemeClr>
          </a:solidFill>
          <a:ln w="381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rPr>
              <a:t>各業種にわたる課題・特性</a:t>
            </a:r>
          </a:p>
        </p:txBody>
      </p:sp>
      <p:sp>
        <p:nvSpPr>
          <p:cNvPr id="17" name="正方形/長方形 16">
            <a:extLst>
              <a:ext uri="{FF2B5EF4-FFF2-40B4-BE49-F238E27FC236}">
                <a16:creationId xmlns:a16="http://schemas.microsoft.com/office/drawing/2014/main" id="{AE2B0AD1-C4D3-900F-184D-D7188FCED423}"/>
              </a:ext>
            </a:extLst>
          </p:cNvPr>
          <p:cNvSpPr/>
          <p:nvPr/>
        </p:nvSpPr>
        <p:spPr>
          <a:xfrm>
            <a:off x="5503547" y="4978994"/>
            <a:ext cx="3619500" cy="295823"/>
          </a:xfrm>
          <a:prstGeom prst="rect">
            <a:avLst/>
          </a:prstGeom>
          <a:solidFill>
            <a:srgbClr val="FFC000">
              <a:alpha val="23000"/>
            </a:srgbClr>
          </a:solidFill>
          <a:ln w="38100">
            <a:solidFill>
              <a:srgbClr val="FFC000">
                <a:alpha val="57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rPr>
              <a:t>業種別の経営課題の共有・対話</a:t>
            </a:r>
          </a:p>
        </p:txBody>
      </p:sp>
      <p:sp>
        <p:nvSpPr>
          <p:cNvPr id="18" name="正方形/長方形 17">
            <a:extLst>
              <a:ext uri="{FF2B5EF4-FFF2-40B4-BE49-F238E27FC236}">
                <a16:creationId xmlns:a16="http://schemas.microsoft.com/office/drawing/2014/main" id="{69E38178-4062-14EF-ABAA-F99435C44582}"/>
              </a:ext>
            </a:extLst>
          </p:cNvPr>
          <p:cNvSpPr/>
          <p:nvPr/>
        </p:nvSpPr>
        <p:spPr>
          <a:xfrm>
            <a:off x="5503547" y="5357913"/>
            <a:ext cx="3619500" cy="295823"/>
          </a:xfrm>
          <a:prstGeom prst="rect">
            <a:avLst/>
          </a:prstGeom>
          <a:solidFill>
            <a:srgbClr val="FFC000">
              <a:alpha val="23000"/>
            </a:srgbClr>
          </a:solidFill>
          <a:ln w="38100">
            <a:solidFill>
              <a:srgbClr val="FFC000">
                <a:alpha val="57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rPr>
              <a:t>個社が抱える経営課題の共有・対話</a:t>
            </a:r>
          </a:p>
        </p:txBody>
      </p:sp>
      <p:sp>
        <p:nvSpPr>
          <p:cNvPr id="19" name="テキスト ボックス 18">
            <a:extLst>
              <a:ext uri="{FF2B5EF4-FFF2-40B4-BE49-F238E27FC236}">
                <a16:creationId xmlns:a16="http://schemas.microsoft.com/office/drawing/2014/main" id="{1499F556-AB56-AF55-52D9-692B8F2A054E}"/>
              </a:ext>
            </a:extLst>
          </p:cNvPr>
          <p:cNvSpPr txBox="1"/>
          <p:nvPr/>
        </p:nvSpPr>
        <p:spPr>
          <a:xfrm>
            <a:off x="3517586" y="4261453"/>
            <a:ext cx="1952624" cy="276999"/>
          </a:xfrm>
          <a:prstGeom prst="rect">
            <a:avLst/>
          </a:prstGeom>
          <a:noFill/>
        </p:spPr>
        <p:txBody>
          <a:bodyPr wrap="square" rtlCol="0">
            <a:spAutoFit/>
          </a:bodyPr>
          <a:lstStyle/>
          <a:p>
            <a:pPr algn="ctr"/>
            <a:r>
              <a:rPr kumimoji="1" lang="ja-JP" altLang="en-US" sz="1200" b="1" dirty="0"/>
              <a:t>対話のための初めの一歩</a:t>
            </a:r>
          </a:p>
        </p:txBody>
      </p:sp>
      <p:sp>
        <p:nvSpPr>
          <p:cNvPr id="20" name="テキスト ボックス 19">
            <a:extLst>
              <a:ext uri="{FF2B5EF4-FFF2-40B4-BE49-F238E27FC236}">
                <a16:creationId xmlns:a16="http://schemas.microsoft.com/office/drawing/2014/main" id="{76337A77-7C85-9D2E-C260-CB5AE771ED8C}"/>
              </a:ext>
            </a:extLst>
          </p:cNvPr>
          <p:cNvSpPr txBox="1"/>
          <p:nvPr/>
        </p:nvSpPr>
        <p:spPr>
          <a:xfrm>
            <a:off x="3484248" y="5321282"/>
            <a:ext cx="1952624" cy="276999"/>
          </a:xfrm>
          <a:prstGeom prst="rect">
            <a:avLst/>
          </a:prstGeom>
          <a:noFill/>
        </p:spPr>
        <p:txBody>
          <a:bodyPr wrap="square" rtlCol="0">
            <a:spAutoFit/>
          </a:bodyPr>
          <a:lstStyle/>
          <a:p>
            <a:pPr algn="ctr"/>
            <a:r>
              <a:rPr kumimoji="1" lang="ja-JP" altLang="en-US" sz="1200" b="1" dirty="0"/>
              <a:t>事業性見極めの初動</a:t>
            </a:r>
          </a:p>
        </p:txBody>
      </p:sp>
      <p:cxnSp>
        <p:nvCxnSpPr>
          <p:cNvPr id="21" name="直線コネクタ 20">
            <a:extLst>
              <a:ext uri="{FF2B5EF4-FFF2-40B4-BE49-F238E27FC236}">
                <a16:creationId xmlns:a16="http://schemas.microsoft.com/office/drawing/2014/main" id="{6D5DF0E3-0540-BDFB-32B3-46BA71EDB437}"/>
              </a:ext>
            </a:extLst>
          </p:cNvPr>
          <p:cNvCxnSpPr/>
          <p:nvPr/>
        </p:nvCxnSpPr>
        <p:spPr>
          <a:xfrm>
            <a:off x="364812" y="4147238"/>
            <a:ext cx="90720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22" name="直線コネクタ 21">
            <a:extLst>
              <a:ext uri="{FF2B5EF4-FFF2-40B4-BE49-F238E27FC236}">
                <a16:creationId xmlns:a16="http://schemas.microsoft.com/office/drawing/2014/main" id="{FC837392-7346-07E3-7E33-852F52D9D6E3}"/>
              </a:ext>
            </a:extLst>
          </p:cNvPr>
          <p:cNvCxnSpPr/>
          <p:nvPr/>
        </p:nvCxnSpPr>
        <p:spPr>
          <a:xfrm>
            <a:off x="355288" y="5703959"/>
            <a:ext cx="91080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23" name="四角形: 角を丸くする 44">
            <a:extLst>
              <a:ext uri="{FF2B5EF4-FFF2-40B4-BE49-F238E27FC236}">
                <a16:creationId xmlns:a16="http://schemas.microsoft.com/office/drawing/2014/main" id="{7B9D7EFB-AE47-12AB-9005-DC3B16BD38E6}"/>
              </a:ext>
            </a:extLst>
          </p:cNvPr>
          <p:cNvSpPr/>
          <p:nvPr/>
        </p:nvSpPr>
        <p:spPr>
          <a:xfrm>
            <a:off x="355288" y="5737580"/>
            <a:ext cx="8927794" cy="756084"/>
          </a:xfrm>
          <a:prstGeom prst="roundRect">
            <a:avLst>
              <a:gd name="adj" fmla="val 7539"/>
            </a:avLst>
          </a:prstGeom>
          <a:solidFill>
            <a:schemeClr val="bg1">
              <a:lumMod val="85000"/>
              <a:alpha val="15000"/>
            </a:schemeClr>
          </a:solidFill>
          <a:ln w="44450">
            <a:solidFill>
              <a:schemeClr val="bg1">
                <a:lumMod val="65000"/>
                <a:alpha val="36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4" name="テキスト ボックス 23">
            <a:extLst>
              <a:ext uri="{FF2B5EF4-FFF2-40B4-BE49-F238E27FC236}">
                <a16:creationId xmlns:a16="http://schemas.microsoft.com/office/drawing/2014/main" id="{6B10D687-436A-EBCF-B3E5-F323E9292797}"/>
              </a:ext>
            </a:extLst>
          </p:cNvPr>
          <p:cNvSpPr txBox="1"/>
          <p:nvPr/>
        </p:nvSpPr>
        <p:spPr>
          <a:xfrm>
            <a:off x="305280" y="5961733"/>
            <a:ext cx="3162298" cy="307777"/>
          </a:xfrm>
          <a:prstGeom prst="rect">
            <a:avLst/>
          </a:prstGeom>
          <a:noFill/>
        </p:spPr>
        <p:txBody>
          <a:bodyPr wrap="square" rtlCol="0">
            <a:spAutoFit/>
          </a:bodyPr>
          <a:lstStyle/>
          <a:p>
            <a:pPr algn="ctr"/>
            <a:r>
              <a:rPr kumimoji="1" lang="ja-JP" altLang="en-US" sz="1400" b="1" dirty="0">
                <a:solidFill>
                  <a:schemeClr val="bg1">
                    <a:lumMod val="50000"/>
                  </a:schemeClr>
                </a:solidFill>
              </a:rPr>
              <a:t>外部専門機関</a:t>
            </a:r>
            <a:r>
              <a:rPr kumimoji="1" lang="en-US" altLang="ja-JP" sz="1000" b="1" dirty="0">
                <a:solidFill>
                  <a:schemeClr val="bg1">
                    <a:lumMod val="50000"/>
                  </a:schemeClr>
                </a:solidFill>
              </a:rPr>
              <a:t>※</a:t>
            </a:r>
            <a:r>
              <a:rPr kumimoji="1" lang="ja-JP" altLang="en-US" sz="1400" b="1" dirty="0">
                <a:solidFill>
                  <a:schemeClr val="bg1">
                    <a:lumMod val="50000"/>
                  </a:schemeClr>
                </a:solidFill>
              </a:rPr>
              <a:t>との協業の領域</a:t>
            </a:r>
            <a:endParaRPr kumimoji="1" lang="en-US" altLang="ja-JP" b="1" dirty="0">
              <a:solidFill>
                <a:schemeClr val="bg1">
                  <a:lumMod val="50000"/>
                </a:schemeClr>
              </a:solidFill>
            </a:endParaRPr>
          </a:p>
        </p:txBody>
      </p:sp>
      <p:sp>
        <p:nvSpPr>
          <p:cNvPr id="25" name="正方形/長方形 24"/>
          <p:cNvSpPr/>
          <p:nvPr/>
        </p:nvSpPr>
        <p:spPr>
          <a:xfrm>
            <a:off x="5378302" y="4011762"/>
            <a:ext cx="4011028" cy="2568495"/>
          </a:xfrm>
          <a:prstGeom prst="rect">
            <a:avLst/>
          </a:prstGeom>
          <a:noFill/>
          <a:ln w="28575">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6" name="テキスト ボックス 25">
            <a:extLst>
              <a:ext uri="{FF2B5EF4-FFF2-40B4-BE49-F238E27FC236}">
                <a16:creationId xmlns:a16="http://schemas.microsoft.com/office/drawing/2014/main" id="{9010DE8B-BB15-7D20-BD9C-4EC196953656}"/>
              </a:ext>
            </a:extLst>
          </p:cNvPr>
          <p:cNvSpPr txBox="1"/>
          <p:nvPr/>
        </p:nvSpPr>
        <p:spPr>
          <a:xfrm>
            <a:off x="5101911" y="3789251"/>
            <a:ext cx="4422772" cy="338554"/>
          </a:xfrm>
          <a:prstGeom prst="rect">
            <a:avLst/>
          </a:prstGeom>
          <a:solidFill>
            <a:schemeClr val="bg1"/>
          </a:solidFill>
        </p:spPr>
        <p:txBody>
          <a:bodyPr wrap="square" rtlCol="0">
            <a:spAutoFit/>
          </a:bodyPr>
          <a:lstStyle/>
          <a:p>
            <a:pPr algn="ctr"/>
            <a:r>
              <a:rPr kumimoji="1" lang="ja-JP" altLang="en-US" sz="1600" b="1" spc="-150" dirty="0"/>
              <a:t>～事業者が抱える現実的な経営課題の段階～</a:t>
            </a:r>
          </a:p>
        </p:txBody>
      </p:sp>
      <p:sp>
        <p:nvSpPr>
          <p:cNvPr id="31" name="正方形/長方形 30">
            <a:extLst>
              <a:ext uri="{FF2B5EF4-FFF2-40B4-BE49-F238E27FC236}">
                <a16:creationId xmlns:a16="http://schemas.microsoft.com/office/drawing/2014/main" id="{91108C9D-A61C-A45F-DB85-7A55CE48CDE5}"/>
              </a:ext>
            </a:extLst>
          </p:cNvPr>
          <p:cNvSpPr/>
          <p:nvPr/>
        </p:nvSpPr>
        <p:spPr>
          <a:xfrm>
            <a:off x="5494420" y="5765967"/>
            <a:ext cx="3619500" cy="295823"/>
          </a:xfrm>
          <a:prstGeom prst="rect">
            <a:avLst/>
          </a:prstGeom>
          <a:solidFill>
            <a:srgbClr val="FF0000">
              <a:alpha val="11000"/>
            </a:srgbClr>
          </a:solidFill>
          <a:ln w="38100">
            <a:solidFill>
              <a:srgbClr val="FF000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bg1">
                    <a:lumMod val="50000"/>
                  </a:schemeClr>
                </a:solidFill>
              </a:rPr>
              <a:t>個社特有の課題に必要な専門的知見</a:t>
            </a:r>
          </a:p>
        </p:txBody>
      </p:sp>
      <p:sp>
        <p:nvSpPr>
          <p:cNvPr id="32" name="正方形/長方形 31">
            <a:extLst>
              <a:ext uri="{FF2B5EF4-FFF2-40B4-BE49-F238E27FC236}">
                <a16:creationId xmlns:a16="http://schemas.microsoft.com/office/drawing/2014/main" id="{08E3FA77-54C7-DD71-1074-EA7D643C09A1}"/>
              </a:ext>
            </a:extLst>
          </p:cNvPr>
          <p:cNvSpPr/>
          <p:nvPr/>
        </p:nvSpPr>
        <p:spPr>
          <a:xfrm>
            <a:off x="5503547" y="6129630"/>
            <a:ext cx="3619500" cy="295823"/>
          </a:xfrm>
          <a:prstGeom prst="rect">
            <a:avLst/>
          </a:prstGeom>
          <a:solidFill>
            <a:srgbClr val="FF0000">
              <a:alpha val="11000"/>
            </a:srgbClr>
          </a:solidFill>
          <a:ln w="38100">
            <a:solidFill>
              <a:srgbClr val="FF000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bg1">
                    <a:lumMod val="50000"/>
                  </a:schemeClr>
                </a:solidFill>
              </a:rPr>
              <a:t>抜本再生を必要とするような知見</a:t>
            </a:r>
          </a:p>
        </p:txBody>
      </p:sp>
      <p:sp>
        <p:nvSpPr>
          <p:cNvPr id="33" name="テキスト ボックス 32">
            <a:extLst>
              <a:ext uri="{FF2B5EF4-FFF2-40B4-BE49-F238E27FC236}">
                <a16:creationId xmlns:a16="http://schemas.microsoft.com/office/drawing/2014/main" id="{0DC417CC-ABA1-5FB4-78D1-4F89FE9193C7}"/>
              </a:ext>
            </a:extLst>
          </p:cNvPr>
          <p:cNvSpPr txBox="1"/>
          <p:nvPr/>
        </p:nvSpPr>
        <p:spPr>
          <a:xfrm>
            <a:off x="364811" y="6570315"/>
            <a:ext cx="5138735" cy="230832"/>
          </a:xfrm>
          <a:prstGeom prst="rect">
            <a:avLst/>
          </a:prstGeom>
          <a:noFill/>
        </p:spPr>
        <p:txBody>
          <a:bodyPr wrap="square" rtlCol="0">
            <a:spAutoFit/>
          </a:bodyPr>
          <a:lstStyle/>
          <a:p>
            <a:r>
              <a:rPr kumimoji="1" lang="en-US" altLang="ja-JP" sz="900" dirty="0">
                <a:latin typeface="+mn-ea"/>
              </a:rPr>
              <a:t>※</a:t>
            </a:r>
            <a:r>
              <a:rPr kumimoji="1" lang="ja-JP" altLang="en-US" sz="900" dirty="0">
                <a:latin typeface="+mn-ea"/>
              </a:rPr>
              <a:t> 弁護士・公認会計士・税理士・中小企業診断士、再生の専門家等の外部専門機関</a:t>
            </a:r>
          </a:p>
        </p:txBody>
      </p:sp>
      <p:sp>
        <p:nvSpPr>
          <p:cNvPr id="28" name="スライド番号プレースホルダー 2"/>
          <p:cNvSpPr>
            <a:spLocks noGrp="1"/>
          </p:cNvSpPr>
          <p:nvPr>
            <p:ph type="sldNum" sz="quarter" idx="4"/>
          </p:nvPr>
        </p:nvSpPr>
        <p:spPr>
          <a:xfrm>
            <a:off x="9418320" y="6493847"/>
            <a:ext cx="487680" cy="364153"/>
          </a:xfrm>
        </p:spPr>
        <p:txBody>
          <a:bodyPr/>
          <a:lstStyle/>
          <a:p>
            <a:fld id="{CAE0F744-F338-469C-81DD-7D82C9B8CA64}" type="slidenum">
              <a:rPr kumimoji="1" lang="ja-JP" altLang="en-US" smtClean="0"/>
              <a:t>5</a:t>
            </a:fld>
            <a:endParaRPr kumimoji="1" lang="ja-JP" altLang="en-US" dirty="0"/>
          </a:p>
        </p:txBody>
      </p:sp>
    </p:spTree>
    <p:extLst>
      <p:ext uri="{BB962C8B-B14F-4D97-AF65-F5344CB8AC3E}">
        <p14:creationId xmlns:p14="http://schemas.microsoft.com/office/powerpoint/2010/main" val="39225813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D4752185-2BD0-4EA9-940A-569F7948A4AD}"/>
              </a:ext>
            </a:extLst>
          </p:cNvPr>
          <p:cNvSpPr txBox="1"/>
          <p:nvPr/>
        </p:nvSpPr>
        <p:spPr>
          <a:xfrm>
            <a:off x="0" y="0"/>
            <a:ext cx="8872879" cy="492443"/>
          </a:xfrm>
          <a:prstGeom prst="rect">
            <a:avLst/>
          </a:prstGeom>
          <a:noFill/>
        </p:spPr>
        <p:txBody>
          <a:bodyPr wrap="square" rtlCol="0">
            <a:spAutoFit/>
          </a:bodyPr>
          <a:lstStyle/>
          <a:p>
            <a:r>
              <a:rPr kumimoji="1" lang="ja-JP" altLang="en-US" sz="2600" b="1" u="sng" dirty="0">
                <a:latin typeface="+mn-ea"/>
              </a:rPr>
              <a:t>事業者支援における初動のイメージ</a:t>
            </a:r>
            <a:endParaRPr kumimoji="1" lang="en-US" altLang="ja-JP" b="1" u="sng" dirty="0">
              <a:latin typeface="+mn-ea"/>
            </a:endParaRPr>
          </a:p>
        </p:txBody>
      </p:sp>
      <p:sp>
        <p:nvSpPr>
          <p:cNvPr id="37" name="テキスト ボックス 36">
            <a:extLst>
              <a:ext uri="{FF2B5EF4-FFF2-40B4-BE49-F238E27FC236}">
                <a16:creationId xmlns:a16="http://schemas.microsoft.com/office/drawing/2014/main" id="{8113D595-3964-2C36-6F63-AA36066BD432}"/>
              </a:ext>
            </a:extLst>
          </p:cNvPr>
          <p:cNvSpPr txBox="1"/>
          <p:nvPr/>
        </p:nvSpPr>
        <p:spPr>
          <a:xfrm>
            <a:off x="166289" y="1010205"/>
            <a:ext cx="9498895" cy="4462760"/>
          </a:xfrm>
          <a:prstGeom prst="rect">
            <a:avLst/>
          </a:prstGeom>
          <a:noFill/>
        </p:spPr>
        <p:txBody>
          <a:bodyPr wrap="square" rtlCol="0">
            <a:spAutoFit/>
          </a:bodyPr>
          <a:lstStyle/>
          <a:p>
            <a:r>
              <a:rPr kumimoji="1" lang="ja-JP" altLang="en-US" sz="1200" dirty="0">
                <a:latin typeface="+mn-ea"/>
              </a:rPr>
              <a:t>　　　　　　　　　　　　　　　　　　　　　　</a:t>
            </a:r>
            <a:endParaRPr kumimoji="1" lang="en-US" altLang="ja-JP" sz="1200" b="1" dirty="0">
              <a:latin typeface="+mn-ea"/>
            </a:endParaRPr>
          </a:p>
          <a:p>
            <a:endParaRPr kumimoji="1" lang="en-US" altLang="ja-JP" sz="1600" dirty="0">
              <a:latin typeface="+mn-ea"/>
            </a:endParaRPr>
          </a:p>
          <a:p>
            <a:pPr marL="285750" indent="-285750">
              <a:buFont typeface="Wingdings" panose="05000000000000000000" pitchFamily="2" charset="2"/>
              <a:buChar char="u"/>
            </a:pPr>
            <a:endParaRPr kumimoji="1" lang="en-US" altLang="ja-JP" sz="1600" dirty="0">
              <a:latin typeface="+mn-ea"/>
            </a:endParaRPr>
          </a:p>
          <a:p>
            <a:pPr marL="285750" indent="-285750">
              <a:buFont typeface="Wingdings" panose="05000000000000000000" pitchFamily="2" charset="2"/>
              <a:buChar char="u"/>
            </a:pPr>
            <a:endParaRPr kumimoji="1" lang="en-US" altLang="ja-JP" sz="1600" dirty="0">
              <a:latin typeface="+mn-ea"/>
            </a:endParaRPr>
          </a:p>
          <a:p>
            <a:endParaRPr kumimoji="1" lang="en-US" altLang="ja-JP" sz="1600" dirty="0">
              <a:latin typeface="+mn-ea"/>
            </a:endParaRPr>
          </a:p>
          <a:p>
            <a:pPr marL="285750" indent="-285750">
              <a:buFont typeface="Wingdings" panose="05000000000000000000" pitchFamily="2" charset="2"/>
              <a:buChar char="u"/>
            </a:pPr>
            <a:endParaRPr kumimoji="1" lang="en-US" altLang="ja-JP" sz="1600" dirty="0">
              <a:latin typeface="+mn-ea"/>
            </a:endParaRPr>
          </a:p>
          <a:p>
            <a:pPr marL="285750" indent="-285750">
              <a:buFont typeface="Wingdings" panose="05000000000000000000" pitchFamily="2" charset="2"/>
              <a:buChar char="u"/>
            </a:pPr>
            <a:endParaRPr kumimoji="1" lang="en-US" altLang="ja-JP" sz="1600" dirty="0">
              <a:latin typeface="+mn-ea"/>
            </a:endParaRPr>
          </a:p>
          <a:p>
            <a:pPr marL="285750" indent="-285750">
              <a:buFont typeface="Wingdings" panose="05000000000000000000" pitchFamily="2" charset="2"/>
              <a:buChar char="u"/>
            </a:pPr>
            <a:endParaRPr kumimoji="1" lang="en-US" altLang="ja-JP" sz="1600" dirty="0">
              <a:latin typeface="+mn-ea"/>
            </a:endParaRPr>
          </a:p>
          <a:p>
            <a:endParaRPr kumimoji="1" lang="en-US" altLang="ja-JP" sz="1600" dirty="0">
              <a:latin typeface="+mn-ea"/>
            </a:endParaRPr>
          </a:p>
          <a:p>
            <a:endParaRPr kumimoji="1" lang="en-US" altLang="ja-JP" sz="1600" dirty="0">
              <a:latin typeface="+mn-ea"/>
            </a:endParaRPr>
          </a:p>
          <a:p>
            <a:endParaRPr kumimoji="1" lang="en-US" altLang="ja-JP" sz="1600" dirty="0">
              <a:latin typeface="+mn-ea"/>
            </a:endParaRPr>
          </a:p>
          <a:p>
            <a:endParaRPr kumimoji="1" lang="en-US" altLang="ja-JP" sz="1600" dirty="0">
              <a:latin typeface="+mn-ea"/>
            </a:endParaRPr>
          </a:p>
          <a:p>
            <a:endParaRPr kumimoji="1" lang="en-US" altLang="ja-JP" sz="1600" dirty="0">
              <a:latin typeface="+mn-ea"/>
            </a:endParaRPr>
          </a:p>
          <a:p>
            <a:endParaRPr kumimoji="1" lang="en-US" altLang="ja-JP" sz="1600" dirty="0">
              <a:latin typeface="+mn-ea"/>
            </a:endParaRPr>
          </a:p>
          <a:p>
            <a:endParaRPr kumimoji="1" lang="en-US" altLang="ja-JP" sz="1600" dirty="0">
              <a:latin typeface="+mn-ea"/>
            </a:endParaRPr>
          </a:p>
          <a:p>
            <a:endParaRPr kumimoji="1" lang="en-US" altLang="ja-JP" sz="1600" dirty="0">
              <a:latin typeface="+mn-ea"/>
            </a:endParaRPr>
          </a:p>
          <a:p>
            <a:endParaRPr kumimoji="1" lang="en-US" altLang="ja-JP" sz="1600" dirty="0">
              <a:latin typeface="+mn-ea"/>
            </a:endParaRPr>
          </a:p>
          <a:p>
            <a:endParaRPr kumimoji="1" lang="en-US" altLang="ja-JP" sz="1600" dirty="0">
              <a:latin typeface="+mn-ea"/>
            </a:endParaRPr>
          </a:p>
        </p:txBody>
      </p:sp>
      <p:cxnSp>
        <p:nvCxnSpPr>
          <p:cNvPr id="163" name="コネクタ: カギ線 189">
            <a:extLst>
              <a:ext uri="{FF2B5EF4-FFF2-40B4-BE49-F238E27FC236}">
                <a16:creationId xmlns:a16="http://schemas.microsoft.com/office/drawing/2014/main" id="{3754DBA1-5CF2-249E-B7C8-9C0C9AA1A569}"/>
              </a:ext>
            </a:extLst>
          </p:cNvPr>
          <p:cNvCxnSpPr>
            <a:stCxn id="167" idx="3"/>
            <a:endCxn id="222" idx="0"/>
          </p:cNvCxnSpPr>
          <p:nvPr/>
        </p:nvCxnSpPr>
        <p:spPr>
          <a:xfrm flipH="1">
            <a:off x="1466752" y="2469610"/>
            <a:ext cx="7809427" cy="1617200"/>
          </a:xfrm>
          <a:prstGeom prst="bentConnector4">
            <a:avLst>
              <a:gd name="adj1" fmla="val -2927"/>
              <a:gd name="adj2" fmla="val 85953"/>
            </a:avLst>
          </a:prstGeom>
          <a:ln w="47625">
            <a:solidFill>
              <a:srgbClr val="FF0000">
                <a:alpha val="50000"/>
              </a:srgbClr>
            </a:solidFill>
            <a:tailEnd type="triangle"/>
          </a:ln>
        </p:spPr>
        <p:style>
          <a:lnRef idx="1">
            <a:schemeClr val="accent1"/>
          </a:lnRef>
          <a:fillRef idx="0">
            <a:schemeClr val="accent1"/>
          </a:fillRef>
          <a:effectRef idx="0">
            <a:schemeClr val="accent1"/>
          </a:effectRef>
          <a:fontRef idx="minor">
            <a:schemeClr val="tx1"/>
          </a:fontRef>
        </p:style>
      </p:cxnSp>
      <p:grpSp>
        <p:nvGrpSpPr>
          <p:cNvPr id="164" name="グループ化 163">
            <a:extLst>
              <a:ext uri="{FF2B5EF4-FFF2-40B4-BE49-F238E27FC236}">
                <a16:creationId xmlns:a16="http://schemas.microsoft.com/office/drawing/2014/main" id="{1536039D-131E-4E45-68E2-13CA0ED41D5B}"/>
              </a:ext>
            </a:extLst>
          </p:cNvPr>
          <p:cNvGrpSpPr/>
          <p:nvPr/>
        </p:nvGrpSpPr>
        <p:grpSpPr>
          <a:xfrm>
            <a:off x="281995" y="948279"/>
            <a:ext cx="9083657" cy="2776740"/>
            <a:chOff x="87901" y="1640157"/>
            <a:chExt cx="9083657" cy="2776740"/>
          </a:xfrm>
        </p:grpSpPr>
        <p:grpSp>
          <p:nvGrpSpPr>
            <p:cNvPr id="165" name="グループ化 164">
              <a:extLst>
                <a:ext uri="{FF2B5EF4-FFF2-40B4-BE49-F238E27FC236}">
                  <a16:creationId xmlns:a16="http://schemas.microsoft.com/office/drawing/2014/main" id="{A6A1255C-CD6B-4E21-B78D-A63E3114FD66}"/>
                </a:ext>
              </a:extLst>
            </p:cNvPr>
            <p:cNvGrpSpPr/>
            <p:nvPr/>
          </p:nvGrpSpPr>
          <p:grpSpPr>
            <a:xfrm>
              <a:off x="642451" y="2064572"/>
              <a:ext cx="8275916" cy="1686205"/>
              <a:chOff x="642451" y="2064572"/>
              <a:chExt cx="8275916" cy="1686205"/>
            </a:xfrm>
          </p:grpSpPr>
          <p:grpSp>
            <p:nvGrpSpPr>
              <p:cNvPr id="173" name="グループ化 172">
                <a:extLst>
                  <a:ext uri="{FF2B5EF4-FFF2-40B4-BE49-F238E27FC236}">
                    <a16:creationId xmlns:a16="http://schemas.microsoft.com/office/drawing/2014/main" id="{6F5B9B00-C1E7-8EDB-569D-E4B5313C60F0}"/>
                  </a:ext>
                </a:extLst>
              </p:cNvPr>
              <p:cNvGrpSpPr/>
              <p:nvPr/>
            </p:nvGrpSpPr>
            <p:grpSpPr>
              <a:xfrm>
                <a:off x="642451" y="2064572"/>
                <a:ext cx="8261631" cy="1342282"/>
                <a:chOff x="185740" y="1971968"/>
                <a:chExt cx="8261631" cy="1342282"/>
              </a:xfrm>
            </p:grpSpPr>
            <p:sp>
              <p:nvSpPr>
                <p:cNvPr id="177" name="矢印: 右 6">
                  <a:extLst>
                    <a:ext uri="{FF2B5EF4-FFF2-40B4-BE49-F238E27FC236}">
                      <a16:creationId xmlns:a16="http://schemas.microsoft.com/office/drawing/2014/main" id="{FF220795-30F3-A10F-F5C0-B8EA10AC967E}"/>
                    </a:ext>
                  </a:extLst>
                </p:cNvPr>
                <p:cNvSpPr/>
                <p:nvPr/>
              </p:nvSpPr>
              <p:spPr>
                <a:xfrm>
                  <a:off x="2640793" y="2509003"/>
                  <a:ext cx="409575" cy="676275"/>
                </a:xfrm>
                <a:prstGeom prst="rightArrow">
                  <a:avLst/>
                </a:prstGeom>
                <a:solidFill>
                  <a:srgbClr val="FF0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178" name="グループ化 177">
                  <a:extLst>
                    <a:ext uri="{FF2B5EF4-FFF2-40B4-BE49-F238E27FC236}">
                      <a16:creationId xmlns:a16="http://schemas.microsoft.com/office/drawing/2014/main" id="{9EADD840-2CB9-BE57-9396-2B484D72345B}"/>
                    </a:ext>
                  </a:extLst>
                </p:cNvPr>
                <p:cNvGrpSpPr/>
                <p:nvPr/>
              </p:nvGrpSpPr>
              <p:grpSpPr>
                <a:xfrm>
                  <a:off x="1412078" y="2343150"/>
                  <a:ext cx="1271585" cy="971100"/>
                  <a:chOff x="1412078" y="2343150"/>
                  <a:chExt cx="1271585" cy="971100"/>
                </a:xfrm>
              </p:grpSpPr>
              <p:sp>
                <p:nvSpPr>
                  <p:cNvPr id="210" name="四角形: 角を丸くする 4">
                    <a:extLst>
                      <a:ext uri="{FF2B5EF4-FFF2-40B4-BE49-F238E27FC236}">
                        <a16:creationId xmlns:a16="http://schemas.microsoft.com/office/drawing/2014/main" id="{245DCE75-46C4-C1DD-08B7-973B412A9186}"/>
                      </a:ext>
                    </a:extLst>
                  </p:cNvPr>
                  <p:cNvSpPr/>
                  <p:nvPr/>
                </p:nvSpPr>
                <p:spPr>
                  <a:xfrm>
                    <a:off x="1445413" y="2343150"/>
                    <a:ext cx="1081085" cy="971100"/>
                  </a:xfrm>
                  <a:prstGeom prst="roundRect">
                    <a:avLst>
                      <a:gd name="adj" fmla="val 6061"/>
                    </a:avLst>
                  </a:prstGeom>
                  <a:solidFill>
                    <a:schemeClr val="accent5">
                      <a:lumMod val="60000"/>
                      <a:lumOff val="40000"/>
                      <a:alpha val="10000"/>
                    </a:schemeClr>
                  </a:solidFill>
                  <a:ln w="66675">
                    <a:solidFill>
                      <a:schemeClr val="accent1">
                        <a:lumMod val="75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11" name="テキスト ボックス 210">
                    <a:extLst>
                      <a:ext uri="{FF2B5EF4-FFF2-40B4-BE49-F238E27FC236}">
                        <a16:creationId xmlns:a16="http://schemas.microsoft.com/office/drawing/2014/main" id="{F3CCEA98-2239-2895-5B0B-512CE28DD254}"/>
                      </a:ext>
                    </a:extLst>
                  </p:cNvPr>
                  <p:cNvSpPr txBox="1"/>
                  <p:nvPr/>
                </p:nvSpPr>
                <p:spPr>
                  <a:xfrm>
                    <a:off x="1431123" y="2414832"/>
                    <a:ext cx="1143000" cy="276999"/>
                  </a:xfrm>
                  <a:prstGeom prst="rect">
                    <a:avLst/>
                  </a:prstGeom>
                  <a:noFill/>
                </p:spPr>
                <p:txBody>
                  <a:bodyPr wrap="square" rtlCol="0">
                    <a:spAutoFit/>
                  </a:bodyPr>
                  <a:lstStyle/>
                  <a:p>
                    <a:pPr algn="ctr"/>
                    <a:r>
                      <a:rPr kumimoji="1" lang="ja-JP" altLang="en-US" sz="1200" dirty="0">
                        <a:latin typeface="HGP創英角ｺﾞｼｯｸUB" panose="020B0900000000000000" pitchFamily="50" charset="-128"/>
                        <a:ea typeface="HGP創英角ｺﾞｼｯｸUB" panose="020B0900000000000000" pitchFamily="50" charset="-128"/>
                      </a:rPr>
                      <a:t>訪問後の</a:t>
                    </a:r>
                  </a:p>
                </p:txBody>
              </p:sp>
              <p:sp>
                <p:nvSpPr>
                  <p:cNvPr id="212" name="テキスト ボックス 211">
                    <a:extLst>
                      <a:ext uri="{FF2B5EF4-FFF2-40B4-BE49-F238E27FC236}">
                        <a16:creationId xmlns:a16="http://schemas.microsoft.com/office/drawing/2014/main" id="{1E154FA1-D905-24BF-70EC-0D543BC98631}"/>
                      </a:ext>
                    </a:extLst>
                  </p:cNvPr>
                  <p:cNvSpPr txBox="1"/>
                  <p:nvPr/>
                </p:nvSpPr>
                <p:spPr>
                  <a:xfrm>
                    <a:off x="1445413" y="2587732"/>
                    <a:ext cx="1238250" cy="461665"/>
                  </a:xfrm>
                  <a:prstGeom prst="rect">
                    <a:avLst/>
                  </a:prstGeom>
                  <a:noFill/>
                </p:spPr>
                <p:txBody>
                  <a:bodyPr wrap="square" rtlCol="0">
                    <a:spAutoFit/>
                  </a:bodyPr>
                  <a:lstStyle/>
                  <a:p>
                    <a:r>
                      <a:rPr kumimoji="1" lang="ja-JP" altLang="en-US" sz="2400" dirty="0">
                        <a:latin typeface="HGP創英角ｺﾞｼｯｸUB" panose="020B0900000000000000" pitchFamily="50" charset="-128"/>
                        <a:ea typeface="HGP創英角ｺﾞｼｯｸUB" panose="020B0900000000000000" pitchFamily="50" charset="-128"/>
                      </a:rPr>
                      <a:t>着眼点</a:t>
                    </a:r>
                  </a:p>
                </p:txBody>
              </p:sp>
              <p:sp>
                <p:nvSpPr>
                  <p:cNvPr id="213" name="テキスト ボックス 212">
                    <a:extLst>
                      <a:ext uri="{FF2B5EF4-FFF2-40B4-BE49-F238E27FC236}">
                        <a16:creationId xmlns:a16="http://schemas.microsoft.com/office/drawing/2014/main" id="{E5D10614-FD07-DD50-9A45-E6344A5D465F}"/>
                      </a:ext>
                    </a:extLst>
                  </p:cNvPr>
                  <p:cNvSpPr txBox="1"/>
                  <p:nvPr/>
                </p:nvSpPr>
                <p:spPr>
                  <a:xfrm>
                    <a:off x="1412078" y="2933353"/>
                    <a:ext cx="1143000" cy="276999"/>
                  </a:xfrm>
                  <a:prstGeom prst="rect">
                    <a:avLst/>
                  </a:prstGeom>
                  <a:noFill/>
                </p:spPr>
                <p:txBody>
                  <a:bodyPr wrap="square" rtlCol="0">
                    <a:spAutoFit/>
                  </a:bodyPr>
                  <a:lstStyle/>
                  <a:p>
                    <a:pPr algn="ctr"/>
                    <a:r>
                      <a:rPr kumimoji="1" lang="ja-JP" altLang="en-US" sz="1200" dirty="0">
                        <a:latin typeface="HGP創英角ｺﾞｼｯｸUB" panose="020B0900000000000000" pitchFamily="50" charset="-128"/>
                        <a:ea typeface="HGP創英角ｺﾞｼｯｸUB" panose="020B0900000000000000" pitchFamily="50" charset="-128"/>
                      </a:rPr>
                      <a:t>整理</a:t>
                    </a:r>
                  </a:p>
                </p:txBody>
              </p:sp>
            </p:grpSp>
            <p:grpSp>
              <p:nvGrpSpPr>
                <p:cNvPr id="179" name="グループ化 178">
                  <a:extLst>
                    <a:ext uri="{FF2B5EF4-FFF2-40B4-BE49-F238E27FC236}">
                      <a16:creationId xmlns:a16="http://schemas.microsoft.com/office/drawing/2014/main" id="{BAAA899F-A051-B4D8-84FB-38ABDCB6D02A}"/>
                    </a:ext>
                  </a:extLst>
                </p:cNvPr>
                <p:cNvGrpSpPr/>
                <p:nvPr/>
              </p:nvGrpSpPr>
              <p:grpSpPr>
                <a:xfrm>
                  <a:off x="185740" y="2343150"/>
                  <a:ext cx="1238250" cy="971100"/>
                  <a:chOff x="185740" y="2343150"/>
                  <a:chExt cx="1238250" cy="971100"/>
                </a:xfrm>
              </p:grpSpPr>
              <p:sp>
                <p:nvSpPr>
                  <p:cNvPr id="206" name="四角形: 角を丸くする 10">
                    <a:extLst>
                      <a:ext uri="{FF2B5EF4-FFF2-40B4-BE49-F238E27FC236}">
                        <a16:creationId xmlns:a16="http://schemas.microsoft.com/office/drawing/2014/main" id="{71572277-0570-BC8A-CE94-822A022C5898}"/>
                      </a:ext>
                    </a:extLst>
                  </p:cNvPr>
                  <p:cNvSpPr/>
                  <p:nvPr/>
                </p:nvSpPr>
                <p:spPr>
                  <a:xfrm>
                    <a:off x="250033" y="2343150"/>
                    <a:ext cx="1081085" cy="971100"/>
                  </a:xfrm>
                  <a:prstGeom prst="roundRect">
                    <a:avLst>
                      <a:gd name="adj" fmla="val 6061"/>
                    </a:avLst>
                  </a:prstGeom>
                  <a:solidFill>
                    <a:schemeClr val="accent5">
                      <a:lumMod val="60000"/>
                      <a:lumOff val="40000"/>
                      <a:alpha val="10000"/>
                    </a:schemeClr>
                  </a:solidFill>
                  <a:ln w="66675">
                    <a:solidFill>
                      <a:schemeClr val="accent1">
                        <a:lumMod val="75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07" name="テキスト ボックス 206">
                    <a:extLst>
                      <a:ext uri="{FF2B5EF4-FFF2-40B4-BE49-F238E27FC236}">
                        <a16:creationId xmlns:a16="http://schemas.microsoft.com/office/drawing/2014/main" id="{876A2185-1B9A-DF22-FEF5-685A104FC3F3}"/>
                      </a:ext>
                    </a:extLst>
                  </p:cNvPr>
                  <p:cNvSpPr txBox="1"/>
                  <p:nvPr/>
                </p:nvSpPr>
                <p:spPr>
                  <a:xfrm>
                    <a:off x="233365" y="2414832"/>
                    <a:ext cx="1143000" cy="276999"/>
                  </a:xfrm>
                  <a:prstGeom prst="rect">
                    <a:avLst/>
                  </a:prstGeom>
                  <a:noFill/>
                </p:spPr>
                <p:txBody>
                  <a:bodyPr wrap="square" rtlCol="0">
                    <a:spAutoFit/>
                  </a:bodyPr>
                  <a:lstStyle/>
                  <a:p>
                    <a:pPr algn="ctr"/>
                    <a:r>
                      <a:rPr kumimoji="1" lang="ja-JP" altLang="en-US" sz="1200" dirty="0">
                        <a:latin typeface="HGP創英角ｺﾞｼｯｸUB" panose="020B0900000000000000" pitchFamily="50" charset="-128"/>
                        <a:ea typeface="HGP創英角ｺﾞｼｯｸUB" panose="020B0900000000000000" pitchFamily="50" charset="-128"/>
                      </a:rPr>
                      <a:t>訪問前の</a:t>
                    </a:r>
                  </a:p>
                </p:txBody>
              </p:sp>
              <p:sp>
                <p:nvSpPr>
                  <p:cNvPr id="208" name="テキスト ボックス 207">
                    <a:extLst>
                      <a:ext uri="{FF2B5EF4-FFF2-40B4-BE49-F238E27FC236}">
                        <a16:creationId xmlns:a16="http://schemas.microsoft.com/office/drawing/2014/main" id="{AE218718-3019-1B67-2FB1-77B59697BA5C}"/>
                      </a:ext>
                    </a:extLst>
                  </p:cNvPr>
                  <p:cNvSpPr txBox="1"/>
                  <p:nvPr/>
                </p:nvSpPr>
                <p:spPr>
                  <a:xfrm>
                    <a:off x="185740" y="2633900"/>
                    <a:ext cx="1238250" cy="369332"/>
                  </a:xfrm>
                  <a:prstGeom prst="rect">
                    <a:avLst/>
                  </a:prstGeom>
                  <a:noFill/>
                </p:spPr>
                <p:txBody>
                  <a:bodyPr wrap="square" rtlCol="0">
                    <a:spAutoFit/>
                  </a:bodyPr>
                  <a:lstStyle/>
                  <a:p>
                    <a:pPr algn="ctr"/>
                    <a:r>
                      <a:rPr kumimoji="1" lang="ja-JP" altLang="en-US" dirty="0">
                        <a:latin typeface="HGP創英角ｺﾞｼｯｸUB" panose="020B0900000000000000" pitchFamily="50" charset="-128"/>
                        <a:ea typeface="HGP創英角ｺﾞｼｯｸUB" panose="020B0900000000000000" pitchFamily="50" charset="-128"/>
                      </a:rPr>
                      <a:t>基礎分析</a:t>
                    </a:r>
                  </a:p>
                </p:txBody>
              </p:sp>
              <p:sp>
                <p:nvSpPr>
                  <p:cNvPr id="209" name="テキスト ボックス 208">
                    <a:extLst>
                      <a:ext uri="{FF2B5EF4-FFF2-40B4-BE49-F238E27FC236}">
                        <a16:creationId xmlns:a16="http://schemas.microsoft.com/office/drawing/2014/main" id="{862FA3B7-3BF1-EC5D-0316-47774DFD389B}"/>
                      </a:ext>
                    </a:extLst>
                  </p:cNvPr>
                  <p:cNvSpPr txBox="1"/>
                  <p:nvPr/>
                </p:nvSpPr>
                <p:spPr>
                  <a:xfrm>
                    <a:off x="233365" y="2933353"/>
                    <a:ext cx="1143000" cy="276999"/>
                  </a:xfrm>
                  <a:prstGeom prst="rect">
                    <a:avLst/>
                  </a:prstGeom>
                  <a:noFill/>
                </p:spPr>
                <p:txBody>
                  <a:bodyPr wrap="square" rtlCol="0">
                    <a:spAutoFit/>
                  </a:bodyPr>
                  <a:lstStyle/>
                  <a:p>
                    <a:pPr algn="ctr"/>
                    <a:r>
                      <a:rPr kumimoji="1" lang="ja-JP" altLang="en-US" sz="1200" dirty="0">
                        <a:latin typeface="HGP創英角ｺﾞｼｯｸUB" panose="020B0900000000000000" pitchFamily="50" charset="-128"/>
                        <a:ea typeface="HGP創英角ｺﾞｼｯｸUB" panose="020B0900000000000000" pitchFamily="50" charset="-128"/>
                      </a:rPr>
                      <a:t>のポイント</a:t>
                    </a:r>
                  </a:p>
                </p:txBody>
              </p:sp>
            </p:grpSp>
            <p:grpSp>
              <p:nvGrpSpPr>
                <p:cNvPr id="180" name="グループ化 179">
                  <a:extLst>
                    <a:ext uri="{FF2B5EF4-FFF2-40B4-BE49-F238E27FC236}">
                      <a16:creationId xmlns:a16="http://schemas.microsoft.com/office/drawing/2014/main" id="{4EB73D7B-6703-2A1E-15F8-7C6A573A3C07}"/>
                    </a:ext>
                  </a:extLst>
                </p:cNvPr>
                <p:cNvGrpSpPr/>
                <p:nvPr/>
              </p:nvGrpSpPr>
              <p:grpSpPr>
                <a:xfrm>
                  <a:off x="3081303" y="2343150"/>
                  <a:ext cx="1238250" cy="971100"/>
                  <a:chOff x="3081303" y="2343150"/>
                  <a:chExt cx="1238250" cy="971100"/>
                </a:xfrm>
              </p:grpSpPr>
              <p:sp>
                <p:nvSpPr>
                  <p:cNvPr id="202" name="四角形: 角を丸くする 17">
                    <a:extLst>
                      <a:ext uri="{FF2B5EF4-FFF2-40B4-BE49-F238E27FC236}">
                        <a16:creationId xmlns:a16="http://schemas.microsoft.com/office/drawing/2014/main" id="{5F03F42B-3D37-5C57-A4A0-C89F1F27D43F}"/>
                      </a:ext>
                    </a:extLst>
                  </p:cNvPr>
                  <p:cNvSpPr/>
                  <p:nvPr/>
                </p:nvSpPr>
                <p:spPr>
                  <a:xfrm>
                    <a:off x="3147978" y="2343150"/>
                    <a:ext cx="1081085" cy="971100"/>
                  </a:xfrm>
                  <a:prstGeom prst="roundRect">
                    <a:avLst>
                      <a:gd name="adj" fmla="val 6061"/>
                    </a:avLst>
                  </a:prstGeom>
                  <a:solidFill>
                    <a:srgbClr val="92D050">
                      <a:alpha val="10000"/>
                    </a:srgbClr>
                  </a:solidFill>
                  <a:ln w="66675">
                    <a:solidFill>
                      <a:srgbClr val="92D05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03" name="テキスト ボックス 202">
                    <a:extLst>
                      <a:ext uri="{FF2B5EF4-FFF2-40B4-BE49-F238E27FC236}">
                        <a16:creationId xmlns:a16="http://schemas.microsoft.com/office/drawing/2014/main" id="{F9DB1D34-5C6B-9321-710C-FA8A5FBDAD37}"/>
                      </a:ext>
                    </a:extLst>
                  </p:cNvPr>
                  <p:cNvSpPr txBox="1"/>
                  <p:nvPr/>
                </p:nvSpPr>
                <p:spPr>
                  <a:xfrm>
                    <a:off x="3133688" y="2414832"/>
                    <a:ext cx="1143000" cy="276999"/>
                  </a:xfrm>
                  <a:prstGeom prst="rect">
                    <a:avLst/>
                  </a:prstGeom>
                  <a:noFill/>
                </p:spPr>
                <p:txBody>
                  <a:bodyPr wrap="square" rtlCol="0">
                    <a:spAutoFit/>
                  </a:bodyPr>
                  <a:lstStyle/>
                  <a:p>
                    <a:pPr algn="ctr"/>
                    <a:r>
                      <a:rPr kumimoji="1" lang="ja-JP" altLang="en-US" sz="1200" dirty="0">
                        <a:latin typeface="HGP創英角ｺﾞｼｯｸUB" panose="020B0900000000000000" pitchFamily="50" charset="-128"/>
                        <a:ea typeface="HGP創英角ｺﾞｼｯｸUB" panose="020B0900000000000000" pitchFamily="50" charset="-128"/>
                      </a:rPr>
                      <a:t>現状把握の</a:t>
                    </a:r>
                  </a:p>
                </p:txBody>
              </p:sp>
              <p:sp>
                <p:nvSpPr>
                  <p:cNvPr id="204" name="テキスト ボックス 203">
                    <a:extLst>
                      <a:ext uri="{FF2B5EF4-FFF2-40B4-BE49-F238E27FC236}">
                        <a16:creationId xmlns:a16="http://schemas.microsoft.com/office/drawing/2014/main" id="{DB908D7B-D46E-EB61-453E-3020CF0FE140}"/>
                      </a:ext>
                    </a:extLst>
                  </p:cNvPr>
                  <p:cNvSpPr txBox="1"/>
                  <p:nvPr/>
                </p:nvSpPr>
                <p:spPr>
                  <a:xfrm>
                    <a:off x="3081303" y="2587732"/>
                    <a:ext cx="1238250" cy="461665"/>
                  </a:xfrm>
                  <a:prstGeom prst="rect">
                    <a:avLst/>
                  </a:prstGeom>
                  <a:noFill/>
                </p:spPr>
                <p:txBody>
                  <a:bodyPr wrap="square" rtlCol="0">
                    <a:spAutoFit/>
                  </a:bodyPr>
                  <a:lstStyle/>
                  <a:p>
                    <a:pPr algn="ctr"/>
                    <a:r>
                      <a:rPr kumimoji="1" lang="ja-JP" altLang="en-US" sz="2400" dirty="0">
                        <a:latin typeface="HGP創英角ｺﾞｼｯｸUB" panose="020B0900000000000000" pitchFamily="50" charset="-128"/>
                        <a:ea typeface="HGP創英角ｺﾞｼｯｸUB" panose="020B0900000000000000" pitchFamily="50" charset="-128"/>
                      </a:rPr>
                      <a:t>理解度</a:t>
                    </a:r>
                  </a:p>
                </p:txBody>
              </p:sp>
              <p:sp>
                <p:nvSpPr>
                  <p:cNvPr id="205" name="テキスト ボックス 204">
                    <a:extLst>
                      <a:ext uri="{FF2B5EF4-FFF2-40B4-BE49-F238E27FC236}">
                        <a16:creationId xmlns:a16="http://schemas.microsoft.com/office/drawing/2014/main" id="{1365FB55-8216-E6EC-5988-3A275A521E77}"/>
                      </a:ext>
                    </a:extLst>
                  </p:cNvPr>
                  <p:cNvSpPr txBox="1"/>
                  <p:nvPr/>
                </p:nvSpPr>
                <p:spPr>
                  <a:xfrm>
                    <a:off x="3114643" y="2933353"/>
                    <a:ext cx="1143000" cy="276999"/>
                  </a:xfrm>
                  <a:prstGeom prst="rect">
                    <a:avLst/>
                  </a:prstGeom>
                  <a:noFill/>
                </p:spPr>
                <p:txBody>
                  <a:bodyPr wrap="square" rtlCol="0">
                    <a:spAutoFit/>
                  </a:bodyPr>
                  <a:lstStyle/>
                  <a:p>
                    <a:pPr algn="ctr"/>
                    <a:r>
                      <a:rPr kumimoji="1" lang="ja-JP" altLang="en-US" sz="1200" dirty="0">
                        <a:latin typeface="HGP創英角ｺﾞｼｯｸUB" panose="020B0900000000000000" pitchFamily="50" charset="-128"/>
                        <a:ea typeface="HGP創英角ｺﾞｼｯｸUB" panose="020B0900000000000000" pitchFamily="50" charset="-128"/>
                      </a:rPr>
                      <a:t>深耕</a:t>
                    </a:r>
                  </a:p>
                </p:txBody>
              </p:sp>
            </p:grpSp>
            <p:grpSp>
              <p:nvGrpSpPr>
                <p:cNvPr id="181" name="グループ化 180">
                  <a:extLst>
                    <a:ext uri="{FF2B5EF4-FFF2-40B4-BE49-F238E27FC236}">
                      <a16:creationId xmlns:a16="http://schemas.microsoft.com/office/drawing/2014/main" id="{F936E178-6367-B1D7-E457-AEAC53425AF9}"/>
                    </a:ext>
                  </a:extLst>
                </p:cNvPr>
                <p:cNvGrpSpPr/>
                <p:nvPr/>
              </p:nvGrpSpPr>
              <p:grpSpPr>
                <a:xfrm>
                  <a:off x="4293328" y="2343150"/>
                  <a:ext cx="1238250" cy="971100"/>
                  <a:chOff x="4293328" y="2343150"/>
                  <a:chExt cx="1238250" cy="971100"/>
                </a:xfrm>
              </p:grpSpPr>
              <p:sp>
                <p:nvSpPr>
                  <p:cNvPr id="198" name="四角形: 角を丸くする 31">
                    <a:extLst>
                      <a:ext uri="{FF2B5EF4-FFF2-40B4-BE49-F238E27FC236}">
                        <a16:creationId xmlns:a16="http://schemas.microsoft.com/office/drawing/2014/main" id="{A2A2C27B-7204-DC6A-68F5-EBAF16F125B4}"/>
                      </a:ext>
                    </a:extLst>
                  </p:cNvPr>
                  <p:cNvSpPr/>
                  <p:nvPr/>
                </p:nvSpPr>
                <p:spPr>
                  <a:xfrm>
                    <a:off x="4360003" y="2343150"/>
                    <a:ext cx="1081085" cy="971100"/>
                  </a:xfrm>
                  <a:prstGeom prst="roundRect">
                    <a:avLst>
                      <a:gd name="adj" fmla="val 6061"/>
                    </a:avLst>
                  </a:prstGeom>
                  <a:solidFill>
                    <a:srgbClr val="92D050">
                      <a:alpha val="10000"/>
                    </a:srgbClr>
                  </a:solidFill>
                  <a:ln w="66675">
                    <a:solidFill>
                      <a:srgbClr val="92D05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99" name="テキスト ボックス 198">
                    <a:extLst>
                      <a:ext uri="{FF2B5EF4-FFF2-40B4-BE49-F238E27FC236}">
                        <a16:creationId xmlns:a16="http://schemas.microsoft.com/office/drawing/2014/main" id="{16B0EFE7-F777-6386-41B7-E15B7866DDFC}"/>
                      </a:ext>
                    </a:extLst>
                  </p:cNvPr>
                  <p:cNvSpPr txBox="1"/>
                  <p:nvPr/>
                </p:nvSpPr>
                <p:spPr>
                  <a:xfrm>
                    <a:off x="4345713" y="2414832"/>
                    <a:ext cx="1143000" cy="276999"/>
                  </a:xfrm>
                  <a:prstGeom prst="rect">
                    <a:avLst/>
                  </a:prstGeom>
                  <a:noFill/>
                </p:spPr>
                <p:txBody>
                  <a:bodyPr wrap="square" rtlCol="0">
                    <a:spAutoFit/>
                  </a:bodyPr>
                  <a:lstStyle/>
                  <a:p>
                    <a:pPr algn="ctr"/>
                    <a:r>
                      <a:rPr kumimoji="1" lang="ja-JP" altLang="en-US" sz="1200" dirty="0">
                        <a:latin typeface="HGP創英角ｺﾞｼｯｸUB" panose="020B0900000000000000" pitchFamily="50" charset="-128"/>
                        <a:ea typeface="HGP創英角ｺﾞｼｯｸUB" panose="020B0900000000000000" pitchFamily="50" charset="-128"/>
                      </a:rPr>
                      <a:t>事業性把握の</a:t>
                    </a:r>
                  </a:p>
                </p:txBody>
              </p:sp>
              <p:sp>
                <p:nvSpPr>
                  <p:cNvPr id="200" name="テキスト ボックス 199">
                    <a:extLst>
                      <a:ext uri="{FF2B5EF4-FFF2-40B4-BE49-F238E27FC236}">
                        <a16:creationId xmlns:a16="http://schemas.microsoft.com/office/drawing/2014/main" id="{7F6122CC-F7B4-3C07-1607-4E1FF00891D0}"/>
                      </a:ext>
                    </a:extLst>
                  </p:cNvPr>
                  <p:cNvSpPr txBox="1"/>
                  <p:nvPr/>
                </p:nvSpPr>
                <p:spPr>
                  <a:xfrm>
                    <a:off x="4293328" y="2587732"/>
                    <a:ext cx="1238250" cy="461665"/>
                  </a:xfrm>
                  <a:prstGeom prst="rect">
                    <a:avLst/>
                  </a:prstGeom>
                  <a:noFill/>
                </p:spPr>
                <p:txBody>
                  <a:bodyPr wrap="square" rtlCol="0">
                    <a:spAutoFit/>
                  </a:bodyPr>
                  <a:lstStyle/>
                  <a:p>
                    <a:pPr algn="ctr"/>
                    <a:r>
                      <a:rPr kumimoji="1" lang="ja-JP" altLang="en-US" sz="2400" dirty="0">
                        <a:latin typeface="HGP創英角ｺﾞｼｯｸUB" panose="020B0900000000000000" pitchFamily="50" charset="-128"/>
                        <a:ea typeface="HGP創英角ｺﾞｼｯｸUB" panose="020B0900000000000000" pitchFamily="50" charset="-128"/>
                      </a:rPr>
                      <a:t>切り口</a:t>
                    </a:r>
                  </a:p>
                </p:txBody>
              </p:sp>
              <p:sp>
                <p:nvSpPr>
                  <p:cNvPr id="201" name="テキスト ボックス 200">
                    <a:extLst>
                      <a:ext uri="{FF2B5EF4-FFF2-40B4-BE49-F238E27FC236}">
                        <a16:creationId xmlns:a16="http://schemas.microsoft.com/office/drawing/2014/main" id="{A049D68C-B931-5D55-9089-C6E2EC7F0356}"/>
                      </a:ext>
                    </a:extLst>
                  </p:cNvPr>
                  <p:cNvSpPr txBox="1"/>
                  <p:nvPr/>
                </p:nvSpPr>
                <p:spPr>
                  <a:xfrm>
                    <a:off x="4326668" y="2933353"/>
                    <a:ext cx="1143000" cy="276999"/>
                  </a:xfrm>
                  <a:prstGeom prst="rect">
                    <a:avLst/>
                  </a:prstGeom>
                  <a:noFill/>
                </p:spPr>
                <p:txBody>
                  <a:bodyPr wrap="square" rtlCol="0">
                    <a:spAutoFit/>
                  </a:bodyPr>
                  <a:lstStyle/>
                  <a:p>
                    <a:pPr algn="ctr"/>
                    <a:r>
                      <a:rPr kumimoji="1" lang="ja-JP" altLang="en-US" sz="1200" dirty="0">
                        <a:latin typeface="HGP創英角ｺﾞｼｯｸUB" panose="020B0900000000000000" pitchFamily="50" charset="-128"/>
                        <a:ea typeface="HGP創英角ｺﾞｼｯｸUB" panose="020B0900000000000000" pitchFamily="50" charset="-128"/>
                      </a:rPr>
                      <a:t>の詮索</a:t>
                    </a:r>
                    <a:r>
                      <a:rPr kumimoji="1" lang="en-US" altLang="ja-JP" sz="900" b="1" dirty="0">
                        <a:latin typeface="+mn-ea"/>
                      </a:rPr>
                      <a:t>※</a:t>
                    </a:r>
                    <a:r>
                      <a:rPr kumimoji="1" lang="ja-JP" altLang="en-US" sz="900" b="1" dirty="0">
                        <a:latin typeface="+mn-ea"/>
                      </a:rPr>
                      <a:t>１</a:t>
                    </a:r>
                  </a:p>
                </p:txBody>
              </p:sp>
            </p:grpSp>
            <p:sp>
              <p:nvSpPr>
                <p:cNvPr id="182" name="テキスト ボックス 181">
                  <a:extLst>
                    <a:ext uri="{FF2B5EF4-FFF2-40B4-BE49-F238E27FC236}">
                      <a16:creationId xmlns:a16="http://schemas.microsoft.com/office/drawing/2014/main" id="{68CB2792-FC73-3CBF-F38F-46B69DDE0A89}"/>
                    </a:ext>
                  </a:extLst>
                </p:cNvPr>
                <p:cNvSpPr txBox="1"/>
                <p:nvPr/>
              </p:nvSpPr>
              <p:spPr>
                <a:xfrm>
                  <a:off x="359565" y="1971968"/>
                  <a:ext cx="2105025" cy="307777"/>
                </a:xfrm>
                <a:prstGeom prst="rect">
                  <a:avLst/>
                </a:prstGeom>
                <a:noFill/>
              </p:spPr>
              <p:txBody>
                <a:bodyPr wrap="square" rtlCol="0">
                  <a:spAutoFit/>
                </a:bodyPr>
                <a:lstStyle/>
                <a:p>
                  <a:pPr algn="ctr"/>
                  <a:r>
                    <a:rPr kumimoji="1" lang="ja-JP" altLang="en-US" sz="1400" u="sng" dirty="0">
                      <a:latin typeface="HGP創英角ｺﾞｼｯｸUB" panose="020B0900000000000000" pitchFamily="50" charset="-128"/>
                      <a:ea typeface="HGP創英角ｺﾞｼｯｸUB" panose="020B0900000000000000" pitchFamily="50" charset="-128"/>
                    </a:rPr>
                    <a:t>事業者訪問前</a:t>
                  </a:r>
                </a:p>
              </p:txBody>
            </p:sp>
            <p:sp>
              <p:nvSpPr>
                <p:cNvPr id="183" name="テキスト ボックス 182">
                  <a:extLst>
                    <a:ext uri="{FF2B5EF4-FFF2-40B4-BE49-F238E27FC236}">
                      <a16:creationId xmlns:a16="http://schemas.microsoft.com/office/drawing/2014/main" id="{47B0A1AC-EF88-86EF-3FE3-24B27C7AE2EF}"/>
                    </a:ext>
                  </a:extLst>
                </p:cNvPr>
                <p:cNvSpPr txBox="1"/>
                <p:nvPr/>
              </p:nvSpPr>
              <p:spPr>
                <a:xfrm>
                  <a:off x="3042484" y="1971968"/>
                  <a:ext cx="2463975" cy="307777"/>
                </a:xfrm>
                <a:prstGeom prst="rect">
                  <a:avLst/>
                </a:prstGeom>
                <a:noFill/>
              </p:spPr>
              <p:txBody>
                <a:bodyPr wrap="square" rtlCol="0">
                  <a:spAutoFit/>
                </a:bodyPr>
                <a:lstStyle/>
                <a:p>
                  <a:pPr algn="ctr"/>
                  <a:r>
                    <a:rPr kumimoji="1" lang="ja-JP" altLang="en-US" sz="1400" u="sng" dirty="0">
                      <a:latin typeface="HGP創英角ｺﾞｼｯｸUB" panose="020B0900000000000000" pitchFamily="50" charset="-128"/>
                      <a:ea typeface="HGP創英角ｺﾞｼｯｸUB" panose="020B0900000000000000" pitchFamily="50" charset="-128"/>
                    </a:rPr>
                    <a:t>事業者訪問時</a:t>
                  </a:r>
                </a:p>
              </p:txBody>
            </p:sp>
            <p:sp>
              <p:nvSpPr>
                <p:cNvPr id="184" name="矢印: 右 37">
                  <a:extLst>
                    <a:ext uri="{FF2B5EF4-FFF2-40B4-BE49-F238E27FC236}">
                      <a16:creationId xmlns:a16="http://schemas.microsoft.com/office/drawing/2014/main" id="{6345D4CE-35FF-F481-BFC7-3D24DE208D0C}"/>
                    </a:ext>
                  </a:extLst>
                </p:cNvPr>
                <p:cNvSpPr/>
                <p:nvPr/>
              </p:nvSpPr>
              <p:spPr>
                <a:xfrm>
                  <a:off x="5554149" y="2509003"/>
                  <a:ext cx="409575" cy="676275"/>
                </a:xfrm>
                <a:prstGeom prst="rightArrow">
                  <a:avLst/>
                </a:prstGeom>
                <a:solidFill>
                  <a:srgbClr val="FF0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185" name="グループ化 184">
                  <a:extLst>
                    <a:ext uri="{FF2B5EF4-FFF2-40B4-BE49-F238E27FC236}">
                      <a16:creationId xmlns:a16="http://schemas.microsoft.com/office/drawing/2014/main" id="{C6374C1F-9227-7C7D-485E-AF964CD2E92D}"/>
                    </a:ext>
                  </a:extLst>
                </p:cNvPr>
                <p:cNvGrpSpPr/>
                <p:nvPr/>
              </p:nvGrpSpPr>
              <p:grpSpPr>
                <a:xfrm>
                  <a:off x="5997096" y="2343150"/>
                  <a:ext cx="1238250" cy="971100"/>
                  <a:chOff x="5997096" y="2343150"/>
                  <a:chExt cx="1238250" cy="971100"/>
                </a:xfrm>
              </p:grpSpPr>
              <p:sp>
                <p:nvSpPr>
                  <p:cNvPr id="193" name="四角形: 角を丸くする 41">
                    <a:extLst>
                      <a:ext uri="{FF2B5EF4-FFF2-40B4-BE49-F238E27FC236}">
                        <a16:creationId xmlns:a16="http://schemas.microsoft.com/office/drawing/2014/main" id="{656ADE1F-32CE-873B-6C26-54F059480573}"/>
                      </a:ext>
                    </a:extLst>
                  </p:cNvPr>
                  <p:cNvSpPr/>
                  <p:nvPr/>
                </p:nvSpPr>
                <p:spPr>
                  <a:xfrm>
                    <a:off x="6073296" y="2343150"/>
                    <a:ext cx="1081085" cy="971100"/>
                  </a:xfrm>
                  <a:prstGeom prst="roundRect">
                    <a:avLst>
                      <a:gd name="adj" fmla="val 6061"/>
                    </a:avLst>
                  </a:prstGeom>
                  <a:solidFill>
                    <a:schemeClr val="accent4">
                      <a:alpha val="10000"/>
                    </a:schemeClr>
                  </a:solidFill>
                  <a:ln w="66675">
                    <a:solidFill>
                      <a:schemeClr val="accent4">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94" name="テキスト ボックス 193">
                    <a:extLst>
                      <a:ext uri="{FF2B5EF4-FFF2-40B4-BE49-F238E27FC236}">
                        <a16:creationId xmlns:a16="http://schemas.microsoft.com/office/drawing/2014/main" id="{49D77EBC-A106-3865-ABCE-8ECCD09EAA46}"/>
                      </a:ext>
                    </a:extLst>
                  </p:cNvPr>
                  <p:cNvSpPr txBox="1"/>
                  <p:nvPr/>
                </p:nvSpPr>
                <p:spPr>
                  <a:xfrm>
                    <a:off x="6059006" y="2414832"/>
                    <a:ext cx="1143000" cy="276999"/>
                  </a:xfrm>
                  <a:prstGeom prst="rect">
                    <a:avLst/>
                  </a:prstGeom>
                  <a:noFill/>
                </p:spPr>
                <p:txBody>
                  <a:bodyPr wrap="square" rtlCol="0">
                    <a:spAutoFit/>
                  </a:bodyPr>
                  <a:lstStyle/>
                  <a:p>
                    <a:pPr algn="ctr"/>
                    <a:r>
                      <a:rPr kumimoji="1" lang="ja-JP" altLang="en-US" sz="1200" dirty="0">
                        <a:latin typeface="HGP創英角ｺﾞｼｯｸUB" panose="020B0900000000000000" pitchFamily="50" charset="-128"/>
                        <a:ea typeface="HGP創英角ｺﾞｼｯｸUB" panose="020B0900000000000000" pitchFamily="50" charset="-128"/>
                      </a:rPr>
                      <a:t>事業者支援の</a:t>
                    </a:r>
                  </a:p>
                </p:txBody>
              </p:sp>
              <p:sp>
                <p:nvSpPr>
                  <p:cNvPr id="195" name="テキスト ボックス 194">
                    <a:extLst>
                      <a:ext uri="{FF2B5EF4-FFF2-40B4-BE49-F238E27FC236}">
                        <a16:creationId xmlns:a16="http://schemas.microsoft.com/office/drawing/2014/main" id="{96BC33DD-F571-BA39-6FE0-3B6EE38A0585}"/>
                      </a:ext>
                    </a:extLst>
                  </p:cNvPr>
                  <p:cNvSpPr txBox="1"/>
                  <p:nvPr/>
                </p:nvSpPr>
                <p:spPr>
                  <a:xfrm>
                    <a:off x="5997096" y="2587732"/>
                    <a:ext cx="1238250" cy="461665"/>
                  </a:xfrm>
                  <a:prstGeom prst="rect">
                    <a:avLst/>
                  </a:prstGeom>
                  <a:noFill/>
                </p:spPr>
                <p:txBody>
                  <a:bodyPr wrap="square" rtlCol="0">
                    <a:spAutoFit/>
                  </a:bodyPr>
                  <a:lstStyle/>
                  <a:p>
                    <a:pPr algn="ctr"/>
                    <a:r>
                      <a:rPr kumimoji="1" lang="ja-JP" altLang="en-US" sz="2400" dirty="0">
                        <a:latin typeface="HGP創英角ｺﾞｼｯｸUB" panose="020B0900000000000000" pitchFamily="50" charset="-128"/>
                        <a:ea typeface="HGP創英角ｺﾞｼｯｸUB" panose="020B0900000000000000" pitchFamily="50" charset="-128"/>
                      </a:rPr>
                      <a:t>方向感</a:t>
                    </a:r>
                  </a:p>
                </p:txBody>
              </p:sp>
              <p:sp>
                <p:nvSpPr>
                  <p:cNvPr id="196" name="テキスト ボックス 195">
                    <a:extLst>
                      <a:ext uri="{FF2B5EF4-FFF2-40B4-BE49-F238E27FC236}">
                        <a16:creationId xmlns:a16="http://schemas.microsoft.com/office/drawing/2014/main" id="{27CD198F-613F-CC2A-1EF8-3FC425CE4A72}"/>
                      </a:ext>
                    </a:extLst>
                  </p:cNvPr>
                  <p:cNvSpPr txBox="1"/>
                  <p:nvPr/>
                </p:nvSpPr>
                <p:spPr>
                  <a:xfrm>
                    <a:off x="6039961" y="3037251"/>
                    <a:ext cx="1143000" cy="276999"/>
                  </a:xfrm>
                  <a:prstGeom prst="rect">
                    <a:avLst/>
                  </a:prstGeom>
                  <a:noFill/>
                </p:spPr>
                <p:txBody>
                  <a:bodyPr wrap="square" rtlCol="0">
                    <a:spAutoFit/>
                  </a:bodyPr>
                  <a:lstStyle/>
                  <a:p>
                    <a:pPr algn="ctr"/>
                    <a:endParaRPr kumimoji="1" lang="ja-JP" altLang="en-US" sz="1200" dirty="0">
                      <a:latin typeface="HGP創英角ｺﾞｼｯｸUB" panose="020B0900000000000000" pitchFamily="50" charset="-128"/>
                      <a:ea typeface="HGP創英角ｺﾞｼｯｸUB" panose="020B0900000000000000" pitchFamily="50" charset="-128"/>
                    </a:endParaRPr>
                  </a:p>
                </p:txBody>
              </p:sp>
              <p:sp>
                <p:nvSpPr>
                  <p:cNvPr id="197" name="テキスト ボックス 196">
                    <a:extLst>
                      <a:ext uri="{FF2B5EF4-FFF2-40B4-BE49-F238E27FC236}">
                        <a16:creationId xmlns:a16="http://schemas.microsoft.com/office/drawing/2014/main" id="{E8CA9B77-5042-5070-9A11-146C2BA71218}"/>
                      </a:ext>
                    </a:extLst>
                  </p:cNvPr>
                  <p:cNvSpPr txBox="1"/>
                  <p:nvPr/>
                </p:nvSpPr>
                <p:spPr>
                  <a:xfrm>
                    <a:off x="6049486" y="2961928"/>
                    <a:ext cx="1143000" cy="276999"/>
                  </a:xfrm>
                  <a:prstGeom prst="rect">
                    <a:avLst/>
                  </a:prstGeom>
                  <a:noFill/>
                </p:spPr>
                <p:txBody>
                  <a:bodyPr wrap="square" rtlCol="0">
                    <a:spAutoFit/>
                  </a:bodyPr>
                  <a:lstStyle/>
                  <a:p>
                    <a:pPr algn="ctr"/>
                    <a:r>
                      <a:rPr kumimoji="1" lang="ja-JP" altLang="en-US" sz="1200" dirty="0">
                        <a:latin typeface="HGP創英角ｺﾞｼｯｸUB" panose="020B0900000000000000" pitchFamily="50" charset="-128"/>
                        <a:ea typeface="HGP創英角ｺﾞｼｯｸUB" panose="020B0900000000000000" pitchFamily="50" charset="-128"/>
                      </a:rPr>
                      <a:t>をデッサンする</a:t>
                    </a:r>
                  </a:p>
                </p:txBody>
              </p:sp>
            </p:grpSp>
            <p:grpSp>
              <p:nvGrpSpPr>
                <p:cNvPr id="186" name="グループ化 185">
                  <a:extLst>
                    <a:ext uri="{FF2B5EF4-FFF2-40B4-BE49-F238E27FC236}">
                      <a16:creationId xmlns:a16="http://schemas.microsoft.com/office/drawing/2014/main" id="{2F7AB119-F2F6-EFA9-8BCD-E7E87F68824C}"/>
                    </a:ext>
                  </a:extLst>
                </p:cNvPr>
                <p:cNvGrpSpPr/>
                <p:nvPr/>
              </p:nvGrpSpPr>
              <p:grpSpPr>
                <a:xfrm>
                  <a:off x="7209121" y="2343150"/>
                  <a:ext cx="1238250" cy="971100"/>
                  <a:chOff x="7209121" y="2343150"/>
                  <a:chExt cx="1238250" cy="971100"/>
                </a:xfrm>
              </p:grpSpPr>
              <p:sp>
                <p:nvSpPr>
                  <p:cNvPr id="188" name="四角形: 角を丸くする 48">
                    <a:extLst>
                      <a:ext uri="{FF2B5EF4-FFF2-40B4-BE49-F238E27FC236}">
                        <a16:creationId xmlns:a16="http://schemas.microsoft.com/office/drawing/2014/main" id="{B3D78C24-AEAF-AFDB-689C-9BFDFFFBA2D5}"/>
                      </a:ext>
                    </a:extLst>
                  </p:cNvPr>
                  <p:cNvSpPr/>
                  <p:nvPr/>
                </p:nvSpPr>
                <p:spPr>
                  <a:xfrm>
                    <a:off x="7285321" y="2343150"/>
                    <a:ext cx="1081085" cy="971100"/>
                  </a:xfrm>
                  <a:prstGeom prst="roundRect">
                    <a:avLst>
                      <a:gd name="adj" fmla="val 6061"/>
                    </a:avLst>
                  </a:prstGeom>
                  <a:solidFill>
                    <a:schemeClr val="accent4">
                      <a:alpha val="10000"/>
                    </a:schemeClr>
                  </a:solidFill>
                  <a:ln w="66675">
                    <a:solidFill>
                      <a:schemeClr val="accent4">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89" name="テキスト ボックス 188">
                    <a:extLst>
                      <a:ext uri="{FF2B5EF4-FFF2-40B4-BE49-F238E27FC236}">
                        <a16:creationId xmlns:a16="http://schemas.microsoft.com/office/drawing/2014/main" id="{8BD83F98-D540-CF36-86C5-6828B3769D46}"/>
                      </a:ext>
                    </a:extLst>
                  </p:cNvPr>
                  <p:cNvSpPr txBox="1"/>
                  <p:nvPr/>
                </p:nvSpPr>
                <p:spPr>
                  <a:xfrm>
                    <a:off x="7271031" y="2414832"/>
                    <a:ext cx="1143000" cy="276999"/>
                  </a:xfrm>
                  <a:prstGeom prst="rect">
                    <a:avLst/>
                  </a:prstGeom>
                  <a:noFill/>
                </p:spPr>
                <p:txBody>
                  <a:bodyPr wrap="square" rtlCol="0">
                    <a:spAutoFit/>
                  </a:bodyPr>
                  <a:lstStyle/>
                  <a:p>
                    <a:pPr algn="ctr"/>
                    <a:r>
                      <a:rPr kumimoji="1" lang="ja-JP" altLang="en-US" sz="1200" dirty="0">
                        <a:latin typeface="HGP創英角ｺﾞｼｯｸUB" panose="020B0900000000000000" pitchFamily="50" charset="-128"/>
                        <a:ea typeface="HGP創英角ｺﾞｼｯｸUB" panose="020B0900000000000000" pitchFamily="50" charset="-128"/>
                      </a:rPr>
                      <a:t>金融支援の</a:t>
                    </a:r>
                  </a:p>
                </p:txBody>
              </p:sp>
              <p:sp>
                <p:nvSpPr>
                  <p:cNvPr id="190" name="テキスト ボックス 189">
                    <a:extLst>
                      <a:ext uri="{FF2B5EF4-FFF2-40B4-BE49-F238E27FC236}">
                        <a16:creationId xmlns:a16="http://schemas.microsoft.com/office/drawing/2014/main" id="{BF6AB541-F9AE-0322-F084-5F2ABE8570AA}"/>
                      </a:ext>
                    </a:extLst>
                  </p:cNvPr>
                  <p:cNvSpPr txBox="1"/>
                  <p:nvPr/>
                </p:nvSpPr>
                <p:spPr>
                  <a:xfrm>
                    <a:off x="7209121" y="2587732"/>
                    <a:ext cx="1238250" cy="461665"/>
                  </a:xfrm>
                  <a:prstGeom prst="rect">
                    <a:avLst/>
                  </a:prstGeom>
                  <a:noFill/>
                </p:spPr>
                <p:txBody>
                  <a:bodyPr wrap="square" rtlCol="0">
                    <a:spAutoFit/>
                  </a:bodyPr>
                  <a:lstStyle/>
                  <a:p>
                    <a:pPr algn="ctr"/>
                    <a:r>
                      <a:rPr kumimoji="1" lang="ja-JP" altLang="en-US" sz="2400" dirty="0">
                        <a:latin typeface="HGP創英角ｺﾞｼｯｸUB" panose="020B0900000000000000" pitchFamily="50" charset="-128"/>
                        <a:ea typeface="HGP創英角ｺﾞｼｯｸUB" panose="020B0900000000000000" pitchFamily="50" charset="-128"/>
                      </a:rPr>
                      <a:t>方向感</a:t>
                    </a:r>
                  </a:p>
                </p:txBody>
              </p:sp>
              <p:sp>
                <p:nvSpPr>
                  <p:cNvPr id="191" name="テキスト ボックス 190">
                    <a:extLst>
                      <a:ext uri="{FF2B5EF4-FFF2-40B4-BE49-F238E27FC236}">
                        <a16:creationId xmlns:a16="http://schemas.microsoft.com/office/drawing/2014/main" id="{F9BB7851-67ED-B076-1846-E83DFAE57DEB}"/>
                      </a:ext>
                    </a:extLst>
                  </p:cNvPr>
                  <p:cNvSpPr txBox="1"/>
                  <p:nvPr/>
                </p:nvSpPr>
                <p:spPr>
                  <a:xfrm>
                    <a:off x="7251986" y="3037251"/>
                    <a:ext cx="1143000" cy="276999"/>
                  </a:xfrm>
                  <a:prstGeom prst="rect">
                    <a:avLst/>
                  </a:prstGeom>
                  <a:noFill/>
                </p:spPr>
                <p:txBody>
                  <a:bodyPr wrap="square" rtlCol="0">
                    <a:spAutoFit/>
                  </a:bodyPr>
                  <a:lstStyle/>
                  <a:p>
                    <a:pPr algn="ctr"/>
                    <a:endParaRPr kumimoji="1" lang="ja-JP" altLang="en-US" sz="1200" dirty="0">
                      <a:latin typeface="HGP創英角ｺﾞｼｯｸUB" panose="020B0900000000000000" pitchFamily="50" charset="-128"/>
                      <a:ea typeface="HGP創英角ｺﾞｼｯｸUB" panose="020B0900000000000000" pitchFamily="50" charset="-128"/>
                    </a:endParaRPr>
                  </a:p>
                </p:txBody>
              </p:sp>
              <p:sp>
                <p:nvSpPr>
                  <p:cNvPr id="192" name="テキスト ボックス 191">
                    <a:extLst>
                      <a:ext uri="{FF2B5EF4-FFF2-40B4-BE49-F238E27FC236}">
                        <a16:creationId xmlns:a16="http://schemas.microsoft.com/office/drawing/2014/main" id="{DCF61B01-5A3F-A142-0E15-500A93491287}"/>
                      </a:ext>
                    </a:extLst>
                  </p:cNvPr>
                  <p:cNvSpPr txBox="1"/>
                  <p:nvPr/>
                </p:nvSpPr>
                <p:spPr>
                  <a:xfrm>
                    <a:off x="7251986" y="2971453"/>
                    <a:ext cx="1143000" cy="276999"/>
                  </a:xfrm>
                  <a:prstGeom prst="rect">
                    <a:avLst/>
                  </a:prstGeom>
                  <a:noFill/>
                </p:spPr>
                <p:txBody>
                  <a:bodyPr wrap="square" rtlCol="0">
                    <a:spAutoFit/>
                  </a:bodyPr>
                  <a:lstStyle/>
                  <a:p>
                    <a:pPr algn="ctr"/>
                    <a:r>
                      <a:rPr kumimoji="1" lang="ja-JP" altLang="en-US" sz="1200" dirty="0">
                        <a:latin typeface="HGP創英角ｺﾞｼｯｸUB" panose="020B0900000000000000" pitchFamily="50" charset="-128"/>
                        <a:ea typeface="HGP創英角ｺﾞｼｯｸUB" panose="020B0900000000000000" pitchFamily="50" charset="-128"/>
                      </a:rPr>
                      <a:t>をデッサンする</a:t>
                    </a:r>
                  </a:p>
                </p:txBody>
              </p:sp>
            </p:grpSp>
            <p:sp>
              <p:nvSpPr>
                <p:cNvPr id="187" name="テキスト ボックス 186">
                  <a:extLst>
                    <a:ext uri="{FF2B5EF4-FFF2-40B4-BE49-F238E27FC236}">
                      <a16:creationId xmlns:a16="http://schemas.microsoft.com/office/drawing/2014/main" id="{1459BB57-CB48-6B12-95BB-197AED474690}"/>
                    </a:ext>
                  </a:extLst>
                </p:cNvPr>
                <p:cNvSpPr txBox="1"/>
                <p:nvPr/>
              </p:nvSpPr>
              <p:spPr>
                <a:xfrm>
                  <a:off x="6218518" y="1971968"/>
                  <a:ext cx="2105025" cy="307777"/>
                </a:xfrm>
                <a:prstGeom prst="rect">
                  <a:avLst/>
                </a:prstGeom>
                <a:noFill/>
              </p:spPr>
              <p:txBody>
                <a:bodyPr wrap="square" rtlCol="0">
                  <a:spAutoFit/>
                </a:bodyPr>
                <a:lstStyle/>
                <a:p>
                  <a:pPr algn="ctr"/>
                  <a:r>
                    <a:rPr kumimoji="1" lang="ja-JP" altLang="en-US" sz="1400" u="sng" dirty="0">
                      <a:latin typeface="HGP創英角ｺﾞｼｯｸUB" panose="020B0900000000000000" pitchFamily="50" charset="-128"/>
                      <a:ea typeface="HGP創英角ｺﾞｼｯｸUB" panose="020B0900000000000000" pitchFamily="50" charset="-128"/>
                    </a:rPr>
                    <a:t>事業者訪問後</a:t>
                  </a:r>
                </a:p>
              </p:txBody>
            </p:sp>
          </p:grpSp>
          <p:grpSp>
            <p:nvGrpSpPr>
              <p:cNvPr id="174" name="グループ化 173">
                <a:extLst>
                  <a:ext uri="{FF2B5EF4-FFF2-40B4-BE49-F238E27FC236}">
                    <a16:creationId xmlns:a16="http://schemas.microsoft.com/office/drawing/2014/main" id="{1C85544F-CAB9-831C-2CE5-B2FD8B72BE62}"/>
                  </a:ext>
                </a:extLst>
              </p:cNvPr>
              <p:cNvGrpSpPr/>
              <p:nvPr/>
            </p:nvGrpSpPr>
            <p:grpSpPr>
              <a:xfrm>
                <a:off x="690076" y="3504556"/>
                <a:ext cx="8228291" cy="246221"/>
                <a:chOff x="690076" y="3504556"/>
                <a:chExt cx="8228291" cy="246221"/>
              </a:xfrm>
            </p:grpSpPr>
            <p:cxnSp>
              <p:nvCxnSpPr>
                <p:cNvPr id="175" name="直線矢印コネクタ 174">
                  <a:extLst>
                    <a:ext uri="{FF2B5EF4-FFF2-40B4-BE49-F238E27FC236}">
                      <a16:creationId xmlns:a16="http://schemas.microsoft.com/office/drawing/2014/main" id="{59DBF72A-F4A0-E0D1-30D9-9AA5B23E1222}"/>
                    </a:ext>
                  </a:extLst>
                </p:cNvPr>
                <p:cNvCxnSpPr/>
                <p:nvPr/>
              </p:nvCxnSpPr>
              <p:spPr>
                <a:xfrm>
                  <a:off x="690076" y="3722201"/>
                  <a:ext cx="8228291" cy="0"/>
                </a:xfrm>
                <a:prstGeom prst="straightConnector1">
                  <a:avLst/>
                </a:prstGeom>
                <a:ln w="34925">
                  <a:solidFill>
                    <a:srgbClr val="FF0000">
                      <a:alpha val="56000"/>
                    </a:srgb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76" name="テキスト ボックス 175">
                  <a:extLst>
                    <a:ext uri="{FF2B5EF4-FFF2-40B4-BE49-F238E27FC236}">
                      <a16:creationId xmlns:a16="http://schemas.microsoft.com/office/drawing/2014/main" id="{6E00A6EE-86FA-9332-6E59-0A291CF6570A}"/>
                    </a:ext>
                  </a:extLst>
                </p:cNvPr>
                <p:cNvSpPr txBox="1"/>
                <p:nvPr/>
              </p:nvSpPr>
              <p:spPr>
                <a:xfrm>
                  <a:off x="3634386" y="3504556"/>
                  <a:ext cx="2594321" cy="246221"/>
                </a:xfrm>
                <a:prstGeom prst="rect">
                  <a:avLst/>
                </a:prstGeom>
                <a:noFill/>
              </p:spPr>
              <p:txBody>
                <a:bodyPr wrap="square" rtlCol="0">
                  <a:spAutoFit/>
                </a:bodyPr>
                <a:lstStyle/>
                <a:p>
                  <a:pPr algn="ctr"/>
                  <a:r>
                    <a:rPr kumimoji="1" lang="en-US" altLang="ja-JP" sz="1000" b="1" dirty="0">
                      <a:solidFill>
                        <a:srgbClr val="FF0000"/>
                      </a:solidFill>
                    </a:rPr>
                    <a:t>『</a:t>
                  </a:r>
                  <a:r>
                    <a:rPr kumimoji="1" lang="ja-JP" altLang="en-US" sz="1000" b="1" dirty="0">
                      <a:solidFill>
                        <a:srgbClr val="FF0000"/>
                      </a:solidFill>
                    </a:rPr>
                    <a:t>業種別支援の着眼点</a:t>
                  </a:r>
                  <a:r>
                    <a:rPr kumimoji="1" lang="en-US" altLang="ja-JP" sz="1000" b="1" dirty="0">
                      <a:solidFill>
                        <a:srgbClr val="FF0000"/>
                      </a:solidFill>
                    </a:rPr>
                    <a:t>』</a:t>
                  </a:r>
                  <a:r>
                    <a:rPr kumimoji="1" lang="ja-JP" altLang="en-US" sz="1000" b="1" dirty="0">
                      <a:solidFill>
                        <a:srgbClr val="FF0000"/>
                      </a:solidFill>
                    </a:rPr>
                    <a:t>の守備範囲</a:t>
                  </a:r>
                </a:p>
              </p:txBody>
            </p:sp>
          </p:grpSp>
        </p:grpSp>
        <p:grpSp>
          <p:nvGrpSpPr>
            <p:cNvPr id="166" name="グループ化 165">
              <a:extLst>
                <a:ext uri="{FF2B5EF4-FFF2-40B4-BE49-F238E27FC236}">
                  <a16:creationId xmlns:a16="http://schemas.microsoft.com/office/drawing/2014/main" id="{8E9560CC-FD53-8468-C3CB-10B6B4307160}"/>
                </a:ext>
              </a:extLst>
            </p:cNvPr>
            <p:cNvGrpSpPr/>
            <p:nvPr/>
          </p:nvGrpSpPr>
          <p:grpSpPr>
            <a:xfrm>
              <a:off x="87901" y="1640157"/>
              <a:ext cx="9083657" cy="2776740"/>
              <a:chOff x="87901" y="1640157"/>
              <a:chExt cx="9083657" cy="2776740"/>
            </a:xfrm>
          </p:grpSpPr>
          <p:sp>
            <p:nvSpPr>
              <p:cNvPr id="167" name="正方形/長方形 166">
                <a:extLst>
                  <a:ext uri="{FF2B5EF4-FFF2-40B4-BE49-F238E27FC236}">
                    <a16:creationId xmlns:a16="http://schemas.microsoft.com/office/drawing/2014/main" id="{0D3DB44D-BCF1-FF9B-2D32-C4BAAC1D008E}"/>
                  </a:ext>
                </a:extLst>
              </p:cNvPr>
              <p:cNvSpPr/>
              <p:nvPr/>
            </p:nvSpPr>
            <p:spPr>
              <a:xfrm>
                <a:off x="542925" y="1998633"/>
                <a:ext cx="8539160" cy="2325709"/>
              </a:xfrm>
              <a:prstGeom prst="rect">
                <a:avLst/>
              </a:prstGeom>
              <a:noFill/>
              <a:ln w="47625">
                <a:solidFill>
                  <a:srgbClr val="FF000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168" name="グループ化 167">
                <a:extLst>
                  <a:ext uri="{FF2B5EF4-FFF2-40B4-BE49-F238E27FC236}">
                    <a16:creationId xmlns:a16="http://schemas.microsoft.com/office/drawing/2014/main" id="{862B7980-45F8-EC28-9E36-F3A0733F24D1}"/>
                  </a:ext>
                </a:extLst>
              </p:cNvPr>
              <p:cNvGrpSpPr/>
              <p:nvPr/>
            </p:nvGrpSpPr>
            <p:grpSpPr>
              <a:xfrm>
                <a:off x="87901" y="1640157"/>
                <a:ext cx="878346" cy="792000"/>
                <a:chOff x="472808" y="1667124"/>
                <a:chExt cx="878346" cy="792000"/>
              </a:xfrm>
            </p:grpSpPr>
            <p:sp>
              <p:nvSpPr>
                <p:cNvPr id="170" name="楕円 169">
                  <a:extLst>
                    <a:ext uri="{FF2B5EF4-FFF2-40B4-BE49-F238E27FC236}">
                      <a16:creationId xmlns:a16="http://schemas.microsoft.com/office/drawing/2014/main" id="{250F3CF5-C23F-B9E4-4B3B-BCB1D8418C25}"/>
                    </a:ext>
                  </a:extLst>
                </p:cNvPr>
                <p:cNvSpPr/>
                <p:nvPr/>
              </p:nvSpPr>
              <p:spPr>
                <a:xfrm>
                  <a:off x="510893" y="1667124"/>
                  <a:ext cx="792000" cy="792000"/>
                </a:xfrm>
                <a:prstGeom prst="ellipse">
                  <a:avLst/>
                </a:prstGeom>
                <a:solidFill>
                  <a:schemeClr val="bg1"/>
                </a:solidFill>
                <a:ln w="44450">
                  <a:solidFill>
                    <a:srgbClr val="FF000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71" name="テキスト ボックス 170">
                  <a:extLst>
                    <a:ext uri="{FF2B5EF4-FFF2-40B4-BE49-F238E27FC236}">
                      <a16:creationId xmlns:a16="http://schemas.microsoft.com/office/drawing/2014/main" id="{5A274E96-1408-1394-93D4-5D3DEBAFFFA1}"/>
                    </a:ext>
                  </a:extLst>
                </p:cNvPr>
                <p:cNvSpPr txBox="1"/>
                <p:nvPr/>
              </p:nvSpPr>
              <p:spPr>
                <a:xfrm>
                  <a:off x="485460" y="1776697"/>
                  <a:ext cx="865694" cy="215444"/>
                </a:xfrm>
                <a:prstGeom prst="rect">
                  <a:avLst/>
                </a:prstGeom>
                <a:noFill/>
              </p:spPr>
              <p:txBody>
                <a:bodyPr wrap="square" rtlCol="0">
                  <a:spAutoFit/>
                </a:bodyPr>
                <a:lstStyle/>
                <a:p>
                  <a:pPr algn="ctr"/>
                  <a:r>
                    <a:rPr kumimoji="1" lang="ja-JP" altLang="en-US" sz="800" dirty="0">
                      <a:latin typeface="HGP創英角ｺﾞｼｯｸUB" panose="020B0900000000000000" pitchFamily="50" charset="-128"/>
                      <a:ea typeface="HGP創英角ｺﾞｼｯｸUB" panose="020B0900000000000000" pitchFamily="50" charset="-128"/>
                    </a:rPr>
                    <a:t>事業者支援の</a:t>
                  </a:r>
                </a:p>
              </p:txBody>
            </p:sp>
            <p:sp>
              <p:nvSpPr>
                <p:cNvPr id="172" name="テキスト ボックス 171">
                  <a:extLst>
                    <a:ext uri="{FF2B5EF4-FFF2-40B4-BE49-F238E27FC236}">
                      <a16:creationId xmlns:a16="http://schemas.microsoft.com/office/drawing/2014/main" id="{0F247114-F816-BE41-B704-E3A3418595F2}"/>
                    </a:ext>
                  </a:extLst>
                </p:cNvPr>
                <p:cNvSpPr txBox="1"/>
                <p:nvPr/>
              </p:nvSpPr>
              <p:spPr>
                <a:xfrm>
                  <a:off x="472808" y="1906124"/>
                  <a:ext cx="865694" cy="400110"/>
                </a:xfrm>
                <a:prstGeom prst="rect">
                  <a:avLst/>
                </a:prstGeom>
                <a:noFill/>
              </p:spPr>
              <p:txBody>
                <a:bodyPr wrap="square" rtlCol="0">
                  <a:spAutoFit/>
                </a:bodyPr>
                <a:lstStyle/>
                <a:p>
                  <a:pPr algn="ctr"/>
                  <a:r>
                    <a:rPr kumimoji="1" lang="ja-JP" altLang="en-US" sz="2000" dirty="0">
                      <a:latin typeface="HGP創英角ｺﾞｼｯｸUB" panose="020B0900000000000000" pitchFamily="50" charset="-128"/>
                      <a:ea typeface="HGP創英角ｺﾞｼｯｸUB" panose="020B0900000000000000" pitchFamily="50" charset="-128"/>
                    </a:rPr>
                    <a:t>初動</a:t>
                  </a:r>
                </a:p>
              </p:txBody>
            </p:sp>
          </p:grpSp>
          <p:sp>
            <p:nvSpPr>
              <p:cNvPr id="169" name="テキスト ボックス 168">
                <a:extLst>
                  <a:ext uri="{FF2B5EF4-FFF2-40B4-BE49-F238E27FC236}">
                    <a16:creationId xmlns:a16="http://schemas.microsoft.com/office/drawing/2014/main" id="{E4301F68-D09A-D3EC-35A2-820E6272825B}"/>
                  </a:ext>
                </a:extLst>
              </p:cNvPr>
              <p:cNvSpPr txBox="1"/>
              <p:nvPr/>
            </p:nvSpPr>
            <p:spPr>
              <a:xfrm>
                <a:off x="632399" y="3839816"/>
                <a:ext cx="8539159" cy="577081"/>
              </a:xfrm>
              <a:prstGeom prst="rect">
                <a:avLst/>
              </a:prstGeom>
              <a:noFill/>
            </p:spPr>
            <p:txBody>
              <a:bodyPr wrap="square" rtlCol="0">
                <a:spAutoFit/>
              </a:bodyPr>
              <a:lstStyle/>
              <a:p>
                <a:r>
                  <a:rPr kumimoji="1" lang="ja-JP" altLang="en-US" sz="1050" dirty="0"/>
                  <a:t>□  専門知識が十分に無い金融機関等の現場において、対話や現状把握のポイントにフォーカスします。</a:t>
                </a:r>
                <a:endParaRPr kumimoji="1" lang="en-US" altLang="ja-JP" sz="1050" dirty="0"/>
              </a:p>
              <a:p>
                <a:r>
                  <a:rPr kumimoji="1" lang="ja-JP" altLang="en-US" sz="1050" dirty="0"/>
                  <a:t>□  本業支援・経営改善支援等に本格的に取り組むために、事業者や外部専門機関と協議する際の基本的スタンスの構築にも活用できます。</a:t>
                </a:r>
                <a:endParaRPr kumimoji="1" lang="en-US" altLang="ja-JP" sz="1050" dirty="0"/>
              </a:p>
              <a:p>
                <a:r>
                  <a:rPr kumimoji="1" lang="ja-JP" altLang="en-US" sz="1050" dirty="0"/>
                  <a:t>　　</a:t>
                </a:r>
                <a:endParaRPr kumimoji="1" lang="en-US" altLang="ja-JP" sz="1050" dirty="0"/>
              </a:p>
            </p:txBody>
          </p:sp>
        </p:grpSp>
      </p:grpSp>
      <p:cxnSp>
        <p:nvCxnSpPr>
          <p:cNvPr id="215" name="直線コネクタ 214">
            <a:extLst>
              <a:ext uri="{FF2B5EF4-FFF2-40B4-BE49-F238E27FC236}">
                <a16:creationId xmlns:a16="http://schemas.microsoft.com/office/drawing/2014/main" id="{60C9957B-6830-E756-ADC4-EB452430F7A6}"/>
              </a:ext>
            </a:extLst>
          </p:cNvPr>
          <p:cNvCxnSpPr>
            <a:cxnSpLocks/>
          </p:cNvCxnSpPr>
          <p:nvPr/>
        </p:nvCxnSpPr>
        <p:spPr>
          <a:xfrm flipH="1">
            <a:off x="1453140" y="4086810"/>
            <a:ext cx="23670" cy="2199666"/>
          </a:xfrm>
          <a:prstGeom prst="line">
            <a:avLst/>
          </a:prstGeom>
          <a:ln w="47625">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222" name="四角形: 角を丸くする 126">
            <a:extLst>
              <a:ext uri="{FF2B5EF4-FFF2-40B4-BE49-F238E27FC236}">
                <a16:creationId xmlns:a16="http://schemas.microsoft.com/office/drawing/2014/main" id="{CD663076-55AA-9087-6E02-3D0CD799C3F6}"/>
              </a:ext>
            </a:extLst>
          </p:cNvPr>
          <p:cNvSpPr/>
          <p:nvPr/>
        </p:nvSpPr>
        <p:spPr>
          <a:xfrm>
            <a:off x="890752" y="4086810"/>
            <a:ext cx="1152000" cy="971100"/>
          </a:xfrm>
          <a:prstGeom prst="roundRect">
            <a:avLst>
              <a:gd name="adj" fmla="val 6061"/>
            </a:avLst>
          </a:prstGeom>
          <a:solidFill>
            <a:schemeClr val="bg1"/>
          </a:solidFill>
          <a:ln w="66675">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23" name="テキスト ボックス 222">
            <a:extLst>
              <a:ext uri="{FF2B5EF4-FFF2-40B4-BE49-F238E27FC236}">
                <a16:creationId xmlns:a16="http://schemas.microsoft.com/office/drawing/2014/main" id="{BEB7E231-B348-E66A-A794-92019AAF95B5}"/>
              </a:ext>
            </a:extLst>
          </p:cNvPr>
          <p:cNvSpPr txBox="1"/>
          <p:nvPr/>
        </p:nvSpPr>
        <p:spPr>
          <a:xfrm>
            <a:off x="916677" y="4147450"/>
            <a:ext cx="1143000" cy="276999"/>
          </a:xfrm>
          <a:prstGeom prst="rect">
            <a:avLst/>
          </a:prstGeom>
          <a:noFill/>
        </p:spPr>
        <p:txBody>
          <a:bodyPr wrap="square" rtlCol="0">
            <a:spAutoFit/>
          </a:bodyPr>
          <a:lstStyle/>
          <a:p>
            <a:pPr algn="ctr"/>
            <a:r>
              <a:rPr kumimoji="1" lang="ja-JP" altLang="en-US" sz="1200" dirty="0">
                <a:latin typeface="HGP創英角ｺﾞｼｯｸUB" panose="020B0900000000000000" pitchFamily="50" charset="-128"/>
                <a:ea typeface="HGP創英角ｺﾞｼｯｸUB" panose="020B0900000000000000" pitchFamily="50" charset="-128"/>
              </a:rPr>
              <a:t>事業者との</a:t>
            </a:r>
          </a:p>
        </p:txBody>
      </p:sp>
      <p:sp>
        <p:nvSpPr>
          <p:cNvPr id="224" name="テキスト ボックス 223">
            <a:extLst>
              <a:ext uri="{FF2B5EF4-FFF2-40B4-BE49-F238E27FC236}">
                <a16:creationId xmlns:a16="http://schemas.microsoft.com/office/drawing/2014/main" id="{8519070A-A363-65BB-D9F9-F6D0BB467026}"/>
              </a:ext>
            </a:extLst>
          </p:cNvPr>
          <p:cNvSpPr txBox="1"/>
          <p:nvPr/>
        </p:nvSpPr>
        <p:spPr>
          <a:xfrm>
            <a:off x="869052" y="4377065"/>
            <a:ext cx="1238250" cy="369332"/>
          </a:xfrm>
          <a:prstGeom prst="rect">
            <a:avLst/>
          </a:prstGeom>
          <a:noFill/>
        </p:spPr>
        <p:txBody>
          <a:bodyPr wrap="square" rtlCol="0">
            <a:spAutoFit/>
          </a:bodyPr>
          <a:lstStyle/>
          <a:p>
            <a:pPr algn="ctr"/>
            <a:r>
              <a:rPr kumimoji="1" lang="ja-JP" altLang="en-US" dirty="0">
                <a:latin typeface="HGP創英角ｺﾞｼｯｸUB" panose="020B0900000000000000" pitchFamily="50" charset="-128"/>
                <a:ea typeface="HGP創英角ｺﾞｼｯｸUB" panose="020B0900000000000000" pitchFamily="50" charset="-128"/>
              </a:rPr>
              <a:t>経営課題</a:t>
            </a:r>
          </a:p>
        </p:txBody>
      </p:sp>
      <p:sp>
        <p:nvSpPr>
          <p:cNvPr id="225" name="テキスト ボックス 224">
            <a:extLst>
              <a:ext uri="{FF2B5EF4-FFF2-40B4-BE49-F238E27FC236}">
                <a16:creationId xmlns:a16="http://schemas.microsoft.com/office/drawing/2014/main" id="{E2BE77C3-0E2D-195D-A3D8-D0EFFFBA3367}"/>
              </a:ext>
            </a:extLst>
          </p:cNvPr>
          <p:cNvSpPr txBox="1"/>
          <p:nvPr/>
        </p:nvSpPr>
        <p:spPr>
          <a:xfrm>
            <a:off x="885437" y="4699628"/>
            <a:ext cx="1143000" cy="276999"/>
          </a:xfrm>
          <a:prstGeom prst="rect">
            <a:avLst/>
          </a:prstGeom>
          <a:noFill/>
        </p:spPr>
        <p:txBody>
          <a:bodyPr wrap="square" rtlCol="0">
            <a:spAutoFit/>
          </a:bodyPr>
          <a:lstStyle/>
          <a:p>
            <a:pPr algn="ctr"/>
            <a:r>
              <a:rPr kumimoji="1" lang="ja-JP" altLang="en-US" sz="1200" dirty="0">
                <a:latin typeface="HGP創英角ｺﾞｼｯｸUB" panose="020B0900000000000000" pitchFamily="50" charset="-128"/>
                <a:ea typeface="HGP創英角ｺﾞｼｯｸUB" panose="020B0900000000000000" pitchFamily="50" charset="-128"/>
              </a:rPr>
              <a:t>協議・共有</a:t>
            </a:r>
          </a:p>
        </p:txBody>
      </p:sp>
      <p:grpSp>
        <p:nvGrpSpPr>
          <p:cNvPr id="217" name="グループ化 216">
            <a:extLst>
              <a:ext uri="{FF2B5EF4-FFF2-40B4-BE49-F238E27FC236}">
                <a16:creationId xmlns:a16="http://schemas.microsoft.com/office/drawing/2014/main" id="{89C382A9-46E7-27E4-DB47-96E6BA056130}"/>
              </a:ext>
            </a:extLst>
          </p:cNvPr>
          <p:cNvGrpSpPr/>
          <p:nvPr/>
        </p:nvGrpSpPr>
        <p:grpSpPr>
          <a:xfrm>
            <a:off x="815041" y="5315376"/>
            <a:ext cx="1287620" cy="971100"/>
            <a:chOff x="544150" y="5660898"/>
            <a:chExt cx="1287620" cy="971100"/>
          </a:xfrm>
        </p:grpSpPr>
        <p:sp>
          <p:nvSpPr>
            <p:cNvPr id="218" name="四角形: 角を丸くする 130">
              <a:extLst>
                <a:ext uri="{FF2B5EF4-FFF2-40B4-BE49-F238E27FC236}">
                  <a16:creationId xmlns:a16="http://schemas.microsoft.com/office/drawing/2014/main" id="{F9F2A9BE-430D-CE7F-C936-245EB81D56F5}"/>
                </a:ext>
              </a:extLst>
            </p:cNvPr>
            <p:cNvSpPr/>
            <p:nvPr/>
          </p:nvSpPr>
          <p:spPr>
            <a:xfrm>
              <a:off x="610012" y="5660898"/>
              <a:ext cx="1152000" cy="971100"/>
            </a:xfrm>
            <a:prstGeom prst="roundRect">
              <a:avLst>
                <a:gd name="adj" fmla="val 6061"/>
              </a:avLst>
            </a:prstGeom>
            <a:solidFill>
              <a:schemeClr val="bg1"/>
            </a:solidFill>
            <a:ln w="66675">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19" name="テキスト ボックス 218">
              <a:extLst>
                <a:ext uri="{FF2B5EF4-FFF2-40B4-BE49-F238E27FC236}">
                  <a16:creationId xmlns:a16="http://schemas.microsoft.com/office/drawing/2014/main" id="{38376E0F-7CE1-851B-4AA3-C62B5B33C732}"/>
                </a:ext>
              </a:extLst>
            </p:cNvPr>
            <p:cNvSpPr txBox="1"/>
            <p:nvPr/>
          </p:nvSpPr>
          <p:spPr>
            <a:xfrm>
              <a:off x="544150" y="5717776"/>
              <a:ext cx="1287620" cy="261610"/>
            </a:xfrm>
            <a:prstGeom prst="rect">
              <a:avLst/>
            </a:prstGeom>
            <a:noFill/>
          </p:spPr>
          <p:txBody>
            <a:bodyPr wrap="square" rtlCol="0">
              <a:spAutoFit/>
            </a:bodyPr>
            <a:lstStyle/>
            <a:p>
              <a:pPr algn="ctr"/>
              <a:r>
                <a:rPr kumimoji="1" lang="ja-JP" altLang="en-US" sz="1100" dirty="0">
                  <a:latin typeface="HGP創英角ｺﾞｼｯｸUB" panose="020B0900000000000000" pitchFamily="50" charset="-128"/>
                  <a:ea typeface="HGP創英角ｺﾞｼｯｸUB" panose="020B0900000000000000" pitchFamily="50" charset="-128"/>
                </a:rPr>
                <a:t>外部専門機関との</a:t>
              </a:r>
              <a:endParaRPr kumimoji="1" lang="ja-JP" altLang="en-US" sz="1200" dirty="0">
                <a:latin typeface="HGP創英角ｺﾞｼｯｸUB" panose="020B0900000000000000" pitchFamily="50" charset="-128"/>
                <a:ea typeface="HGP創英角ｺﾞｼｯｸUB" panose="020B0900000000000000" pitchFamily="50" charset="-128"/>
              </a:endParaRPr>
            </a:p>
          </p:txBody>
        </p:sp>
        <p:sp>
          <p:nvSpPr>
            <p:cNvPr id="220" name="テキスト ボックス 219">
              <a:extLst>
                <a:ext uri="{FF2B5EF4-FFF2-40B4-BE49-F238E27FC236}">
                  <a16:creationId xmlns:a16="http://schemas.microsoft.com/office/drawing/2014/main" id="{1CA76284-3AA2-7AE1-0B1D-3CC3DDBA8F9D}"/>
                </a:ext>
              </a:extLst>
            </p:cNvPr>
            <p:cNvSpPr txBox="1"/>
            <p:nvPr/>
          </p:nvSpPr>
          <p:spPr>
            <a:xfrm>
              <a:off x="570224" y="5933531"/>
              <a:ext cx="1238250" cy="369332"/>
            </a:xfrm>
            <a:prstGeom prst="rect">
              <a:avLst/>
            </a:prstGeom>
            <a:noFill/>
          </p:spPr>
          <p:txBody>
            <a:bodyPr wrap="square" rtlCol="0">
              <a:spAutoFit/>
            </a:bodyPr>
            <a:lstStyle/>
            <a:p>
              <a:pPr algn="ctr"/>
              <a:r>
                <a:rPr kumimoji="1" lang="ja-JP" altLang="en-US" dirty="0">
                  <a:latin typeface="HGP創英角ｺﾞｼｯｸUB" panose="020B0900000000000000" pitchFamily="50" charset="-128"/>
                  <a:ea typeface="HGP創英角ｺﾞｼｯｸUB" panose="020B0900000000000000" pitchFamily="50" charset="-128"/>
                </a:rPr>
                <a:t>経営課題</a:t>
              </a:r>
            </a:p>
          </p:txBody>
        </p:sp>
        <p:sp>
          <p:nvSpPr>
            <p:cNvPr id="221" name="テキスト ボックス 220">
              <a:extLst>
                <a:ext uri="{FF2B5EF4-FFF2-40B4-BE49-F238E27FC236}">
                  <a16:creationId xmlns:a16="http://schemas.microsoft.com/office/drawing/2014/main" id="{8BA1C197-E298-0E15-9A58-124AB76B4567}"/>
                </a:ext>
              </a:extLst>
            </p:cNvPr>
            <p:cNvSpPr txBox="1"/>
            <p:nvPr/>
          </p:nvSpPr>
          <p:spPr>
            <a:xfrm>
              <a:off x="586609" y="6256094"/>
              <a:ext cx="1143000" cy="276999"/>
            </a:xfrm>
            <a:prstGeom prst="rect">
              <a:avLst/>
            </a:prstGeom>
            <a:noFill/>
          </p:spPr>
          <p:txBody>
            <a:bodyPr wrap="square" rtlCol="0">
              <a:spAutoFit/>
            </a:bodyPr>
            <a:lstStyle/>
            <a:p>
              <a:pPr algn="ctr"/>
              <a:r>
                <a:rPr kumimoji="1" lang="ja-JP" altLang="en-US" sz="1200" dirty="0">
                  <a:latin typeface="HGP創英角ｺﾞｼｯｸUB" panose="020B0900000000000000" pitchFamily="50" charset="-128"/>
                  <a:ea typeface="HGP創英角ｺﾞｼｯｸUB" panose="020B0900000000000000" pitchFamily="50" charset="-128"/>
                </a:rPr>
                <a:t>協議・共有</a:t>
              </a:r>
            </a:p>
          </p:txBody>
        </p:sp>
      </p:grpSp>
      <p:grpSp>
        <p:nvGrpSpPr>
          <p:cNvPr id="226" name="グループ化 225">
            <a:extLst>
              <a:ext uri="{FF2B5EF4-FFF2-40B4-BE49-F238E27FC236}">
                <a16:creationId xmlns:a16="http://schemas.microsoft.com/office/drawing/2014/main" id="{5AF7E940-F174-3705-9034-586ED7F37B37}"/>
              </a:ext>
            </a:extLst>
          </p:cNvPr>
          <p:cNvGrpSpPr/>
          <p:nvPr/>
        </p:nvGrpSpPr>
        <p:grpSpPr>
          <a:xfrm>
            <a:off x="2589136" y="4095640"/>
            <a:ext cx="2083772" cy="2316045"/>
            <a:chOff x="2359586" y="4411701"/>
            <a:chExt cx="1897511" cy="2336020"/>
          </a:xfrm>
        </p:grpSpPr>
        <p:sp>
          <p:nvSpPr>
            <p:cNvPr id="227" name="四角形: 角を丸くする 144">
              <a:extLst>
                <a:ext uri="{FF2B5EF4-FFF2-40B4-BE49-F238E27FC236}">
                  <a16:creationId xmlns:a16="http://schemas.microsoft.com/office/drawing/2014/main" id="{12A97B82-A0F6-C30E-3C4F-8FDEF3D899D9}"/>
                </a:ext>
              </a:extLst>
            </p:cNvPr>
            <p:cNvSpPr/>
            <p:nvPr/>
          </p:nvSpPr>
          <p:spPr>
            <a:xfrm>
              <a:off x="2359586" y="4413803"/>
              <a:ext cx="1812061" cy="2205934"/>
            </a:xfrm>
            <a:prstGeom prst="roundRect">
              <a:avLst>
                <a:gd name="adj" fmla="val 6061"/>
              </a:avLst>
            </a:prstGeom>
            <a:solidFill>
              <a:schemeClr val="bg1"/>
            </a:solidFill>
            <a:ln w="66675">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28" name="テキスト ボックス 227">
              <a:extLst>
                <a:ext uri="{FF2B5EF4-FFF2-40B4-BE49-F238E27FC236}">
                  <a16:creationId xmlns:a16="http://schemas.microsoft.com/office/drawing/2014/main" id="{F566E8CE-4EDF-9C9E-8594-9D9D95BD6674}"/>
                </a:ext>
              </a:extLst>
            </p:cNvPr>
            <p:cNvSpPr txBox="1"/>
            <p:nvPr/>
          </p:nvSpPr>
          <p:spPr>
            <a:xfrm>
              <a:off x="2461630" y="4411701"/>
              <a:ext cx="1597704" cy="838164"/>
            </a:xfrm>
            <a:prstGeom prst="rect">
              <a:avLst/>
            </a:prstGeom>
            <a:noFill/>
          </p:spPr>
          <p:txBody>
            <a:bodyPr wrap="square" rtlCol="0">
              <a:spAutoFit/>
            </a:bodyPr>
            <a:lstStyle/>
            <a:p>
              <a:pPr algn="ctr"/>
              <a:r>
                <a:rPr kumimoji="1" lang="ja-JP" altLang="en-US" sz="1200" dirty="0">
                  <a:latin typeface="HGP創英角ｺﾞｼｯｸUB" panose="020B0900000000000000" pitchFamily="50" charset="-128"/>
                  <a:ea typeface="HGP創英角ｺﾞｼｯｸUB" panose="020B0900000000000000" pitchFamily="50" charset="-128"/>
                </a:rPr>
                <a:t>経営課題の</a:t>
              </a:r>
              <a:endParaRPr kumimoji="1" lang="en-US" altLang="ja-JP" sz="1200" dirty="0">
                <a:latin typeface="HGP創英角ｺﾞｼｯｸUB" panose="020B0900000000000000" pitchFamily="50" charset="-128"/>
                <a:ea typeface="HGP創英角ｺﾞｼｯｸUB" panose="020B0900000000000000" pitchFamily="50" charset="-128"/>
              </a:endParaRPr>
            </a:p>
            <a:p>
              <a:pPr algn="ctr"/>
              <a:r>
                <a:rPr kumimoji="1" lang="ja-JP" altLang="en-US" sz="2400" dirty="0">
                  <a:latin typeface="HGP創英角ｺﾞｼｯｸUB" panose="020B0900000000000000" pitchFamily="50" charset="-128"/>
                  <a:ea typeface="HGP創英角ｺﾞｼｯｸUB" panose="020B0900000000000000" pitchFamily="50" charset="-128"/>
                </a:rPr>
                <a:t>種類・深度</a:t>
              </a:r>
              <a:endParaRPr kumimoji="1" lang="en-US" altLang="ja-JP" sz="2400" dirty="0">
                <a:latin typeface="HGP創英角ｺﾞｼｯｸUB" panose="020B0900000000000000" pitchFamily="50" charset="-128"/>
                <a:ea typeface="HGP創英角ｺﾞｼｯｸUB" panose="020B0900000000000000" pitchFamily="50" charset="-128"/>
              </a:endParaRPr>
            </a:p>
            <a:p>
              <a:pPr algn="ctr"/>
              <a:r>
                <a:rPr kumimoji="1" lang="ja-JP" altLang="en-US" sz="1200" dirty="0">
                  <a:latin typeface="HGP創英角ｺﾞｼｯｸUB" panose="020B0900000000000000" pitchFamily="50" charset="-128"/>
                  <a:ea typeface="HGP創英角ｺﾞｼｯｸUB" panose="020B0900000000000000" pitchFamily="50" charset="-128"/>
                </a:rPr>
                <a:t>に応じた対応の詮索</a:t>
              </a:r>
              <a:endParaRPr kumimoji="1" lang="ja-JP" altLang="en-US" sz="800" dirty="0">
                <a:latin typeface="HGP創英角ｺﾞｼｯｸUB" panose="020B0900000000000000" pitchFamily="50" charset="-128"/>
                <a:ea typeface="HGP創英角ｺﾞｼｯｸUB" panose="020B0900000000000000" pitchFamily="50" charset="-128"/>
              </a:endParaRPr>
            </a:p>
          </p:txBody>
        </p:sp>
        <p:sp>
          <p:nvSpPr>
            <p:cNvPr id="229" name="テキスト ボックス 228">
              <a:extLst>
                <a:ext uri="{FF2B5EF4-FFF2-40B4-BE49-F238E27FC236}">
                  <a16:creationId xmlns:a16="http://schemas.microsoft.com/office/drawing/2014/main" id="{B142F6F9-E61A-E780-A549-3F88EA46171C}"/>
                </a:ext>
              </a:extLst>
            </p:cNvPr>
            <p:cNvSpPr txBox="1"/>
            <p:nvPr/>
          </p:nvSpPr>
          <p:spPr>
            <a:xfrm>
              <a:off x="2378636" y="5234370"/>
              <a:ext cx="1878461" cy="1513351"/>
            </a:xfrm>
            <a:prstGeom prst="rect">
              <a:avLst/>
            </a:prstGeom>
            <a:noFill/>
          </p:spPr>
          <p:txBody>
            <a:bodyPr wrap="square" rtlCol="0">
              <a:spAutoFit/>
            </a:bodyPr>
            <a:lstStyle/>
            <a:p>
              <a:r>
                <a:rPr kumimoji="1" lang="ja-JP" altLang="en-US" sz="900" dirty="0">
                  <a:latin typeface="+mn-ea"/>
                </a:rPr>
                <a:t>（本業支援等の例）</a:t>
              </a:r>
              <a:endParaRPr kumimoji="1" lang="en-US" altLang="ja-JP" sz="900" dirty="0">
                <a:latin typeface="+mn-ea"/>
              </a:endParaRPr>
            </a:p>
            <a:p>
              <a:r>
                <a:rPr kumimoji="1" lang="ja-JP" altLang="en-US" sz="900" dirty="0">
                  <a:latin typeface="+mn-ea"/>
                </a:rPr>
                <a:t>□ 適切な本業支援の選別</a:t>
              </a:r>
              <a:endParaRPr kumimoji="1" lang="en-US" altLang="ja-JP" sz="900" dirty="0">
                <a:latin typeface="+mn-ea"/>
              </a:endParaRPr>
            </a:p>
            <a:p>
              <a:r>
                <a:rPr kumimoji="1" lang="ja-JP" altLang="en-US" sz="900" dirty="0">
                  <a:latin typeface="+mn-ea"/>
                </a:rPr>
                <a:t>□ 本業支援の範囲・規模</a:t>
              </a:r>
              <a:endParaRPr kumimoji="1" lang="en-US" altLang="ja-JP" sz="900" dirty="0">
                <a:latin typeface="+mn-ea"/>
              </a:endParaRPr>
            </a:p>
            <a:p>
              <a:r>
                <a:rPr kumimoji="1" lang="ja-JP" altLang="en-US" sz="900" dirty="0">
                  <a:latin typeface="+mn-ea"/>
                </a:rPr>
                <a:t>□ 活用外部リソース詮索</a:t>
              </a:r>
              <a:endParaRPr kumimoji="1" lang="en-US" altLang="ja-JP" sz="900" dirty="0">
                <a:latin typeface="+mn-ea"/>
              </a:endParaRPr>
            </a:p>
            <a:p>
              <a:r>
                <a:rPr kumimoji="1" lang="ja-JP" altLang="en-US" sz="900" dirty="0">
                  <a:latin typeface="+mn-ea"/>
                </a:rPr>
                <a:t>（経営改善支援の例）</a:t>
              </a:r>
              <a:endParaRPr kumimoji="1" lang="en-US" altLang="ja-JP" sz="900" dirty="0">
                <a:latin typeface="+mn-ea"/>
              </a:endParaRPr>
            </a:p>
            <a:p>
              <a:r>
                <a:rPr kumimoji="1" lang="ja-JP" altLang="en-US" sz="900" dirty="0">
                  <a:latin typeface="+mn-ea"/>
                </a:rPr>
                <a:t>□ 自組織によるハンズオン支援</a:t>
              </a:r>
              <a:endParaRPr kumimoji="1" lang="en-US" altLang="ja-JP" sz="900" dirty="0">
                <a:latin typeface="+mn-ea"/>
              </a:endParaRPr>
            </a:p>
            <a:p>
              <a:r>
                <a:rPr kumimoji="1" lang="ja-JP" altLang="en-US" sz="900" dirty="0">
                  <a:latin typeface="+mn-ea"/>
                </a:rPr>
                <a:t>□ </a:t>
              </a:r>
              <a:r>
                <a:rPr kumimoji="1" lang="en-US" altLang="ja-JP" sz="900" spc="-50" dirty="0">
                  <a:latin typeface="+mn-ea"/>
                </a:rPr>
                <a:t>405</a:t>
              </a:r>
              <a:r>
                <a:rPr kumimoji="1" lang="ja-JP" altLang="en-US" sz="900" spc="-50" dirty="0">
                  <a:latin typeface="+mn-ea"/>
                </a:rPr>
                <a:t>事業・ポスコロ事業等との連携</a:t>
              </a:r>
              <a:endParaRPr kumimoji="1" lang="en-US" altLang="ja-JP" sz="900" spc="-50" dirty="0">
                <a:latin typeface="+mn-ea"/>
              </a:endParaRPr>
            </a:p>
            <a:p>
              <a:r>
                <a:rPr kumimoji="1" lang="ja-JP" altLang="en-US" sz="900" dirty="0">
                  <a:latin typeface="+mn-ea"/>
                </a:rPr>
                <a:t>□ </a:t>
              </a:r>
              <a:r>
                <a:rPr kumimoji="1" lang="ja-JP" altLang="en-US" sz="900" spc="-60" dirty="0">
                  <a:latin typeface="+mn-ea"/>
                </a:rPr>
                <a:t>中小企業活性化協議会・</a:t>
              </a:r>
              <a:r>
                <a:rPr kumimoji="1" lang="en-US" altLang="ja-JP" sz="900" spc="-60" dirty="0">
                  <a:latin typeface="+mn-ea"/>
                </a:rPr>
                <a:t>REVIC</a:t>
              </a:r>
              <a:r>
                <a:rPr kumimoji="1" lang="ja-JP" altLang="en-US" sz="900" spc="-60" dirty="0">
                  <a:latin typeface="+mn-ea"/>
                </a:rPr>
                <a:t>活用</a:t>
              </a:r>
              <a:endParaRPr kumimoji="1" lang="en-US" altLang="ja-JP" sz="900" spc="-60" dirty="0">
                <a:latin typeface="+mn-ea"/>
              </a:endParaRPr>
            </a:p>
            <a:p>
              <a:r>
                <a:rPr kumimoji="1" lang="ja-JP" altLang="en-US" sz="900" dirty="0">
                  <a:latin typeface="+mn-ea"/>
                </a:rPr>
                <a:t>□ 再チャレンジ支援</a:t>
              </a:r>
              <a:endParaRPr kumimoji="1" lang="en-US" altLang="ja-JP" sz="900" dirty="0">
                <a:latin typeface="+mn-ea"/>
              </a:endParaRPr>
            </a:p>
            <a:p>
              <a:endParaRPr kumimoji="1" lang="en-US" altLang="ja-JP" sz="1050" dirty="0">
                <a:latin typeface="+mn-ea"/>
              </a:endParaRPr>
            </a:p>
          </p:txBody>
        </p:sp>
      </p:grpSp>
      <p:grpSp>
        <p:nvGrpSpPr>
          <p:cNvPr id="230" name="グループ化 229">
            <a:extLst>
              <a:ext uri="{FF2B5EF4-FFF2-40B4-BE49-F238E27FC236}">
                <a16:creationId xmlns:a16="http://schemas.microsoft.com/office/drawing/2014/main" id="{260B5297-BEB4-236F-E38D-A006B94AAFFD}"/>
              </a:ext>
            </a:extLst>
          </p:cNvPr>
          <p:cNvGrpSpPr/>
          <p:nvPr/>
        </p:nvGrpSpPr>
        <p:grpSpPr>
          <a:xfrm>
            <a:off x="5232713" y="4086810"/>
            <a:ext cx="2010853" cy="2320978"/>
            <a:chOff x="2359586" y="4413803"/>
            <a:chExt cx="1831110" cy="2320978"/>
          </a:xfrm>
        </p:grpSpPr>
        <p:sp>
          <p:nvSpPr>
            <p:cNvPr id="231" name="四角形: 角を丸くする 162">
              <a:extLst>
                <a:ext uri="{FF2B5EF4-FFF2-40B4-BE49-F238E27FC236}">
                  <a16:creationId xmlns:a16="http://schemas.microsoft.com/office/drawing/2014/main" id="{89483A9F-AA61-4B90-3F9A-79231B81271E}"/>
                </a:ext>
              </a:extLst>
            </p:cNvPr>
            <p:cNvSpPr/>
            <p:nvPr/>
          </p:nvSpPr>
          <p:spPr>
            <a:xfrm>
              <a:off x="2359586" y="4413803"/>
              <a:ext cx="1812061" cy="2205934"/>
            </a:xfrm>
            <a:prstGeom prst="roundRect">
              <a:avLst>
                <a:gd name="adj" fmla="val 6061"/>
              </a:avLst>
            </a:prstGeom>
            <a:solidFill>
              <a:schemeClr val="bg1"/>
            </a:solidFill>
            <a:ln w="66675">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32" name="テキスト ボックス 231">
              <a:extLst>
                <a:ext uri="{FF2B5EF4-FFF2-40B4-BE49-F238E27FC236}">
                  <a16:creationId xmlns:a16="http://schemas.microsoft.com/office/drawing/2014/main" id="{A23ACC93-B6D9-F1D8-5A67-D80800AEB090}"/>
                </a:ext>
              </a:extLst>
            </p:cNvPr>
            <p:cNvSpPr txBox="1"/>
            <p:nvPr/>
          </p:nvSpPr>
          <p:spPr>
            <a:xfrm>
              <a:off x="2456871" y="4432988"/>
              <a:ext cx="1597704" cy="830997"/>
            </a:xfrm>
            <a:prstGeom prst="rect">
              <a:avLst/>
            </a:prstGeom>
            <a:noFill/>
          </p:spPr>
          <p:txBody>
            <a:bodyPr wrap="square" rtlCol="0">
              <a:spAutoFit/>
            </a:bodyPr>
            <a:lstStyle/>
            <a:p>
              <a:pPr algn="ctr"/>
              <a:r>
                <a:rPr kumimoji="1" lang="ja-JP" altLang="en-US" sz="1200" dirty="0">
                  <a:latin typeface="HGP創英角ｺﾞｼｯｸUB" panose="020B0900000000000000" pitchFamily="50" charset="-128"/>
                  <a:ea typeface="HGP創英角ｺﾞｼｯｸUB" panose="020B0900000000000000" pitchFamily="50" charset="-128"/>
                </a:rPr>
                <a:t>具体性の高い</a:t>
              </a:r>
              <a:endParaRPr kumimoji="1" lang="en-US" altLang="ja-JP" sz="1200" dirty="0">
                <a:latin typeface="HGP創英角ｺﾞｼｯｸUB" panose="020B0900000000000000" pitchFamily="50" charset="-128"/>
                <a:ea typeface="HGP創英角ｺﾞｼｯｸUB" panose="020B0900000000000000" pitchFamily="50" charset="-128"/>
              </a:endParaRPr>
            </a:p>
            <a:p>
              <a:pPr algn="ctr"/>
              <a:r>
                <a:rPr kumimoji="1" lang="ja-JP" altLang="en-US" sz="2400" dirty="0">
                  <a:latin typeface="HGP創英角ｺﾞｼｯｸUB" panose="020B0900000000000000" pitchFamily="50" charset="-128"/>
                  <a:ea typeface="HGP創英角ｺﾞｼｯｸUB" panose="020B0900000000000000" pitchFamily="50" charset="-128"/>
                </a:rPr>
                <a:t>事業者支援</a:t>
              </a:r>
              <a:endParaRPr kumimoji="1" lang="en-US" altLang="ja-JP" sz="2400" dirty="0">
                <a:latin typeface="HGP創英角ｺﾞｼｯｸUB" panose="020B0900000000000000" pitchFamily="50" charset="-128"/>
                <a:ea typeface="HGP創英角ｺﾞｼｯｸUB" panose="020B0900000000000000" pitchFamily="50" charset="-128"/>
              </a:endParaRPr>
            </a:p>
            <a:p>
              <a:pPr algn="ctr"/>
              <a:r>
                <a:rPr kumimoji="1" lang="ja-JP" altLang="en-US" sz="1200" dirty="0">
                  <a:latin typeface="HGP創英角ｺﾞｼｯｸUB" panose="020B0900000000000000" pitchFamily="50" charset="-128"/>
                  <a:ea typeface="HGP創英角ｺﾞｼｯｸUB" panose="020B0900000000000000" pitchFamily="50" charset="-128"/>
                </a:rPr>
                <a:t>の実施</a:t>
              </a:r>
            </a:p>
          </p:txBody>
        </p:sp>
        <p:sp>
          <p:nvSpPr>
            <p:cNvPr id="233" name="テキスト ボックス 232">
              <a:extLst>
                <a:ext uri="{FF2B5EF4-FFF2-40B4-BE49-F238E27FC236}">
                  <a16:creationId xmlns:a16="http://schemas.microsoft.com/office/drawing/2014/main" id="{C1163623-95E1-B248-DFDA-D18A1CF65F59}"/>
                </a:ext>
              </a:extLst>
            </p:cNvPr>
            <p:cNvSpPr txBox="1"/>
            <p:nvPr/>
          </p:nvSpPr>
          <p:spPr>
            <a:xfrm>
              <a:off x="2378636" y="5234370"/>
              <a:ext cx="1812060" cy="1500411"/>
            </a:xfrm>
            <a:prstGeom prst="rect">
              <a:avLst/>
            </a:prstGeom>
            <a:noFill/>
          </p:spPr>
          <p:txBody>
            <a:bodyPr wrap="square" rtlCol="0">
              <a:spAutoFit/>
            </a:bodyPr>
            <a:lstStyle/>
            <a:p>
              <a:r>
                <a:rPr kumimoji="1" lang="ja-JP" altLang="en-US" sz="900" dirty="0">
                  <a:latin typeface="+mn-ea"/>
                </a:rPr>
                <a:t>（本業支援等の例）</a:t>
              </a:r>
              <a:endParaRPr kumimoji="1" lang="en-US" altLang="ja-JP" sz="900" dirty="0">
                <a:latin typeface="+mn-ea"/>
              </a:endParaRPr>
            </a:p>
            <a:p>
              <a:r>
                <a:rPr kumimoji="1" lang="ja-JP" altLang="en-US" sz="900" dirty="0">
                  <a:latin typeface="+mn-ea"/>
                </a:rPr>
                <a:t>□ 効果的な販路紹介</a:t>
              </a:r>
              <a:endParaRPr kumimoji="1" lang="en-US" altLang="ja-JP" sz="900" dirty="0">
                <a:latin typeface="+mn-ea"/>
              </a:endParaRPr>
            </a:p>
            <a:p>
              <a:r>
                <a:rPr kumimoji="1" lang="ja-JP" altLang="en-US" sz="900" dirty="0">
                  <a:latin typeface="+mn-ea"/>
                </a:rPr>
                <a:t>□ 機動性のある金融支援</a:t>
              </a:r>
              <a:endParaRPr kumimoji="1" lang="en-US" altLang="ja-JP" sz="900" dirty="0">
                <a:latin typeface="+mn-ea"/>
              </a:endParaRPr>
            </a:p>
            <a:p>
              <a:r>
                <a:rPr kumimoji="1" lang="ja-JP" altLang="en-US" sz="900" dirty="0">
                  <a:latin typeface="+mn-ea"/>
                </a:rPr>
                <a:t>□ ニーズに応じた人材紹介</a:t>
              </a:r>
              <a:endParaRPr kumimoji="1" lang="en-US" altLang="ja-JP" sz="900" dirty="0">
                <a:latin typeface="+mn-ea"/>
              </a:endParaRPr>
            </a:p>
            <a:p>
              <a:r>
                <a:rPr kumimoji="1" lang="ja-JP" altLang="en-US" sz="900" dirty="0">
                  <a:latin typeface="+mn-ea"/>
                </a:rPr>
                <a:t>（経営改善支援の例）</a:t>
              </a:r>
              <a:endParaRPr kumimoji="1" lang="en-US" altLang="ja-JP" sz="900" dirty="0">
                <a:latin typeface="+mn-ea"/>
              </a:endParaRPr>
            </a:p>
            <a:p>
              <a:r>
                <a:rPr kumimoji="1" lang="ja-JP" altLang="en-US" sz="900" dirty="0">
                  <a:latin typeface="+mn-ea"/>
                </a:rPr>
                <a:t>□ 改善課題へのハンズオン支援</a:t>
              </a:r>
              <a:endParaRPr kumimoji="1" lang="en-US" altLang="ja-JP" sz="900" dirty="0">
                <a:latin typeface="+mn-ea"/>
              </a:endParaRPr>
            </a:p>
            <a:p>
              <a:r>
                <a:rPr kumimoji="1" lang="ja-JP" altLang="en-US" sz="900" dirty="0">
                  <a:latin typeface="+mn-ea"/>
                </a:rPr>
                <a:t>□ 実効性のある計画策定支援</a:t>
              </a:r>
              <a:endParaRPr kumimoji="1" lang="en-US" altLang="ja-JP" sz="900" dirty="0">
                <a:latin typeface="+mn-ea"/>
              </a:endParaRPr>
            </a:p>
            <a:p>
              <a:r>
                <a:rPr kumimoji="1" lang="ja-JP" altLang="en-US" sz="900" dirty="0">
                  <a:latin typeface="+mn-ea"/>
                </a:rPr>
                <a:t>□ 外部専門家との協業支援</a:t>
              </a:r>
              <a:endParaRPr kumimoji="1" lang="en-US" altLang="ja-JP" sz="900" dirty="0">
                <a:latin typeface="+mn-ea"/>
              </a:endParaRPr>
            </a:p>
            <a:p>
              <a:r>
                <a:rPr kumimoji="1" lang="ja-JP" altLang="en-US" sz="900" dirty="0">
                  <a:latin typeface="+mn-ea"/>
                </a:rPr>
                <a:t>□ スポンサー企業の詮索</a:t>
              </a:r>
              <a:endParaRPr kumimoji="1" lang="en-US" altLang="ja-JP" sz="900" dirty="0">
                <a:latin typeface="+mn-ea"/>
              </a:endParaRPr>
            </a:p>
            <a:p>
              <a:endParaRPr kumimoji="1" lang="en-US" altLang="ja-JP" sz="1050" dirty="0">
                <a:latin typeface="+mn-ea"/>
              </a:endParaRPr>
            </a:p>
          </p:txBody>
        </p:sp>
      </p:grpSp>
      <p:sp>
        <p:nvSpPr>
          <p:cNvPr id="234" name="矢印: 右 176">
            <a:extLst>
              <a:ext uri="{FF2B5EF4-FFF2-40B4-BE49-F238E27FC236}">
                <a16:creationId xmlns:a16="http://schemas.microsoft.com/office/drawing/2014/main" id="{246B0B79-B157-4C4F-E456-08AE82F38296}"/>
              </a:ext>
            </a:extLst>
          </p:cNvPr>
          <p:cNvSpPr/>
          <p:nvPr/>
        </p:nvSpPr>
        <p:spPr>
          <a:xfrm>
            <a:off x="2085723" y="4858984"/>
            <a:ext cx="409575" cy="676275"/>
          </a:xfrm>
          <a:prstGeom prst="rightArrow">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35" name="矢印: 右 177">
            <a:extLst>
              <a:ext uri="{FF2B5EF4-FFF2-40B4-BE49-F238E27FC236}">
                <a16:creationId xmlns:a16="http://schemas.microsoft.com/office/drawing/2014/main" id="{560B1E4D-7D4C-E671-6362-7624434E66D6}"/>
              </a:ext>
            </a:extLst>
          </p:cNvPr>
          <p:cNvSpPr/>
          <p:nvPr/>
        </p:nvSpPr>
        <p:spPr>
          <a:xfrm>
            <a:off x="4692757" y="4828073"/>
            <a:ext cx="409575" cy="676275"/>
          </a:xfrm>
          <a:prstGeom prst="rightArrow">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36" name="矢印: 右 178">
            <a:extLst>
              <a:ext uri="{FF2B5EF4-FFF2-40B4-BE49-F238E27FC236}">
                <a16:creationId xmlns:a16="http://schemas.microsoft.com/office/drawing/2014/main" id="{F607E068-8CE8-B326-3079-70D466937863}"/>
              </a:ext>
            </a:extLst>
          </p:cNvPr>
          <p:cNvSpPr/>
          <p:nvPr/>
        </p:nvSpPr>
        <p:spPr>
          <a:xfrm>
            <a:off x="7379704" y="4828073"/>
            <a:ext cx="409575" cy="676275"/>
          </a:xfrm>
          <a:prstGeom prst="rightArrow">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37" name="四角形: 角を丸くする 179">
            <a:extLst>
              <a:ext uri="{FF2B5EF4-FFF2-40B4-BE49-F238E27FC236}">
                <a16:creationId xmlns:a16="http://schemas.microsoft.com/office/drawing/2014/main" id="{1578BD0F-7CE9-F3C3-CCDA-0D36FBC5A831}"/>
              </a:ext>
            </a:extLst>
          </p:cNvPr>
          <p:cNvSpPr/>
          <p:nvPr/>
        </p:nvSpPr>
        <p:spPr>
          <a:xfrm>
            <a:off x="7967833" y="4577685"/>
            <a:ext cx="1152000" cy="1180182"/>
          </a:xfrm>
          <a:prstGeom prst="roundRect">
            <a:avLst>
              <a:gd name="adj" fmla="val 6061"/>
            </a:avLst>
          </a:prstGeom>
          <a:solidFill>
            <a:schemeClr val="bg1"/>
          </a:solidFill>
          <a:ln w="66675">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38" name="テキスト ボックス 237">
            <a:extLst>
              <a:ext uri="{FF2B5EF4-FFF2-40B4-BE49-F238E27FC236}">
                <a16:creationId xmlns:a16="http://schemas.microsoft.com/office/drawing/2014/main" id="{CEB2D995-9A8F-1918-F0B9-A2C306087231}"/>
              </a:ext>
            </a:extLst>
          </p:cNvPr>
          <p:cNvSpPr txBox="1"/>
          <p:nvPr/>
        </p:nvSpPr>
        <p:spPr>
          <a:xfrm>
            <a:off x="7958454" y="4630293"/>
            <a:ext cx="1171574" cy="261610"/>
          </a:xfrm>
          <a:prstGeom prst="rect">
            <a:avLst/>
          </a:prstGeom>
          <a:noFill/>
        </p:spPr>
        <p:txBody>
          <a:bodyPr wrap="square" rtlCol="0">
            <a:spAutoFit/>
          </a:bodyPr>
          <a:lstStyle/>
          <a:p>
            <a:pPr algn="ctr"/>
            <a:r>
              <a:rPr kumimoji="1" lang="ja-JP" altLang="en-US" sz="1100" dirty="0">
                <a:latin typeface="HGP創英角ｺﾞｼｯｸUB" panose="020B0900000000000000" pitchFamily="50" charset="-128"/>
                <a:ea typeface="HGP創英角ｺﾞｼｯｸUB" panose="020B0900000000000000" pitchFamily="50" charset="-128"/>
              </a:rPr>
              <a:t>課題解決を伴う</a:t>
            </a:r>
          </a:p>
        </p:txBody>
      </p:sp>
      <p:sp>
        <p:nvSpPr>
          <p:cNvPr id="239" name="テキスト ボックス 238">
            <a:extLst>
              <a:ext uri="{FF2B5EF4-FFF2-40B4-BE49-F238E27FC236}">
                <a16:creationId xmlns:a16="http://schemas.microsoft.com/office/drawing/2014/main" id="{197AECD2-7161-CE7C-42CA-4E4477C02A85}"/>
              </a:ext>
            </a:extLst>
          </p:cNvPr>
          <p:cNvSpPr txBox="1"/>
          <p:nvPr/>
        </p:nvSpPr>
        <p:spPr>
          <a:xfrm>
            <a:off x="7932339" y="4965121"/>
            <a:ext cx="1238250" cy="369332"/>
          </a:xfrm>
          <a:prstGeom prst="rect">
            <a:avLst/>
          </a:prstGeom>
          <a:noFill/>
        </p:spPr>
        <p:txBody>
          <a:bodyPr wrap="square" rtlCol="0">
            <a:spAutoFit/>
          </a:bodyPr>
          <a:lstStyle/>
          <a:p>
            <a:pPr algn="ctr"/>
            <a:r>
              <a:rPr kumimoji="1" lang="ja-JP" altLang="en-US" dirty="0">
                <a:latin typeface="HGP創英角ｺﾞｼｯｸUB" panose="020B0900000000000000" pitchFamily="50" charset="-128"/>
                <a:ea typeface="HGP創英角ｺﾞｼｯｸUB" panose="020B0900000000000000" pitchFamily="50" charset="-128"/>
              </a:rPr>
              <a:t>出口戦略</a:t>
            </a:r>
          </a:p>
        </p:txBody>
      </p:sp>
      <p:sp>
        <p:nvSpPr>
          <p:cNvPr id="240" name="テキスト ボックス 239">
            <a:extLst>
              <a:ext uri="{FF2B5EF4-FFF2-40B4-BE49-F238E27FC236}">
                <a16:creationId xmlns:a16="http://schemas.microsoft.com/office/drawing/2014/main" id="{F2B6E9D3-7020-1A26-2F0C-3EDBC4C2108E}"/>
              </a:ext>
            </a:extLst>
          </p:cNvPr>
          <p:cNvSpPr txBox="1"/>
          <p:nvPr/>
        </p:nvSpPr>
        <p:spPr>
          <a:xfrm>
            <a:off x="7958454" y="5216775"/>
            <a:ext cx="1143000" cy="276999"/>
          </a:xfrm>
          <a:prstGeom prst="rect">
            <a:avLst/>
          </a:prstGeom>
          <a:noFill/>
        </p:spPr>
        <p:txBody>
          <a:bodyPr wrap="square" rtlCol="0">
            <a:spAutoFit/>
          </a:bodyPr>
          <a:lstStyle/>
          <a:p>
            <a:pPr algn="ctr"/>
            <a:r>
              <a:rPr kumimoji="1" lang="ja-JP" altLang="en-US" sz="1200" dirty="0">
                <a:latin typeface="HGP創英角ｺﾞｼｯｸUB" panose="020B0900000000000000" pitchFamily="50" charset="-128"/>
                <a:ea typeface="HGP創英角ｺﾞｼｯｸUB" panose="020B0900000000000000" pitchFamily="50" charset="-128"/>
              </a:rPr>
              <a:t>の明確化</a:t>
            </a:r>
          </a:p>
        </p:txBody>
      </p:sp>
      <p:cxnSp>
        <p:nvCxnSpPr>
          <p:cNvPr id="241" name="直線矢印コネクタ 240">
            <a:extLst>
              <a:ext uri="{FF2B5EF4-FFF2-40B4-BE49-F238E27FC236}">
                <a16:creationId xmlns:a16="http://schemas.microsoft.com/office/drawing/2014/main" id="{20243627-7F6F-A08B-547E-F4A0DCD9A232}"/>
              </a:ext>
            </a:extLst>
          </p:cNvPr>
          <p:cNvCxnSpPr/>
          <p:nvPr/>
        </p:nvCxnSpPr>
        <p:spPr>
          <a:xfrm>
            <a:off x="813347" y="6508815"/>
            <a:ext cx="8228291" cy="0"/>
          </a:xfrm>
          <a:prstGeom prst="straightConnector1">
            <a:avLst/>
          </a:prstGeom>
          <a:ln w="34925">
            <a:solidFill>
              <a:schemeClr val="accent5">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42" name="テキスト ボックス 241">
            <a:extLst>
              <a:ext uri="{FF2B5EF4-FFF2-40B4-BE49-F238E27FC236}">
                <a16:creationId xmlns:a16="http://schemas.microsoft.com/office/drawing/2014/main" id="{0DC417CC-ABA1-5FB4-78D1-4F89FE9193C7}"/>
              </a:ext>
            </a:extLst>
          </p:cNvPr>
          <p:cNvSpPr txBox="1"/>
          <p:nvPr/>
        </p:nvSpPr>
        <p:spPr>
          <a:xfrm>
            <a:off x="1866029" y="6279693"/>
            <a:ext cx="6122926" cy="246221"/>
          </a:xfrm>
          <a:prstGeom prst="rect">
            <a:avLst/>
          </a:prstGeom>
          <a:noFill/>
        </p:spPr>
        <p:txBody>
          <a:bodyPr wrap="square" rtlCol="0">
            <a:spAutoFit/>
          </a:bodyPr>
          <a:lstStyle/>
          <a:p>
            <a:pPr algn="ctr"/>
            <a:r>
              <a:rPr kumimoji="1" lang="ja-JP" altLang="en-US" sz="1000" b="1" dirty="0"/>
              <a:t>専門書</a:t>
            </a:r>
            <a:r>
              <a:rPr kumimoji="1" lang="en-US" altLang="ja-JP" sz="800" b="1" dirty="0">
                <a:latin typeface="游ゴシック" panose="020B0400000000000000" pitchFamily="50" charset="-128"/>
                <a:ea typeface="游ゴシック" panose="020B0400000000000000" pitchFamily="50" charset="-128"/>
              </a:rPr>
              <a:t>※</a:t>
            </a:r>
            <a:r>
              <a:rPr kumimoji="1" lang="ja-JP" altLang="en-US" sz="800" b="1" dirty="0">
                <a:latin typeface="游ゴシック" panose="020B0400000000000000" pitchFamily="50" charset="-128"/>
                <a:ea typeface="游ゴシック" panose="020B0400000000000000" pitchFamily="50" charset="-128"/>
              </a:rPr>
              <a:t>２</a:t>
            </a:r>
            <a:r>
              <a:rPr kumimoji="1" lang="ja-JP" altLang="en-US" sz="1000" b="1" dirty="0"/>
              <a:t>、各業種・事案に特化した専門家の知見の守備範囲</a:t>
            </a:r>
          </a:p>
        </p:txBody>
      </p:sp>
      <p:sp>
        <p:nvSpPr>
          <p:cNvPr id="5" name="正方形/長方形 4"/>
          <p:cNvSpPr/>
          <p:nvPr/>
        </p:nvSpPr>
        <p:spPr>
          <a:xfrm>
            <a:off x="275188" y="466571"/>
            <a:ext cx="9067495" cy="523220"/>
          </a:xfrm>
          <a:prstGeom prst="rect">
            <a:avLst/>
          </a:prstGeom>
        </p:spPr>
        <p:txBody>
          <a:bodyPr wrap="square">
            <a:spAutoFit/>
          </a:bodyPr>
          <a:lstStyle/>
          <a:p>
            <a:r>
              <a:rPr kumimoji="1" lang="ja-JP" altLang="en-US" sz="1400" b="1" dirty="0">
                <a:latin typeface="+mn-ea"/>
              </a:rPr>
              <a:t>初動の範囲と活用フローは以下のとおりです。具体性の高い支援のための事業者との対話や現状把握、　</a:t>
            </a:r>
            <a:endParaRPr kumimoji="1" lang="en-US" altLang="ja-JP" sz="1400" b="1" dirty="0">
              <a:latin typeface="+mn-ea"/>
            </a:endParaRPr>
          </a:p>
          <a:p>
            <a:r>
              <a:rPr kumimoji="1" lang="ja-JP" altLang="en-US" sz="1400" b="1" dirty="0">
                <a:latin typeface="+mn-ea"/>
              </a:rPr>
              <a:t>それを踏まえた経営課題への対応等に活用いただくことを想定しています。</a:t>
            </a:r>
            <a:endParaRPr kumimoji="1" lang="en-US" altLang="ja-JP" sz="1400" b="1" dirty="0">
              <a:latin typeface="+mn-ea"/>
            </a:endParaRPr>
          </a:p>
        </p:txBody>
      </p:sp>
      <p:sp>
        <p:nvSpPr>
          <p:cNvPr id="86" name="テキスト ボックス 85">
            <a:extLst>
              <a:ext uri="{FF2B5EF4-FFF2-40B4-BE49-F238E27FC236}">
                <a16:creationId xmlns:a16="http://schemas.microsoft.com/office/drawing/2014/main" id="{0DC417CC-ABA1-5FB4-78D1-4F89FE9193C7}"/>
              </a:ext>
            </a:extLst>
          </p:cNvPr>
          <p:cNvSpPr txBox="1"/>
          <p:nvPr/>
        </p:nvSpPr>
        <p:spPr>
          <a:xfrm>
            <a:off x="1517606" y="6521086"/>
            <a:ext cx="6471349" cy="338554"/>
          </a:xfrm>
          <a:prstGeom prst="rect">
            <a:avLst/>
          </a:prstGeom>
          <a:noFill/>
        </p:spPr>
        <p:txBody>
          <a:bodyPr wrap="square" rtlCol="0">
            <a:spAutoFit/>
          </a:bodyPr>
          <a:lstStyle/>
          <a:p>
            <a:r>
              <a:rPr kumimoji="1" lang="en-US" altLang="ja-JP" sz="800" dirty="0">
                <a:latin typeface="+mn-ea"/>
              </a:rPr>
              <a:t>※</a:t>
            </a:r>
            <a:r>
              <a:rPr kumimoji="1" lang="ja-JP" altLang="en-US" sz="800" dirty="0">
                <a:latin typeface="+mn-ea"/>
              </a:rPr>
              <a:t>１ 本書では、幅広く深く検討することを指し、例えば、状況に応じて支援策の組み合わせや支援企業の選定を柔軟に行うことをいう</a:t>
            </a:r>
            <a:endParaRPr kumimoji="1" lang="en-US" altLang="ja-JP" sz="800" dirty="0">
              <a:latin typeface="+mn-ea"/>
            </a:endParaRPr>
          </a:p>
          <a:p>
            <a:r>
              <a:rPr kumimoji="1" lang="en-US" altLang="ja-JP" sz="800" dirty="0">
                <a:latin typeface="+mn-ea"/>
              </a:rPr>
              <a:t>※</a:t>
            </a:r>
            <a:r>
              <a:rPr kumimoji="1" lang="ja-JP" altLang="en-US" sz="800" dirty="0">
                <a:latin typeface="游ゴシック" panose="020B0400000000000000" pitchFamily="50" charset="-128"/>
                <a:ea typeface="游ゴシック" panose="020B0400000000000000" pitchFamily="50" charset="-128"/>
              </a:rPr>
              <a:t>２ </a:t>
            </a:r>
            <a:r>
              <a:rPr kumimoji="1" lang="zh-TW" altLang="en-US" sz="800" dirty="0">
                <a:latin typeface="游ゴシック" panose="020B0400000000000000" pitchFamily="50" charset="-128"/>
                <a:ea typeface="游ゴシック" panose="020B0400000000000000" pitchFamily="50" charset="-128"/>
              </a:rPr>
              <a:t>業界別</a:t>
            </a:r>
            <a:r>
              <a:rPr kumimoji="1" lang="ja-JP" altLang="en-US" sz="800" dirty="0">
                <a:latin typeface="游ゴシック" panose="020B0400000000000000" pitchFamily="50" charset="-128"/>
                <a:ea typeface="游ゴシック" panose="020B0400000000000000" pitchFamily="50" charset="-128"/>
              </a:rPr>
              <a:t>の</a:t>
            </a:r>
            <a:r>
              <a:rPr kumimoji="1" lang="zh-TW" altLang="en-US" sz="800" dirty="0">
                <a:latin typeface="游ゴシック" panose="020B0400000000000000" pitchFamily="50" charset="-128"/>
                <a:ea typeface="游ゴシック" panose="020B0400000000000000" pitchFamily="50" charset="-128"/>
              </a:rPr>
              <a:t>再生事典、業種別</a:t>
            </a:r>
            <a:r>
              <a:rPr kumimoji="1" lang="ja-JP" altLang="en-US" sz="800" dirty="0">
                <a:latin typeface="游ゴシック" panose="020B0400000000000000" pitchFamily="50" charset="-128"/>
                <a:ea typeface="游ゴシック" panose="020B0400000000000000" pitchFamily="50" charset="-128"/>
              </a:rPr>
              <a:t>の審査</a:t>
            </a:r>
            <a:r>
              <a:rPr kumimoji="1" lang="zh-TW" altLang="en-US" sz="800" dirty="0">
                <a:latin typeface="游ゴシック" panose="020B0400000000000000" pitchFamily="50" charset="-128"/>
                <a:ea typeface="游ゴシック" panose="020B0400000000000000" pitchFamily="50" charset="-128"/>
              </a:rPr>
              <a:t>事典</a:t>
            </a:r>
            <a:r>
              <a:rPr kumimoji="1" lang="ja-JP" altLang="en-US" sz="800" dirty="0">
                <a:latin typeface="游ゴシック" panose="020B0400000000000000" pitchFamily="50" charset="-128"/>
                <a:ea typeface="游ゴシック" panose="020B0400000000000000" pitchFamily="50" charset="-128"/>
              </a:rPr>
              <a:t>等</a:t>
            </a:r>
          </a:p>
        </p:txBody>
      </p:sp>
      <p:sp>
        <p:nvSpPr>
          <p:cNvPr id="3" name="スライド番号プレースホルダー 2"/>
          <p:cNvSpPr>
            <a:spLocks noGrp="1"/>
          </p:cNvSpPr>
          <p:nvPr>
            <p:ph type="sldNum" sz="quarter" idx="4"/>
          </p:nvPr>
        </p:nvSpPr>
        <p:spPr>
          <a:xfrm>
            <a:off x="9418320" y="6493847"/>
            <a:ext cx="487680" cy="364153"/>
          </a:xfrm>
        </p:spPr>
        <p:txBody>
          <a:bodyPr/>
          <a:lstStyle/>
          <a:p>
            <a:fld id="{CAE0F744-F338-469C-81DD-7D82C9B8CA64}" type="slidenum">
              <a:rPr kumimoji="1" lang="ja-JP" altLang="en-US" smtClean="0"/>
              <a:t>6</a:t>
            </a:fld>
            <a:endParaRPr kumimoji="1" lang="ja-JP" altLang="en-US" dirty="0"/>
          </a:p>
        </p:txBody>
      </p:sp>
    </p:spTree>
    <p:extLst>
      <p:ext uri="{BB962C8B-B14F-4D97-AF65-F5344CB8AC3E}">
        <p14:creationId xmlns:p14="http://schemas.microsoft.com/office/powerpoint/2010/main" val="22521375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D4752185-2BD0-4EA9-940A-569F7948A4AD}"/>
              </a:ext>
            </a:extLst>
          </p:cNvPr>
          <p:cNvSpPr txBox="1"/>
          <p:nvPr/>
        </p:nvSpPr>
        <p:spPr>
          <a:xfrm>
            <a:off x="0" y="0"/>
            <a:ext cx="6476993" cy="492443"/>
          </a:xfrm>
          <a:prstGeom prst="rect">
            <a:avLst/>
          </a:prstGeom>
          <a:noFill/>
        </p:spPr>
        <p:txBody>
          <a:bodyPr wrap="square" rtlCol="0">
            <a:spAutoFit/>
          </a:bodyPr>
          <a:lstStyle/>
          <a:p>
            <a:r>
              <a:rPr kumimoji="1" lang="ja-JP" altLang="en-US" sz="2600" b="1" u="sng" dirty="0">
                <a:latin typeface="+mn-ea"/>
              </a:rPr>
              <a:t>ユースケース　</a:t>
            </a:r>
            <a:r>
              <a:rPr kumimoji="1" lang="ja-JP" altLang="en-US" b="1" u="sng" dirty="0">
                <a:latin typeface="+mn-ea"/>
              </a:rPr>
              <a:t>その１</a:t>
            </a:r>
            <a:endParaRPr kumimoji="1" lang="en-US" altLang="ja-JP" b="1" u="sng" dirty="0">
              <a:latin typeface="+mn-ea"/>
            </a:endParaRPr>
          </a:p>
        </p:txBody>
      </p:sp>
      <p:sp>
        <p:nvSpPr>
          <p:cNvPr id="124" name="テキスト ボックス 123">
            <a:extLst>
              <a:ext uri="{FF2B5EF4-FFF2-40B4-BE49-F238E27FC236}">
                <a16:creationId xmlns:a16="http://schemas.microsoft.com/office/drawing/2014/main" id="{70D1680C-366F-4B9B-8D60-46B7C5DDCFE9}"/>
              </a:ext>
            </a:extLst>
          </p:cNvPr>
          <p:cNvSpPr txBox="1"/>
          <p:nvPr/>
        </p:nvSpPr>
        <p:spPr>
          <a:xfrm>
            <a:off x="375758" y="1214405"/>
            <a:ext cx="5100519" cy="307777"/>
          </a:xfrm>
          <a:prstGeom prst="rect">
            <a:avLst/>
          </a:prstGeom>
          <a:noFill/>
        </p:spPr>
        <p:txBody>
          <a:bodyPr wrap="square" rtlCol="0">
            <a:spAutoFit/>
          </a:bodyPr>
          <a:lstStyle/>
          <a:p>
            <a:r>
              <a:rPr lang="ja-JP" altLang="en-US" sz="1400" b="1" dirty="0">
                <a:latin typeface="+mn-ea"/>
              </a:rPr>
              <a:t>ユースケース１～事業者訪問前～</a:t>
            </a:r>
          </a:p>
        </p:txBody>
      </p:sp>
      <p:sp>
        <p:nvSpPr>
          <p:cNvPr id="133" name="テキスト ボックス 132"/>
          <p:cNvSpPr txBox="1"/>
          <p:nvPr/>
        </p:nvSpPr>
        <p:spPr>
          <a:xfrm>
            <a:off x="2013294" y="1706995"/>
            <a:ext cx="7500455" cy="738664"/>
          </a:xfrm>
          <a:prstGeom prst="rect">
            <a:avLst/>
          </a:prstGeom>
          <a:noFill/>
        </p:spPr>
        <p:txBody>
          <a:bodyPr wrap="square" rtlCol="0">
            <a:spAutoFit/>
          </a:bodyPr>
          <a:lstStyle/>
          <a:p>
            <a:r>
              <a:rPr kumimoji="1" lang="ja-JP" altLang="en-US" sz="1400" spc="10" dirty="0">
                <a:latin typeface="+mn-ea"/>
              </a:rPr>
              <a:t>多忙な業務の中で、取引先への訪問準備をする際に、本書を参考にすることで、効率的に</a:t>
            </a:r>
          </a:p>
          <a:p>
            <a:r>
              <a:rPr kumimoji="1" lang="ja-JP" altLang="en-US" sz="1400" spc="-20" dirty="0">
                <a:latin typeface="+mn-ea"/>
              </a:rPr>
              <a:t>事業性を把握します。財務分析等からの気づきがどのような背景によるものか仮説を立てる</a:t>
            </a:r>
            <a:r>
              <a:rPr kumimoji="1" lang="ja-JP" altLang="en-US" sz="1400" spc="50" dirty="0">
                <a:latin typeface="+mn-ea"/>
              </a:rPr>
              <a:t>など、</a:t>
            </a:r>
            <a:r>
              <a:rPr kumimoji="1" lang="ja-JP" altLang="en-US" sz="1400" dirty="0">
                <a:latin typeface="+mn-ea"/>
              </a:rPr>
              <a:t>事業者を訪問する際のヒアリング準備資料として活用できます。</a:t>
            </a:r>
            <a:endParaRPr kumimoji="1" lang="en-US" altLang="ja-JP" sz="1400" dirty="0">
              <a:latin typeface="+mn-ea"/>
            </a:endParaRPr>
          </a:p>
        </p:txBody>
      </p:sp>
      <p:sp>
        <p:nvSpPr>
          <p:cNvPr id="134" name="テキスト ボックス 133">
            <a:extLst>
              <a:ext uri="{FF2B5EF4-FFF2-40B4-BE49-F238E27FC236}">
                <a16:creationId xmlns:a16="http://schemas.microsoft.com/office/drawing/2014/main" id="{70D1680C-366F-4B9B-8D60-46B7C5DDCFE9}"/>
              </a:ext>
            </a:extLst>
          </p:cNvPr>
          <p:cNvSpPr txBox="1"/>
          <p:nvPr/>
        </p:nvSpPr>
        <p:spPr>
          <a:xfrm>
            <a:off x="375758" y="2966279"/>
            <a:ext cx="2913542" cy="307777"/>
          </a:xfrm>
          <a:prstGeom prst="rect">
            <a:avLst/>
          </a:prstGeom>
          <a:noFill/>
        </p:spPr>
        <p:txBody>
          <a:bodyPr wrap="square" rtlCol="0">
            <a:spAutoFit/>
          </a:bodyPr>
          <a:lstStyle/>
          <a:p>
            <a:r>
              <a:rPr lang="ja-JP" altLang="en-US" sz="1400" b="1" dirty="0">
                <a:latin typeface="+mn-ea"/>
              </a:rPr>
              <a:t>ユースケース２～事業者訪問時～</a:t>
            </a:r>
          </a:p>
        </p:txBody>
      </p:sp>
      <p:sp>
        <p:nvSpPr>
          <p:cNvPr id="135" name="テキスト ボックス 134"/>
          <p:cNvSpPr txBox="1"/>
          <p:nvPr/>
        </p:nvSpPr>
        <p:spPr>
          <a:xfrm>
            <a:off x="2030682" y="3361191"/>
            <a:ext cx="7376946" cy="954107"/>
          </a:xfrm>
          <a:prstGeom prst="rect">
            <a:avLst/>
          </a:prstGeom>
          <a:noFill/>
        </p:spPr>
        <p:txBody>
          <a:bodyPr wrap="square" rtlCol="0">
            <a:spAutoFit/>
          </a:bodyPr>
          <a:lstStyle/>
          <a:p>
            <a:pPr>
              <a:spcAft>
                <a:spcPts val="600"/>
              </a:spcAft>
            </a:pPr>
            <a:r>
              <a:rPr kumimoji="1" lang="ja-JP" altLang="en-US" sz="1400" spc="-60" dirty="0">
                <a:latin typeface="+mn-ea"/>
              </a:rPr>
              <a:t>訪問時のヒアリングや現場確認の際に本書を見せながら「このような点はどうでしょうか？」</a:t>
            </a:r>
            <a:r>
              <a:rPr kumimoji="1" lang="ja-JP" altLang="en-US" sz="1400" dirty="0">
                <a:latin typeface="+mn-ea"/>
              </a:rPr>
              <a:t>「この点を教えてくださいますか？」など、事業者の方と同じ目線で理解を深めることに活用できます。また、端末等へのダウンロードもできるので、移動の合間や訪問時直前等に見直すこともできます。</a:t>
            </a:r>
            <a:endParaRPr kumimoji="1" lang="en-US" altLang="ja-JP" sz="1400" dirty="0">
              <a:latin typeface="+mn-ea"/>
            </a:endParaRPr>
          </a:p>
        </p:txBody>
      </p:sp>
      <p:sp>
        <p:nvSpPr>
          <p:cNvPr id="136" name="テキスト ボックス 135">
            <a:extLst>
              <a:ext uri="{FF2B5EF4-FFF2-40B4-BE49-F238E27FC236}">
                <a16:creationId xmlns:a16="http://schemas.microsoft.com/office/drawing/2014/main" id="{70D1680C-366F-4B9B-8D60-46B7C5DDCFE9}"/>
              </a:ext>
            </a:extLst>
          </p:cNvPr>
          <p:cNvSpPr txBox="1"/>
          <p:nvPr/>
        </p:nvSpPr>
        <p:spPr>
          <a:xfrm>
            <a:off x="375757" y="4716326"/>
            <a:ext cx="3031119" cy="307777"/>
          </a:xfrm>
          <a:prstGeom prst="rect">
            <a:avLst/>
          </a:prstGeom>
          <a:noFill/>
        </p:spPr>
        <p:txBody>
          <a:bodyPr wrap="square" rtlCol="0">
            <a:spAutoFit/>
          </a:bodyPr>
          <a:lstStyle/>
          <a:p>
            <a:r>
              <a:rPr lang="ja-JP" altLang="en-US" sz="1400" b="1" dirty="0">
                <a:latin typeface="+mn-ea"/>
              </a:rPr>
              <a:t>ユースケース３～事業者訪問後～</a:t>
            </a:r>
          </a:p>
        </p:txBody>
      </p:sp>
      <p:sp>
        <p:nvSpPr>
          <p:cNvPr id="137" name="テキスト ボックス 136"/>
          <p:cNvSpPr txBox="1"/>
          <p:nvPr/>
        </p:nvSpPr>
        <p:spPr>
          <a:xfrm>
            <a:off x="2019010" y="5166586"/>
            <a:ext cx="7388619" cy="738664"/>
          </a:xfrm>
          <a:prstGeom prst="rect">
            <a:avLst/>
          </a:prstGeom>
          <a:noFill/>
        </p:spPr>
        <p:txBody>
          <a:bodyPr wrap="square" rtlCol="0">
            <a:spAutoFit/>
          </a:bodyPr>
          <a:lstStyle/>
          <a:p>
            <a:r>
              <a:rPr kumimoji="1" lang="ja-JP" altLang="en-US" sz="1400" spc="-30" dirty="0">
                <a:latin typeface="+mn-ea"/>
              </a:rPr>
              <a:t>収集した情報の整理や、</a:t>
            </a:r>
            <a:r>
              <a:rPr kumimoji="1" lang="ja-JP" altLang="en-US" sz="1400" spc="-40" dirty="0">
                <a:latin typeface="+mn-ea"/>
              </a:rPr>
              <a:t>今後の</a:t>
            </a:r>
            <a:r>
              <a:rPr lang="ja-JP" altLang="en-US" sz="1400" spc="-40" dirty="0">
                <a:latin typeface="+mn-ea"/>
              </a:rPr>
              <a:t>支援の方向性についても検討するこができます。</a:t>
            </a:r>
            <a:r>
              <a:rPr kumimoji="1" lang="ja-JP" altLang="en-US" sz="1400" spc="-30" dirty="0">
                <a:latin typeface="+mn-ea"/>
              </a:rPr>
              <a:t>同じ業種でも、様々な規模や業態があり、状況はそれぞれに違います。</a:t>
            </a:r>
            <a:endParaRPr kumimoji="1" lang="en-US" altLang="ja-JP" sz="1400" spc="-30" dirty="0">
              <a:latin typeface="+mn-ea"/>
            </a:endParaRPr>
          </a:p>
          <a:p>
            <a:r>
              <a:rPr kumimoji="1" lang="ja-JP" altLang="en-US" sz="1400" spc="-30" dirty="0">
                <a:latin typeface="+mn-ea"/>
              </a:rPr>
              <a:t>知識の深掘りや具体的な事業者支援については、</a:t>
            </a:r>
            <a:r>
              <a:rPr kumimoji="1" lang="ja-JP" altLang="en-US" sz="1400" spc="-40" dirty="0">
                <a:latin typeface="+mn-ea"/>
              </a:rPr>
              <a:t>専門書を参考にすることを想定しています。</a:t>
            </a:r>
            <a:endParaRPr lang="ja-JP" altLang="en-US" sz="1400" spc="-40" dirty="0">
              <a:latin typeface="+mn-ea"/>
            </a:endParaRPr>
          </a:p>
        </p:txBody>
      </p:sp>
      <p:sp>
        <p:nvSpPr>
          <p:cNvPr id="138" name="角丸四角形 137"/>
          <p:cNvSpPr/>
          <p:nvPr/>
        </p:nvSpPr>
        <p:spPr>
          <a:xfrm>
            <a:off x="271820" y="1192983"/>
            <a:ext cx="9361130" cy="1523833"/>
          </a:xfrm>
          <a:prstGeom prst="roundRect">
            <a:avLst>
              <a:gd name="adj" fmla="val 8474"/>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pic>
        <p:nvPicPr>
          <p:cNvPr id="31" name="図 30"/>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604369" y="3262556"/>
            <a:ext cx="556773" cy="1105512"/>
          </a:xfrm>
          <a:prstGeom prst="rect">
            <a:avLst/>
          </a:prstGeom>
        </p:spPr>
      </p:pic>
      <p:pic>
        <p:nvPicPr>
          <p:cNvPr id="32" name="図 31"/>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442006" y="3245907"/>
            <a:ext cx="516254" cy="1134112"/>
          </a:xfrm>
          <a:prstGeom prst="rect">
            <a:avLst/>
          </a:prstGeom>
        </p:spPr>
      </p:pic>
      <p:pic>
        <p:nvPicPr>
          <p:cNvPr id="28" name="図 2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9497288">
            <a:off x="943142" y="3641971"/>
            <a:ext cx="527330" cy="286360"/>
          </a:xfrm>
          <a:prstGeom prst="rect">
            <a:avLst/>
          </a:prstGeom>
        </p:spPr>
      </p:pic>
      <p:sp>
        <p:nvSpPr>
          <p:cNvPr id="3" name="スライド番号プレースホルダー 2"/>
          <p:cNvSpPr>
            <a:spLocks noGrp="1"/>
          </p:cNvSpPr>
          <p:nvPr>
            <p:ph type="sldNum" sz="quarter" idx="4"/>
          </p:nvPr>
        </p:nvSpPr>
        <p:spPr>
          <a:xfrm>
            <a:off x="9418320" y="6493847"/>
            <a:ext cx="487680" cy="364153"/>
          </a:xfrm>
        </p:spPr>
        <p:txBody>
          <a:bodyPr/>
          <a:lstStyle/>
          <a:p>
            <a:fld id="{CAE0F744-F338-469C-81DD-7D82C9B8CA64}" type="slidenum">
              <a:rPr kumimoji="1" lang="ja-JP" altLang="en-US" smtClean="0"/>
              <a:t>7</a:t>
            </a:fld>
            <a:endParaRPr kumimoji="1" lang="ja-JP" altLang="en-US"/>
          </a:p>
        </p:txBody>
      </p:sp>
      <p:sp>
        <p:nvSpPr>
          <p:cNvPr id="36" name="正方形/長方形 35"/>
          <p:cNvSpPr/>
          <p:nvPr/>
        </p:nvSpPr>
        <p:spPr>
          <a:xfrm>
            <a:off x="275189" y="475449"/>
            <a:ext cx="9143132" cy="523220"/>
          </a:xfrm>
          <a:prstGeom prst="rect">
            <a:avLst/>
          </a:prstGeom>
        </p:spPr>
        <p:txBody>
          <a:bodyPr wrap="square">
            <a:spAutoFit/>
          </a:bodyPr>
          <a:lstStyle/>
          <a:p>
            <a:r>
              <a:rPr kumimoji="1" lang="ja-JP" altLang="en-US" sz="1400" b="1" spc="-20" dirty="0">
                <a:latin typeface="+mn-ea"/>
              </a:rPr>
              <a:t>本書のユースケースの例を以下の通りお示しします。それぞれの組織・個人で創意工夫の上、様々なシーンで活用</a:t>
            </a:r>
            <a:endParaRPr kumimoji="1" lang="en-US" altLang="ja-JP" sz="1400" b="1" spc="-20" dirty="0">
              <a:latin typeface="+mn-ea"/>
            </a:endParaRPr>
          </a:p>
          <a:p>
            <a:r>
              <a:rPr kumimoji="1" lang="ja-JP" altLang="en-US" sz="1400" b="1" spc="-20" dirty="0">
                <a:latin typeface="+mn-ea"/>
              </a:rPr>
              <a:t>いただくことを期待しています。</a:t>
            </a:r>
            <a:endParaRPr kumimoji="1" lang="en-US" altLang="ja-JP" sz="1400" b="1" spc="-20" dirty="0">
              <a:latin typeface="+mn-ea"/>
            </a:endParaRPr>
          </a:p>
        </p:txBody>
      </p:sp>
      <p:pic>
        <p:nvPicPr>
          <p:cNvPr id="37" name="図 3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65997" y="4980973"/>
            <a:ext cx="1025319" cy="1145062"/>
          </a:xfrm>
          <a:prstGeom prst="rect">
            <a:avLst/>
          </a:prstGeom>
        </p:spPr>
      </p:pic>
      <p:pic>
        <p:nvPicPr>
          <p:cNvPr id="38" name="図 3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01469" y="1531235"/>
            <a:ext cx="998664" cy="1058413"/>
          </a:xfrm>
          <a:prstGeom prst="rect">
            <a:avLst/>
          </a:prstGeom>
        </p:spPr>
      </p:pic>
      <p:sp>
        <p:nvSpPr>
          <p:cNvPr id="39" name="角丸四角形 38"/>
          <p:cNvSpPr/>
          <p:nvPr/>
        </p:nvSpPr>
        <p:spPr>
          <a:xfrm>
            <a:off x="276436" y="2928929"/>
            <a:ext cx="9359900" cy="1524174"/>
          </a:xfrm>
          <a:prstGeom prst="roundRect">
            <a:avLst>
              <a:gd name="adj" fmla="val 8798"/>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0" name="角丸四角形 39"/>
          <p:cNvSpPr/>
          <p:nvPr/>
        </p:nvSpPr>
        <p:spPr>
          <a:xfrm>
            <a:off x="271820" y="4647417"/>
            <a:ext cx="9361130" cy="1519923"/>
          </a:xfrm>
          <a:prstGeom prst="roundRect">
            <a:avLst>
              <a:gd name="adj" fmla="val 8467"/>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19" name="直線コネクタ 18">
            <a:extLst>
              <a:ext uri="{FF2B5EF4-FFF2-40B4-BE49-F238E27FC236}">
                <a16:creationId xmlns:a16="http://schemas.microsoft.com/office/drawing/2014/main" id="{0EB3233E-B893-4679-07F8-520BB236E985}"/>
              </a:ext>
            </a:extLst>
          </p:cNvPr>
          <p:cNvCxnSpPr/>
          <p:nvPr/>
        </p:nvCxnSpPr>
        <p:spPr>
          <a:xfrm>
            <a:off x="252413" y="998327"/>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 name="直線コネクタ 19">
            <a:extLst>
              <a:ext uri="{FF2B5EF4-FFF2-40B4-BE49-F238E27FC236}">
                <a16:creationId xmlns:a16="http://schemas.microsoft.com/office/drawing/2014/main" id="{0EB3233E-B893-4679-07F8-520BB236E985}"/>
              </a:ext>
            </a:extLst>
          </p:cNvPr>
          <p:cNvCxnSpPr/>
          <p:nvPr/>
        </p:nvCxnSpPr>
        <p:spPr>
          <a:xfrm>
            <a:off x="252413" y="6514483"/>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06959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D4752185-2BD0-4EA9-940A-569F7948A4AD}"/>
              </a:ext>
            </a:extLst>
          </p:cNvPr>
          <p:cNvSpPr txBox="1"/>
          <p:nvPr/>
        </p:nvSpPr>
        <p:spPr>
          <a:xfrm>
            <a:off x="0" y="0"/>
            <a:ext cx="6448425" cy="492443"/>
          </a:xfrm>
          <a:prstGeom prst="rect">
            <a:avLst/>
          </a:prstGeom>
          <a:noFill/>
        </p:spPr>
        <p:txBody>
          <a:bodyPr wrap="square" rtlCol="0">
            <a:spAutoFit/>
          </a:bodyPr>
          <a:lstStyle/>
          <a:p>
            <a:r>
              <a:rPr kumimoji="1" lang="ja-JP" altLang="en-US" sz="2600" b="1" u="sng" dirty="0">
                <a:latin typeface="+mn-ea"/>
              </a:rPr>
              <a:t>ユースケース　</a:t>
            </a:r>
            <a:r>
              <a:rPr kumimoji="1" lang="ja-JP" altLang="en-US" b="1" u="sng" dirty="0">
                <a:latin typeface="+mn-ea"/>
              </a:rPr>
              <a:t>その２</a:t>
            </a:r>
            <a:endParaRPr kumimoji="1" lang="en-US" altLang="ja-JP" b="1" u="sng" dirty="0">
              <a:latin typeface="+mn-ea"/>
            </a:endParaRPr>
          </a:p>
        </p:txBody>
      </p:sp>
      <p:sp>
        <p:nvSpPr>
          <p:cNvPr id="17" name="テキスト ボックス 16">
            <a:extLst>
              <a:ext uri="{FF2B5EF4-FFF2-40B4-BE49-F238E27FC236}">
                <a16:creationId xmlns:a16="http://schemas.microsoft.com/office/drawing/2014/main" id="{70D1680C-366F-4B9B-8D60-46B7C5DDCFE9}"/>
              </a:ext>
            </a:extLst>
          </p:cNvPr>
          <p:cNvSpPr txBox="1"/>
          <p:nvPr/>
        </p:nvSpPr>
        <p:spPr>
          <a:xfrm>
            <a:off x="375758" y="1213945"/>
            <a:ext cx="5100519" cy="307777"/>
          </a:xfrm>
          <a:prstGeom prst="rect">
            <a:avLst/>
          </a:prstGeom>
          <a:noFill/>
        </p:spPr>
        <p:txBody>
          <a:bodyPr wrap="square" rtlCol="0">
            <a:spAutoFit/>
          </a:bodyPr>
          <a:lstStyle/>
          <a:p>
            <a:r>
              <a:rPr lang="ja-JP" altLang="en-US" sz="1400" b="1" dirty="0">
                <a:latin typeface="+mn-ea"/>
              </a:rPr>
              <a:t>ユースケース４～研修資料～</a:t>
            </a:r>
          </a:p>
        </p:txBody>
      </p:sp>
      <p:sp>
        <p:nvSpPr>
          <p:cNvPr id="18" name="テキスト ボックス 17"/>
          <p:cNvSpPr txBox="1"/>
          <p:nvPr/>
        </p:nvSpPr>
        <p:spPr>
          <a:xfrm>
            <a:off x="2040382" y="1649178"/>
            <a:ext cx="7396916" cy="954107"/>
          </a:xfrm>
          <a:prstGeom prst="rect">
            <a:avLst/>
          </a:prstGeom>
          <a:noFill/>
        </p:spPr>
        <p:txBody>
          <a:bodyPr wrap="square" rtlCol="0">
            <a:spAutoFit/>
          </a:bodyPr>
          <a:lstStyle/>
          <a:p>
            <a:r>
              <a:rPr kumimoji="1" lang="ja-JP" altLang="en-US" sz="1400" spc="-100" dirty="0">
                <a:latin typeface="+mn-ea"/>
              </a:rPr>
              <a:t>社内研修の資料として活用できます。若手職員</a:t>
            </a:r>
            <a:r>
              <a:rPr kumimoji="1" lang="ja-JP" altLang="en-US" sz="1400" dirty="0">
                <a:latin typeface="+mn-ea"/>
              </a:rPr>
              <a:t>や経験年数の浅い方々にも分かるように、　　一つのスライドごとに内容が完結する構成としており、短時間での利用も可能です。</a:t>
            </a:r>
            <a:endParaRPr kumimoji="1" lang="en-US" altLang="ja-JP" sz="1400" dirty="0">
              <a:latin typeface="+mn-ea"/>
            </a:endParaRPr>
          </a:p>
          <a:p>
            <a:r>
              <a:rPr kumimoji="1" lang="ja-JP" altLang="en-US" sz="1400" dirty="0">
                <a:latin typeface="+mn-ea"/>
              </a:rPr>
              <a:t>本書の内容ありきではなく、各組織の知見・ノウハウ等を加えながら、継続的に発展させることも期待されます。</a:t>
            </a:r>
            <a:endParaRPr kumimoji="1" lang="en-US" altLang="ja-JP" sz="1400" dirty="0">
              <a:latin typeface="+mn-ea"/>
            </a:endParaRPr>
          </a:p>
        </p:txBody>
      </p:sp>
      <p:sp>
        <p:nvSpPr>
          <p:cNvPr id="19" name="テキスト ボックス 18">
            <a:extLst>
              <a:ext uri="{FF2B5EF4-FFF2-40B4-BE49-F238E27FC236}">
                <a16:creationId xmlns:a16="http://schemas.microsoft.com/office/drawing/2014/main" id="{70D1680C-366F-4B9B-8D60-46B7C5DDCFE9}"/>
              </a:ext>
            </a:extLst>
          </p:cNvPr>
          <p:cNvSpPr txBox="1"/>
          <p:nvPr/>
        </p:nvSpPr>
        <p:spPr>
          <a:xfrm>
            <a:off x="375758" y="2938161"/>
            <a:ext cx="2605863" cy="307777"/>
          </a:xfrm>
          <a:prstGeom prst="rect">
            <a:avLst/>
          </a:prstGeom>
          <a:noFill/>
        </p:spPr>
        <p:txBody>
          <a:bodyPr wrap="square" rtlCol="0">
            <a:spAutoFit/>
          </a:bodyPr>
          <a:lstStyle/>
          <a:p>
            <a:r>
              <a:rPr lang="ja-JP" altLang="en-US" sz="1400" b="1" dirty="0">
                <a:latin typeface="+mn-ea"/>
              </a:rPr>
              <a:t>ユースケース５～</a:t>
            </a:r>
            <a:r>
              <a:rPr lang="en-US" altLang="ja-JP" sz="1400" b="1" dirty="0">
                <a:latin typeface="+mn-ea"/>
              </a:rPr>
              <a:t>OJT</a:t>
            </a:r>
            <a:r>
              <a:rPr lang="ja-JP" altLang="en-US" sz="1400" b="1" dirty="0">
                <a:latin typeface="+mn-ea"/>
              </a:rPr>
              <a:t>資料～</a:t>
            </a:r>
          </a:p>
        </p:txBody>
      </p:sp>
      <p:sp>
        <p:nvSpPr>
          <p:cNvPr id="20" name="テキスト ボックス 19"/>
          <p:cNvSpPr txBox="1"/>
          <p:nvPr/>
        </p:nvSpPr>
        <p:spPr>
          <a:xfrm>
            <a:off x="2040385" y="3413588"/>
            <a:ext cx="7329246" cy="738664"/>
          </a:xfrm>
          <a:prstGeom prst="rect">
            <a:avLst/>
          </a:prstGeom>
          <a:noFill/>
        </p:spPr>
        <p:txBody>
          <a:bodyPr wrap="square" rtlCol="0">
            <a:spAutoFit/>
          </a:bodyPr>
          <a:lstStyle/>
          <a:p>
            <a:r>
              <a:rPr kumimoji="1" lang="ja-JP" altLang="en-US" sz="1400" dirty="0">
                <a:latin typeface="+mn-ea"/>
              </a:rPr>
              <a:t>事業者支援に関する業務において、</a:t>
            </a:r>
            <a:r>
              <a:rPr kumimoji="1" lang="en-US" altLang="ja-JP" sz="1400" dirty="0">
                <a:latin typeface="+mn-ea"/>
              </a:rPr>
              <a:t>OJT</a:t>
            </a:r>
            <a:r>
              <a:rPr kumimoji="1" lang="ja-JP" altLang="en-US" sz="1400" dirty="0">
                <a:latin typeface="+mn-ea"/>
              </a:rPr>
              <a:t>の資料として活用できます。</a:t>
            </a:r>
            <a:endParaRPr kumimoji="1" lang="en-US" altLang="ja-JP" sz="1400" dirty="0">
              <a:latin typeface="+mn-ea"/>
            </a:endParaRPr>
          </a:p>
          <a:p>
            <a:pPr>
              <a:spcAft>
                <a:spcPts val="600"/>
              </a:spcAft>
            </a:pPr>
            <a:r>
              <a:rPr kumimoji="1" lang="ja-JP" altLang="en-US" sz="1400" spc="-30" dirty="0">
                <a:latin typeface="+mn-ea"/>
              </a:rPr>
              <a:t>若手職員においては、本書を参照しながら、実際の決算書をより深く分析したり、事業者との対話を実践したりするなど、先輩や上司のサポートを受けながら取り組むこともできます。</a:t>
            </a:r>
            <a:endParaRPr kumimoji="1" lang="en-US" altLang="ja-JP" sz="1400" spc="-30" dirty="0">
              <a:latin typeface="+mn-ea"/>
            </a:endParaRPr>
          </a:p>
        </p:txBody>
      </p:sp>
      <p:sp>
        <p:nvSpPr>
          <p:cNvPr id="21" name="テキスト ボックス 20">
            <a:extLst>
              <a:ext uri="{FF2B5EF4-FFF2-40B4-BE49-F238E27FC236}">
                <a16:creationId xmlns:a16="http://schemas.microsoft.com/office/drawing/2014/main" id="{70D1680C-366F-4B9B-8D60-46B7C5DDCFE9}"/>
              </a:ext>
            </a:extLst>
          </p:cNvPr>
          <p:cNvSpPr txBox="1"/>
          <p:nvPr/>
        </p:nvSpPr>
        <p:spPr>
          <a:xfrm>
            <a:off x="375758" y="4671657"/>
            <a:ext cx="2946052" cy="307777"/>
          </a:xfrm>
          <a:prstGeom prst="rect">
            <a:avLst/>
          </a:prstGeom>
          <a:noFill/>
        </p:spPr>
        <p:txBody>
          <a:bodyPr wrap="square" rtlCol="0">
            <a:spAutoFit/>
          </a:bodyPr>
          <a:lstStyle/>
          <a:p>
            <a:r>
              <a:rPr lang="ja-JP" altLang="en-US" sz="1400" b="1" dirty="0">
                <a:latin typeface="+mn-ea"/>
              </a:rPr>
              <a:t>ユースケース６～勉強会資料～</a:t>
            </a:r>
          </a:p>
        </p:txBody>
      </p:sp>
      <p:sp>
        <p:nvSpPr>
          <p:cNvPr id="22" name="テキスト ボックス 21"/>
          <p:cNvSpPr txBox="1"/>
          <p:nvPr/>
        </p:nvSpPr>
        <p:spPr>
          <a:xfrm>
            <a:off x="2040382" y="5135839"/>
            <a:ext cx="7329249" cy="738664"/>
          </a:xfrm>
          <a:prstGeom prst="rect">
            <a:avLst/>
          </a:prstGeom>
          <a:noFill/>
        </p:spPr>
        <p:txBody>
          <a:bodyPr wrap="square" rtlCol="0">
            <a:spAutoFit/>
          </a:bodyPr>
          <a:lstStyle/>
          <a:p>
            <a:r>
              <a:rPr kumimoji="1" lang="ja-JP" altLang="en-US" sz="1400" dirty="0">
                <a:latin typeface="+mn-ea"/>
              </a:rPr>
              <a:t>社内外での現場職員間等の自主的な勉強会の資料として活用できます。</a:t>
            </a:r>
            <a:endParaRPr kumimoji="1" lang="en-US" altLang="ja-JP" sz="1400" dirty="0">
              <a:latin typeface="+mn-ea"/>
            </a:endParaRPr>
          </a:p>
          <a:p>
            <a:pPr>
              <a:spcAft>
                <a:spcPts val="600"/>
              </a:spcAft>
            </a:pPr>
            <a:r>
              <a:rPr kumimoji="1" lang="ja-JP" altLang="en-US" sz="1400" spc="-30" dirty="0">
                <a:latin typeface="+mn-ea"/>
              </a:rPr>
              <a:t>本書は考え方の一つであり、ご自身や同僚の具体的な経験、知見・ノウハウ等も共有</a:t>
            </a:r>
            <a:r>
              <a:rPr kumimoji="1" lang="ja-JP" altLang="en-US" sz="1400" dirty="0">
                <a:latin typeface="+mn-ea"/>
              </a:rPr>
              <a:t>しながら事業者支援に取り組むことも期待されます。</a:t>
            </a:r>
            <a:endParaRPr lang="ja-JP" altLang="en-US" sz="1400" dirty="0">
              <a:latin typeface="+mn-ea"/>
            </a:endParaRPr>
          </a:p>
        </p:txBody>
      </p:sp>
      <p:pic>
        <p:nvPicPr>
          <p:cNvPr id="33" name="図 3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96346">
            <a:off x="1085864" y="1613371"/>
            <a:ext cx="790135" cy="518369"/>
          </a:xfrm>
          <a:prstGeom prst="rect">
            <a:avLst/>
          </a:prstGeom>
        </p:spPr>
      </p:pic>
      <p:pic>
        <p:nvPicPr>
          <p:cNvPr id="31" name="図 30"/>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604789" y="1526564"/>
            <a:ext cx="816687" cy="1057170"/>
          </a:xfrm>
          <a:prstGeom prst="rect">
            <a:avLst/>
          </a:prstGeom>
        </p:spPr>
      </p:pic>
      <p:pic>
        <p:nvPicPr>
          <p:cNvPr id="34" name="図 3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57200" y="5169204"/>
            <a:ext cx="1475708" cy="772245"/>
          </a:xfrm>
          <a:prstGeom prst="rect">
            <a:avLst/>
          </a:prstGeom>
        </p:spPr>
      </p:pic>
      <p:pic>
        <p:nvPicPr>
          <p:cNvPr id="44" name="図 43"/>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1026614" y="3462162"/>
            <a:ext cx="495054" cy="466542"/>
          </a:xfrm>
          <a:prstGeom prst="rect">
            <a:avLst/>
          </a:prstGeom>
        </p:spPr>
      </p:pic>
      <p:pic>
        <p:nvPicPr>
          <p:cNvPr id="45" name="図 44"/>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457200" y="3370385"/>
            <a:ext cx="652037" cy="1004817"/>
          </a:xfrm>
          <a:prstGeom prst="rect">
            <a:avLst/>
          </a:prstGeom>
        </p:spPr>
      </p:pic>
      <p:pic>
        <p:nvPicPr>
          <p:cNvPr id="46" name="図 45"/>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1468838" y="3391169"/>
            <a:ext cx="372366" cy="963247"/>
          </a:xfrm>
          <a:prstGeom prst="rect">
            <a:avLst/>
          </a:prstGeom>
        </p:spPr>
      </p:pic>
      <p:sp>
        <p:nvSpPr>
          <p:cNvPr id="3" name="スライド番号プレースホルダー 2"/>
          <p:cNvSpPr>
            <a:spLocks noGrp="1"/>
          </p:cNvSpPr>
          <p:nvPr>
            <p:ph type="sldNum" sz="quarter" idx="4"/>
          </p:nvPr>
        </p:nvSpPr>
        <p:spPr>
          <a:xfrm>
            <a:off x="9418320" y="6493847"/>
            <a:ext cx="487680" cy="364153"/>
          </a:xfrm>
        </p:spPr>
        <p:txBody>
          <a:bodyPr/>
          <a:lstStyle/>
          <a:p>
            <a:fld id="{CAE0F744-F338-469C-81DD-7D82C9B8CA64}" type="slidenum">
              <a:rPr kumimoji="1" lang="ja-JP" altLang="en-US" smtClean="0"/>
              <a:t>8</a:t>
            </a:fld>
            <a:endParaRPr kumimoji="1" lang="ja-JP" altLang="en-US"/>
          </a:p>
        </p:txBody>
      </p:sp>
      <p:sp>
        <p:nvSpPr>
          <p:cNvPr id="37" name="角丸四角形 36"/>
          <p:cNvSpPr/>
          <p:nvPr/>
        </p:nvSpPr>
        <p:spPr>
          <a:xfrm>
            <a:off x="271820" y="1197638"/>
            <a:ext cx="9361130" cy="1519683"/>
          </a:xfrm>
          <a:prstGeom prst="roundRect">
            <a:avLst>
              <a:gd name="adj" fmla="val 7882"/>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3" name="角丸四角形 42"/>
          <p:cNvSpPr/>
          <p:nvPr/>
        </p:nvSpPr>
        <p:spPr>
          <a:xfrm>
            <a:off x="275206" y="2930897"/>
            <a:ext cx="9361130" cy="1528960"/>
          </a:xfrm>
          <a:prstGeom prst="roundRect">
            <a:avLst>
              <a:gd name="adj" fmla="val 7323"/>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7" name="角丸四角形 46"/>
          <p:cNvSpPr/>
          <p:nvPr/>
        </p:nvSpPr>
        <p:spPr>
          <a:xfrm>
            <a:off x="272243" y="4664064"/>
            <a:ext cx="9361130" cy="1521076"/>
          </a:xfrm>
          <a:prstGeom prst="roundRect">
            <a:avLst>
              <a:gd name="adj" fmla="val 6134"/>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1" name="正方形/長方形 50"/>
          <p:cNvSpPr/>
          <p:nvPr/>
        </p:nvSpPr>
        <p:spPr>
          <a:xfrm>
            <a:off x="275189" y="475449"/>
            <a:ext cx="9143132" cy="523220"/>
          </a:xfrm>
          <a:prstGeom prst="rect">
            <a:avLst/>
          </a:prstGeom>
        </p:spPr>
        <p:txBody>
          <a:bodyPr wrap="square">
            <a:spAutoFit/>
          </a:bodyPr>
          <a:lstStyle/>
          <a:p>
            <a:r>
              <a:rPr kumimoji="1" lang="ja-JP" altLang="en-US" sz="1400" b="1" spc="-20" dirty="0">
                <a:latin typeface="+mn-ea"/>
              </a:rPr>
              <a:t>本書のユースケースの例を以下の通りお示しします。それぞれの組織・個人で創意工夫の上、様々なシーンで活用</a:t>
            </a:r>
          </a:p>
          <a:p>
            <a:r>
              <a:rPr kumimoji="1" lang="ja-JP" altLang="en-US" sz="1400" b="1" spc="-20" dirty="0">
                <a:latin typeface="+mn-ea"/>
              </a:rPr>
              <a:t>いただくことを期待しています。</a:t>
            </a:r>
          </a:p>
        </p:txBody>
      </p:sp>
      <p:cxnSp>
        <p:nvCxnSpPr>
          <p:cNvPr id="52" name="直線コネクタ 51">
            <a:extLst>
              <a:ext uri="{FF2B5EF4-FFF2-40B4-BE49-F238E27FC236}">
                <a16:creationId xmlns:a16="http://schemas.microsoft.com/office/drawing/2014/main" id="{0EB3233E-B893-4679-07F8-520BB236E985}"/>
              </a:ext>
            </a:extLst>
          </p:cNvPr>
          <p:cNvCxnSpPr/>
          <p:nvPr/>
        </p:nvCxnSpPr>
        <p:spPr>
          <a:xfrm>
            <a:off x="252413" y="998327"/>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3" name="直線コネクタ 52">
            <a:extLst>
              <a:ext uri="{FF2B5EF4-FFF2-40B4-BE49-F238E27FC236}">
                <a16:creationId xmlns:a16="http://schemas.microsoft.com/office/drawing/2014/main" id="{0EB3233E-B893-4679-07F8-520BB236E985}"/>
              </a:ext>
            </a:extLst>
          </p:cNvPr>
          <p:cNvCxnSpPr/>
          <p:nvPr/>
        </p:nvCxnSpPr>
        <p:spPr>
          <a:xfrm>
            <a:off x="252413" y="6493847"/>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79267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テキスト ボックス 17">
            <a:extLst>
              <a:ext uri="{FF2B5EF4-FFF2-40B4-BE49-F238E27FC236}">
                <a16:creationId xmlns:a16="http://schemas.microsoft.com/office/drawing/2014/main" id="{014F3672-D8F9-4383-91CC-BE468EA899B5}"/>
              </a:ext>
            </a:extLst>
          </p:cNvPr>
          <p:cNvSpPr txBox="1"/>
          <p:nvPr/>
        </p:nvSpPr>
        <p:spPr>
          <a:xfrm>
            <a:off x="0" y="0"/>
            <a:ext cx="6448425" cy="492443"/>
          </a:xfrm>
          <a:prstGeom prst="rect">
            <a:avLst/>
          </a:prstGeom>
          <a:noFill/>
        </p:spPr>
        <p:txBody>
          <a:bodyPr wrap="square" rtlCol="0">
            <a:spAutoFit/>
          </a:bodyPr>
          <a:lstStyle/>
          <a:p>
            <a:r>
              <a:rPr kumimoji="1" lang="ja-JP" altLang="en-US" sz="2600" b="1" u="sng" dirty="0">
                <a:latin typeface="+mn-ea"/>
              </a:rPr>
              <a:t>本書の提供方法</a:t>
            </a:r>
            <a:endParaRPr kumimoji="1" lang="ja-JP" altLang="en-US" b="1" u="sng" dirty="0">
              <a:latin typeface="+mn-ea"/>
            </a:endParaRPr>
          </a:p>
        </p:txBody>
      </p:sp>
      <p:sp>
        <p:nvSpPr>
          <p:cNvPr id="19" name="角丸四角形 18"/>
          <p:cNvSpPr/>
          <p:nvPr/>
        </p:nvSpPr>
        <p:spPr>
          <a:xfrm>
            <a:off x="3662895" y="1134052"/>
            <a:ext cx="2427210" cy="5245233"/>
          </a:xfrm>
          <a:prstGeom prst="roundRect">
            <a:avLst>
              <a:gd name="adj" fmla="val 5831"/>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pic>
        <p:nvPicPr>
          <p:cNvPr id="20" name="図 19"/>
          <p:cNvPicPr>
            <a:picLocks noChangeAspect="1"/>
          </p:cNvPicPr>
          <p:nvPr/>
        </p:nvPicPr>
        <p:blipFill>
          <a:blip r:embed="rId2">
            <a:duotone>
              <a:schemeClr val="accent6">
                <a:shade val="45000"/>
                <a:satMod val="135000"/>
              </a:schemeClr>
              <a:prstClr val="white"/>
            </a:duotone>
          </a:blip>
          <a:stretch>
            <a:fillRect/>
          </a:stretch>
        </p:blipFill>
        <p:spPr>
          <a:xfrm>
            <a:off x="4043459" y="1761834"/>
            <a:ext cx="1666082" cy="1666082"/>
          </a:xfrm>
          <a:prstGeom prst="rect">
            <a:avLst/>
          </a:prstGeom>
        </p:spPr>
      </p:pic>
      <p:sp>
        <p:nvSpPr>
          <p:cNvPr id="21" name="テキスト ボックス 20">
            <a:extLst>
              <a:ext uri="{FF2B5EF4-FFF2-40B4-BE49-F238E27FC236}">
                <a16:creationId xmlns:a16="http://schemas.microsoft.com/office/drawing/2014/main" id="{70D1680C-366F-4B9B-8D60-46B7C5DDCFE9}"/>
              </a:ext>
            </a:extLst>
          </p:cNvPr>
          <p:cNvSpPr txBox="1"/>
          <p:nvPr/>
        </p:nvSpPr>
        <p:spPr>
          <a:xfrm>
            <a:off x="3926541" y="1387165"/>
            <a:ext cx="1873624" cy="307777"/>
          </a:xfrm>
          <a:prstGeom prst="rect">
            <a:avLst/>
          </a:prstGeom>
          <a:solidFill>
            <a:schemeClr val="accent1">
              <a:lumMod val="20000"/>
              <a:lumOff val="80000"/>
            </a:schemeClr>
          </a:solidFill>
        </p:spPr>
        <p:txBody>
          <a:bodyPr wrap="square" rtlCol="0">
            <a:spAutoFit/>
          </a:bodyPr>
          <a:lstStyle/>
          <a:p>
            <a:pPr algn="ctr"/>
            <a:r>
              <a:rPr lang="en-US" altLang="ja-JP" sz="1400" b="1" dirty="0">
                <a:latin typeface="+mn-ea"/>
              </a:rPr>
              <a:t>【PowerPoint</a:t>
            </a:r>
            <a:r>
              <a:rPr lang="ja-JP" altLang="en-US" sz="1400" b="1" dirty="0">
                <a:latin typeface="+mn-ea"/>
              </a:rPr>
              <a:t>🄬</a:t>
            </a:r>
            <a:r>
              <a:rPr lang="en-US" altLang="ja-JP" sz="1400" b="1" dirty="0">
                <a:latin typeface="+mn-ea"/>
              </a:rPr>
              <a:t>】</a:t>
            </a:r>
            <a:endParaRPr lang="ja-JP" altLang="en-US" sz="1400" b="1" dirty="0">
              <a:latin typeface="+mn-ea"/>
            </a:endParaRPr>
          </a:p>
        </p:txBody>
      </p:sp>
      <p:sp>
        <p:nvSpPr>
          <p:cNvPr id="22" name="テキスト ボックス 21">
            <a:extLst>
              <a:ext uri="{FF2B5EF4-FFF2-40B4-BE49-F238E27FC236}">
                <a16:creationId xmlns:a16="http://schemas.microsoft.com/office/drawing/2014/main" id="{70D1680C-366F-4B9B-8D60-46B7C5DDCFE9}"/>
              </a:ext>
            </a:extLst>
          </p:cNvPr>
          <p:cNvSpPr txBox="1"/>
          <p:nvPr/>
        </p:nvSpPr>
        <p:spPr>
          <a:xfrm>
            <a:off x="3746090" y="3550595"/>
            <a:ext cx="2241755" cy="2400657"/>
          </a:xfrm>
          <a:prstGeom prst="rect">
            <a:avLst/>
          </a:prstGeom>
          <a:noFill/>
        </p:spPr>
        <p:txBody>
          <a:bodyPr wrap="square" rtlCol="0">
            <a:spAutoFit/>
          </a:bodyPr>
          <a:lstStyle/>
          <a:p>
            <a:r>
              <a:rPr lang="en-US" altLang="ja-JP" sz="1400" b="1" dirty="0">
                <a:latin typeface="+mn-ea"/>
              </a:rPr>
              <a:t>PowerPoint</a:t>
            </a:r>
            <a:r>
              <a:rPr lang="ja-JP" altLang="en-US" sz="1400" b="1" dirty="0">
                <a:latin typeface="+mn-ea"/>
              </a:rPr>
              <a:t>🄬のデータをダウンロードできます。</a:t>
            </a:r>
            <a:endParaRPr lang="en-US" altLang="ja-JP" sz="1400" b="1" dirty="0">
              <a:latin typeface="+mn-ea"/>
            </a:endParaRPr>
          </a:p>
          <a:p>
            <a:endParaRPr lang="en-US" altLang="ja-JP" sz="1400" dirty="0">
              <a:latin typeface="+mn-ea"/>
            </a:endParaRPr>
          </a:p>
          <a:p>
            <a:r>
              <a:rPr lang="ja-JP" altLang="en-US" sz="1200" spc="-80" dirty="0">
                <a:latin typeface="+mn-ea"/>
              </a:rPr>
              <a:t>データを自由に加工できるため、</a:t>
            </a:r>
            <a:endParaRPr lang="en-US" altLang="ja-JP" sz="1200" spc="-80" dirty="0">
              <a:latin typeface="+mn-ea"/>
            </a:endParaRPr>
          </a:p>
          <a:p>
            <a:r>
              <a:rPr kumimoji="1" lang="ja-JP" altLang="en-US" sz="1200" spc="30" dirty="0">
                <a:latin typeface="+mn-ea"/>
              </a:rPr>
              <a:t>・</a:t>
            </a:r>
            <a:r>
              <a:rPr kumimoji="1" lang="ja-JP" altLang="en-US" sz="1200" spc="50" dirty="0">
                <a:latin typeface="+mn-ea"/>
              </a:rPr>
              <a:t>組織・個人の着眼点の</a:t>
            </a:r>
            <a:endParaRPr kumimoji="1" lang="en-US" altLang="ja-JP" sz="1200" spc="50" dirty="0">
              <a:latin typeface="+mn-ea"/>
            </a:endParaRPr>
          </a:p>
          <a:p>
            <a:r>
              <a:rPr kumimoji="1" lang="ja-JP" altLang="en-US" sz="1200" spc="50" dirty="0">
                <a:latin typeface="+mn-ea"/>
              </a:rPr>
              <a:t>　追加等のカスタマイズ</a:t>
            </a:r>
            <a:endParaRPr kumimoji="1" lang="en-US" altLang="ja-JP" sz="1200" spc="50" dirty="0">
              <a:latin typeface="+mn-ea"/>
            </a:endParaRPr>
          </a:p>
          <a:p>
            <a:r>
              <a:rPr kumimoji="1" lang="ja-JP" altLang="en-US" sz="1200" spc="50" dirty="0">
                <a:latin typeface="+mn-ea"/>
              </a:rPr>
              <a:t>・</a:t>
            </a:r>
            <a:r>
              <a:rPr kumimoji="1" lang="ja-JP" altLang="en-US" sz="1200" spc="30" dirty="0">
                <a:latin typeface="+mn-ea"/>
              </a:rPr>
              <a:t>用途に応じた内容の追加</a:t>
            </a:r>
            <a:endParaRPr kumimoji="1" lang="en-US" altLang="ja-JP" sz="1200" spc="30" dirty="0">
              <a:latin typeface="+mn-ea"/>
            </a:endParaRPr>
          </a:p>
          <a:p>
            <a:r>
              <a:rPr kumimoji="1" lang="ja-JP" altLang="en-US" sz="1200" spc="30" dirty="0">
                <a:latin typeface="+mn-ea"/>
              </a:rPr>
              <a:t>・組織オリジナルの研修</a:t>
            </a:r>
            <a:endParaRPr kumimoji="1" lang="en-US" altLang="ja-JP" sz="1200" spc="30" dirty="0">
              <a:latin typeface="+mn-ea"/>
            </a:endParaRPr>
          </a:p>
          <a:p>
            <a:r>
              <a:rPr kumimoji="1" lang="ja-JP" altLang="en-US" sz="1200" spc="30" dirty="0">
                <a:latin typeface="+mn-ea"/>
              </a:rPr>
              <a:t>　資料の作成　等</a:t>
            </a:r>
            <a:endParaRPr kumimoji="1" lang="en-US" altLang="ja-JP" sz="1200" spc="30" dirty="0">
              <a:latin typeface="+mn-ea"/>
            </a:endParaRPr>
          </a:p>
          <a:p>
            <a:r>
              <a:rPr kumimoji="1" lang="ja-JP" altLang="en-US" sz="1200" spc="30" dirty="0">
                <a:latin typeface="+mn-ea"/>
              </a:rPr>
              <a:t>に活用できます。</a:t>
            </a:r>
            <a:endParaRPr kumimoji="1" lang="en-US" altLang="ja-JP" sz="1200" spc="30" dirty="0">
              <a:latin typeface="+mn-ea"/>
            </a:endParaRPr>
          </a:p>
          <a:p>
            <a:endParaRPr lang="en-US" altLang="ja-JP" sz="1200" dirty="0">
              <a:latin typeface="+mn-ea"/>
            </a:endParaRPr>
          </a:p>
          <a:p>
            <a:r>
              <a:rPr lang="ja-JP" altLang="en-US" sz="1200" spc="-60" dirty="0">
                <a:latin typeface="+mn-ea"/>
              </a:rPr>
              <a:t>金融庁の</a:t>
            </a:r>
            <a:r>
              <a:rPr lang="en-US" altLang="ja-JP" sz="1200" spc="-60" dirty="0">
                <a:latin typeface="+mn-ea"/>
              </a:rPr>
              <a:t>HP</a:t>
            </a:r>
            <a:r>
              <a:rPr lang="ja-JP" altLang="en-US" sz="1200" spc="-60" dirty="0">
                <a:latin typeface="+mn-ea"/>
              </a:rPr>
              <a:t>から入手できます。</a:t>
            </a:r>
          </a:p>
        </p:txBody>
      </p:sp>
      <p:sp>
        <p:nvSpPr>
          <p:cNvPr id="23" name="テキスト ボックス 22">
            <a:extLst>
              <a:ext uri="{FF2B5EF4-FFF2-40B4-BE49-F238E27FC236}">
                <a16:creationId xmlns:a16="http://schemas.microsoft.com/office/drawing/2014/main" id="{70D1680C-366F-4B9B-8D60-46B7C5DDCFE9}"/>
              </a:ext>
            </a:extLst>
          </p:cNvPr>
          <p:cNvSpPr txBox="1"/>
          <p:nvPr/>
        </p:nvSpPr>
        <p:spPr>
          <a:xfrm>
            <a:off x="1084585" y="1390885"/>
            <a:ext cx="1675343" cy="307777"/>
          </a:xfrm>
          <a:prstGeom prst="rect">
            <a:avLst/>
          </a:prstGeom>
          <a:solidFill>
            <a:schemeClr val="accent1">
              <a:lumMod val="20000"/>
              <a:lumOff val="80000"/>
            </a:schemeClr>
          </a:solidFill>
        </p:spPr>
        <p:txBody>
          <a:bodyPr wrap="square" rtlCol="0">
            <a:spAutoFit/>
          </a:bodyPr>
          <a:lstStyle/>
          <a:p>
            <a:pPr algn="ctr"/>
            <a:r>
              <a:rPr lang="en-US" altLang="ja-JP" sz="1400" b="1" dirty="0">
                <a:latin typeface="+mn-ea"/>
              </a:rPr>
              <a:t>【PDF】</a:t>
            </a:r>
            <a:endParaRPr lang="ja-JP" altLang="en-US" sz="1400" b="1" dirty="0">
              <a:latin typeface="+mn-ea"/>
            </a:endParaRPr>
          </a:p>
        </p:txBody>
      </p:sp>
      <p:pic>
        <p:nvPicPr>
          <p:cNvPr id="24" name="図 23"/>
          <p:cNvPicPr>
            <a:picLocks noChangeAspect="1"/>
          </p:cNvPicPr>
          <p:nvPr/>
        </p:nvPicPr>
        <p:blipFill>
          <a:blip r:embed="rId3">
            <a:duotone>
              <a:schemeClr val="accent1">
                <a:shade val="45000"/>
                <a:satMod val="135000"/>
              </a:schemeClr>
              <a:prstClr val="white"/>
            </a:duotone>
          </a:blip>
          <a:stretch>
            <a:fillRect/>
          </a:stretch>
        </p:blipFill>
        <p:spPr>
          <a:xfrm>
            <a:off x="1084585" y="1811689"/>
            <a:ext cx="1802309" cy="1802309"/>
          </a:xfrm>
          <a:prstGeom prst="rect">
            <a:avLst/>
          </a:prstGeom>
        </p:spPr>
      </p:pic>
      <p:sp>
        <p:nvSpPr>
          <p:cNvPr id="25" name="テキスト ボックス 24">
            <a:extLst>
              <a:ext uri="{FF2B5EF4-FFF2-40B4-BE49-F238E27FC236}">
                <a16:creationId xmlns:a16="http://schemas.microsoft.com/office/drawing/2014/main" id="{70D1680C-366F-4B9B-8D60-46B7C5DDCFE9}"/>
              </a:ext>
            </a:extLst>
          </p:cNvPr>
          <p:cNvSpPr txBox="1"/>
          <p:nvPr/>
        </p:nvSpPr>
        <p:spPr>
          <a:xfrm>
            <a:off x="856185" y="3554315"/>
            <a:ext cx="2155371" cy="2400657"/>
          </a:xfrm>
          <a:prstGeom prst="rect">
            <a:avLst/>
          </a:prstGeom>
          <a:noFill/>
        </p:spPr>
        <p:txBody>
          <a:bodyPr wrap="square" rtlCol="0">
            <a:spAutoFit/>
          </a:bodyPr>
          <a:lstStyle/>
          <a:p>
            <a:r>
              <a:rPr lang="en-US" altLang="ja-JP" sz="1400" b="1" dirty="0">
                <a:latin typeface="+mn-ea"/>
              </a:rPr>
              <a:t>PDF</a:t>
            </a:r>
            <a:r>
              <a:rPr lang="ja-JP" altLang="en-US" sz="1400" b="1" dirty="0">
                <a:latin typeface="+mn-ea"/>
              </a:rPr>
              <a:t>のデータを</a:t>
            </a:r>
            <a:endParaRPr lang="en-US" altLang="ja-JP" sz="1400" b="1" dirty="0">
              <a:latin typeface="+mn-ea"/>
            </a:endParaRPr>
          </a:p>
          <a:p>
            <a:r>
              <a:rPr lang="ja-JP" altLang="en-US" sz="1400" b="1" dirty="0">
                <a:latin typeface="+mn-ea"/>
              </a:rPr>
              <a:t>ダウンロードできます。</a:t>
            </a:r>
            <a:endParaRPr lang="en-US" altLang="ja-JP" sz="1400" b="1" dirty="0">
              <a:latin typeface="+mn-ea"/>
            </a:endParaRPr>
          </a:p>
          <a:p>
            <a:endParaRPr lang="en-US" altLang="ja-JP" sz="1400" dirty="0">
              <a:latin typeface="+mn-ea"/>
            </a:endParaRPr>
          </a:p>
          <a:p>
            <a:r>
              <a:rPr lang="ja-JP" altLang="en-US" sz="1200" dirty="0">
                <a:latin typeface="+mn-ea"/>
              </a:rPr>
              <a:t>データをタブレット端末等に保存・印刷できるため、</a:t>
            </a:r>
            <a:endParaRPr lang="en-US" altLang="ja-JP" sz="1200" dirty="0">
              <a:latin typeface="+mn-ea"/>
            </a:endParaRPr>
          </a:p>
          <a:p>
            <a:r>
              <a:rPr lang="ja-JP" altLang="en-US" sz="1200" dirty="0">
                <a:latin typeface="+mn-ea"/>
              </a:rPr>
              <a:t>・訪問前の準備</a:t>
            </a:r>
            <a:endParaRPr lang="en-US" altLang="ja-JP" sz="1200" dirty="0">
              <a:latin typeface="+mn-ea"/>
            </a:endParaRPr>
          </a:p>
          <a:p>
            <a:r>
              <a:rPr lang="ja-JP" altLang="en-US" sz="1200" dirty="0">
                <a:latin typeface="+mn-ea"/>
              </a:rPr>
              <a:t>・面談時の対話</a:t>
            </a:r>
            <a:endParaRPr lang="en-US" altLang="ja-JP" sz="1200" dirty="0">
              <a:latin typeface="+mn-ea"/>
            </a:endParaRPr>
          </a:p>
          <a:p>
            <a:r>
              <a:rPr lang="ja-JP" altLang="en-US" sz="1200" dirty="0">
                <a:latin typeface="+mn-ea"/>
              </a:rPr>
              <a:t>・勉強会・研修の資料</a:t>
            </a:r>
            <a:endParaRPr lang="en-US" altLang="ja-JP" sz="1200" dirty="0">
              <a:latin typeface="+mn-ea"/>
            </a:endParaRPr>
          </a:p>
          <a:p>
            <a:r>
              <a:rPr lang="ja-JP" altLang="en-US" sz="1200" dirty="0">
                <a:latin typeface="+mn-ea"/>
              </a:rPr>
              <a:t>・自宅での学習　等</a:t>
            </a:r>
            <a:endParaRPr lang="en-US" altLang="ja-JP" sz="1200" dirty="0">
              <a:latin typeface="+mn-ea"/>
            </a:endParaRPr>
          </a:p>
          <a:p>
            <a:r>
              <a:rPr lang="ja-JP" altLang="en-US" sz="1200" dirty="0">
                <a:latin typeface="+mn-ea"/>
              </a:rPr>
              <a:t>に活用できます。</a:t>
            </a:r>
            <a:endParaRPr lang="en-US" altLang="ja-JP" sz="1200" dirty="0">
              <a:latin typeface="+mn-ea"/>
            </a:endParaRPr>
          </a:p>
          <a:p>
            <a:endParaRPr lang="en-US" altLang="ja-JP" sz="1200" spc="-60" dirty="0">
              <a:latin typeface="+mn-ea"/>
            </a:endParaRPr>
          </a:p>
          <a:p>
            <a:r>
              <a:rPr lang="ja-JP" altLang="en-US" sz="1200" spc="-60" dirty="0">
                <a:latin typeface="+mn-ea"/>
              </a:rPr>
              <a:t>金融庁の</a:t>
            </a:r>
            <a:r>
              <a:rPr lang="en-US" altLang="ja-JP" sz="1200" spc="-60" dirty="0">
                <a:latin typeface="+mn-ea"/>
              </a:rPr>
              <a:t>HP</a:t>
            </a:r>
            <a:r>
              <a:rPr lang="ja-JP" altLang="en-US" sz="1200" spc="-60" dirty="0">
                <a:latin typeface="+mn-ea"/>
              </a:rPr>
              <a:t>から入手できます。</a:t>
            </a:r>
            <a:endParaRPr lang="en-US" altLang="ja-JP" sz="1200" spc="-60" dirty="0">
              <a:latin typeface="+mn-ea"/>
            </a:endParaRPr>
          </a:p>
        </p:txBody>
      </p:sp>
      <p:sp>
        <p:nvSpPr>
          <p:cNvPr id="26" name="テキスト ボックス 25">
            <a:extLst>
              <a:ext uri="{FF2B5EF4-FFF2-40B4-BE49-F238E27FC236}">
                <a16:creationId xmlns:a16="http://schemas.microsoft.com/office/drawing/2014/main" id="{70D1680C-366F-4B9B-8D60-46B7C5DDCFE9}"/>
              </a:ext>
            </a:extLst>
          </p:cNvPr>
          <p:cNvSpPr txBox="1"/>
          <p:nvPr/>
        </p:nvSpPr>
        <p:spPr>
          <a:xfrm>
            <a:off x="6960184" y="1387165"/>
            <a:ext cx="1741123" cy="307777"/>
          </a:xfrm>
          <a:prstGeom prst="rect">
            <a:avLst/>
          </a:prstGeom>
          <a:solidFill>
            <a:schemeClr val="accent1">
              <a:lumMod val="20000"/>
              <a:lumOff val="80000"/>
            </a:schemeClr>
          </a:solidFill>
        </p:spPr>
        <p:txBody>
          <a:bodyPr wrap="square" rtlCol="0">
            <a:spAutoFit/>
          </a:bodyPr>
          <a:lstStyle/>
          <a:p>
            <a:pPr algn="ctr"/>
            <a:r>
              <a:rPr lang="en-US" altLang="ja-JP" sz="1400" b="1" dirty="0">
                <a:latin typeface="+mn-ea"/>
              </a:rPr>
              <a:t>【</a:t>
            </a:r>
            <a:r>
              <a:rPr lang="ja-JP" altLang="en-US" sz="1400" b="1" dirty="0">
                <a:latin typeface="+mn-ea"/>
              </a:rPr>
              <a:t>読み上げ動画</a:t>
            </a:r>
            <a:r>
              <a:rPr lang="en-US" altLang="ja-JP" sz="1400" b="1" dirty="0">
                <a:latin typeface="+mn-ea"/>
              </a:rPr>
              <a:t>】</a:t>
            </a:r>
            <a:endParaRPr lang="ja-JP" altLang="en-US" sz="1400" b="1" dirty="0">
              <a:latin typeface="+mn-ea"/>
            </a:endParaRPr>
          </a:p>
        </p:txBody>
      </p:sp>
      <p:pic>
        <p:nvPicPr>
          <p:cNvPr id="27" name="図 26"/>
          <p:cNvPicPr>
            <a:picLocks noChangeAspect="1"/>
          </p:cNvPicPr>
          <p:nvPr/>
        </p:nvPicPr>
        <p:blipFill>
          <a:blip r:embed="rId4">
            <a:duotone>
              <a:schemeClr val="accent2">
                <a:shade val="45000"/>
                <a:satMod val="135000"/>
              </a:schemeClr>
              <a:prstClr val="white"/>
            </a:duotone>
          </a:blip>
          <a:stretch>
            <a:fillRect/>
          </a:stretch>
        </p:blipFill>
        <p:spPr>
          <a:xfrm>
            <a:off x="6960184" y="1761834"/>
            <a:ext cx="1744708" cy="1744708"/>
          </a:xfrm>
          <a:prstGeom prst="rect">
            <a:avLst/>
          </a:prstGeom>
        </p:spPr>
      </p:pic>
      <p:sp>
        <p:nvSpPr>
          <p:cNvPr id="28" name="テキスト ボックス 27">
            <a:extLst>
              <a:ext uri="{FF2B5EF4-FFF2-40B4-BE49-F238E27FC236}">
                <a16:creationId xmlns:a16="http://schemas.microsoft.com/office/drawing/2014/main" id="{70D1680C-366F-4B9B-8D60-46B7C5DDCFE9}"/>
              </a:ext>
            </a:extLst>
          </p:cNvPr>
          <p:cNvSpPr txBox="1"/>
          <p:nvPr/>
        </p:nvSpPr>
        <p:spPr>
          <a:xfrm>
            <a:off x="6764962" y="3557097"/>
            <a:ext cx="2131566" cy="2585323"/>
          </a:xfrm>
          <a:prstGeom prst="rect">
            <a:avLst/>
          </a:prstGeom>
          <a:noFill/>
        </p:spPr>
        <p:txBody>
          <a:bodyPr wrap="square" rtlCol="0">
            <a:spAutoFit/>
          </a:bodyPr>
          <a:lstStyle/>
          <a:p>
            <a:r>
              <a:rPr lang="ja-JP" altLang="en-US" sz="1400" b="1" dirty="0">
                <a:latin typeface="+mn-ea"/>
              </a:rPr>
              <a:t>お手持ちの端末で</a:t>
            </a:r>
            <a:endParaRPr lang="en-US" altLang="ja-JP" sz="1400" b="1" dirty="0">
              <a:latin typeface="+mn-ea"/>
            </a:endParaRPr>
          </a:p>
          <a:p>
            <a:r>
              <a:rPr lang="ja-JP" altLang="en-US" sz="1400" b="1" dirty="0">
                <a:latin typeface="+mn-ea"/>
              </a:rPr>
              <a:t>動画を視聴できます。</a:t>
            </a:r>
            <a:endParaRPr lang="en-US" altLang="ja-JP" sz="1400" b="1" dirty="0">
              <a:latin typeface="+mn-ea"/>
            </a:endParaRPr>
          </a:p>
          <a:p>
            <a:endParaRPr lang="en-US" altLang="ja-JP" sz="1400" b="1" dirty="0">
              <a:latin typeface="+mn-ea"/>
            </a:endParaRPr>
          </a:p>
          <a:p>
            <a:r>
              <a:rPr lang="ja-JP" altLang="en-US" sz="1200" spc="60" dirty="0">
                <a:latin typeface="+mn-ea"/>
              </a:rPr>
              <a:t>本書の読み上げ動画を視聴</a:t>
            </a:r>
            <a:r>
              <a:rPr lang="ja-JP" altLang="en-US" sz="1200" dirty="0">
                <a:latin typeface="+mn-ea"/>
              </a:rPr>
              <a:t>できるため、</a:t>
            </a:r>
            <a:endParaRPr lang="en-US" altLang="ja-JP" sz="1200" dirty="0">
              <a:latin typeface="+mn-ea"/>
            </a:endParaRPr>
          </a:p>
          <a:p>
            <a:r>
              <a:rPr lang="ja-JP" altLang="en-US" sz="1200" dirty="0">
                <a:latin typeface="+mn-ea"/>
              </a:rPr>
              <a:t>・本書の理解度の補完</a:t>
            </a:r>
            <a:endParaRPr lang="en-US" altLang="ja-JP" sz="1200" dirty="0">
              <a:latin typeface="+mn-ea"/>
            </a:endParaRPr>
          </a:p>
          <a:p>
            <a:r>
              <a:rPr lang="ja-JP" altLang="en-US" sz="1200" dirty="0">
                <a:latin typeface="+mn-ea"/>
              </a:rPr>
              <a:t>・営業店での勉強会・研修</a:t>
            </a:r>
            <a:endParaRPr lang="en-US" altLang="ja-JP" sz="1200" dirty="0">
              <a:latin typeface="+mn-ea"/>
            </a:endParaRPr>
          </a:p>
          <a:p>
            <a:r>
              <a:rPr lang="ja-JP" altLang="en-US" sz="1200" dirty="0">
                <a:latin typeface="+mn-ea"/>
              </a:rPr>
              <a:t>・</a:t>
            </a:r>
            <a:r>
              <a:rPr lang="ja-JP" altLang="en-US" sz="1200" spc="-40" dirty="0">
                <a:latin typeface="+mn-ea"/>
              </a:rPr>
              <a:t>通勤中や自宅での学習　等</a:t>
            </a:r>
            <a:endParaRPr lang="en-US" altLang="ja-JP" sz="1200" spc="-40" dirty="0">
              <a:latin typeface="+mn-ea"/>
            </a:endParaRPr>
          </a:p>
          <a:p>
            <a:r>
              <a:rPr lang="ja-JP" altLang="en-US" sz="1200" dirty="0">
                <a:latin typeface="+mn-ea"/>
              </a:rPr>
              <a:t>に活用できます。</a:t>
            </a:r>
            <a:endParaRPr lang="en-US" altLang="ja-JP" sz="1200" dirty="0">
              <a:latin typeface="+mn-ea"/>
            </a:endParaRPr>
          </a:p>
          <a:p>
            <a:endParaRPr lang="en-US" altLang="ja-JP" sz="1200" dirty="0">
              <a:latin typeface="+mn-ea"/>
            </a:endParaRPr>
          </a:p>
          <a:p>
            <a:endParaRPr lang="en-US" altLang="ja-JP" sz="1200" dirty="0">
              <a:latin typeface="+mn-ea"/>
            </a:endParaRPr>
          </a:p>
          <a:p>
            <a:r>
              <a:rPr lang="ja-JP" altLang="en-US" sz="1200" spc="-50" dirty="0">
                <a:latin typeface="+mn-ea"/>
              </a:rPr>
              <a:t>金融庁チャンネル・地方創生</a:t>
            </a:r>
            <a:r>
              <a:rPr lang="ja-JP" altLang="en-US" sz="1200" dirty="0">
                <a:latin typeface="+mn-ea"/>
              </a:rPr>
              <a:t>カレッジ等で配信</a:t>
            </a:r>
            <a:r>
              <a:rPr lang="ja-JP" altLang="en-US" sz="1200" spc="-80" dirty="0">
                <a:latin typeface="+mn-ea"/>
              </a:rPr>
              <a:t>します。</a:t>
            </a:r>
          </a:p>
        </p:txBody>
      </p:sp>
      <p:sp>
        <p:nvSpPr>
          <p:cNvPr id="29" name="角丸四角形 28"/>
          <p:cNvSpPr/>
          <p:nvPr/>
        </p:nvSpPr>
        <p:spPr>
          <a:xfrm>
            <a:off x="708651" y="1137772"/>
            <a:ext cx="2427210" cy="5241513"/>
          </a:xfrm>
          <a:prstGeom prst="roundRect">
            <a:avLst>
              <a:gd name="adj" fmla="val 5831"/>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0" name="角丸四角形 29"/>
          <p:cNvSpPr/>
          <p:nvPr/>
        </p:nvSpPr>
        <p:spPr>
          <a:xfrm>
            <a:off x="6617140" y="1134052"/>
            <a:ext cx="2427210" cy="5245233"/>
          </a:xfrm>
          <a:prstGeom prst="roundRect">
            <a:avLst>
              <a:gd name="adj" fmla="val 5831"/>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2" name="正方形/長方形 31"/>
          <p:cNvSpPr/>
          <p:nvPr/>
        </p:nvSpPr>
        <p:spPr>
          <a:xfrm>
            <a:off x="275189" y="475449"/>
            <a:ext cx="9143132" cy="523220"/>
          </a:xfrm>
          <a:prstGeom prst="rect">
            <a:avLst/>
          </a:prstGeom>
        </p:spPr>
        <p:txBody>
          <a:bodyPr wrap="square">
            <a:spAutoFit/>
          </a:bodyPr>
          <a:lstStyle/>
          <a:p>
            <a:r>
              <a:rPr kumimoji="1" lang="ja-JP" altLang="en-US" sz="1400" b="1" spc="-20" dirty="0">
                <a:latin typeface="+mn-ea"/>
              </a:rPr>
              <a:t>本書は、金融機関等の現場職員の皆様が様々な場面でご活用いただけるよう、</a:t>
            </a:r>
            <a:r>
              <a:rPr kumimoji="1" lang="en-US" altLang="ja-JP" sz="1400" b="1" spc="-20" dirty="0">
                <a:latin typeface="+mn-ea"/>
              </a:rPr>
              <a:t>PDF</a:t>
            </a:r>
            <a:r>
              <a:rPr kumimoji="1" lang="ja-JP" altLang="en-US" sz="1400" b="1" spc="-20" dirty="0" err="1">
                <a:latin typeface="+mn-ea"/>
              </a:rPr>
              <a:t>、</a:t>
            </a:r>
            <a:r>
              <a:rPr kumimoji="1" lang="en-US" altLang="ja-JP" sz="1400" b="1" spc="-20" dirty="0">
                <a:latin typeface="+mn-ea"/>
              </a:rPr>
              <a:t>PowerPoint</a:t>
            </a:r>
            <a:r>
              <a:rPr kumimoji="1" lang="ja-JP" altLang="en-US" sz="1400" b="1" spc="-20" dirty="0" err="1">
                <a:latin typeface="+mn-ea"/>
              </a:rPr>
              <a:t>、</a:t>
            </a:r>
            <a:r>
              <a:rPr kumimoji="1" lang="ja-JP" altLang="en-US" sz="1400" b="1" spc="-20" dirty="0">
                <a:latin typeface="+mn-ea"/>
              </a:rPr>
              <a:t>読み上げ動画の形で提供します。</a:t>
            </a:r>
            <a:endParaRPr kumimoji="1" lang="en-US" altLang="ja-JP" sz="1400" b="1" spc="-20" dirty="0">
              <a:latin typeface="+mn-ea"/>
            </a:endParaRPr>
          </a:p>
        </p:txBody>
      </p:sp>
      <p:cxnSp>
        <p:nvCxnSpPr>
          <p:cNvPr id="16" name="直線コネクタ 15">
            <a:extLst>
              <a:ext uri="{FF2B5EF4-FFF2-40B4-BE49-F238E27FC236}">
                <a16:creationId xmlns:a16="http://schemas.microsoft.com/office/drawing/2014/main" id="{0EB3233E-B893-4679-07F8-520BB236E985}"/>
              </a:ext>
            </a:extLst>
          </p:cNvPr>
          <p:cNvCxnSpPr/>
          <p:nvPr/>
        </p:nvCxnSpPr>
        <p:spPr>
          <a:xfrm>
            <a:off x="252413" y="998327"/>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 name="直線コネクタ 16">
            <a:extLst>
              <a:ext uri="{FF2B5EF4-FFF2-40B4-BE49-F238E27FC236}">
                <a16:creationId xmlns:a16="http://schemas.microsoft.com/office/drawing/2014/main" id="{0EB3233E-B893-4679-07F8-520BB236E985}"/>
              </a:ext>
            </a:extLst>
          </p:cNvPr>
          <p:cNvCxnSpPr/>
          <p:nvPr/>
        </p:nvCxnSpPr>
        <p:spPr>
          <a:xfrm>
            <a:off x="249543" y="6550853"/>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31" name="スライド番号プレースホルダー 2"/>
          <p:cNvSpPr>
            <a:spLocks noGrp="1"/>
          </p:cNvSpPr>
          <p:nvPr>
            <p:ph type="sldNum" sz="quarter" idx="4"/>
          </p:nvPr>
        </p:nvSpPr>
        <p:spPr>
          <a:xfrm>
            <a:off x="9418320" y="6493847"/>
            <a:ext cx="487680" cy="364153"/>
          </a:xfrm>
        </p:spPr>
        <p:txBody>
          <a:bodyPr/>
          <a:lstStyle/>
          <a:p>
            <a:fld id="{CAE0F744-F338-469C-81DD-7D82C9B8CA64}" type="slidenum">
              <a:rPr kumimoji="1" lang="ja-JP" altLang="en-US" smtClean="0"/>
              <a:t>9</a:t>
            </a:fld>
            <a:endParaRPr kumimoji="1" lang="ja-JP" altLang="en-US" dirty="0"/>
          </a:p>
        </p:txBody>
      </p:sp>
      <p:sp>
        <p:nvSpPr>
          <p:cNvPr id="2" name="正方形/長方形 1"/>
          <p:cNvSpPr/>
          <p:nvPr/>
        </p:nvSpPr>
        <p:spPr>
          <a:xfrm>
            <a:off x="3656868" y="6581316"/>
            <a:ext cx="3589313" cy="246221"/>
          </a:xfrm>
          <a:prstGeom prst="rect">
            <a:avLst/>
          </a:prstGeom>
        </p:spPr>
        <p:txBody>
          <a:bodyPr wrap="square">
            <a:spAutoFit/>
          </a:bodyPr>
          <a:lstStyle/>
          <a:p>
            <a:r>
              <a:rPr lang="ja-JP" altLang="en-US" sz="1000" dirty="0"/>
              <a:t>PowerPoint🄬は米国Microsoft Corporationの登録商標です。</a:t>
            </a:r>
          </a:p>
        </p:txBody>
      </p:sp>
    </p:spTree>
    <p:extLst>
      <p:ext uri="{BB962C8B-B14F-4D97-AF65-F5344CB8AC3E}">
        <p14:creationId xmlns:p14="http://schemas.microsoft.com/office/powerpoint/2010/main" val="1652222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4"/>
          <p:cNvSpPr txBox="1">
            <a:spLocks/>
          </p:cNvSpPr>
          <p:nvPr/>
        </p:nvSpPr>
        <p:spPr>
          <a:xfrm>
            <a:off x="2260772" y="5741106"/>
            <a:ext cx="7832688" cy="822254"/>
          </a:xfrm>
          <a:prstGeom prst="rect">
            <a:avLst/>
          </a:prstGeom>
        </p:spPr>
        <p:txBody>
          <a:bodyPr>
            <a:noAutofit/>
          </a:bodyPr>
          <a:lst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ts val="2000"/>
              </a:lnSpc>
            </a:pPr>
            <a:r>
              <a:rPr lang="ja-JP" altLang="en-US" sz="1400" b="1" dirty="0">
                <a:solidFill>
                  <a:srgbClr val="004196"/>
                </a:solidFill>
                <a:latin typeface="+mn-ea"/>
                <a:ea typeface="+mn-ea"/>
              </a:rPr>
              <a:t>金融庁の委託事業である</a:t>
            </a:r>
            <a:r>
              <a:rPr lang="en-US" altLang="ja-JP" sz="1400" b="1" dirty="0">
                <a:solidFill>
                  <a:srgbClr val="004196"/>
                </a:solidFill>
                <a:latin typeface="+mn-ea"/>
                <a:ea typeface="+mn-ea"/>
              </a:rPr>
              <a:t>『</a:t>
            </a:r>
            <a:r>
              <a:rPr lang="ja-JP" altLang="en-US" sz="1400" b="1" dirty="0">
                <a:solidFill>
                  <a:srgbClr val="004196"/>
                </a:solidFill>
                <a:latin typeface="+mn-ea"/>
                <a:ea typeface="+mn-ea"/>
              </a:rPr>
              <a:t>令和</a:t>
            </a:r>
            <a:r>
              <a:rPr lang="en-US" altLang="ja-JP" sz="1400" b="1" dirty="0">
                <a:solidFill>
                  <a:srgbClr val="004196"/>
                </a:solidFill>
                <a:latin typeface="+mn-ea"/>
                <a:ea typeface="+mn-ea"/>
              </a:rPr>
              <a:t>4</a:t>
            </a:r>
            <a:r>
              <a:rPr lang="ja-JP" altLang="en-US" sz="1400" b="1" dirty="0">
                <a:solidFill>
                  <a:srgbClr val="004196"/>
                </a:solidFill>
                <a:latin typeface="+mn-ea"/>
                <a:ea typeface="+mn-ea"/>
              </a:rPr>
              <a:t>年度「業種別の経営改善支援の効率化に向けた委託調査」</a:t>
            </a:r>
            <a:r>
              <a:rPr lang="en-US" altLang="ja-JP" sz="1400" b="1" dirty="0">
                <a:solidFill>
                  <a:srgbClr val="004196"/>
                </a:solidFill>
                <a:latin typeface="+mn-ea"/>
                <a:ea typeface="+mn-ea"/>
              </a:rPr>
              <a:t>』</a:t>
            </a:r>
          </a:p>
          <a:p>
            <a:pPr algn="ctr">
              <a:lnSpc>
                <a:spcPts val="2000"/>
              </a:lnSpc>
            </a:pPr>
            <a:r>
              <a:rPr lang="ja-JP" altLang="en-US" sz="1400" b="1" dirty="0">
                <a:solidFill>
                  <a:srgbClr val="004196"/>
                </a:solidFill>
                <a:latin typeface="+mn-ea"/>
                <a:ea typeface="+mn-ea"/>
              </a:rPr>
              <a:t>において、公益財団法人 日本生産性本部が作成したものです。</a:t>
            </a:r>
            <a:endParaRPr lang="en-US" altLang="ja-JP" sz="1400" b="1" dirty="0">
              <a:solidFill>
                <a:srgbClr val="004196"/>
              </a:solidFill>
              <a:latin typeface="+mn-ea"/>
              <a:ea typeface="+mn-ea"/>
            </a:endParaRPr>
          </a:p>
        </p:txBody>
      </p:sp>
    </p:spTree>
    <p:extLst>
      <p:ext uri="{BB962C8B-B14F-4D97-AF65-F5344CB8AC3E}">
        <p14:creationId xmlns:p14="http://schemas.microsoft.com/office/powerpoint/2010/main" val="205348566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1626</Words>
  <Application>Microsoft Office PowerPoint</Application>
  <PresentationFormat>A4 210 x 297 mm</PresentationFormat>
  <Paragraphs>188</Paragraphs>
  <Slides>8</Slides>
  <Notes>1</Notes>
  <HiddenSlides>0</HiddenSlides>
  <MMClips>0</MMClips>
  <ScaleCrop>false</ScaleCrop>
  <HeadingPairs>
    <vt:vector size="6" baseType="variant">
      <vt:variant>
        <vt:lpstr>使用されているフォント</vt:lpstr>
      </vt:variant>
      <vt:variant>
        <vt:i4>9</vt:i4>
      </vt:variant>
      <vt:variant>
        <vt:lpstr>テーマ</vt:lpstr>
      </vt:variant>
      <vt:variant>
        <vt:i4>2</vt:i4>
      </vt:variant>
      <vt:variant>
        <vt:lpstr>スライド タイトル</vt:lpstr>
      </vt:variant>
      <vt:variant>
        <vt:i4>8</vt:i4>
      </vt:variant>
    </vt:vector>
  </HeadingPairs>
  <TitlesOfParts>
    <vt:vector size="19" baseType="lpstr">
      <vt:lpstr>HGP創英角ｺﾞｼｯｸUB</vt:lpstr>
      <vt:lpstr>Meiryo UI</vt:lpstr>
      <vt:lpstr>ＭＳ ゴシック</vt:lpstr>
      <vt:lpstr>游ゴシック</vt:lpstr>
      <vt:lpstr>游ゴシック Light</vt:lpstr>
      <vt:lpstr>Arial</vt:lpstr>
      <vt:lpstr>Calibri</vt:lpstr>
      <vt:lpstr>Calibri Light</vt:lpstr>
      <vt:lpstr>Wingdings</vt:lpstr>
      <vt:lpstr>Office テーマ</vt:lpstr>
      <vt:lpstr>デザインの設定</vt:lpstr>
      <vt:lpstr>PowerPoint プレゼンテーション</vt:lpstr>
      <vt:lpstr>１　コンセプト・ユースケース</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2020-06-07T23:45:40Z</dcterms:created>
  <dcterms:modified xsi:type="dcterms:W3CDTF">2023-03-09T05:21:44Z</dcterms:modified>
</cp:coreProperties>
</file>