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9" showSpecialPlsOnTitleSld="0" removePersonalInfoOnSave="1" saveSubsetFonts="1">
  <p:sldMasterIdLst>
    <p:sldMasterId id="2147483660" r:id="rId1"/>
    <p:sldMasterId id="2147483678" r:id="rId2"/>
  </p:sldMasterIdLst>
  <p:notesMasterIdLst>
    <p:notesMasterId r:id="rId13"/>
  </p:notesMasterIdLst>
  <p:handoutMasterIdLst>
    <p:handoutMasterId r:id="rId14"/>
  </p:handoutMasterIdLst>
  <p:sldIdLst>
    <p:sldId id="424" r:id="rId3"/>
    <p:sldId id="405" r:id="rId4"/>
    <p:sldId id="356" r:id="rId5"/>
    <p:sldId id="280" r:id="rId6"/>
    <p:sldId id="281" r:id="rId7"/>
    <p:sldId id="358" r:id="rId8"/>
    <p:sldId id="284" r:id="rId9"/>
    <p:sldId id="285" r:id="rId10"/>
    <p:sldId id="286" r:id="rId11"/>
    <p:sldId id="423" r:id="rId12"/>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A1642699-2743-47E6-883B-3224BFD6B7A9}">
          <p14:sldIdLst>
            <p14:sldId id="424"/>
            <p14:sldId id="405"/>
            <p14:sldId id="356"/>
            <p14:sldId id="280"/>
            <p14:sldId id="281"/>
            <p14:sldId id="358"/>
            <p14:sldId id="284"/>
            <p14:sldId id="285"/>
            <p14:sldId id="286"/>
            <p14:sldId id="423"/>
          </p14:sldIdLst>
        </p14:section>
      </p14:sectionLst>
    </p:ext>
    <p:ext uri="{EFAFB233-063F-42B5-8137-9DF3F51BA10A}">
      <p15:sldGuideLst xmlns:p15="http://schemas.microsoft.com/office/powerpoint/2012/main">
        <p15:guide id="1" orient="horz" pos="1911" userDrawn="1">
          <p15:clr>
            <a:srgbClr val="A4A3A4"/>
          </p15:clr>
        </p15:guide>
        <p15:guide id="2" pos="3120">
          <p15:clr>
            <a:srgbClr val="A4A3A4"/>
          </p15:clr>
        </p15:guide>
        <p15:guide id="3" pos="172" userDrawn="1">
          <p15:clr>
            <a:srgbClr val="A4A3A4"/>
          </p15:clr>
        </p15:guide>
        <p15:guide id="4" orient="horz" pos="368" userDrawn="1">
          <p15:clr>
            <a:srgbClr val="A4A3A4"/>
          </p15:clr>
        </p15:guide>
        <p15:guide id="5" orient="horz" pos="2886" userDrawn="1">
          <p15:clr>
            <a:srgbClr val="A4A3A4"/>
          </p15:clr>
        </p15:guide>
        <p15:guide id="6" pos="6068" userDrawn="1">
          <p15:clr>
            <a:srgbClr val="A4A3A4"/>
          </p15:clr>
        </p15:guide>
        <p15:guide id="7" orient="horz" pos="411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2279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196"/>
    <a:srgbClr val="5C9083"/>
    <a:srgbClr val="14191C"/>
    <a:srgbClr val="5CA18E"/>
    <a:srgbClr val="ED7D31"/>
    <a:srgbClr val="006158"/>
    <a:srgbClr val="70AD47"/>
    <a:srgbClr val="5B9BD5"/>
    <a:srgbClr val="FFFFFF"/>
    <a:srgbClr val="E7FFF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0570" autoAdjust="0"/>
  </p:normalViewPr>
  <p:slideViewPr>
    <p:cSldViewPr snapToGrid="0" showGuides="1">
      <p:cViewPr varScale="1">
        <p:scale>
          <a:sx n="104" d="100"/>
          <a:sy n="104" d="100"/>
        </p:scale>
        <p:origin x="1578" y="120"/>
      </p:cViewPr>
      <p:guideLst>
        <p:guide orient="horz" pos="1911"/>
        <p:guide pos="3120"/>
        <p:guide pos="172"/>
        <p:guide orient="horz" pos="368"/>
        <p:guide orient="horz" pos="2886"/>
        <p:guide pos="6068"/>
        <p:guide orient="horz" pos="4110"/>
      </p:guideLst>
    </p:cSldViewPr>
  </p:slideViewPr>
  <p:notesTextViewPr>
    <p:cViewPr>
      <p:scale>
        <a:sx n="75" d="100"/>
        <a:sy n="75" d="100"/>
      </p:scale>
      <p:origin x="0" y="0"/>
    </p:cViewPr>
  </p:notesTextViewPr>
  <p:notesViewPr>
    <p:cSldViewPr snapToGrid="0" showGuides="1">
      <p:cViewPr varScale="1">
        <p:scale>
          <a:sx n="44" d="100"/>
          <a:sy n="44" d="100"/>
        </p:scale>
        <p:origin x="2860"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2918621" cy="494813"/>
          </a:xfrm>
          <a:prstGeom prst="rect">
            <a:avLst/>
          </a:prstGeom>
        </p:spPr>
        <p:txBody>
          <a:bodyPr vert="horz" lIns="90615" tIns="45306" rIns="90615" bIns="4530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574" y="2"/>
            <a:ext cx="2918621" cy="494813"/>
          </a:xfrm>
          <a:prstGeom prst="rect">
            <a:avLst/>
          </a:prstGeom>
        </p:spPr>
        <p:txBody>
          <a:bodyPr vert="horz" lIns="90615" tIns="45306" rIns="90615" bIns="45306" rtlCol="0"/>
          <a:lstStyle>
            <a:lvl1pPr algn="r">
              <a:defRPr sz="1200"/>
            </a:lvl1pPr>
          </a:lstStyle>
          <a:p>
            <a:fld id="{F0E400C4-62FC-465D-ACBC-5BF91F622C6A}" type="datetimeFigureOut">
              <a:rPr kumimoji="1" lang="ja-JP" altLang="en-US" smtClean="0"/>
              <a:t>2024/10/15</a:t>
            </a:fld>
            <a:endParaRPr kumimoji="1" lang="ja-JP" altLang="en-US"/>
          </a:p>
        </p:txBody>
      </p:sp>
      <p:sp>
        <p:nvSpPr>
          <p:cNvPr id="4" name="フッター プレースホルダー 3"/>
          <p:cNvSpPr>
            <a:spLocks noGrp="1"/>
          </p:cNvSpPr>
          <p:nvPr>
            <p:ph type="ftr" sz="quarter" idx="2"/>
          </p:nvPr>
        </p:nvSpPr>
        <p:spPr>
          <a:xfrm>
            <a:off x="4" y="9371504"/>
            <a:ext cx="2918621" cy="494813"/>
          </a:xfrm>
          <a:prstGeom prst="rect">
            <a:avLst/>
          </a:prstGeom>
        </p:spPr>
        <p:txBody>
          <a:bodyPr vert="horz" lIns="90615" tIns="45306" rIns="90615" bIns="4530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574" y="9371504"/>
            <a:ext cx="2918621" cy="494813"/>
          </a:xfrm>
          <a:prstGeom prst="rect">
            <a:avLst/>
          </a:prstGeom>
        </p:spPr>
        <p:txBody>
          <a:bodyPr vert="horz" lIns="90615" tIns="45306" rIns="90615" bIns="45306" rtlCol="0" anchor="b"/>
          <a:lstStyle>
            <a:lvl1pPr algn="r">
              <a:defRPr sz="1200"/>
            </a:lvl1pPr>
          </a:lstStyle>
          <a:p>
            <a:fld id="{28F77E1B-6127-4E8F-B340-BAC4A2D59DCF}" type="slidenum">
              <a:rPr kumimoji="1" lang="ja-JP" altLang="en-US" smtClean="0"/>
              <a:t>‹#›</a:t>
            </a:fld>
            <a:endParaRPr kumimoji="1" lang="ja-JP" altLang="en-US"/>
          </a:p>
        </p:txBody>
      </p:sp>
    </p:spTree>
    <p:extLst>
      <p:ext uri="{BB962C8B-B14F-4D97-AF65-F5344CB8AC3E}">
        <p14:creationId xmlns:p14="http://schemas.microsoft.com/office/powerpoint/2010/main" val="16208439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4"/>
            <a:ext cx="2918831" cy="495029"/>
          </a:xfrm>
          <a:prstGeom prst="rect">
            <a:avLst/>
          </a:prstGeom>
        </p:spPr>
        <p:txBody>
          <a:bodyPr vert="horz" lIns="90615" tIns="45306" rIns="90615" bIns="453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6" y="4"/>
            <a:ext cx="2918831" cy="495029"/>
          </a:xfrm>
          <a:prstGeom prst="rect">
            <a:avLst/>
          </a:prstGeom>
        </p:spPr>
        <p:txBody>
          <a:bodyPr vert="horz" lIns="90615" tIns="45306" rIns="90615" bIns="45306" rtlCol="0"/>
          <a:lstStyle>
            <a:lvl1pPr algn="r">
              <a:defRPr sz="1200"/>
            </a:lvl1pPr>
          </a:lstStyle>
          <a:p>
            <a:fld id="{E2C52428-4ED6-4669-87B1-627096DC22A0}" type="datetimeFigureOut">
              <a:rPr kumimoji="1" lang="ja-JP" altLang="en-US" smtClean="0"/>
              <a:t>2024/10/15</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615" tIns="45306" rIns="90615" bIns="45306" rtlCol="0" anchor="ctr"/>
          <a:lstStyle/>
          <a:p>
            <a:endParaRPr lang="ja-JP" altLang="en-US"/>
          </a:p>
        </p:txBody>
      </p:sp>
      <p:sp>
        <p:nvSpPr>
          <p:cNvPr id="5" name="ノート プレースホルダー 4"/>
          <p:cNvSpPr>
            <a:spLocks noGrp="1"/>
          </p:cNvSpPr>
          <p:nvPr>
            <p:ph type="body" sz="quarter" idx="3"/>
          </p:nvPr>
        </p:nvSpPr>
        <p:spPr>
          <a:xfrm>
            <a:off x="673577" y="4748165"/>
            <a:ext cx="5388610" cy="3884860"/>
          </a:xfrm>
          <a:prstGeom prst="rect">
            <a:avLst/>
          </a:prstGeom>
        </p:spPr>
        <p:txBody>
          <a:bodyPr vert="horz" lIns="90615" tIns="45306" rIns="90615" bIns="453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286"/>
            <a:ext cx="2918831" cy="495028"/>
          </a:xfrm>
          <a:prstGeom prst="rect">
            <a:avLst/>
          </a:prstGeom>
        </p:spPr>
        <p:txBody>
          <a:bodyPr vert="horz" lIns="90615" tIns="45306" rIns="90615" bIns="453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6" y="9371286"/>
            <a:ext cx="2918831" cy="495028"/>
          </a:xfrm>
          <a:prstGeom prst="rect">
            <a:avLst/>
          </a:prstGeom>
        </p:spPr>
        <p:txBody>
          <a:bodyPr vert="horz" lIns="90615" tIns="45306" rIns="90615" bIns="45306" rtlCol="0" anchor="b"/>
          <a:lstStyle>
            <a:lvl1pPr algn="r">
              <a:defRPr sz="1200"/>
            </a:lvl1pPr>
          </a:lstStyle>
          <a:p>
            <a:fld id="{B4754AF3-11AD-4DEF-A075-341F0C8AC012}" type="slidenum">
              <a:rPr kumimoji="1" lang="ja-JP" altLang="en-US" smtClean="0"/>
              <a:t>‹#›</a:t>
            </a:fld>
            <a:endParaRPr kumimoji="1" lang="ja-JP" altLang="en-US"/>
          </a:p>
        </p:txBody>
      </p:sp>
    </p:spTree>
    <p:extLst>
      <p:ext uri="{BB962C8B-B14F-4D97-AF65-F5344CB8AC3E}">
        <p14:creationId xmlns:p14="http://schemas.microsoft.com/office/powerpoint/2010/main" val="376447558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4754AF3-11AD-4DEF-A075-341F0C8AC012}" type="slidenum">
              <a:rPr kumimoji="1" lang="ja-JP" altLang="en-US" smtClean="0"/>
              <a:t>9</a:t>
            </a:fld>
            <a:endParaRPr kumimoji="1" lang="ja-JP" altLang="en-US"/>
          </a:p>
        </p:txBody>
      </p:sp>
    </p:spTree>
    <p:extLst>
      <p:ext uri="{BB962C8B-B14F-4D97-AF65-F5344CB8AC3E}">
        <p14:creationId xmlns:p14="http://schemas.microsoft.com/office/powerpoint/2010/main" val="698654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4754AF3-11AD-4DEF-A075-341F0C8AC012}" type="slidenum">
              <a:rPr kumimoji="1" lang="ja-JP" altLang="en-US" smtClean="0"/>
              <a:t>11</a:t>
            </a:fld>
            <a:endParaRPr kumimoji="1" lang="ja-JP" altLang="en-US" dirty="0"/>
          </a:p>
        </p:txBody>
      </p:sp>
    </p:spTree>
    <p:extLst>
      <p:ext uri="{BB962C8B-B14F-4D97-AF65-F5344CB8AC3E}">
        <p14:creationId xmlns:p14="http://schemas.microsoft.com/office/powerpoint/2010/main" val="4583310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AE0F744-F338-469C-81DD-7D82C9B8CA64}" type="slidenum">
              <a:rPr kumimoji="1" lang="ja-JP" altLang="en-US" smtClean="0"/>
              <a:t>‹#›</a:t>
            </a:fld>
            <a:endParaRPr kumimoji="1" lang="ja-JP" altLang="en-US"/>
          </a:p>
        </p:txBody>
      </p:sp>
      <p:sp>
        <p:nvSpPr>
          <p:cNvPr id="12" name="円/楕円 14">
            <a:extLst>
              <a:ext uri="{FF2B5EF4-FFF2-40B4-BE49-F238E27FC236}">
                <a16:creationId xmlns:a16="http://schemas.microsoft.com/office/drawing/2014/main" id="{47953C80-71A5-4AA2-AEAD-21948D1AA6DC}"/>
              </a:ext>
            </a:extLst>
          </p:cNvPr>
          <p:cNvSpPr/>
          <p:nvPr userDrawn="1"/>
        </p:nvSpPr>
        <p:spPr>
          <a:xfrm>
            <a:off x="6772122" y="3829873"/>
            <a:ext cx="3298372" cy="3298372"/>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3" name="円/楕円 15">
            <a:extLst>
              <a:ext uri="{FF2B5EF4-FFF2-40B4-BE49-F238E27FC236}">
                <a16:creationId xmlns:a16="http://schemas.microsoft.com/office/drawing/2014/main" id="{9C4582D1-F710-4E2F-9868-CB89116D5932}"/>
              </a:ext>
            </a:extLst>
          </p:cNvPr>
          <p:cNvSpPr/>
          <p:nvPr userDrawn="1"/>
        </p:nvSpPr>
        <p:spPr>
          <a:xfrm>
            <a:off x="6553973" y="3640996"/>
            <a:ext cx="1268186" cy="1268186"/>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4" name="正方形/長方形 13"/>
          <p:cNvSpPr/>
          <p:nvPr userDrawn="1"/>
        </p:nvSpPr>
        <p:spPr>
          <a:xfrm>
            <a:off x="-46119" y="-46139"/>
            <a:ext cx="2461774" cy="6904139"/>
          </a:xfrm>
          <a:prstGeom prst="rect">
            <a:avLst/>
          </a:prstGeom>
          <a:solidFill>
            <a:srgbClr val="004196"/>
          </a:solidFill>
          <a:ln>
            <a:solidFill>
              <a:srgbClr val="0041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3257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14"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3094137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AE6B26A-F333-4671-8EC9-FE0F88FDBA6E}" type="datetimeFigureOut">
              <a:rPr kumimoji="1" lang="ja-JP" altLang="en-US" smtClean="0"/>
              <a:t>2024/10/15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14890315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AE6B26A-F333-4671-8EC9-FE0F88FDBA6E}" type="datetimeFigureOut">
              <a:rPr kumimoji="1" lang="ja-JP" altLang="en-US" smtClean="0"/>
              <a:t>2024/10/15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8304142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6275" y="1709738"/>
            <a:ext cx="8543925"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6275" y="4589463"/>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AE6B26A-F333-4671-8EC9-FE0F88FDBA6E}" type="datetimeFigureOut">
              <a:rPr kumimoji="1" lang="ja-JP" altLang="en-US" smtClean="0"/>
              <a:t>2024/10/15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26254913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195762"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29200" y="1825625"/>
            <a:ext cx="4195763"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AE6B26A-F333-4671-8EC9-FE0F88FDBA6E}" type="datetimeFigureOut">
              <a:rPr kumimoji="1" lang="ja-JP" altLang="en-US" smtClean="0"/>
              <a:t>2024/10/15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6042518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625" y="365125"/>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625" y="1681163"/>
            <a:ext cx="41910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625" y="2505075"/>
            <a:ext cx="419100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6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63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AE6B26A-F333-4671-8EC9-FE0F88FDBA6E}" type="datetimeFigureOut">
              <a:rPr kumimoji="1" lang="ja-JP" altLang="en-US" smtClean="0"/>
              <a:t>2024/10/15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31574635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AE6B26A-F333-4671-8EC9-FE0F88FDBA6E}" type="datetimeFigureOut">
              <a:rPr kumimoji="1" lang="ja-JP" altLang="en-US" smtClean="0"/>
              <a:t>2024/10/15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1750993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AE6B26A-F333-4671-8EC9-FE0F88FDBA6E}" type="datetimeFigureOut">
              <a:rPr kumimoji="1" lang="ja-JP" altLang="en-US" smtClean="0"/>
              <a:t>2024/10/15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13142433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625" y="457200"/>
            <a:ext cx="3194050"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638" y="987425"/>
            <a:ext cx="501491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AE6B26A-F333-4671-8EC9-FE0F88FDBA6E}" type="datetimeFigureOut">
              <a:rPr kumimoji="1" lang="ja-JP" altLang="en-US" smtClean="0"/>
              <a:t>2024/10/15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26384253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625" y="457200"/>
            <a:ext cx="3194050"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4211638" y="987425"/>
            <a:ext cx="50149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AE6B26A-F333-4671-8EC9-FE0F88FDBA6E}" type="datetimeFigureOut">
              <a:rPr kumimoji="1" lang="ja-JP" altLang="en-US" smtClean="0"/>
              <a:t>2024/10/15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230970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ユーザー設定レイアウト">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AE0F744-F338-469C-81DD-7D82C9B8CA64}" type="slidenum">
              <a:rPr kumimoji="1" lang="ja-JP" altLang="en-US" smtClean="0"/>
              <a:t>‹#›</a:t>
            </a:fld>
            <a:endParaRPr kumimoji="1" lang="ja-JP" altLang="en-US"/>
          </a:p>
        </p:txBody>
      </p:sp>
      <p:sp>
        <p:nvSpPr>
          <p:cNvPr id="14" name="正方形/長方形 13"/>
          <p:cNvSpPr/>
          <p:nvPr userDrawn="1"/>
        </p:nvSpPr>
        <p:spPr>
          <a:xfrm>
            <a:off x="-46119" y="-46139"/>
            <a:ext cx="2448126" cy="6904139"/>
          </a:xfrm>
          <a:prstGeom prst="rect">
            <a:avLst/>
          </a:prstGeom>
          <a:solidFill>
            <a:srgbClr val="004196"/>
          </a:solidFill>
          <a:ln>
            <a:solidFill>
              <a:srgbClr val="0041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15">
            <a:extLst>
              <a:ext uri="{FF2B5EF4-FFF2-40B4-BE49-F238E27FC236}">
                <a16:creationId xmlns:a16="http://schemas.microsoft.com/office/drawing/2014/main" id="{9C4582D1-F710-4E2F-9868-CB89116D5932}"/>
              </a:ext>
            </a:extLst>
          </p:cNvPr>
          <p:cNvSpPr/>
          <p:nvPr userDrawn="1"/>
        </p:nvSpPr>
        <p:spPr>
          <a:xfrm>
            <a:off x="6553973" y="3640996"/>
            <a:ext cx="1268186" cy="1268186"/>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9" name="円/楕円 14">
            <a:extLst>
              <a:ext uri="{FF2B5EF4-FFF2-40B4-BE49-F238E27FC236}">
                <a16:creationId xmlns:a16="http://schemas.microsoft.com/office/drawing/2014/main" id="{47953C80-71A5-4AA2-AEAD-21948D1AA6DC}"/>
              </a:ext>
            </a:extLst>
          </p:cNvPr>
          <p:cNvSpPr/>
          <p:nvPr userDrawn="1"/>
        </p:nvSpPr>
        <p:spPr>
          <a:xfrm>
            <a:off x="6772122" y="3829873"/>
            <a:ext cx="3298372" cy="3298372"/>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839601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AE6B26A-F333-4671-8EC9-FE0F88FDBA6E}" type="datetimeFigureOut">
              <a:rPr kumimoji="1" lang="ja-JP" altLang="en-US" smtClean="0"/>
              <a:t>2024/10/15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30530928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9775" y="365125"/>
            <a:ext cx="2135188"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8" y="365125"/>
            <a:ext cx="6256337"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AE6B26A-F333-4671-8EC9-FE0F88FDBA6E}" type="datetimeFigureOut">
              <a:rPr kumimoji="1" lang="ja-JP" altLang="en-US" smtClean="0"/>
              <a:t>2024/10/15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1126345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セクション ヘッダー">
    <p:spTree>
      <p:nvGrpSpPr>
        <p:cNvPr id="1" name=""/>
        <p:cNvGrpSpPr/>
        <p:nvPr/>
      </p:nvGrpSpPr>
      <p:grpSpPr>
        <a:xfrm>
          <a:off x="0" y="0"/>
          <a:ext cx="0" cy="0"/>
          <a:chOff x="0" y="0"/>
          <a:chExt cx="0" cy="0"/>
        </a:xfrm>
      </p:grpSpPr>
      <p:sp>
        <p:nvSpPr>
          <p:cNvPr id="7" name="スライド番号プレースホルダー 5">
            <a:extLst>
              <a:ext uri="{FF2B5EF4-FFF2-40B4-BE49-F238E27FC236}">
                <a16:creationId xmlns:a16="http://schemas.microsoft.com/office/drawing/2014/main" id="{2C89B828-B338-413C-B008-0A8566F4881D}"/>
              </a:ext>
            </a:extLst>
          </p:cNvPr>
          <p:cNvSpPr>
            <a:spLocks noGrp="1"/>
          </p:cNvSpPr>
          <p:nvPr>
            <p:ph type="sldNum" sz="quarter" idx="12"/>
          </p:nvPr>
        </p:nvSpPr>
        <p:spPr>
          <a:xfrm>
            <a:off x="7381875" y="6463208"/>
            <a:ext cx="2228850" cy="249385"/>
          </a:xfrm>
        </p:spPr>
        <p:txBody>
          <a:bodyPr rtlCol="0"/>
          <a:lstStyle>
            <a:lvl1pPr algn="r">
              <a:defRPr sz="731">
                <a:solidFill>
                  <a:schemeClr val="accent3"/>
                </a:solidFill>
                <a:latin typeface="Meiryo UI" panose="020B0604030504040204" pitchFamily="50" charset="-128"/>
                <a:ea typeface="Meiryo UI" panose="020B0604030504040204" pitchFamily="50" charset="-128"/>
              </a:defRPr>
            </a:lvl1pPr>
          </a:lstStyle>
          <a:p>
            <a:fld id="{48BB047D-A6CD-43AB-96F0-683C726B586B}" type="slidenum">
              <a:rPr lang="en-US" altLang="ja-JP" noProof="0" smtClean="0"/>
              <a:pPr/>
              <a:t>‹#›</a:t>
            </a:fld>
            <a:endParaRPr lang="ja-JP" altLang="en-US" noProof="0" dirty="0"/>
          </a:p>
        </p:txBody>
      </p:sp>
      <p:sp>
        <p:nvSpPr>
          <p:cNvPr id="19" name="長方形 18">
            <a:extLst>
              <a:ext uri="{FF2B5EF4-FFF2-40B4-BE49-F238E27FC236}">
                <a16:creationId xmlns:a16="http://schemas.microsoft.com/office/drawing/2014/main" id="{9A55704E-D515-4774-90C6-5F887DDAE55E}"/>
              </a:ext>
            </a:extLst>
          </p:cNvPr>
          <p:cNvSpPr/>
          <p:nvPr userDrawn="1"/>
        </p:nvSpPr>
        <p:spPr>
          <a:xfrm>
            <a:off x="368514" y="2428608"/>
            <a:ext cx="6912000" cy="45719"/>
          </a:xfrm>
          <a:prstGeom prst="rect">
            <a:avLst/>
          </a:prstGeom>
          <a:solidFill>
            <a:srgbClr val="0041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sz="1463" noProof="0" dirty="0">
              <a:latin typeface="Meiryo UI" panose="020B0604030504040204" pitchFamily="50" charset="-128"/>
              <a:ea typeface="Meiryo UI" panose="020B0604030504040204" pitchFamily="50" charset="-128"/>
            </a:endParaRPr>
          </a:p>
        </p:txBody>
      </p:sp>
      <p:sp>
        <p:nvSpPr>
          <p:cNvPr id="4" name="タイトル 3">
            <a:extLst>
              <a:ext uri="{FF2B5EF4-FFF2-40B4-BE49-F238E27FC236}">
                <a16:creationId xmlns:a16="http://schemas.microsoft.com/office/drawing/2014/main" id="{E39D1C78-6110-4052-8455-7E7893F7FCD3}"/>
              </a:ext>
            </a:extLst>
          </p:cNvPr>
          <p:cNvSpPr>
            <a:spLocks noGrp="1"/>
          </p:cNvSpPr>
          <p:nvPr>
            <p:ph type="title"/>
          </p:nvPr>
        </p:nvSpPr>
        <p:spPr>
          <a:xfrm>
            <a:off x="368515" y="1770073"/>
            <a:ext cx="6912000" cy="658535"/>
          </a:xfrm>
        </p:spPr>
        <p:txBody>
          <a:bodyPr rtlCol="0">
            <a:normAutofit/>
          </a:bodyPr>
          <a:lstStyle>
            <a:lvl1pPr>
              <a:defRPr lang="en-US" sz="2800" b="1" kern="1200" cap="all" baseline="0" smtClean="0">
                <a:solidFill>
                  <a:srgbClr val="004196"/>
                </a:solidFill>
                <a:latin typeface="+mn-ea"/>
                <a:ea typeface="+mn-ea"/>
                <a:cs typeface="+mj-cs"/>
              </a:defRPr>
            </a:lvl1pPr>
          </a:lstStyle>
          <a:p>
            <a:pPr rtl="0"/>
            <a:r>
              <a:rPr lang="ja-JP" altLang="en-US" noProof="0" dirty="0"/>
              <a:t>マスター タイトルの書式設定</a:t>
            </a:r>
          </a:p>
        </p:txBody>
      </p:sp>
      <p:sp>
        <p:nvSpPr>
          <p:cNvPr id="21" name="円/楕円 16">
            <a:extLst>
              <a:ext uri="{FF2B5EF4-FFF2-40B4-BE49-F238E27FC236}">
                <a16:creationId xmlns:a16="http://schemas.microsoft.com/office/drawing/2014/main" id="{8725921A-0ED5-431E-899C-28A6920B5029}"/>
              </a:ext>
            </a:extLst>
          </p:cNvPr>
          <p:cNvSpPr/>
          <p:nvPr userDrawn="1"/>
        </p:nvSpPr>
        <p:spPr>
          <a:xfrm>
            <a:off x="7700282" y="1022650"/>
            <a:ext cx="3298372" cy="3298372"/>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22" name="円/楕円 17">
            <a:extLst>
              <a:ext uri="{FF2B5EF4-FFF2-40B4-BE49-F238E27FC236}">
                <a16:creationId xmlns:a16="http://schemas.microsoft.com/office/drawing/2014/main" id="{EE8B169A-8A2F-4425-A9A1-1B828428B434}"/>
              </a:ext>
            </a:extLst>
          </p:cNvPr>
          <p:cNvSpPr/>
          <p:nvPr userDrawn="1"/>
        </p:nvSpPr>
        <p:spPr>
          <a:xfrm>
            <a:off x="7381875" y="798246"/>
            <a:ext cx="1268186" cy="1268186"/>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9" name="Footer Placeholder 4"/>
          <p:cNvSpPr>
            <a:spLocks noGrp="1"/>
          </p:cNvSpPr>
          <p:nvPr>
            <p:ph type="ftr" sz="quarter" idx="3"/>
          </p:nvPr>
        </p:nvSpPr>
        <p:spPr>
          <a:xfrm>
            <a:off x="8658607" y="-17093"/>
            <a:ext cx="1330414" cy="213645"/>
          </a:xfrm>
          <a:prstGeom prst="rect">
            <a:avLst/>
          </a:prstGeom>
        </p:spPr>
        <p:txBody>
          <a:bodyPr vert="horz" lIns="91440" tIns="45720" rIns="91440" bIns="45720" rtlCol="0" anchor="ctr"/>
          <a:lstStyle>
            <a:lvl1pPr algn="r">
              <a:defRPr sz="1200">
                <a:solidFill>
                  <a:schemeClr val="tx1">
                    <a:tint val="75000"/>
                  </a:schemeClr>
                </a:solidFill>
                <a:latin typeface="+mn-ea"/>
                <a:ea typeface="+mn-ea"/>
              </a:defRPr>
            </a:lvl1pPr>
          </a:lstStyle>
          <a:p>
            <a:r>
              <a:rPr kumimoji="1" lang="en-US" altLang="ja-JP" dirty="0"/>
              <a:t>2022.12.15</a:t>
            </a:r>
            <a:r>
              <a:rPr kumimoji="1" lang="ja-JP" altLang="en-US" dirty="0"/>
              <a:t>版</a:t>
            </a:r>
          </a:p>
        </p:txBody>
      </p:sp>
    </p:spTree>
    <p:extLst>
      <p:ext uri="{BB962C8B-B14F-4D97-AF65-F5344CB8AC3E}">
        <p14:creationId xmlns:p14="http://schemas.microsoft.com/office/powerpoint/2010/main" val="1867689672"/>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セクション ヘッダー">
    <p:spTree>
      <p:nvGrpSpPr>
        <p:cNvPr id="1" name=""/>
        <p:cNvGrpSpPr/>
        <p:nvPr/>
      </p:nvGrpSpPr>
      <p:grpSpPr>
        <a:xfrm>
          <a:off x="0" y="0"/>
          <a:ext cx="0" cy="0"/>
          <a:chOff x="0" y="0"/>
          <a:chExt cx="0" cy="0"/>
        </a:xfrm>
      </p:grpSpPr>
      <p:sp>
        <p:nvSpPr>
          <p:cNvPr id="7" name="スライド番号プレースホルダー 5">
            <a:extLst>
              <a:ext uri="{FF2B5EF4-FFF2-40B4-BE49-F238E27FC236}">
                <a16:creationId xmlns:a16="http://schemas.microsoft.com/office/drawing/2014/main" id="{2C89B828-B338-413C-B008-0A8566F4881D}"/>
              </a:ext>
            </a:extLst>
          </p:cNvPr>
          <p:cNvSpPr>
            <a:spLocks noGrp="1"/>
          </p:cNvSpPr>
          <p:nvPr>
            <p:ph type="sldNum" sz="quarter" idx="12"/>
          </p:nvPr>
        </p:nvSpPr>
        <p:spPr>
          <a:xfrm>
            <a:off x="7381875" y="6463208"/>
            <a:ext cx="2228850" cy="249385"/>
          </a:xfrm>
        </p:spPr>
        <p:txBody>
          <a:bodyPr rtlCol="0"/>
          <a:lstStyle>
            <a:lvl1pPr algn="r">
              <a:defRPr sz="731">
                <a:solidFill>
                  <a:schemeClr val="accent3"/>
                </a:solidFill>
                <a:latin typeface="Meiryo UI" panose="020B0604030504040204" pitchFamily="50" charset="-128"/>
                <a:ea typeface="Meiryo UI" panose="020B0604030504040204" pitchFamily="50" charset="-128"/>
              </a:defRPr>
            </a:lvl1pPr>
          </a:lstStyle>
          <a:p>
            <a:fld id="{48BB047D-A6CD-43AB-96F0-683C726B586B}" type="slidenum">
              <a:rPr lang="en-US" altLang="ja-JP" noProof="0" smtClean="0"/>
              <a:pPr/>
              <a:t>‹#›</a:t>
            </a:fld>
            <a:endParaRPr lang="ja-JP" altLang="en-US" noProof="0" dirty="0"/>
          </a:p>
        </p:txBody>
      </p:sp>
      <p:sp>
        <p:nvSpPr>
          <p:cNvPr id="4" name="タイトル 3">
            <a:extLst>
              <a:ext uri="{FF2B5EF4-FFF2-40B4-BE49-F238E27FC236}">
                <a16:creationId xmlns:a16="http://schemas.microsoft.com/office/drawing/2014/main" id="{E39D1C78-6110-4052-8455-7E7893F7FCD3}"/>
              </a:ext>
            </a:extLst>
          </p:cNvPr>
          <p:cNvSpPr>
            <a:spLocks noGrp="1"/>
          </p:cNvSpPr>
          <p:nvPr>
            <p:ph type="title"/>
          </p:nvPr>
        </p:nvSpPr>
        <p:spPr>
          <a:xfrm>
            <a:off x="2532875" y="1505823"/>
            <a:ext cx="6912000" cy="4420999"/>
          </a:xfrm>
          <a:solidFill>
            <a:srgbClr val="004196"/>
          </a:solidFill>
        </p:spPr>
        <p:txBody>
          <a:bodyPr rtlCol="0" anchor="t">
            <a:normAutofit/>
          </a:bodyPr>
          <a:lstStyle>
            <a:lvl1pPr>
              <a:defRPr lang="en-US" sz="2800" b="1" kern="1200" cap="all" baseline="0" smtClean="0">
                <a:solidFill>
                  <a:schemeClr val="bg1">
                    <a:lumMod val="95000"/>
                  </a:schemeClr>
                </a:solidFill>
                <a:latin typeface="+mn-ea"/>
                <a:ea typeface="+mn-ea"/>
                <a:cs typeface="+mj-cs"/>
              </a:defRPr>
            </a:lvl1pPr>
          </a:lstStyle>
          <a:p>
            <a:pPr rtl="0"/>
            <a:r>
              <a:rPr lang="ja-JP" altLang="en-US" noProof="0" dirty="0"/>
              <a:t>マスター タイトルの書式設定</a:t>
            </a:r>
          </a:p>
        </p:txBody>
      </p:sp>
      <p:sp>
        <p:nvSpPr>
          <p:cNvPr id="8" name="円/楕円 16">
            <a:extLst>
              <a:ext uri="{FF2B5EF4-FFF2-40B4-BE49-F238E27FC236}">
                <a16:creationId xmlns:a16="http://schemas.microsoft.com/office/drawing/2014/main" id="{8725921A-0ED5-431E-899C-28A6920B5029}"/>
              </a:ext>
            </a:extLst>
          </p:cNvPr>
          <p:cNvSpPr/>
          <p:nvPr userDrawn="1"/>
        </p:nvSpPr>
        <p:spPr>
          <a:xfrm>
            <a:off x="-936185" y="1731521"/>
            <a:ext cx="3298372" cy="3298372"/>
          </a:xfrm>
          <a:prstGeom prst="ellipse">
            <a:avLst/>
          </a:prstGeom>
          <a:noFill/>
          <a:ln w="19050">
            <a:solidFill>
              <a:srgbClr val="33A1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9" name="円/楕円 17">
            <a:extLst>
              <a:ext uri="{FF2B5EF4-FFF2-40B4-BE49-F238E27FC236}">
                <a16:creationId xmlns:a16="http://schemas.microsoft.com/office/drawing/2014/main" id="{EE8B169A-8A2F-4425-A9A1-1B828428B434}"/>
              </a:ext>
            </a:extLst>
          </p:cNvPr>
          <p:cNvSpPr/>
          <p:nvPr userDrawn="1"/>
        </p:nvSpPr>
        <p:spPr>
          <a:xfrm>
            <a:off x="-122428" y="5143744"/>
            <a:ext cx="1268186" cy="1268186"/>
          </a:xfrm>
          <a:prstGeom prst="ellipse">
            <a:avLst/>
          </a:prstGeom>
          <a:noFill/>
          <a:ln w="19050">
            <a:solidFill>
              <a:srgbClr val="33A1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0" name="Footer Placeholder 4"/>
          <p:cNvSpPr>
            <a:spLocks noGrp="1"/>
          </p:cNvSpPr>
          <p:nvPr>
            <p:ph type="ftr" sz="quarter" idx="3"/>
          </p:nvPr>
        </p:nvSpPr>
        <p:spPr>
          <a:xfrm>
            <a:off x="8658607" y="-17093"/>
            <a:ext cx="1330414" cy="213645"/>
          </a:xfrm>
          <a:prstGeom prst="rect">
            <a:avLst/>
          </a:prstGeom>
        </p:spPr>
        <p:txBody>
          <a:bodyPr vert="horz" lIns="91440" tIns="45720" rIns="91440" bIns="45720" rtlCol="0" anchor="ctr"/>
          <a:lstStyle>
            <a:lvl1pPr algn="r">
              <a:defRPr sz="1200">
                <a:solidFill>
                  <a:schemeClr val="tx1">
                    <a:tint val="75000"/>
                  </a:schemeClr>
                </a:solidFill>
                <a:latin typeface="+mn-ea"/>
                <a:ea typeface="+mn-ea"/>
              </a:defRPr>
            </a:lvl1pPr>
          </a:lstStyle>
          <a:p>
            <a:r>
              <a:rPr kumimoji="1" lang="en-US" altLang="ja-JP" dirty="0"/>
              <a:t>2022.12.15</a:t>
            </a:r>
            <a:r>
              <a:rPr kumimoji="1" lang="ja-JP" altLang="en-US" dirty="0"/>
              <a:t>版</a:t>
            </a:r>
          </a:p>
        </p:txBody>
      </p:sp>
    </p:spTree>
    <p:extLst>
      <p:ext uri="{BB962C8B-B14F-4D97-AF65-F5344CB8AC3E}">
        <p14:creationId xmlns:p14="http://schemas.microsoft.com/office/powerpoint/2010/main" val="2206616972"/>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 name="正方形/長方形 1"/>
          <p:cNvSpPr/>
          <p:nvPr userDrawn="1"/>
        </p:nvSpPr>
        <p:spPr>
          <a:xfrm>
            <a:off x="396765" y="2574401"/>
            <a:ext cx="9112469" cy="902836"/>
          </a:xfrm>
          <a:prstGeom prst="rect">
            <a:avLst/>
          </a:prstGeom>
          <a:solidFill>
            <a:srgbClr val="00419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タイトル 1">
            <a:extLst>
              <a:ext uri="{FF2B5EF4-FFF2-40B4-BE49-F238E27FC236}">
                <a16:creationId xmlns:a16="http://schemas.microsoft.com/office/drawing/2014/main" id="{620DE157-5EE1-4EA0-81F6-327024E6EEFE}"/>
              </a:ext>
            </a:extLst>
          </p:cNvPr>
          <p:cNvSpPr>
            <a:spLocks noGrp="1"/>
          </p:cNvSpPr>
          <p:nvPr>
            <p:ph type="title" hasCustomPrompt="1"/>
          </p:nvPr>
        </p:nvSpPr>
        <p:spPr>
          <a:xfrm>
            <a:off x="638133" y="2696049"/>
            <a:ext cx="8648480" cy="654338"/>
          </a:xfrm>
        </p:spPr>
        <p:txBody>
          <a:bodyPr anchor="ctr">
            <a:normAutofit/>
          </a:bodyPr>
          <a:lstStyle>
            <a:lvl1pPr algn="ctr">
              <a:defRPr sz="3200" b="0">
                <a:solidFill>
                  <a:schemeClr val="bg1"/>
                </a:solidFill>
                <a:latin typeface="ＭＳ ゴシック" panose="020B0609070205080204" pitchFamily="49" charset="-128"/>
                <a:ea typeface="ＭＳ ゴシック" panose="020B0609070205080204" pitchFamily="49" charset="-128"/>
              </a:defRPr>
            </a:lvl1pPr>
          </a:lstStyle>
          <a:p>
            <a:r>
              <a:rPr kumimoji="1" lang="ja-JP" altLang="en-US" dirty="0"/>
              <a:t>資料名称</a:t>
            </a:r>
          </a:p>
        </p:txBody>
      </p:sp>
      <p:sp>
        <p:nvSpPr>
          <p:cNvPr id="20" name="テキスト プレースホルダー 12">
            <a:extLst>
              <a:ext uri="{FF2B5EF4-FFF2-40B4-BE49-F238E27FC236}">
                <a16:creationId xmlns:a16="http://schemas.microsoft.com/office/drawing/2014/main" id="{B7E649F9-F150-4C65-8EF8-5894A2C8D04B}"/>
              </a:ext>
            </a:extLst>
          </p:cNvPr>
          <p:cNvSpPr>
            <a:spLocks noGrp="1"/>
          </p:cNvSpPr>
          <p:nvPr>
            <p:ph type="body" sz="quarter" idx="13" hasCustomPrompt="1"/>
          </p:nvPr>
        </p:nvSpPr>
        <p:spPr>
          <a:xfrm>
            <a:off x="638133" y="2175592"/>
            <a:ext cx="8648480" cy="398809"/>
          </a:xfrm>
        </p:spPr>
        <p:txBody>
          <a:bodyPr anchor="ctr">
            <a:noAutofit/>
          </a:bodyPr>
          <a:lstStyle>
            <a:lvl1pPr marL="0" indent="0">
              <a:buNone/>
              <a:defRPr sz="2400">
                <a:solidFill>
                  <a:schemeClr val="bg1"/>
                </a:solidFill>
                <a:latin typeface="ＭＳ ゴシック" panose="020B0609070205080204" pitchFamily="49" charset="-128"/>
                <a:ea typeface="ＭＳ ゴシック" panose="020B0609070205080204" pitchFamily="49" charset="-128"/>
              </a:defRPr>
            </a:lvl1pPr>
          </a:lstStyle>
          <a:p>
            <a:pPr lvl="0"/>
            <a:r>
              <a:rPr kumimoji="1" lang="ja-JP" altLang="en-US" dirty="0"/>
              <a:t>業務名称</a:t>
            </a:r>
            <a:endParaRPr kumimoji="1" lang="en-US" altLang="ja-JP" dirty="0"/>
          </a:p>
        </p:txBody>
      </p:sp>
      <p:sp>
        <p:nvSpPr>
          <p:cNvPr id="14"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2040984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cxnSp>
        <p:nvCxnSpPr>
          <p:cNvPr id="8" name="直線コネクタ 7">
            <a:extLst>
              <a:ext uri="{FF2B5EF4-FFF2-40B4-BE49-F238E27FC236}">
                <a16:creationId xmlns:a16="http://schemas.microsoft.com/office/drawing/2014/main" id="{EED4A916-229F-4D68-B1CA-918B9E6F994E}"/>
              </a:ext>
            </a:extLst>
          </p:cNvPr>
          <p:cNvCxnSpPr>
            <a:cxnSpLocks/>
          </p:cNvCxnSpPr>
          <p:nvPr userDrawn="1"/>
        </p:nvCxnSpPr>
        <p:spPr>
          <a:xfrm>
            <a:off x="638133" y="3377420"/>
            <a:ext cx="8648480" cy="34696"/>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テキスト プレースホルダー 12">
            <a:extLst>
              <a:ext uri="{FF2B5EF4-FFF2-40B4-BE49-F238E27FC236}">
                <a16:creationId xmlns:a16="http://schemas.microsoft.com/office/drawing/2014/main" id="{B7E649F9-F150-4C65-8EF8-5894A2C8D04B}"/>
              </a:ext>
            </a:extLst>
          </p:cNvPr>
          <p:cNvSpPr>
            <a:spLocks noGrp="1"/>
          </p:cNvSpPr>
          <p:nvPr>
            <p:ph type="body" sz="quarter" idx="13" hasCustomPrompt="1"/>
          </p:nvPr>
        </p:nvSpPr>
        <p:spPr>
          <a:xfrm>
            <a:off x="638133" y="2853612"/>
            <a:ext cx="8648480" cy="398809"/>
          </a:xfrm>
        </p:spPr>
        <p:txBody>
          <a:bodyPr anchor="ctr">
            <a:noAutofit/>
          </a:bodyPr>
          <a:lstStyle>
            <a:lvl1pPr marL="0" indent="0">
              <a:buNone/>
              <a:defRPr sz="2400">
                <a:solidFill>
                  <a:schemeClr val="tx1"/>
                </a:solidFill>
                <a:latin typeface="ＭＳ ゴシック" panose="020B0609070205080204" pitchFamily="49" charset="-128"/>
                <a:ea typeface="ＭＳ ゴシック" panose="020B0609070205080204" pitchFamily="49" charset="-128"/>
              </a:defRPr>
            </a:lvl1pPr>
          </a:lstStyle>
          <a:p>
            <a:pPr lvl="0"/>
            <a:r>
              <a:rPr kumimoji="1" lang="ja-JP" altLang="en-US" dirty="0"/>
              <a:t>章の名称</a:t>
            </a:r>
            <a:endParaRPr kumimoji="1" lang="en-US" altLang="ja-JP" dirty="0"/>
          </a:p>
        </p:txBody>
      </p:sp>
      <p:sp>
        <p:nvSpPr>
          <p:cNvPr id="14"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39575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48DEC90F-B50A-4FD3-84C7-6DF53D8C0224}"/>
              </a:ext>
            </a:extLst>
          </p:cNvPr>
          <p:cNvCxnSpPr/>
          <p:nvPr userDrawn="1"/>
        </p:nvCxnSpPr>
        <p:spPr>
          <a:xfrm>
            <a:off x="0" y="639101"/>
            <a:ext cx="99060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8" name="テキスト プレースホルダー 12">
            <a:extLst>
              <a:ext uri="{FF2B5EF4-FFF2-40B4-BE49-F238E27FC236}">
                <a16:creationId xmlns:a16="http://schemas.microsoft.com/office/drawing/2014/main" id="{745834F0-E8CA-4508-B8C9-62DF02512FEC}"/>
              </a:ext>
            </a:extLst>
          </p:cNvPr>
          <p:cNvSpPr>
            <a:spLocks noGrp="1"/>
          </p:cNvSpPr>
          <p:nvPr>
            <p:ph type="body" sz="quarter" idx="16" hasCustomPrompt="1"/>
          </p:nvPr>
        </p:nvSpPr>
        <p:spPr>
          <a:xfrm>
            <a:off x="109057" y="155279"/>
            <a:ext cx="9722841" cy="360000"/>
          </a:xfrm>
        </p:spPr>
        <p:txBody>
          <a:bodyPr lIns="72000" tIns="36000" rIns="72000" bIns="36000" anchor="ctr">
            <a:noAutofit/>
          </a:bodyPr>
          <a:lstStyle>
            <a:lvl1pPr marL="0" indent="0">
              <a:buNone/>
              <a:defRPr sz="2400" b="1">
                <a:solidFill>
                  <a:schemeClr val="accent1"/>
                </a:solidFill>
                <a:latin typeface="ＭＳ ゴシック" panose="020B0609070205080204" pitchFamily="49" charset="-128"/>
                <a:ea typeface="ＭＳ ゴシック" panose="020B0609070205080204" pitchFamily="49" charset="-128"/>
              </a:defRPr>
            </a:lvl1pPr>
          </a:lstStyle>
          <a:p>
            <a:pPr lvl="0"/>
            <a:r>
              <a:rPr kumimoji="1" lang="en-US" altLang="ja-JP" dirty="0"/>
              <a:t>T2</a:t>
            </a:r>
          </a:p>
        </p:txBody>
      </p:sp>
      <p:sp>
        <p:nvSpPr>
          <p:cNvPr id="13"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3121280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2_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16"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541344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6"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2932185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42" y="365129"/>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42"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60"/>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281367" y="6356360"/>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368743673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61" r:id="rId5"/>
    <p:sldLayoutId id="2147483669" r:id="rId6"/>
    <p:sldLayoutId id="2147483670" r:id="rId7"/>
    <p:sldLayoutId id="2147483671" r:id="rId8"/>
    <p:sldLayoutId id="2147483672" r:id="rId9"/>
    <p:sldLayoutId id="2147483673" r:id="rId10"/>
  </p:sldLayoutIdLst>
  <p:hf hdr="0" ftr="0" dt="0"/>
  <p:txStyles>
    <p:title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97" indent="-228597" algn="l" defTabSz="914384"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88" indent="-228597" algn="l" defTabSz="914384"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80" indent="-228597" algn="l" defTabSz="914384"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72"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64"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56"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49"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40"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33"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384" rtl="0" eaLnBrk="1" latinLnBrk="0" hangingPunct="1">
        <a:defRPr kumimoji="1" sz="1800" kern="1200">
          <a:solidFill>
            <a:schemeClr val="tx1"/>
          </a:solidFill>
          <a:latin typeface="+mn-lt"/>
          <a:ea typeface="+mn-ea"/>
          <a:cs typeface="+mn-cs"/>
        </a:defRPr>
      </a:lvl1pPr>
      <a:lvl2pPr marL="457193" algn="l" defTabSz="914384" rtl="0" eaLnBrk="1" latinLnBrk="0" hangingPunct="1">
        <a:defRPr kumimoji="1" sz="1800" kern="1200">
          <a:solidFill>
            <a:schemeClr val="tx1"/>
          </a:solidFill>
          <a:latin typeface="+mn-lt"/>
          <a:ea typeface="+mn-ea"/>
          <a:cs typeface="+mn-cs"/>
        </a:defRPr>
      </a:lvl2pPr>
      <a:lvl3pPr marL="914384" algn="l" defTabSz="914384" rtl="0" eaLnBrk="1" latinLnBrk="0" hangingPunct="1">
        <a:defRPr kumimoji="1" sz="1800" kern="1200">
          <a:solidFill>
            <a:schemeClr val="tx1"/>
          </a:solidFill>
          <a:latin typeface="+mn-lt"/>
          <a:ea typeface="+mn-ea"/>
          <a:cs typeface="+mn-cs"/>
        </a:defRPr>
      </a:lvl3pPr>
      <a:lvl4pPr marL="1371577" algn="l" defTabSz="914384" rtl="0" eaLnBrk="1" latinLnBrk="0" hangingPunct="1">
        <a:defRPr kumimoji="1" sz="1800" kern="1200">
          <a:solidFill>
            <a:schemeClr val="tx1"/>
          </a:solidFill>
          <a:latin typeface="+mn-lt"/>
          <a:ea typeface="+mn-ea"/>
          <a:cs typeface="+mn-cs"/>
        </a:defRPr>
      </a:lvl4pPr>
      <a:lvl5pPr marL="1828767" algn="l" defTabSz="914384" rtl="0" eaLnBrk="1" latinLnBrk="0" hangingPunct="1">
        <a:defRPr kumimoji="1" sz="1800" kern="1200">
          <a:solidFill>
            <a:schemeClr val="tx1"/>
          </a:solidFill>
          <a:latin typeface="+mn-lt"/>
          <a:ea typeface="+mn-ea"/>
          <a:cs typeface="+mn-cs"/>
        </a:defRPr>
      </a:lvl5pPr>
      <a:lvl6pPr marL="2285961" algn="l" defTabSz="914384" rtl="0" eaLnBrk="1" latinLnBrk="0" hangingPunct="1">
        <a:defRPr kumimoji="1" sz="1800" kern="1200">
          <a:solidFill>
            <a:schemeClr val="tx1"/>
          </a:solidFill>
          <a:latin typeface="+mn-lt"/>
          <a:ea typeface="+mn-ea"/>
          <a:cs typeface="+mn-cs"/>
        </a:defRPr>
      </a:lvl6pPr>
      <a:lvl7pPr marL="2743152" algn="l" defTabSz="914384" rtl="0" eaLnBrk="1" latinLnBrk="0" hangingPunct="1">
        <a:defRPr kumimoji="1" sz="1800" kern="1200">
          <a:solidFill>
            <a:schemeClr val="tx1"/>
          </a:solidFill>
          <a:latin typeface="+mn-lt"/>
          <a:ea typeface="+mn-ea"/>
          <a:cs typeface="+mn-cs"/>
        </a:defRPr>
      </a:lvl7pPr>
      <a:lvl8pPr marL="3200344" algn="l" defTabSz="914384" rtl="0" eaLnBrk="1" latinLnBrk="0" hangingPunct="1">
        <a:defRPr kumimoji="1" sz="1800" kern="1200">
          <a:solidFill>
            <a:schemeClr val="tx1"/>
          </a:solidFill>
          <a:latin typeface="+mn-lt"/>
          <a:ea typeface="+mn-ea"/>
          <a:cs typeface="+mn-cs"/>
        </a:defRPr>
      </a:lvl8pPr>
      <a:lvl9pPr marL="3657537" algn="l" defTabSz="914384"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5"/>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E6B26A-F333-4671-8EC9-FE0F88FDBA6E}" type="datetimeFigureOut">
              <a:rPr kumimoji="1" lang="ja-JP" altLang="en-US" smtClean="0"/>
              <a:t>2024/10/15</a:t>
            </a:fld>
            <a:endParaRPr kumimoji="1" lang="ja-JP" altLang="en-US"/>
          </a:p>
        </p:txBody>
      </p:sp>
      <p:sp>
        <p:nvSpPr>
          <p:cNvPr id="5" name="フッター プレースホルダー 4"/>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0"/>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199695734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4"/>
          <p:cNvSpPr txBox="1">
            <a:spLocks/>
          </p:cNvSpPr>
          <p:nvPr/>
        </p:nvSpPr>
        <p:spPr>
          <a:xfrm>
            <a:off x="2448232" y="5833908"/>
            <a:ext cx="7457768" cy="809319"/>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4000"/>
              </a:lnSpc>
            </a:pPr>
            <a:r>
              <a:rPr lang="ja-JP" altLang="en-US" sz="2000" b="1" dirty="0">
                <a:solidFill>
                  <a:srgbClr val="004196"/>
                </a:solidFill>
                <a:latin typeface="+mn-ea"/>
                <a:ea typeface="+mn-ea"/>
              </a:rPr>
              <a:t>　</a:t>
            </a:r>
            <a:endParaRPr lang="ja-JP" altLang="en-US" sz="2400" b="1" dirty="0">
              <a:solidFill>
                <a:srgbClr val="004196"/>
              </a:solidFill>
              <a:latin typeface="+mn-ea"/>
              <a:ea typeface="+mn-ea"/>
            </a:endParaRPr>
          </a:p>
        </p:txBody>
      </p:sp>
      <p:sp>
        <p:nvSpPr>
          <p:cNvPr id="11" name="タイトル 4"/>
          <p:cNvSpPr txBox="1">
            <a:spLocks/>
          </p:cNvSpPr>
          <p:nvPr/>
        </p:nvSpPr>
        <p:spPr>
          <a:xfrm>
            <a:off x="2448232" y="5889325"/>
            <a:ext cx="7457768" cy="349243"/>
          </a:xfrm>
          <a:prstGeom prst="rect">
            <a:avLst/>
          </a:prstGeom>
        </p:spPr>
        <p:txBody>
          <a:bodyPr>
            <a:normAutofit fontScale="25000" lnSpcReduction="20000"/>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4000"/>
              </a:lnSpc>
            </a:pPr>
            <a:endParaRPr lang="ja-JP" altLang="en-US" sz="2400" b="1" dirty="0">
              <a:solidFill>
                <a:srgbClr val="004196"/>
              </a:solidFill>
              <a:latin typeface="+mn-ea"/>
              <a:ea typeface="+mn-ea"/>
            </a:endParaRPr>
          </a:p>
        </p:txBody>
      </p:sp>
      <p:sp>
        <p:nvSpPr>
          <p:cNvPr id="8" name="タイトル 4"/>
          <p:cNvSpPr txBox="1">
            <a:spLocks/>
          </p:cNvSpPr>
          <p:nvPr/>
        </p:nvSpPr>
        <p:spPr>
          <a:xfrm>
            <a:off x="4096659" y="277707"/>
            <a:ext cx="5680388" cy="1563700"/>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r">
              <a:lnSpc>
                <a:spcPts val="4000"/>
              </a:lnSpc>
            </a:pPr>
            <a:r>
              <a:rPr lang="en-US" altLang="ja-JP" sz="2800" b="1" dirty="0">
                <a:solidFill>
                  <a:srgbClr val="004196"/>
                </a:solidFill>
                <a:latin typeface="+mn-ea"/>
                <a:ea typeface="+mn-ea"/>
              </a:rPr>
              <a:t>『</a:t>
            </a:r>
            <a:r>
              <a:rPr lang="ja-JP" altLang="en-US" sz="2800" b="1" dirty="0">
                <a:solidFill>
                  <a:srgbClr val="004196"/>
                </a:solidFill>
                <a:latin typeface="+mn-ea"/>
                <a:ea typeface="+mn-ea"/>
              </a:rPr>
              <a:t>業種別支援の着眼点</a:t>
            </a:r>
            <a:r>
              <a:rPr lang="en-US" altLang="ja-JP" sz="2800" b="1" dirty="0">
                <a:solidFill>
                  <a:srgbClr val="004196"/>
                </a:solidFill>
                <a:latin typeface="+mn-ea"/>
                <a:ea typeface="+mn-ea"/>
              </a:rPr>
              <a:t>』</a:t>
            </a:r>
            <a:endParaRPr lang="en-US" altLang="ja-JP" sz="2000" b="1" dirty="0">
              <a:solidFill>
                <a:srgbClr val="004196"/>
              </a:solidFill>
              <a:latin typeface="+mn-ea"/>
              <a:ea typeface="+mn-ea"/>
            </a:endParaRPr>
          </a:p>
        </p:txBody>
      </p:sp>
      <p:sp>
        <p:nvSpPr>
          <p:cNvPr id="10" name="タイトル 4"/>
          <p:cNvSpPr txBox="1">
            <a:spLocks/>
          </p:cNvSpPr>
          <p:nvPr/>
        </p:nvSpPr>
        <p:spPr>
          <a:xfrm>
            <a:off x="3927364" y="717408"/>
            <a:ext cx="5683215" cy="643549"/>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r">
              <a:lnSpc>
                <a:spcPts val="4000"/>
              </a:lnSpc>
            </a:pPr>
            <a:r>
              <a:rPr lang="ja-JP" altLang="en-US" sz="1800" b="1" dirty="0">
                <a:solidFill>
                  <a:srgbClr val="004196"/>
                </a:solidFill>
                <a:latin typeface="+mn-ea"/>
                <a:ea typeface="+mn-ea"/>
              </a:rPr>
              <a:t>　</a:t>
            </a:r>
            <a:r>
              <a:rPr lang="en-US" altLang="ja-JP" sz="2000" b="1" dirty="0">
                <a:solidFill>
                  <a:srgbClr val="004196"/>
                </a:solidFill>
                <a:latin typeface="+mn-ea"/>
                <a:ea typeface="+mn-ea"/>
              </a:rPr>
              <a:t>2023</a:t>
            </a:r>
            <a:r>
              <a:rPr lang="ja-JP" altLang="en-US" sz="2000" b="1" dirty="0">
                <a:solidFill>
                  <a:srgbClr val="004196"/>
                </a:solidFill>
                <a:latin typeface="+mn-ea"/>
                <a:ea typeface="+mn-ea"/>
              </a:rPr>
              <a:t>（令和５）年３月</a:t>
            </a:r>
            <a:endParaRPr lang="ja-JP" altLang="en-US" sz="2400" b="1" dirty="0">
              <a:solidFill>
                <a:srgbClr val="004196"/>
              </a:solidFill>
              <a:latin typeface="+mn-ea"/>
              <a:ea typeface="+mn-ea"/>
            </a:endParaRPr>
          </a:p>
        </p:txBody>
      </p:sp>
      <p:sp>
        <p:nvSpPr>
          <p:cNvPr id="15" name="タイトル 2"/>
          <p:cNvSpPr txBox="1">
            <a:spLocks/>
          </p:cNvSpPr>
          <p:nvPr/>
        </p:nvSpPr>
        <p:spPr>
          <a:xfrm>
            <a:off x="2354502" y="2217556"/>
            <a:ext cx="7645228" cy="1810353"/>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pPr algn="ctr"/>
            <a:r>
              <a:rPr lang="zh-TW" altLang="en-US" sz="4000" dirty="0">
                <a:latin typeface="游ゴシック" panose="020B0400000000000000" pitchFamily="50" charset="-128"/>
                <a:ea typeface="游ゴシック" panose="020B0400000000000000" pitchFamily="50" charset="-128"/>
              </a:rPr>
              <a:t>全業種共通</a:t>
            </a:r>
            <a:endParaRPr lang="ja-JP" altLang="en-US" sz="4000" dirty="0"/>
          </a:p>
        </p:txBody>
      </p:sp>
      <p:sp>
        <p:nvSpPr>
          <p:cNvPr id="16" name="タイトル 4"/>
          <p:cNvSpPr txBox="1">
            <a:spLocks/>
          </p:cNvSpPr>
          <p:nvPr/>
        </p:nvSpPr>
        <p:spPr>
          <a:xfrm>
            <a:off x="2260772" y="5741106"/>
            <a:ext cx="7832688" cy="1580868"/>
          </a:xfrm>
          <a:prstGeom prst="rect">
            <a:avLst/>
          </a:prstGeom>
        </p:spPr>
        <p:txBody>
          <a:bodyPr>
            <a:no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2000"/>
              </a:lnSpc>
            </a:pPr>
            <a:r>
              <a:rPr lang="ja-JP" altLang="en-US" sz="1400" b="1" dirty="0">
                <a:solidFill>
                  <a:srgbClr val="004196"/>
                </a:solidFill>
                <a:latin typeface="+mn-ea"/>
                <a:ea typeface="+mn-ea"/>
              </a:rPr>
              <a:t>金融庁の委託事業である</a:t>
            </a:r>
            <a:r>
              <a:rPr lang="en-US" altLang="ja-JP" sz="1400" b="1" dirty="0">
                <a:solidFill>
                  <a:srgbClr val="004196"/>
                </a:solidFill>
                <a:latin typeface="+mn-ea"/>
                <a:ea typeface="+mn-ea"/>
              </a:rPr>
              <a:t>『</a:t>
            </a:r>
            <a:r>
              <a:rPr lang="ja-JP" altLang="en-US" sz="1400" b="1" dirty="0">
                <a:solidFill>
                  <a:srgbClr val="004196"/>
                </a:solidFill>
                <a:latin typeface="+mn-ea"/>
                <a:ea typeface="+mn-ea"/>
              </a:rPr>
              <a:t>令和</a:t>
            </a:r>
            <a:r>
              <a:rPr lang="en-US" altLang="ja-JP" sz="1400" b="1" dirty="0">
                <a:solidFill>
                  <a:srgbClr val="004196"/>
                </a:solidFill>
                <a:latin typeface="+mn-ea"/>
                <a:ea typeface="+mn-ea"/>
              </a:rPr>
              <a:t>4</a:t>
            </a:r>
            <a:r>
              <a:rPr lang="ja-JP" altLang="en-US" sz="1400" b="1" dirty="0">
                <a:solidFill>
                  <a:srgbClr val="004196"/>
                </a:solidFill>
                <a:latin typeface="+mn-ea"/>
                <a:ea typeface="+mn-ea"/>
              </a:rPr>
              <a:t>年度「業種別の経営改善支援の効率化に向けた委託調査」</a:t>
            </a:r>
            <a:r>
              <a:rPr lang="en-US" altLang="ja-JP" sz="1400" b="1" dirty="0">
                <a:solidFill>
                  <a:srgbClr val="004196"/>
                </a:solidFill>
                <a:latin typeface="+mn-ea"/>
                <a:ea typeface="+mn-ea"/>
              </a:rPr>
              <a:t>』</a:t>
            </a:r>
          </a:p>
          <a:p>
            <a:pPr algn="ctr">
              <a:lnSpc>
                <a:spcPts val="2000"/>
              </a:lnSpc>
            </a:pPr>
            <a:r>
              <a:rPr lang="ja-JP" altLang="en-US" sz="1400" b="1" dirty="0">
                <a:solidFill>
                  <a:srgbClr val="004196"/>
                </a:solidFill>
                <a:latin typeface="+mn-ea"/>
                <a:ea typeface="+mn-ea"/>
              </a:rPr>
              <a:t>において、公益財団法人 日本生産性本部が作成したものです。</a:t>
            </a:r>
            <a:endParaRPr lang="en-US" altLang="ja-JP" sz="1400" b="1" dirty="0">
              <a:solidFill>
                <a:srgbClr val="004196"/>
              </a:solidFill>
              <a:latin typeface="+mn-ea"/>
              <a:ea typeface="+mn-ea"/>
            </a:endParaRPr>
          </a:p>
        </p:txBody>
      </p:sp>
    </p:spTree>
    <p:extLst>
      <p:ext uri="{BB962C8B-B14F-4D97-AF65-F5344CB8AC3E}">
        <p14:creationId xmlns:p14="http://schemas.microsoft.com/office/powerpoint/2010/main" val="13746914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4"/>
          <p:cNvSpPr txBox="1">
            <a:spLocks/>
          </p:cNvSpPr>
          <p:nvPr/>
        </p:nvSpPr>
        <p:spPr>
          <a:xfrm>
            <a:off x="2260772" y="5741106"/>
            <a:ext cx="7832688" cy="822254"/>
          </a:xfrm>
          <a:prstGeom prst="rect">
            <a:avLst/>
          </a:prstGeom>
        </p:spPr>
        <p:txBody>
          <a:bodyPr>
            <a:no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2000"/>
              </a:lnSpc>
            </a:pPr>
            <a:r>
              <a:rPr lang="ja-JP" altLang="en-US" sz="1400" b="1" dirty="0">
                <a:solidFill>
                  <a:srgbClr val="004196"/>
                </a:solidFill>
                <a:latin typeface="+mn-ea"/>
                <a:ea typeface="+mn-ea"/>
              </a:rPr>
              <a:t>金融庁の委託事業である</a:t>
            </a:r>
            <a:r>
              <a:rPr lang="en-US" altLang="ja-JP" sz="1400" b="1" dirty="0">
                <a:solidFill>
                  <a:srgbClr val="004196"/>
                </a:solidFill>
                <a:latin typeface="+mn-ea"/>
                <a:ea typeface="+mn-ea"/>
              </a:rPr>
              <a:t>『</a:t>
            </a:r>
            <a:r>
              <a:rPr lang="ja-JP" altLang="en-US" sz="1400" b="1" dirty="0">
                <a:solidFill>
                  <a:srgbClr val="004196"/>
                </a:solidFill>
                <a:latin typeface="+mn-ea"/>
                <a:ea typeface="+mn-ea"/>
              </a:rPr>
              <a:t>令和</a:t>
            </a:r>
            <a:r>
              <a:rPr lang="en-US" altLang="ja-JP" sz="1400" b="1" dirty="0">
                <a:solidFill>
                  <a:srgbClr val="004196"/>
                </a:solidFill>
                <a:latin typeface="+mn-ea"/>
                <a:ea typeface="+mn-ea"/>
              </a:rPr>
              <a:t>4</a:t>
            </a:r>
            <a:r>
              <a:rPr lang="ja-JP" altLang="en-US" sz="1400" b="1" dirty="0">
                <a:solidFill>
                  <a:srgbClr val="004196"/>
                </a:solidFill>
                <a:latin typeface="+mn-ea"/>
                <a:ea typeface="+mn-ea"/>
              </a:rPr>
              <a:t>年度「業種別の経営改善支援の効率化に向けた委託調査」</a:t>
            </a:r>
            <a:r>
              <a:rPr lang="en-US" altLang="ja-JP" sz="1400" b="1" dirty="0">
                <a:solidFill>
                  <a:srgbClr val="004196"/>
                </a:solidFill>
                <a:latin typeface="+mn-ea"/>
                <a:ea typeface="+mn-ea"/>
              </a:rPr>
              <a:t>』</a:t>
            </a:r>
          </a:p>
          <a:p>
            <a:pPr algn="ctr">
              <a:lnSpc>
                <a:spcPts val="2000"/>
              </a:lnSpc>
            </a:pPr>
            <a:r>
              <a:rPr lang="ja-JP" altLang="en-US" sz="1400" b="1" dirty="0">
                <a:solidFill>
                  <a:srgbClr val="004196"/>
                </a:solidFill>
                <a:latin typeface="+mn-ea"/>
                <a:ea typeface="+mn-ea"/>
              </a:rPr>
              <a:t>において、公益財団法人 日本生産性本部が作成したものです。</a:t>
            </a:r>
            <a:endParaRPr lang="en-US" altLang="ja-JP" sz="1400" b="1" dirty="0">
              <a:solidFill>
                <a:srgbClr val="004196"/>
              </a:solidFill>
              <a:latin typeface="+mn-ea"/>
              <a:ea typeface="+mn-ea"/>
            </a:endParaRPr>
          </a:p>
        </p:txBody>
      </p:sp>
    </p:spTree>
    <p:extLst>
      <p:ext uri="{BB962C8B-B14F-4D97-AF65-F5344CB8AC3E}">
        <p14:creationId xmlns:p14="http://schemas.microsoft.com/office/powerpoint/2010/main" val="2053485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368515" y="2479521"/>
            <a:ext cx="6912000" cy="658535"/>
          </a:xfrm>
        </p:spPr>
        <p:txBody>
          <a:bodyPr>
            <a:normAutofit/>
          </a:bodyPr>
          <a:lstStyle/>
          <a:p>
            <a:r>
              <a:rPr lang="zh-TW" altLang="en-US" dirty="0">
                <a:latin typeface="游ゴシック" panose="020B0400000000000000" pitchFamily="50" charset="-128"/>
                <a:ea typeface="游ゴシック" panose="020B0400000000000000" pitchFamily="50" charset="-128"/>
              </a:rPr>
              <a:t>２　全業種共通</a:t>
            </a:r>
            <a:endParaRPr kumimoji="1" lang="ja-JP" altLang="en-US" dirty="0">
              <a:latin typeface="游ゴシック" panose="020B0400000000000000" pitchFamily="50" charset="-128"/>
              <a:ea typeface="游ゴシック" panose="020B0400000000000000" pitchFamily="50" charset="-128"/>
            </a:endParaRPr>
          </a:p>
        </p:txBody>
      </p:sp>
      <p:sp>
        <p:nvSpPr>
          <p:cNvPr id="3" name="スライド番号プレースホルダー 2"/>
          <p:cNvSpPr>
            <a:spLocks noGrp="1"/>
          </p:cNvSpPr>
          <p:nvPr>
            <p:ph type="sldNum" sz="quarter" idx="4294967295"/>
          </p:nvPr>
        </p:nvSpPr>
        <p:spPr>
          <a:xfrm>
            <a:off x="9418638" y="6494463"/>
            <a:ext cx="487362" cy="363537"/>
          </a:xfrm>
        </p:spPr>
        <p:txBody>
          <a:bodyPr/>
          <a:lstStyle/>
          <a:p>
            <a:fld id="{CAE0F744-F338-469C-81DD-7D82C9B8CA64}" type="slidenum">
              <a:rPr kumimoji="1" lang="ja-JP" altLang="en-US" smtClean="0"/>
              <a:t>10</a:t>
            </a:fld>
            <a:endParaRPr kumimoji="1" lang="ja-JP" altLang="en-US"/>
          </a:p>
        </p:txBody>
      </p:sp>
      <p:sp>
        <p:nvSpPr>
          <p:cNvPr id="7" name="正方形/長方形 6"/>
          <p:cNvSpPr/>
          <p:nvPr/>
        </p:nvSpPr>
        <p:spPr>
          <a:xfrm>
            <a:off x="368515" y="3548447"/>
            <a:ext cx="6547962" cy="1169551"/>
          </a:xfrm>
          <a:prstGeom prst="rect">
            <a:avLst/>
          </a:prstGeom>
        </p:spPr>
        <p:txBody>
          <a:bodyPr wrap="square">
            <a:spAutoFit/>
          </a:bodyPr>
          <a:lstStyle/>
          <a:p>
            <a:r>
              <a:rPr kumimoji="1" lang="ja-JP" altLang="en-US" sz="1400" dirty="0">
                <a:latin typeface="游ゴシック" panose="020B0400000000000000" pitchFamily="50" charset="-128"/>
              </a:rPr>
              <a:t>　</a:t>
            </a:r>
            <a:r>
              <a:rPr kumimoji="1" lang="ja-JP" altLang="en-US" sz="1400" spc="-40" dirty="0">
                <a:latin typeface="游ゴシック" panose="020B0400000000000000" pitchFamily="50" charset="-128"/>
              </a:rPr>
              <a:t>各業種に共通する事業者支援の「入口」となりうるポイントにフォーカスしています。また、事業者支援の実務家の方々の知見・ノウハウを取りまとめたもの</a:t>
            </a:r>
            <a:r>
              <a:rPr kumimoji="1" lang="ja-JP" altLang="en-US" sz="1400" dirty="0">
                <a:latin typeface="游ゴシック" panose="020B0400000000000000" pitchFamily="50" charset="-128"/>
              </a:rPr>
              <a:t>であり、実務者の主観的な表現等を含みます。</a:t>
            </a:r>
          </a:p>
          <a:p>
            <a:r>
              <a:rPr kumimoji="1" lang="ja-JP" altLang="en-US" sz="1400" dirty="0">
                <a:latin typeface="游ゴシック" panose="020B0400000000000000" pitchFamily="50" charset="-128"/>
              </a:rPr>
              <a:t>　本書を出発点として、用途に応じてそれぞれの組織・個人で、内容の追加等の工夫を加えながら活用いただくことを期待しています。</a:t>
            </a:r>
          </a:p>
        </p:txBody>
      </p:sp>
      <p:sp>
        <p:nvSpPr>
          <p:cNvPr id="8" name="タイトル 1"/>
          <p:cNvSpPr txBox="1">
            <a:spLocks/>
          </p:cNvSpPr>
          <p:nvPr/>
        </p:nvSpPr>
        <p:spPr>
          <a:xfrm>
            <a:off x="373770" y="1764820"/>
            <a:ext cx="6912000" cy="658535"/>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r>
              <a:rPr lang="en-US" altLang="ja-JP" sz="2000" dirty="0"/>
              <a:t>『</a:t>
            </a:r>
            <a:r>
              <a:rPr lang="ja-JP" altLang="en-US" sz="2000" dirty="0"/>
              <a:t>業種別支援の着眼点</a:t>
            </a:r>
            <a:r>
              <a:rPr lang="en-US" altLang="ja-JP" sz="2000" dirty="0"/>
              <a:t>』</a:t>
            </a:r>
            <a:r>
              <a:rPr lang="ja-JP" altLang="en-US" sz="2000" dirty="0"/>
              <a:t>　</a:t>
            </a:r>
            <a:r>
              <a:rPr lang="en-US" altLang="ja-JP" sz="2000" dirty="0"/>
              <a:t>2023</a:t>
            </a:r>
            <a:r>
              <a:rPr lang="ja-JP" altLang="en-US" sz="2000" dirty="0"/>
              <a:t>（令和５）年３月</a:t>
            </a:r>
            <a:endParaRPr lang="ja-JP" altLang="en-US" sz="2400" dirty="0"/>
          </a:p>
        </p:txBody>
      </p:sp>
    </p:spTree>
    <p:extLst>
      <p:ext uri="{BB962C8B-B14F-4D97-AF65-F5344CB8AC3E}">
        <p14:creationId xmlns:p14="http://schemas.microsoft.com/office/powerpoint/2010/main" val="3238396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矢印: 右 4">
            <a:extLst>
              <a:ext uri="{FF2B5EF4-FFF2-40B4-BE49-F238E27FC236}">
                <a16:creationId xmlns:a16="http://schemas.microsoft.com/office/drawing/2014/main" id="{F5855F89-DDD6-D9A2-6FCF-C1831EF6D46B}"/>
              </a:ext>
            </a:extLst>
          </p:cNvPr>
          <p:cNvSpPr/>
          <p:nvPr/>
        </p:nvSpPr>
        <p:spPr>
          <a:xfrm>
            <a:off x="3814796" y="4413610"/>
            <a:ext cx="5687346" cy="738663"/>
          </a:xfrm>
          <a:prstGeom prst="rightArrow">
            <a:avLst>
              <a:gd name="adj1" fmla="val 50000"/>
              <a:gd name="adj2" fmla="val 67304"/>
            </a:avLst>
          </a:prstGeom>
          <a:solidFill>
            <a:schemeClr val="accent5">
              <a:lumMod val="40000"/>
              <a:lumOff val="60000"/>
              <a:alpha val="3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テキスト ボックス 3">
            <a:extLst>
              <a:ext uri="{FF2B5EF4-FFF2-40B4-BE49-F238E27FC236}">
                <a16:creationId xmlns:a16="http://schemas.microsoft.com/office/drawing/2014/main" id="{D4752185-2BD0-4EA9-940A-569F7948A4AD}"/>
              </a:ext>
            </a:extLst>
          </p:cNvPr>
          <p:cNvSpPr txBox="1"/>
          <p:nvPr/>
        </p:nvSpPr>
        <p:spPr>
          <a:xfrm>
            <a:off x="0" y="0"/>
            <a:ext cx="6638285" cy="492443"/>
          </a:xfrm>
          <a:prstGeom prst="rect">
            <a:avLst/>
          </a:prstGeom>
          <a:noFill/>
        </p:spPr>
        <p:txBody>
          <a:bodyPr wrap="square" rtlCol="0">
            <a:spAutoFit/>
          </a:bodyPr>
          <a:lstStyle/>
          <a:p>
            <a:r>
              <a:rPr kumimoji="1" lang="ja-JP" altLang="en-US" sz="2600" b="1" u="sng" dirty="0">
                <a:latin typeface="+mn-ea"/>
              </a:rPr>
              <a:t>全業種共通</a:t>
            </a:r>
            <a:r>
              <a:rPr kumimoji="1" lang="ja-JP" altLang="en-US" sz="2000" b="1" u="sng" dirty="0">
                <a:latin typeface="+mn-ea"/>
              </a:rPr>
              <a:t>　</a:t>
            </a:r>
            <a:r>
              <a:rPr kumimoji="1" lang="ja-JP" altLang="en-US" b="1" u="sng" dirty="0">
                <a:latin typeface="+mn-ea"/>
              </a:rPr>
              <a:t>中小企業の目利き（決算資料編）　その１</a:t>
            </a:r>
            <a:endParaRPr kumimoji="1" lang="en-US" altLang="ja-JP" b="1" u="sng" dirty="0">
              <a:latin typeface="+mn-ea"/>
            </a:endParaRPr>
          </a:p>
        </p:txBody>
      </p:sp>
      <p:sp>
        <p:nvSpPr>
          <p:cNvPr id="32" name="正方形/長方形 31">
            <a:extLst>
              <a:ext uri="{FF2B5EF4-FFF2-40B4-BE49-F238E27FC236}">
                <a16:creationId xmlns:a16="http://schemas.microsoft.com/office/drawing/2014/main" id="{DDD7D659-CF17-8913-C4B6-41195AD6009C}"/>
              </a:ext>
            </a:extLst>
          </p:cNvPr>
          <p:cNvSpPr/>
          <p:nvPr/>
        </p:nvSpPr>
        <p:spPr>
          <a:xfrm>
            <a:off x="1008437" y="1248428"/>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売上高総利益率</a:t>
            </a:r>
            <a:endParaRPr kumimoji="1" lang="en-US" altLang="ja-JP" sz="1200" b="1" dirty="0">
              <a:solidFill>
                <a:schemeClr val="tx1"/>
              </a:solidFill>
            </a:endParaRPr>
          </a:p>
          <a:p>
            <a:pPr algn="ctr"/>
            <a:r>
              <a:rPr kumimoji="1" lang="ja-JP" altLang="en-US" sz="1200" b="1" dirty="0">
                <a:solidFill>
                  <a:schemeClr val="tx1"/>
                </a:solidFill>
              </a:rPr>
              <a:t>（粗利益率）</a:t>
            </a:r>
            <a:endParaRPr kumimoji="1" lang="en-US" altLang="ja-JP" sz="1200" b="1" dirty="0">
              <a:solidFill>
                <a:schemeClr val="tx1"/>
              </a:solidFill>
            </a:endParaRPr>
          </a:p>
        </p:txBody>
      </p:sp>
      <p:cxnSp>
        <p:nvCxnSpPr>
          <p:cNvPr id="38" name="直線コネクタ 37">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1046950D-06CD-143F-51AC-02229A434276}"/>
              </a:ext>
            </a:extLst>
          </p:cNvPr>
          <p:cNvSpPr txBox="1"/>
          <p:nvPr/>
        </p:nvSpPr>
        <p:spPr>
          <a:xfrm>
            <a:off x="948318" y="1790573"/>
            <a:ext cx="2063956" cy="461665"/>
          </a:xfrm>
          <a:prstGeom prst="rect">
            <a:avLst/>
          </a:prstGeom>
          <a:noFill/>
        </p:spPr>
        <p:txBody>
          <a:bodyPr wrap="square" rtlCol="0">
            <a:spAutoFit/>
          </a:bodyPr>
          <a:lstStyle/>
          <a:p>
            <a:r>
              <a:rPr kumimoji="1" lang="ja-JP" altLang="en-US" sz="1200" dirty="0">
                <a:latin typeface="HGP創英角ｺﾞｼｯｸUB" panose="020B0900000000000000" pitchFamily="50" charset="-128"/>
                <a:ea typeface="HGP創英角ｺﾞｼｯｸUB" panose="020B0900000000000000" pitchFamily="50" charset="-128"/>
              </a:rPr>
              <a:t>＝ 売上総利益　</a:t>
            </a:r>
            <a:r>
              <a:rPr kumimoji="1" lang="en-US" altLang="ja-JP" sz="1200" dirty="0">
                <a:latin typeface="HGP創英角ｺﾞｼｯｸUB" panose="020B0900000000000000" pitchFamily="50" charset="-128"/>
                <a:ea typeface="HGP創英角ｺﾞｼｯｸUB" panose="020B0900000000000000" pitchFamily="50" charset="-128"/>
              </a:rPr>
              <a:t>÷</a:t>
            </a:r>
            <a:r>
              <a:rPr kumimoji="1" lang="ja-JP" altLang="en-US" sz="1200" dirty="0">
                <a:latin typeface="HGP創英角ｺﾞｼｯｸUB" panose="020B0900000000000000" pitchFamily="50" charset="-128"/>
                <a:ea typeface="HGP創英角ｺﾞｼｯｸUB" panose="020B0900000000000000" pitchFamily="50" charset="-128"/>
              </a:rPr>
              <a:t>　売上高</a:t>
            </a:r>
            <a:endParaRPr kumimoji="1" lang="en-US" altLang="ja-JP" sz="1200" dirty="0">
              <a:latin typeface="HGP創英角ｺﾞｼｯｸUB" panose="020B0900000000000000" pitchFamily="50" charset="-128"/>
              <a:ea typeface="HGP創英角ｺﾞｼｯｸUB" panose="020B0900000000000000" pitchFamily="50" charset="-128"/>
            </a:endParaRPr>
          </a:p>
          <a:p>
            <a:r>
              <a:rPr kumimoji="1" lang="ja-JP" altLang="en-US" sz="1200" dirty="0">
                <a:latin typeface="HGP創英角ｺﾞｼｯｸUB" panose="020B0900000000000000" pitchFamily="50" charset="-128"/>
                <a:ea typeface="HGP創英角ｺﾞｼｯｸUB" panose="020B0900000000000000" pitchFamily="50" charset="-128"/>
              </a:rPr>
              <a:t>　　　（粗利益）</a:t>
            </a:r>
          </a:p>
        </p:txBody>
      </p:sp>
      <p:sp>
        <p:nvSpPr>
          <p:cNvPr id="3" name="テキスト ボックス 2">
            <a:extLst>
              <a:ext uri="{FF2B5EF4-FFF2-40B4-BE49-F238E27FC236}">
                <a16:creationId xmlns:a16="http://schemas.microsoft.com/office/drawing/2014/main" id="{ECE29EBB-A1A8-898C-817D-8FE733265697}"/>
              </a:ext>
            </a:extLst>
          </p:cNvPr>
          <p:cNvSpPr txBox="1"/>
          <p:nvPr/>
        </p:nvSpPr>
        <p:spPr>
          <a:xfrm>
            <a:off x="3157351" y="1160741"/>
            <a:ext cx="6451587" cy="707886"/>
          </a:xfrm>
          <a:prstGeom prst="rect">
            <a:avLst/>
          </a:prstGeom>
          <a:noFill/>
        </p:spPr>
        <p:txBody>
          <a:bodyPr wrap="square" rtlCol="0">
            <a:spAutoFit/>
          </a:bodyPr>
          <a:lstStyle/>
          <a:p>
            <a:r>
              <a:rPr kumimoji="1" lang="ja-JP" altLang="en-US" sz="1000" dirty="0">
                <a:latin typeface="+mn-ea"/>
              </a:rPr>
              <a:t>□　どのような商売の方向性か（薄利多売？平均的？高付加価値？）</a:t>
            </a:r>
            <a:endParaRPr kumimoji="1" lang="en-US" altLang="ja-JP" sz="1000" dirty="0">
              <a:latin typeface="+mn-ea"/>
            </a:endParaRPr>
          </a:p>
          <a:p>
            <a:r>
              <a:rPr kumimoji="1" lang="ja-JP" altLang="en-US" sz="1000" dirty="0">
                <a:latin typeface="+mn-ea"/>
              </a:rPr>
              <a:t>□　多くの中小企業は、複数の事業を複雑に展開してはいない</a:t>
            </a:r>
            <a:endParaRPr kumimoji="1" lang="en-US" altLang="ja-JP" sz="1000" dirty="0">
              <a:latin typeface="+mn-ea"/>
            </a:endParaRPr>
          </a:p>
          <a:p>
            <a:r>
              <a:rPr kumimoji="1" lang="ja-JP" altLang="en-US" sz="1000" dirty="0">
                <a:latin typeface="+mn-ea"/>
              </a:rPr>
              <a:t>□　業界平均</a:t>
            </a:r>
            <a:r>
              <a:rPr kumimoji="1" lang="en-US" altLang="ja-JP" sz="800" dirty="0">
                <a:latin typeface="+mn-ea"/>
              </a:rPr>
              <a:t>※</a:t>
            </a:r>
            <a:r>
              <a:rPr kumimoji="1" lang="ja-JP" altLang="en-US" sz="1000" dirty="0">
                <a:latin typeface="+mn-ea"/>
              </a:rPr>
              <a:t>を事前に調べておくとよい（良し悪しの判断ではなく、目安として押さえておく）</a:t>
            </a:r>
            <a:endParaRPr kumimoji="1" lang="en-US" altLang="ja-JP" sz="1000" dirty="0">
              <a:latin typeface="+mn-ea"/>
            </a:endParaRPr>
          </a:p>
          <a:p>
            <a:r>
              <a:rPr kumimoji="1" lang="ja-JP" altLang="en-US" sz="1000" dirty="0">
                <a:latin typeface="+mn-ea"/>
              </a:rPr>
              <a:t>□ </a:t>
            </a:r>
            <a:r>
              <a:rPr kumimoji="1" lang="ja-JP" altLang="en-US" sz="1000" spc="-40" dirty="0">
                <a:latin typeface="+mn-ea"/>
              </a:rPr>
              <a:t>「売上高・粗利益の改善」を今の実力・体力で達成できることが理想的な収益改善へのアプローチ</a:t>
            </a:r>
          </a:p>
        </p:txBody>
      </p:sp>
      <p:sp>
        <p:nvSpPr>
          <p:cNvPr id="39" name="テキスト ボックス 38">
            <a:extLst>
              <a:ext uri="{FF2B5EF4-FFF2-40B4-BE49-F238E27FC236}">
                <a16:creationId xmlns:a16="http://schemas.microsoft.com/office/drawing/2014/main" id="{565E96D5-D682-3213-17DC-917431EC2FE2}"/>
              </a:ext>
            </a:extLst>
          </p:cNvPr>
          <p:cNvSpPr txBox="1"/>
          <p:nvPr/>
        </p:nvSpPr>
        <p:spPr>
          <a:xfrm>
            <a:off x="546266" y="2217617"/>
            <a:ext cx="8870866" cy="1400383"/>
          </a:xfrm>
          <a:prstGeom prst="rect">
            <a:avLst/>
          </a:prstGeom>
          <a:noFill/>
        </p:spPr>
        <p:txBody>
          <a:bodyPr wrap="square" rtlCol="0">
            <a:spAutoFit/>
          </a:bodyPr>
          <a:lstStyle/>
          <a:p>
            <a:pPr>
              <a:spcAft>
                <a:spcPts val="600"/>
              </a:spcAft>
            </a:pPr>
            <a:r>
              <a:rPr kumimoji="1" lang="ja-JP" altLang="en-US" sz="1000" dirty="0">
                <a:latin typeface="+mn-ea"/>
              </a:rPr>
              <a:t>　精緻な財務分析が不得意な方、融資や審査の経験等が浅い方は、まず売上高総利益率をみることがポイントになります。一般的に、中小企業は、</a:t>
            </a:r>
            <a:r>
              <a:rPr kumimoji="1" lang="ja-JP" altLang="en-US" sz="1000" spc="30" dirty="0">
                <a:latin typeface="+mn-ea"/>
              </a:rPr>
              <a:t>複数の事業を複層的に展開したり、複雑な原価構成を伴う事業を行ったりする企業は多くありません。売上高総利益率は単純な売買の結果を示しており、</a:t>
            </a:r>
            <a:r>
              <a:rPr kumimoji="1" lang="ja-JP" altLang="en-US" sz="1000" spc="50" dirty="0">
                <a:latin typeface="+mn-ea"/>
              </a:rPr>
              <a:t>そのため、業界平均値と比較した売上高総利益率の高低で、商売自体の方向性や特性を、ある程度想像することができます。ここで重要なことは、</a:t>
            </a:r>
            <a:r>
              <a:rPr kumimoji="1" lang="ja-JP" altLang="en-US" sz="1000" dirty="0">
                <a:latin typeface="+mn-ea"/>
              </a:rPr>
              <a:t>業界平均との差異を即断的に良し悪しの判断基準にしないことです。</a:t>
            </a:r>
          </a:p>
          <a:p>
            <a:pPr>
              <a:spcAft>
                <a:spcPts val="600"/>
              </a:spcAft>
            </a:pPr>
            <a:r>
              <a:rPr kumimoji="1" lang="ja-JP" altLang="en-US" sz="1000" dirty="0">
                <a:latin typeface="+mn-ea"/>
              </a:rPr>
              <a:t>　一方、営業利益をみるというステップも存在しますが、売上高や粗利益に対して、販売費及び一般管理費が妥当な額であるかの判断は、単純な黒字・赤字ではつきにくく、時としてその企業の“商売の在り方”を</a:t>
            </a:r>
            <a:r>
              <a:rPr kumimoji="1" lang="ja-JP" altLang="en-US" sz="1000" dirty="0" smtClean="0">
                <a:latin typeface="+mn-ea"/>
              </a:rPr>
              <a:t>深掘り</a:t>
            </a:r>
            <a:r>
              <a:rPr kumimoji="1" lang="ja-JP" altLang="en-US" sz="1000" dirty="0">
                <a:latin typeface="+mn-ea"/>
              </a:rPr>
              <a:t>することなく、「営業利益が赤字なので人件費を減らすべき」という短絡的な判断に結びつ</a:t>
            </a:r>
            <a:r>
              <a:rPr kumimoji="1" lang="ja-JP" altLang="en-US" sz="1000" spc="20" dirty="0">
                <a:latin typeface="+mn-ea"/>
              </a:rPr>
              <a:t>きやすいので注意が必要です。人件費削減等の安易な提案は、</a:t>
            </a:r>
            <a:r>
              <a:rPr kumimoji="1" lang="ja-JP" altLang="en-US" sz="1000" spc="-10" dirty="0">
                <a:latin typeface="+mn-ea"/>
              </a:rPr>
              <a:t>人材不足や士気の低下による販売不振を招きやすいので、在庫削減と同じで非常に</a:t>
            </a:r>
            <a:r>
              <a:rPr kumimoji="1" lang="ja-JP" altLang="en-US" sz="1000" dirty="0">
                <a:latin typeface="+mn-ea"/>
              </a:rPr>
              <a:t>繊細な要因であるという認識を持つことが大切です。（表層的な財務分析→在庫カット→売上大幅減少・固定客離反というリスクもあります）。</a:t>
            </a:r>
            <a:endParaRPr kumimoji="1" lang="en-US" altLang="ja-JP" sz="1000" dirty="0">
              <a:latin typeface="+mn-ea"/>
            </a:endParaRPr>
          </a:p>
        </p:txBody>
      </p:sp>
      <p:grpSp>
        <p:nvGrpSpPr>
          <p:cNvPr id="16" name="グループ化 15">
            <a:extLst>
              <a:ext uri="{FF2B5EF4-FFF2-40B4-BE49-F238E27FC236}">
                <a16:creationId xmlns:a16="http://schemas.microsoft.com/office/drawing/2014/main" id="{CB5E234D-7E68-3F70-412E-4D810AA21751}"/>
              </a:ext>
            </a:extLst>
          </p:cNvPr>
          <p:cNvGrpSpPr/>
          <p:nvPr/>
        </p:nvGrpSpPr>
        <p:grpSpPr>
          <a:xfrm>
            <a:off x="173352" y="4581653"/>
            <a:ext cx="1231170" cy="1134240"/>
            <a:chOff x="33024" y="4111180"/>
            <a:chExt cx="1660953" cy="1561622"/>
          </a:xfrm>
        </p:grpSpPr>
        <p:sp>
          <p:nvSpPr>
            <p:cNvPr id="40" name="四角形: 角を丸くする 39">
              <a:extLst>
                <a:ext uri="{FF2B5EF4-FFF2-40B4-BE49-F238E27FC236}">
                  <a16:creationId xmlns:a16="http://schemas.microsoft.com/office/drawing/2014/main" id="{79A21464-8102-4D17-BC35-E37505B08D32}"/>
                </a:ext>
              </a:extLst>
            </p:cNvPr>
            <p:cNvSpPr/>
            <p:nvPr/>
          </p:nvSpPr>
          <p:spPr>
            <a:xfrm>
              <a:off x="235176" y="4111180"/>
              <a:ext cx="1250088" cy="712233"/>
            </a:xfrm>
            <a:prstGeom prst="roundRect">
              <a:avLst/>
            </a:prstGeom>
            <a:solidFill>
              <a:schemeClr val="accent2">
                <a:lumMod val="40000"/>
                <a:lumOff val="60000"/>
                <a:alpha val="23000"/>
              </a:schemeClr>
            </a:solidFill>
            <a:ln w="73025">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1" name="テキスト ボックス 40">
              <a:extLst>
                <a:ext uri="{FF2B5EF4-FFF2-40B4-BE49-F238E27FC236}">
                  <a16:creationId xmlns:a16="http://schemas.microsoft.com/office/drawing/2014/main" id="{EE5757CA-0B85-D84D-FF0E-85538146FA62}"/>
                </a:ext>
              </a:extLst>
            </p:cNvPr>
            <p:cNvSpPr txBox="1"/>
            <p:nvPr/>
          </p:nvSpPr>
          <p:spPr>
            <a:xfrm>
              <a:off x="33024" y="4189689"/>
              <a:ext cx="1660953" cy="1483113"/>
            </a:xfrm>
            <a:prstGeom prst="rect">
              <a:avLst/>
            </a:prstGeom>
            <a:noFill/>
          </p:spPr>
          <p:txBody>
            <a:bodyPr wrap="square" rtlCol="0">
              <a:spAutoFit/>
            </a:bodyPr>
            <a:lstStyle/>
            <a:p>
              <a:pPr algn="ctr"/>
              <a:r>
                <a:rPr kumimoji="1" lang="ja-JP" altLang="en-US" sz="2000" b="1" dirty="0">
                  <a:latin typeface="HGP創英角ｺﾞｼｯｸUB" panose="020B0900000000000000" pitchFamily="50" charset="-128"/>
                  <a:ea typeface="HGP創英角ｺﾞｼｯｸUB" panose="020B0900000000000000" pitchFamily="50" charset="-128"/>
                </a:rPr>
                <a:t>売上高</a:t>
              </a:r>
              <a:endParaRPr kumimoji="1" lang="en-US" altLang="ja-JP" sz="2000" b="1" dirty="0">
                <a:latin typeface="HGP創英角ｺﾞｼｯｸUB" panose="020B0900000000000000" pitchFamily="50" charset="-128"/>
                <a:ea typeface="HGP創英角ｺﾞｼｯｸUB" panose="020B0900000000000000" pitchFamily="50" charset="-128"/>
              </a:endParaRPr>
            </a:p>
            <a:p>
              <a:endParaRPr kumimoji="1" lang="ja-JP" altLang="en-US" sz="4400" b="1" dirty="0">
                <a:latin typeface="HGP創英角ｺﾞｼｯｸUB" panose="020B0900000000000000" pitchFamily="50" charset="-128"/>
                <a:ea typeface="HGP創英角ｺﾞｼｯｸUB" panose="020B0900000000000000" pitchFamily="50" charset="-128"/>
              </a:endParaRPr>
            </a:p>
          </p:txBody>
        </p:sp>
      </p:grpSp>
      <p:grpSp>
        <p:nvGrpSpPr>
          <p:cNvPr id="15" name="グループ化 14">
            <a:extLst>
              <a:ext uri="{FF2B5EF4-FFF2-40B4-BE49-F238E27FC236}">
                <a16:creationId xmlns:a16="http://schemas.microsoft.com/office/drawing/2014/main" id="{C173E5A7-8B8A-E959-7DD8-F50F7587AECF}"/>
              </a:ext>
            </a:extLst>
          </p:cNvPr>
          <p:cNvGrpSpPr/>
          <p:nvPr/>
        </p:nvGrpSpPr>
        <p:grpSpPr>
          <a:xfrm>
            <a:off x="229641" y="5680424"/>
            <a:ext cx="1102771" cy="1124771"/>
            <a:chOff x="121137" y="5229790"/>
            <a:chExt cx="1487733" cy="1548585"/>
          </a:xfrm>
        </p:grpSpPr>
        <p:sp>
          <p:nvSpPr>
            <p:cNvPr id="42" name="四角形: 角を丸くする 41">
              <a:extLst>
                <a:ext uri="{FF2B5EF4-FFF2-40B4-BE49-F238E27FC236}">
                  <a16:creationId xmlns:a16="http://schemas.microsoft.com/office/drawing/2014/main" id="{FF71BDF5-2345-7A1B-EAD9-CC3FEBF57D55}"/>
                </a:ext>
              </a:extLst>
            </p:cNvPr>
            <p:cNvSpPr/>
            <p:nvPr/>
          </p:nvSpPr>
          <p:spPr>
            <a:xfrm>
              <a:off x="235176" y="5229790"/>
              <a:ext cx="1250088" cy="712233"/>
            </a:xfrm>
            <a:prstGeom prst="roundRect">
              <a:avLst/>
            </a:prstGeom>
            <a:solidFill>
              <a:schemeClr val="accent5">
                <a:lumMod val="60000"/>
                <a:lumOff val="40000"/>
                <a:alpha val="23000"/>
              </a:schemeClr>
            </a:solidFill>
            <a:ln w="73025">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3" name="テキスト ボックス 42">
              <a:extLst>
                <a:ext uri="{FF2B5EF4-FFF2-40B4-BE49-F238E27FC236}">
                  <a16:creationId xmlns:a16="http://schemas.microsoft.com/office/drawing/2014/main" id="{1D1F78D9-6877-099C-8D1C-D36F38FCBB09}"/>
                </a:ext>
              </a:extLst>
            </p:cNvPr>
            <p:cNvSpPr txBox="1"/>
            <p:nvPr/>
          </p:nvSpPr>
          <p:spPr>
            <a:xfrm>
              <a:off x="121137" y="5295262"/>
              <a:ext cx="1487733" cy="1483113"/>
            </a:xfrm>
            <a:prstGeom prst="rect">
              <a:avLst/>
            </a:prstGeom>
            <a:noFill/>
          </p:spPr>
          <p:txBody>
            <a:bodyPr wrap="square" rtlCol="0">
              <a:spAutoFit/>
            </a:bodyPr>
            <a:lstStyle/>
            <a:p>
              <a:pPr algn="ctr"/>
              <a:r>
                <a:rPr kumimoji="1" lang="ja-JP" altLang="en-US" sz="2000" b="1" dirty="0">
                  <a:latin typeface="HGP創英角ｺﾞｼｯｸUB" panose="020B0900000000000000" pitchFamily="50" charset="-128"/>
                  <a:ea typeface="HGP創英角ｺﾞｼｯｸUB" panose="020B0900000000000000" pitchFamily="50" charset="-128"/>
                </a:rPr>
                <a:t>粗利益</a:t>
              </a:r>
              <a:endParaRPr kumimoji="1" lang="en-US" altLang="ja-JP" sz="2000" b="1" dirty="0">
                <a:latin typeface="HGP創英角ｺﾞｼｯｸUB" panose="020B0900000000000000" pitchFamily="50" charset="-128"/>
                <a:ea typeface="HGP創英角ｺﾞｼｯｸUB" panose="020B0900000000000000" pitchFamily="50" charset="-128"/>
              </a:endParaRPr>
            </a:p>
            <a:p>
              <a:endParaRPr kumimoji="1" lang="ja-JP" altLang="en-US" sz="4400" b="1" dirty="0">
                <a:latin typeface="HGP創英角ｺﾞｼｯｸUB" panose="020B0900000000000000" pitchFamily="50" charset="-128"/>
                <a:ea typeface="HGP創英角ｺﾞｼｯｸUB" panose="020B0900000000000000" pitchFamily="50" charset="-128"/>
              </a:endParaRPr>
            </a:p>
          </p:txBody>
        </p:sp>
      </p:grpSp>
      <p:sp>
        <p:nvSpPr>
          <p:cNvPr id="45" name="四角形: 角を丸くする 44">
            <a:extLst>
              <a:ext uri="{FF2B5EF4-FFF2-40B4-BE49-F238E27FC236}">
                <a16:creationId xmlns:a16="http://schemas.microsoft.com/office/drawing/2014/main" id="{1DE4FB99-59BB-5208-64B2-FDCE25D6F7A9}"/>
              </a:ext>
            </a:extLst>
          </p:cNvPr>
          <p:cNvSpPr/>
          <p:nvPr/>
        </p:nvSpPr>
        <p:spPr>
          <a:xfrm>
            <a:off x="1406128" y="5680426"/>
            <a:ext cx="991875" cy="517311"/>
          </a:xfrm>
          <a:prstGeom prst="roundRect">
            <a:avLst/>
          </a:prstGeom>
          <a:noFill/>
          <a:ln w="730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HGP創英角ｺﾞｼｯｸUB" panose="020B0900000000000000" pitchFamily="50" charset="-128"/>
                <a:ea typeface="HGP創英角ｺﾞｼｯｸUB" panose="020B0900000000000000" pitchFamily="50" charset="-128"/>
              </a:rPr>
              <a:t>経費の</a:t>
            </a:r>
            <a:endParaRPr kumimoji="1" lang="en-US" altLang="ja-JP" sz="1400" dirty="0">
              <a:solidFill>
                <a:schemeClr val="tx1"/>
              </a:solidFill>
              <a:latin typeface="HGP創英角ｺﾞｼｯｸUB" panose="020B0900000000000000" pitchFamily="50" charset="-128"/>
              <a:ea typeface="HGP創英角ｺﾞｼｯｸUB" panose="020B0900000000000000" pitchFamily="50" charset="-128"/>
            </a:endParaRPr>
          </a:p>
          <a:p>
            <a:pPr algn="ctr"/>
            <a:r>
              <a:rPr kumimoji="1" lang="ja-JP" altLang="en-US" sz="1400" dirty="0">
                <a:solidFill>
                  <a:schemeClr val="tx1"/>
                </a:solidFill>
                <a:latin typeface="HGP創英角ｺﾞｼｯｸUB" panose="020B0900000000000000" pitchFamily="50" charset="-128"/>
                <a:ea typeface="HGP創英角ｺﾞｼｯｸUB" panose="020B0900000000000000" pitchFamily="50" charset="-128"/>
              </a:rPr>
              <a:t>支払い</a:t>
            </a:r>
          </a:p>
        </p:txBody>
      </p:sp>
      <p:sp>
        <p:nvSpPr>
          <p:cNvPr id="46" name="四角形: 角を丸くする 45">
            <a:extLst>
              <a:ext uri="{FF2B5EF4-FFF2-40B4-BE49-F238E27FC236}">
                <a16:creationId xmlns:a16="http://schemas.microsoft.com/office/drawing/2014/main" id="{996687DC-E1B5-3269-F61A-97A13E95F655}"/>
              </a:ext>
            </a:extLst>
          </p:cNvPr>
          <p:cNvSpPr/>
          <p:nvPr/>
        </p:nvSpPr>
        <p:spPr>
          <a:xfrm>
            <a:off x="1406128" y="4581654"/>
            <a:ext cx="991875" cy="505557"/>
          </a:xfrm>
          <a:prstGeom prst="roundRect">
            <a:avLst/>
          </a:prstGeom>
          <a:noFill/>
          <a:ln w="730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HGP創英角ｺﾞｼｯｸUB" panose="020B0900000000000000" pitchFamily="50" charset="-128"/>
                <a:ea typeface="HGP創英角ｺﾞｼｯｸUB" panose="020B0900000000000000" pitchFamily="50" charset="-128"/>
              </a:rPr>
              <a:t>資金繰り</a:t>
            </a:r>
          </a:p>
        </p:txBody>
      </p:sp>
      <p:grpSp>
        <p:nvGrpSpPr>
          <p:cNvPr id="51" name="グループ化 50">
            <a:extLst>
              <a:ext uri="{FF2B5EF4-FFF2-40B4-BE49-F238E27FC236}">
                <a16:creationId xmlns:a16="http://schemas.microsoft.com/office/drawing/2014/main" id="{312C1DBE-984B-CCD3-701B-CEDC8D33241B}"/>
              </a:ext>
            </a:extLst>
          </p:cNvPr>
          <p:cNvGrpSpPr/>
          <p:nvPr/>
        </p:nvGrpSpPr>
        <p:grpSpPr>
          <a:xfrm>
            <a:off x="2710153" y="5148669"/>
            <a:ext cx="926619" cy="1191331"/>
            <a:chOff x="300832" y="5241696"/>
            <a:chExt cx="1250088" cy="1585544"/>
          </a:xfrm>
        </p:grpSpPr>
        <p:sp>
          <p:nvSpPr>
            <p:cNvPr id="52" name="四角形: 角を丸くする 51">
              <a:extLst>
                <a:ext uri="{FF2B5EF4-FFF2-40B4-BE49-F238E27FC236}">
                  <a16:creationId xmlns:a16="http://schemas.microsoft.com/office/drawing/2014/main" id="{BD6184C3-C2C0-45F2-CBB8-AE4BF5BE5927}"/>
                </a:ext>
              </a:extLst>
            </p:cNvPr>
            <p:cNvSpPr/>
            <p:nvPr/>
          </p:nvSpPr>
          <p:spPr>
            <a:xfrm>
              <a:off x="300832" y="5241696"/>
              <a:ext cx="1250088" cy="712233"/>
            </a:xfrm>
            <a:prstGeom prst="roundRect">
              <a:avLst/>
            </a:prstGeom>
            <a:solidFill>
              <a:schemeClr val="accent6">
                <a:lumMod val="40000"/>
                <a:lumOff val="60000"/>
                <a:alpha val="23000"/>
              </a:schemeClr>
            </a:solidFill>
            <a:ln w="7302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3" name="テキスト ボックス 52">
              <a:extLst>
                <a:ext uri="{FF2B5EF4-FFF2-40B4-BE49-F238E27FC236}">
                  <a16:creationId xmlns:a16="http://schemas.microsoft.com/office/drawing/2014/main" id="{94485E53-B3FD-267C-7690-B6C4B89EDF1F}"/>
                </a:ext>
              </a:extLst>
            </p:cNvPr>
            <p:cNvSpPr txBox="1"/>
            <p:nvPr/>
          </p:nvSpPr>
          <p:spPr>
            <a:xfrm>
              <a:off x="405642" y="5250202"/>
              <a:ext cx="1019962" cy="1577038"/>
            </a:xfrm>
            <a:prstGeom prst="rect">
              <a:avLst/>
            </a:prstGeom>
            <a:noFill/>
          </p:spPr>
          <p:txBody>
            <a:bodyPr wrap="square" rtlCol="0">
              <a:spAutoFit/>
            </a:bodyPr>
            <a:lstStyle/>
            <a:p>
              <a:pPr algn="ctr"/>
              <a:r>
                <a:rPr kumimoji="1" lang="ja-JP" altLang="en-US" sz="900" b="1" dirty="0">
                  <a:latin typeface="HGP創英角ｺﾞｼｯｸUB" panose="020B0900000000000000" pitchFamily="50" charset="-128"/>
                  <a:ea typeface="HGP創英角ｺﾞｼｯｸUB" panose="020B0900000000000000" pitchFamily="50" charset="-128"/>
                </a:rPr>
                <a:t>売上高</a:t>
              </a:r>
              <a:endParaRPr kumimoji="1" lang="en-US" altLang="ja-JP" sz="900" b="1" dirty="0">
                <a:latin typeface="HGP創英角ｺﾞｼｯｸUB" panose="020B0900000000000000" pitchFamily="50" charset="-128"/>
                <a:ea typeface="HGP創英角ｺﾞｼｯｸUB" panose="020B0900000000000000" pitchFamily="50" charset="-128"/>
              </a:endParaRPr>
            </a:p>
            <a:p>
              <a:pPr algn="ctr"/>
              <a:r>
                <a:rPr kumimoji="1" lang="ja-JP" altLang="en-US" sz="900" b="1" dirty="0">
                  <a:latin typeface="HGP創英角ｺﾞｼｯｸUB" panose="020B0900000000000000" pitchFamily="50" charset="-128"/>
                  <a:ea typeface="HGP創英角ｺﾞｼｯｸUB" panose="020B0900000000000000" pitchFamily="50" charset="-128"/>
                </a:rPr>
                <a:t>総利益率（粗利益率）</a:t>
              </a:r>
              <a:endParaRPr kumimoji="1" lang="en-US" altLang="ja-JP" sz="900" b="1" dirty="0">
                <a:latin typeface="HGP創英角ｺﾞｼｯｸUB" panose="020B0900000000000000" pitchFamily="50" charset="-128"/>
                <a:ea typeface="HGP創英角ｺﾞｼｯｸUB" panose="020B0900000000000000" pitchFamily="50" charset="-128"/>
              </a:endParaRPr>
            </a:p>
            <a:p>
              <a:endParaRPr kumimoji="1" lang="ja-JP" altLang="en-US" sz="4400" b="1" dirty="0">
                <a:latin typeface="HGP創英角ｺﾞｼｯｸUB" panose="020B0900000000000000" pitchFamily="50" charset="-128"/>
                <a:ea typeface="HGP創英角ｺﾞｼｯｸUB" panose="020B0900000000000000" pitchFamily="50" charset="-128"/>
              </a:endParaRPr>
            </a:p>
          </p:txBody>
        </p:sp>
      </p:grpSp>
      <p:cxnSp>
        <p:nvCxnSpPr>
          <p:cNvPr id="61" name="直線コネクタ 60">
            <a:extLst>
              <a:ext uri="{FF2B5EF4-FFF2-40B4-BE49-F238E27FC236}">
                <a16:creationId xmlns:a16="http://schemas.microsoft.com/office/drawing/2014/main" id="{5872CDAD-DACC-8943-E9F4-9141216E1699}"/>
              </a:ext>
            </a:extLst>
          </p:cNvPr>
          <p:cNvCxnSpPr>
            <a:cxnSpLocks/>
            <a:stCxn id="46" idx="3"/>
            <a:endCxn id="52" idx="1"/>
          </p:cNvCxnSpPr>
          <p:nvPr/>
        </p:nvCxnSpPr>
        <p:spPr>
          <a:xfrm>
            <a:off x="2398003" y="4834433"/>
            <a:ext cx="312150" cy="581814"/>
          </a:xfrm>
          <a:prstGeom prst="line">
            <a:avLst/>
          </a:prstGeom>
          <a:ln w="349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3" name="直線コネクタ 62">
            <a:extLst>
              <a:ext uri="{FF2B5EF4-FFF2-40B4-BE49-F238E27FC236}">
                <a16:creationId xmlns:a16="http://schemas.microsoft.com/office/drawing/2014/main" id="{8A606F3E-9FE1-96E6-442B-61534AEE9F71}"/>
              </a:ext>
            </a:extLst>
          </p:cNvPr>
          <p:cNvCxnSpPr>
            <a:cxnSpLocks/>
            <a:stCxn id="45" idx="3"/>
            <a:endCxn id="52" idx="1"/>
          </p:cNvCxnSpPr>
          <p:nvPr/>
        </p:nvCxnSpPr>
        <p:spPr>
          <a:xfrm flipV="1">
            <a:off x="2398003" y="5416247"/>
            <a:ext cx="312150" cy="522835"/>
          </a:xfrm>
          <a:prstGeom prst="line">
            <a:avLst/>
          </a:prstGeom>
          <a:ln w="349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64" name="テキスト ボックス 63">
            <a:extLst>
              <a:ext uri="{FF2B5EF4-FFF2-40B4-BE49-F238E27FC236}">
                <a16:creationId xmlns:a16="http://schemas.microsoft.com/office/drawing/2014/main" id="{CE2D4007-C294-33AA-E779-7266523AB8EB}"/>
              </a:ext>
            </a:extLst>
          </p:cNvPr>
          <p:cNvSpPr txBox="1"/>
          <p:nvPr/>
        </p:nvSpPr>
        <p:spPr>
          <a:xfrm>
            <a:off x="3793352" y="4416710"/>
            <a:ext cx="3520824" cy="707886"/>
          </a:xfrm>
          <a:prstGeom prst="rect">
            <a:avLst/>
          </a:prstGeom>
          <a:noFill/>
          <a:ln w="15875">
            <a:solidFill>
              <a:schemeClr val="accent1"/>
            </a:solidFill>
          </a:ln>
        </p:spPr>
        <p:txBody>
          <a:bodyPr wrap="square" rtlCol="0">
            <a:spAutoFit/>
          </a:bodyPr>
          <a:lstStyle/>
          <a:p>
            <a:r>
              <a:rPr kumimoji="1" lang="ja-JP" altLang="en-US" sz="1000" dirty="0">
                <a:latin typeface="+mn-ea"/>
              </a:rPr>
              <a:t>□　おおよそ、このくらいの“利益率”で、</a:t>
            </a:r>
            <a:endParaRPr kumimoji="1" lang="en-US" altLang="ja-JP" sz="1000" dirty="0">
              <a:latin typeface="+mn-ea"/>
            </a:endParaRPr>
          </a:p>
          <a:p>
            <a:r>
              <a:rPr kumimoji="1" lang="ja-JP" altLang="en-US" sz="1000" dirty="0">
                <a:latin typeface="+mn-ea"/>
              </a:rPr>
              <a:t>□　おおよそ、年間（月間）このぐらい“売上”を上げれば、</a:t>
            </a:r>
            <a:endParaRPr kumimoji="1" lang="en-US" altLang="ja-JP" sz="1000" dirty="0">
              <a:latin typeface="+mn-ea"/>
            </a:endParaRPr>
          </a:p>
          <a:p>
            <a:r>
              <a:rPr kumimoji="1" lang="ja-JP" altLang="en-US" sz="1000" dirty="0">
                <a:latin typeface="+mn-ea"/>
              </a:rPr>
              <a:t>□　必要な“経費”を支払うことができるはずだ</a:t>
            </a:r>
            <a:endParaRPr kumimoji="1" lang="en-US" altLang="ja-JP" sz="1000" dirty="0">
              <a:latin typeface="+mn-ea"/>
            </a:endParaRPr>
          </a:p>
          <a:p>
            <a:r>
              <a:rPr kumimoji="1" lang="ja-JP" altLang="en-US" sz="1000" dirty="0">
                <a:latin typeface="+mn-ea"/>
              </a:rPr>
              <a:t>□　資金繰りも回るはずだ</a:t>
            </a:r>
            <a:endParaRPr kumimoji="1" lang="en-US" altLang="ja-JP" sz="1000" dirty="0">
              <a:latin typeface="+mn-ea"/>
            </a:endParaRPr>
          </a:p>
        </p:txBody>
      </p:sp>
      <p:cxnSp>
        <p:nvCxnSpPr>
          <p:cNvPr id="65" name="直線コネクタ 64">
            <a:extLst>
              <a:ext uri="{FF2B5EF4-FFF2-40B4-BE49-F238E27FC236}">
                <a16:creationId xmlns:a16="http://schemas.microsoft.com/office/drawing/2014/main" id="{5463130F-4A3B-22E7-7E5F-5FBF611AA3D2}"/>
              </a:ext>
            </a:extLst>
          </p:cNvPr>
          <p:cNvCxnSpPr/>
          <p:nvPr/>
        </p:nvCxnSpPr>
        <p:spPr>
          <a:xfrm>
            <a:off x="252412" y="3732230"/>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66" name="正方形/長方形 65">
            <a:extLst>
              <a:ext uri="{FF2B5EF4-FFF2-40B4-BE49-F238E27FC236}">
                <a16:creationId xmlns:a16="http://schemas.microsoft.com/office/drawing/2014/main" id="{4C3E373C-78D7-4DAA-25BF-5B01AF7A660C}"/>
              </a:ext>
            </a:extLst>
          </p:cNvPr>
          <p:cNvSpPr/>
          <p:nvPr/>
        </p:nvSpPr>
        <p:spPr>
          <a:xfrm>
            <a:off x="951663" y="3880147"/>
            <a:ext cx="7875702" cy="406635"/>
          </a:xfrm>
          <a:prstGeom prst="rect">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HGP創英角ｺﾞｼｯｸUB" panose="020B0900000000000000" pitchFamily="50" charset="-128"/>
                <a:ea typeface="HGP創英角ｺﾞｼｯｸUB" panose="020B0900000000000000" pitchFamily="50" charset="-128"/>
              </a:rPr>
              <a:t>～　企業・経営者の商売感覚も、売上総利益（粗利益）に集約されることが多い　～</a:t>
            </a:r>
          </a:p>
        </p:txBody>
      </p:sp>
      <p:sp>
        <p:nvSpPr>
          <p:cNvPr id="30" name="テキスト ボックス 29">
            <a:extLst>
              <a:ext uri="{FF2B5EF4-FFF2-40B4-BE49-F238E27FC236}">
                <a16:creationId xmlns:a16="http://schemas.microsoft.com/office/drawing/2014/main" id="{05582F97-6AB5-DC4F-A6FF-7A8A34347CC5}"/>
              </a:ext>
            </a:extLst>
          </p:cNvPr>
          <p:cNvSpPr txBox="1"/>
          <p:nvPr/>
        </p:nvSpPr>
        <p:spPr>
          <a:xfrm>
            <a:off x="3933723" y="5290840"/>
            <a:ext cx="5483409" cy="1246495"/>
          </a:xfrm>
          <a:prstGeom prst="rect">
            <a:avLst/>
          </a:prstGeom>
          <a:noFill/>
        </p:spPr>
        <p:txBody>
          <a:bodyPr wrap="square" rtlCol="0">
            <a:spAutoFit/>
          </a:bodyPr>
          <a:lstStyle/>
          <a:p>
            <a:pPr>
              <a:spcAft>
                <a:spcPts val="600"/>
              </a:spcAft>
            </a:pPr>
            <a:r>
              <a:rPr kumimoji="1" lang="ja-JP" altLang="en-US" sz="1000" dirty="0">
                <a:latin typeface="+mn-ea"/>
              </a:rPr>
              <a:t>　売上高総利益率に着目するもう一つの意義は、中小企業側の損益や資金繰りの感覚を知るということもあります。厳密には、借入金は収益償還しないと実質減ることはなく、販売費及び一般管理費も個別の部門に配賦して、採算管理をすべきかもしれませんが、中小企業の場合、上記のような感覚で把握していることも少なくありません。</a:t>
            </a:r>
            <a:endParaRPr kumimoji="1" lang="en-US" altLang="ja-JP" sz="1000" dirty="0">
              <a:latin typeface="+mn-ea"/>
            </a:endParaRPr>
          </a:p>
          <a:p>
            <a:pPr>
              <a:spcAft>
                <a:spcPts val="600"/>
              </a:spcAft>
            </a:pPr>
            <a:r>
              <a:rPr kumimoji="1" lang="ja-JP" altLang="en-US" sz="1000" dirty="0">
                <a:latin typeface="+mn-ea"/>
              </a:rPr>
              <a:t>　</a:t>
            </a:r>
            <a:r>
              <a:rPr kumimoji="1" lang="ja-JP" altLang="en-US" sz="1000" spc="30" dirty="0">
                <a:latin typeface="+mn-ea"/>
              </a:rPr>
              <a:t>中小企業にとって、売上高や粗利益は日々の商売に直結し、肌感覚に最も近いともいえますので、話の架け橋にもなりやすく、また、“大体の利益率”を把握していない先でも、</a:t>
            </a:r>
            <a:r>
              <a:rPr kumimoji="1" lang="ja-JP" altLang="en-US" sz="1000" spc="-30" dirty="0">
                <a:latin typeface="+mn-ea"/>
              </a:rPr>
              <a:t>中小企業側の興味を引き、腹落ちして共通の目線に立ちやすいポイントともいえます。</a:t>
            </a:r>
            <a:endParaRPr kumimoji="1" lang="en-US" altLang="ja-JP" sz="1000" spc="-30" dirty="0">
              <a:latin typeface="+mn-ea"/>
            </a:endParaRPr>
          </a:p>
        </p:txBody>
      </p:sp>
      <p:sp>
        <p:nvSpPr>
          <p:cNvPr id="6" name="テキスト ボックス 5">
            <a:extLst>
              <a:ext uri="{FF2B5EF4-FFF2-40B4-BE49-F238E27FC236}">
                <a16:creationId xmlns:a16="http://schemas.microsoft.com/office/drawing/2014/main" id="{451AC63E-0F32-2B69-C771-B6CFD1DE156E}"/>
              </a:ext>
            </a:extLst>
          </p:cNvPr>
          <p:cNvSpPr txBox="1"/>
          <p:nvPr/>
        </p:nvSpPr>
        <p:spPr>
          <a:xfrm>
            <a:off x="7386814" y="4494400"/>
            <a:ext cx="2136772" cy="577081"/>
          </a:xfrm>
          <a:prstGeom prst="rect">
            <a:avLst/>
          </a:prstGeom>
          <a:noFill/>
        </p:spPr>
        <p:txBody>
          <a:bodyPr wrap="square" rtlCol="0">
            <a:spAutoFit/>
          </a:bodyPr>
          <a:lstStyle/>
          <a:p>
            <a:r>
              <a:rPr kumimoji="1" lang="ja-JP" altLang="en-US" sz="1050" b="1" spc="-30" dirty="0">
                <a:latin typeface="+mn-ea"/>
              </a:rPr>
              <a:t>複雑なビジネスを行わない</a:t>
            </a:r>
            <a:endParaRPr kumimoji="1" lang="en-US" altLang="ja-JP" sz="1050" b="1" spc="-30" dirty="0">
              <a:latin typeface="+mn-ea"/>
            </a:endParaRPr>
          </a:p>
          <a:p>
            <a:r>
              <a:rPr kumimoji="1" lang="ja-JP" altLang="en-US" sz="1050" b="1" spc="-30" dirty="0">
                <a:latin typeface="+mn-ea"/>
              </a:rPr>
              <a:t>中小企業の数値感覚を理解する</a:t>
            </a:r>
            <a:endParaRPr kumimoji="1" lang="en-US" altLang="ja-JP" sz="1050" b="1" spc="-30" dirty="0">
              <a:latin typeface="+mn-ea"/>
            </a:endParaRPr>
          </a:p>
          <a:p>
            <a:r>
              <a:rPr kumimoji="1" lang="ja-JP" altLang="en-US" sz="1050" b="1" spc="-30" dirty="0">
                <a:latin typeface="+mn-ea"/>
              </a:rPr>
              <a:t>際の目安として確認するとよい</a:t>
            </a:r>
          </a:p>
        </p:txBody>
      </p:sp>
      <p:grpSp>
        <p:nvGrpSpPr>
          <p:cNvPr id="7" name="グループ化 6"/>
          <p:cNvGrpSpPr/>
          <p:nvPr/>
        </p:nvGrpSpPr>
        <p:grpSpPr>
          <a:xfrm>
            <a:off x="352603" y="1197222"/>
            <a:ext cx="576000" cy="576000"/>
            <a:chOff x="279451" y="1197222"/>
            <a:chExt cx="576000" cy="576000"/>
          </a:xfrm>
        </p:grpSpPr>
        <p:sp>
          <p:nvSpPr>
            <p:cNvPr id="48" name="楕円 47">
              <a:extLst>
                <a:ext uri="{FF2B5EF4-FFF2-40B4-BE49-F238E27FC236}">
                  <a16:creationId xmlns:a16="http://schemas.microsoft.com/office/drawing/2014/main" id="{D6C718EC-4506-4F10-A867-0ED5A2B249F1}"/>
                </a:ext>
              </a:extLst>
            </p:cNvPr>
            <p:cNvSpPr/>
            <p:nvPr/>
          </p:nvSpPr>
          <p:spPr>
            <a:xfrm>
              <a:off x="279451" y="1197222"/>
              <a:ext cx="576000" cy="576000"/>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9" name="テキスト ボックス 48">
              <a:extLst>
                <a:ext uri="{FF2B5EF4-FFF2-40B4-BE49-F238E27FC236}">
                  <a16:creationId xmlns:a16="http://schemas.microsoft.com/office/drawing/2014/main" id="{3889E09E-65AA-41E6-A714-64593052375D}"/>
                </a:ext>
              </a:extLst>
            </p:cNvPr>
            <p:cNvSpPr txBox="1"/>
            <p:nvPr/>
          </p:nvSpPr>
          <p:spPr>
            <a:xfrm>
              <a:off x="316795" y="1279927"/>
              <a:ext cx="451302" cy="461665"/>
            </a:xfrm>
            <a:prstGeom prst="rect">
              <a:avLst/>
            </a:prstGeom>
            <a:noFill/>
            <a:ln>
              <a:noFill/>
            </a:ln>
          </p:spPr>
          <p:txBody>
            <a:bodyPr wrap="square" rtlCol="0">
              <a:spAutoFit/>
            </a:bodyPr>
            <a:lstStyle/>
            <a:p>
              <a:pPr algn="ctr"/>
              <a:r>
                <a:rPr kumimoji="1" lang="ja-JP" altLang="en-US" sz="2400" b="1" i="1" dirty="0">
                  <a:solidFill>
                    <a:schemeClr val="accent1">
                      <a:lumMod val="60000"/>
                      <a:lumOff val="40000"/>
                    </a:schemeClr>
                  </a:solidFill>
                  <a:latin typeface="Britannic Bold" panose="020B0903060703020204" pitchFamily="34" charset="0"/>
                </a:rPr>
                <a:t>１</a:t>
              </a:r>
            </a:p>
          </p:txBody>
        </p:sp>
      </p:grpSp>
      <p:sp>
        <p:nvSpPr>
          <p:cNvPr id="36" name="テキスト ボックス 35"/>
          <p:cNvSpPr txBox="1"/>
          <p:nvPr/>
        </p:nvSpPr>
        <p:spPr>
          <a:xfrm>
            <a:off x="8894101"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決算資料編</a:t>
            </a:r>
          </a:p>
        </p:txBody>
      </p:sp>
      <p:sp>
        <p:nvSpPr>
          <p:cNvPr id="50" name="テキスト ボックス 49"/>
          <p:cNvSpPr txBox="1"/>
          <p:nvPr/>
        </p:nvSpPr>
        <p:spPr>
          <a:xfrm>
            <a:off x="8899500" y="20901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全業種共通</a:t>
            </a:r>
          </a:p>
        </p:txBody>
      </p:sp>
      <p:sp>
        <p:nvSpPr>
          <p:cNvPr id="8" name="正方形/長方形 7"/>
          <p:cNvSpPr/>
          <p:nvPr/>
        </p:nvSpPr>
        <p:spPr>
          <a:xfrm>
            <a:off x="4450759" y="6602397"/>
            <a:ext cx="4892286" cy="215444"/>
          </a:xfrm>
          <a:prstGeom prst="rect">
            <a:avLst/>
          </a:prstGeom>
        </p:spPr>
        <p:txBody>
          <a:bodyPr wrap="square">
            <a:spAutoFit/>
          </a:bodyPr>
          <a:lstStyle/>
          <a:p>
            <a:pPr algn="r"/>
            <a:r>
              <a:rPr kumimoji="1" lang="en-US" altLang="ja-JP" sz="800" dirty="0">
                <a:latin typeface="+mn-ea"/>
              </a:rPr>
              <a:t>※</a:t>
            </a:r>
            <a:r>
              <a:rPr kumimoji="1" lang="ja-JP" altLang="en-US" sz="800" dirty="0">
                <a:latin typeface="+mn-ea"/>
              </a:rPr>
              <a:t> 例えば、業種別の審査事典、信用調査情報等の利用を想定</a:t>
            </a:r>
            <a:endParaRPr kumimoji="1" lang="en-US" altLang="ja-JP" sz="800" dirty="0">
              <a:latin typeface="+mn-ea"/>
            </a:endParaRPr>
          </a:p>
        </p:txBody>
      </p:sp>
      <p:sp>
        <p:nvSpPr>
          <p:cNvPr id="9" name="スライド番号プレースホルダー 8"/>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11</a:t>
            </a:fld>
            <a:endParaRPr kumimoji="1" lang="ja-JP" altLang="en-US"/>
          </a:p>
        </p:txBody>
      </p:sp>
      <p:sp>
        <p:nvSpPr>
          <p:cNvPr id="37" name="テキスト ボックス 36">
            <a:extLst>
              <a:ext uri="{FF2B5EF4-FFF2-40B4-BE49-F238E27FC236}">
                <a16:creationId xmlns:a16="http://schemas.microsoft.com/office/drawing/2014/main" id="{8113D595-3964-2C36-6F63-AA36066BD432}"/>
              </a:ext>
            </a:extLst>
          </p:cNvPr>
          <p:cNvSpPr txBox="1"/>
          <p:nvPr/>
        </p:nvSpPr>
        <p:spPr>
          <a:xfrm>
            <a:off x="189781" y="493229"/>
            <a:ext cx="8521957" cy="400110"/>
          </a:xfrm>
          <a:prstGeom prst="rect">
            <a:avLst/>
          </a:prstGeom>
          <a:noFill/>
        </p:spPr>
        <p:txBody>
          <a:bodyPr wrap="square" rtlCol="0">
            <a:spAutoFit/>
          </a:bodyPr>
          <a:lstStyle/>
          <a:p>
            <a:r>
              <a:rPr kumimoji="1" lang="ja-JP" altLang="en-US" sz="1000" spc="-50" dirty="0"/>
              <a:t>ここでは、定量面で中小企業の目利きをする際、全業種に共通するポイントをまとめます。精緻な財務分析も大切なことですが、度が過ぎると中小企業を“数字ありき”の固定概念で判断することにもつながります。現場で企業を判断する際の“初めの一歩”と考えていただければよいと思います。</a:t>
            </a:r>
            <a:endParaRPr kumimoji="1" lang="en-US" altLang="ja-JP" sz="1000" spc="-50" dirty="0"/>
          </a:p>
        </p:txBody>
      </p:sp>
      <p:cxnSp>
        <p:nvCxnSpPr>
          <p:cNvPr id="54" name="直線コネクタ 53">
            <a:extLst>
              <a:ext uri="{FF2B5EF4-FFF2-40B4-BE49-F238E27FC236}">
                <a16:creationId xmlns:a16="http://schemas.microsoft.com/office/drawing/2014/main" id="{0EB3233E-B893-4679-07F8-520BB236E985}"/>
              </a:ext>
            </a:extLst>
          </p:cNvPr>
          <p:cNvCxnSpPr/>
          <p:nvPr/>
        </p:nvCxnSpPr>
        <p:spPr>
          <a:xfrm>
            <a:off x="252413" y="653733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7026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4752185-2BD0-4EA9-940A-569F7948A4AD}"/>
              </a:ext>
            </a:extLst>
          </p:cNvPr>
          <p:cNvSpPr txBox="1"/>
          <p:nvPr/>
        </p:nvSpPr>
        <p:spPr>
          <a:xfrm>
            <a:off x="0" y="0"/>
            <a:ext cx="6868864" cy="492443"/>
          </a:xfrm>
          <a:prstGeom prst="rect">
            <a:avLst/>
          </a:prstGeom>
          <a:noFill/>
        </p:spPr>
        <p:txBody>
          <a:bodyPr wrap="square" rtlCol="0">
            <a:spAutoFit/>
          </a:bodyPr>
          <a:lstStyle/>
          <a:p>
            <a:r>
              <a:rPr kumimoji="1" lang="ja-JP" altLang="en-US" sz="2600" b="1" u="sng" dirty="0">
                <a:latin typeface="+mn-ea"/>
              </a:rPr>
              <a:t>全業種共通</a:t>
            </a:r>
            <a:r>
              <a:rPr kumimoji="1" lang="ja-JP" altLang="en-US" sz="2000" b="1" u="sng" dirty="0">
                <a:latin typeface="+mn-ea"/>
              </a:rPr>
              <a:t>　</a:t>
            </a:r>
            <a:r>
              <a:rPr kumimoji="1" lang="ja-JP" altLang="en-US" b="1" u="sng" dirty="0">
                <a:latin typeface="+mn-ea"/>
              </a:rPr>
              <a:t>中小企業の目利き（決算資料編）　その２</a:t>
            </a:r>
            <a:endParaRPr kumimoji="1" lang="en-US" altLang="ja-JP" b="1" u="sng" dirty="0">
              <a:latin typeface="+mn-ea"/>
            </a:endParaRPr>
          </a:p>
        </p:txBody>
      </p:sp>
      <p:sp>
        <p:nvSpPr>
          <p:cNvPr id="2" name="テキスト ボックス 1">
            <a:extLst>
              <a:ext uri="{FF2B5EF4-FFF2-40B4-BE49-F238E27FC236}">
                <a16:creationId xmlns:a16="http://schemas.microsoft.com/office/drawing/2014/main" id="{1046950D-06CD-143F-51AC-02229A434276}"/>
              </a:ext>
            </a:extLst>
          </p:cNvPr>
          <p:cNvSpPr txBox="1"/>
          <p:nvPr/>
        </p:nvSpPr>
        <p:spPr>
          <a:xfrm>
            <a:off x="1041421" y="1116455"/>
            <a:ext cx="3197091" cy="246221"/>
          </a:xfrm>
          <a:prstGeom prst="rect">
            <a:avLst/>
          </a:prstGeom>
          <a:noFill/>
        </p:spPr>
        <p:txBody>
          <a:bodyPr wrap="square" rtlCol="0">
            <a:spAutoFit/>
          </a:bodyPr>
          <a:lstStyle/>
          <a:p>
            <a:r>
              <a:rPr kumimoji="1" lang="ja-JP" altLang="en-US" sz="1000" dirty="0">
                <a:latin typeface="HGP創英角ｺﾞｼｯｸUB" panose="020B0900000000000000" pitchFamily="50" charset="-128"/>
                <a:ea typeface="HGP創英角ｺﾞｼｯｸUB" panose="020B0900000000000000" pitchFamily="50" charset="-128"/>
              </a:rPr>
              <a:t>＝ 当期純利益</a:t>
            </a:r>
            <a:r>
              <a:rPr kumimoji="1" lang="en-US" altLang="ja-JP" sz="1000" dirty="0">
                <a:latin typeface="HGP創英角ｺﾞｼｯｸUB" panose="020B0900000000000000" pitchFamily="50" charset="-128"/>
                <a:ea typeface="HGP創英角ｺﾞｼｯｸUB" panose="020B0900000000000000" pitchFamily="50" charset="-128"/>
              </a:rPr>
              <a:t>÷</a:t>
            </a:r>
            <a:r>
              <a:rPr kumimoji="1" lang="ja-JP" altLang="en-US" sz="1000" dirty="0">
                <a:latin typeface="HGP創英角ｺﾞｼｯｸUB" panose="020B0900000000000000" pitchFamily="50" charset="-128"/>
                <a:ea typeface="HGP創英角ｺﾞｼｯｸUB" panose="020B0900000000000000" pitchFamily="50" charset="-128"/>
              </a:rPr>
              <a:t>総資産（自己資本＋負債）</a:t>
            </a:r>
          </a:p>
        </p:txBody>
      </p:sp>
      <p:grpSp>
        <p:nvGrpSpPr>
          <p:cNvPr id="17" name="グループ化 16">
            <a:extLst>
              <a:ext uri="{FF2B5EF4-FFF2-40B4-BE49-F238E27FC236}">
                <a16:creationId xmlns:a16="http://schemas.microsoft.com/office/drawing/2014/main" id="{E99CA886-BDA6-472E-FF89-B96B4E379EBE}"/>
              </a:ext>
            </a:extLst>
          </p:cNvPr>
          <p:cNvGrpSpPr/>
          <p:nvPr/>
        </p:nvGrpSpPr>
        <p:grpSpPr>
          <a:xfrm>
            <a:off x="176668" y="2197152"/>
            <a:ext cx="8222013" cy="1192997"/>
            <a:chOff x="90929" y="2514940"/>
            <a:chExt cx="8222013" cy="1192997"/>
          </a:xfrm>
        </p:grpSpPr>
        <p:sp>
          <p:nvSpPr>
            <p:cNvPr id="5" name="テキスト ボックス 4">
              <a:extLst>
                <a:ext uri="{FF2B5EF4-FFF2-40B4-BE49-F238E27FC236}">
                  <a16:creationId xmlns:a16="http://schemas.microsoft.com/office/drawing/2014/main" id="{C2527986-4661-154F-D8F6-1A5B00854F6F}"/>
                </a:ext>
              </a:extLst>
            </p:cNvPr>
            <p:cNvSpPr txBox="1"/>
            <p:nvPr/>
          </p:nvSpPr>
          <p:spPr>
            <a:xfrm>
              <a:off x="90929" y="3029675"/>
              <a:ext cx="2588047" cy="646331"/>
            </a:xfrm>
            <a:prstGeom prst="rect">
              <a:avLst/>
            </a:prstGeom>
            <a:noFill/>
          </p:spPr>
          <p:txBody>
            <a:bodyPr wrap="square" rtlCol="0">
              <a:spAutoFit/>
            </a:bodyPr>
            <a:lstStyle/>
            <a:p>
              <a:pPr algn="ctr"/>
              <a:r>
                <a:rPr kumimoji="1" lang="en-US" altLang="ja-JP" sz="2400" b="1" dirty="0"/>
                <a:t>ROA</a:t>
              </a:r>
            </a:p>
            <a:p>
              <a:pPr algn="ctr"/>
              <a:r>
                <a:rPr kumimoji="1" lang="ja-JP" altLang="en-US" sz="1200" b="1" dirty="0"/>
                <a:t>　　　　　　　　分解すると･･･</a:t>
              </a:r>
            </a:p>
          </p:txBody>
        </p:sp>
        <p:grpSp>
          <p:nvGrpSpPr>
            <p:cNvPr id="13" name="グループ化 12">
              <a:extLst>
                <a:ext uri="{FF2B5EF4-FFF2-40B4-BE49-F238E27FC236}">
                  <a16:creationId xmlns:a16="http://schemas.microsoft.com/office/drawing/2014/main" id="{7EFCAC5B-89AB-B023-4D52-831F0F335376}"/>
                </a:ext>
              </a:extLst>
            </p:cNvPr>
            <p:cNvGrpSpPr/>
            <p:nvPr/>
          </p:nvGrpSpPr>
          <p:grpSpPr>
            <a:xfrm>
              <a:off x="2190753" y="2536314"/>
              <a:ext cx="2666998" cy="1171623"/>
              <a:chOff x="2190753" y="2536314"/>
              <a:chExt cx="2666998" cy="1171623"/>
            </a:xfrm>
          </p:grpSpPr>
          <p:sp>
            <p:nvSpPr>
              <p:cNvPr id="8" name="テキスト ボックス 7">
                <a:extLst>
                  <a:ext uri="{FF2B5EF4-FFF2-40B4-BE49-F238E27FC236}">
                    <a16:creationId xmlns:a16="http://schemas.microsoft.com/office/drawing/2014/main" id="{C45C62B1-4EDE-55FF-4505-E2FE025057D0}"/>
                  </a:ext>
                </a:extLst>
              </p:cNvPr>
              <p:cNvSpPr txBox="1"/>
              <p:nvPr/>
            </p:nvSpPr>
            <p:spPr>
              <a:xfrm>
                <a:off x="2533651" y="3338605"/>
                <a:ext cx="2047876" cy="369332"/>
              </a:xfrm>
              <a:prstGeom prst="rect">
                <a:avLst/>
              </a:prstGeom>
              <a:noFill/>
            </p:spPr>
            <p:txBody>
              <a:bodyPr wrap="square" rtlCol="0">
                <a:spAutoFit/>
              </a:bodyPr>
              <a:lstStyle/>
              <a:p>
                <a:pPr algn="ctr"/>
                <a:r>
                  <a:rPr kumimoji="1" lang="ja-JP" altLang="en-US" dirty="0">
                    <a:latin typeface="HGS創英角ｺﾞｼｯｸUB" panose="020B0900000000000000" pitchFamily="50" charset="-128"/>
                    <a:ea typeface="HGS創英角ｺﾞｼｯｸUB" panose="020B0900000000000000" pitchFamily="50" charset="-128"/>
                  </a:rPr>
                  <a:t>売   上   高</a:t>
                </a:r>
              </a:p>
            </p:txBody>
          </p:sp>
          <p:sp>
            <p:nvSpPr>
              <p:cNvPr id="47" name="テキスト ボックス 46">
                <a:extLst>
                  <a:ext uri="{FF2B5EF4-FFF2-40B4-BE49-F238E27FC236}">
                    <a16:creationId xmlns:a16="http://schemas.microsoft.com/office/drawing/2014/main" id="{719FB901-7F2A-A1C9-9CA2-AB7A43C45E53}"/>
                  </a:ext>
                </a:extLst>
              </p:cNvPr>
              <p:cNvSpPr txBox="1"/>
              <p:nvPr/>
            </p:nvSpPr>
            <p:spPr>
              <a:xfrm>
                <a:off x="2533651" y="2860419"/>
                <a:ext cx="2047876" cy="369332"/>
              </a:xfrm>
              <a:prstGeom prst="rect">
                <a:avLst/>
              </a:prstGeom>
              <a:noFill/>
            </p:spPr>
            <p:txBody>
              <a:bodyPr wrap="square" rtlCol="0">
                <a:spAutoFit/>
              </a:bodyPr>
              <a:lstStyle/>
              <a:p>
                <a:pPr algn="ctr"/>
                <a:r>
                  <a:rPr kumimoji="1" lang="ja-JP" altLang="en-US" dirty="0">
                    <a:latin typeface="HGS創英角ｺﾞｼｯｸUB" panose="020B0900000000000000" pitchFamily="50" charset="-128"/>
                    <a:ea typeface="HGS創英角ｺﾞｼｯｸUB" panose="020B0900000000000000" pitchFamily="50" charset="-128"/>
                  </a:rPr>
                  <a:t>当 期 純 利 益</a:t>
                </a:r>
              </a:p>
            </p:txBody>
          </p:sp>
          <p:cxnSp>
            <p:nvCxnSpPr>
              <p:cNvPr id="49" name="直線コネクタ 48">
                <a:extLst>
                  <a:ext uri="{FF2B5EF4-FFF2-40B4-BE49-F238E27FC236}">
                    <a16:creationId xmlns:a16="http://schemas.microsoft.com/office/drawing/2014/main" id="{DBA553CA-7D87-5B4F-7D5F-C1CD1535341F}"/>
                  </a:ext>
                </a:extLst>
              </p:cNvPr>
              <p:cNvCxnSpPr>
                <a:cxnSpLocks/>
              </p:cNvCxnSpPr>
              <p:nvPr/>
            </p:nvCxnSpPr>
            <p:spPr>
              <a:xfrm>
                <a:off x="2190753" y="3294286"/>
                <a:ext cx="2666998" cy="0"/>
              </a:xfrm>
              <a:prstGeom prst="line">
                <a:avLst/>
              </a:prstGeom>
              <a:ln w="41275">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50" name="正方形/長方形 49">
                <a:extLst>
                  <a:ext uri="{FF2B5EF4-FFF2-40B4-BE49-F238E27FC236}">
                    <a16:creationId xmlns:a16="http://schemas.microsoft.com/office/drawing/2014/main" id="{1C02F297-4456-BAFD-8B71-CAAE9A0DFB6A}"/>
                  </a:ext>
                </a:extLst>
              </p:cNvPr>
              <p:cNvSpPr/>
              <p:nvPr/>
            </p:nvSpPr>
            <p:spPr>
              <a:xfrm>
                <a:off x="2190753" y="2536314"/>
                <a:ext cx="2657472" cy="293990"/>
              </a:xfrm>
              <a:prstGeom prst="rect">
                <a:avLst/>
              </a:prstGeom>
              <a:solidFill>
                <a:schemeClr val="accent5">
                  <a:lumMod val="40000"/>
                  <a:lumOff val="60000"/>
                  <a:alpha val="40000"/>
                </a:schemeClr>
              </a:solidFill>
              <a:ln w="47625">
                <a:solidFill>
                  <a:schemeClr val="accent5">
                    <a:lumMod val="75000"/>
                    <a:alpha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lumMod val="50000"/>
                      </a:schemeClr>
                    </a:solidFill>
                    <a:latin typeface="HGS創英角ｺﾞｼｯｸUB" panose="020B0900000000000000" pitchFamily="50" charset="-128"/>
                    <a:ea typeface="HGS創英角ｺﾞｼｯｸUB" panose="020B0900000000000000" pitchFamily="50" charset="-128"/>
                  </a:rPr>
                  <a:t>売上高当期純利益率</a:t>
                </a:r>
              </a:p>
            </p:txBody>
          </p:sp>
        </p:grpSp>
        <p:grpSp>
          <p:nvGrpSpPr>
            <p:cNvPr id="14" name="グループ化 13">
              <a:extLst>
                <a:ext uri="{FF2B5EF4-FFF2-40B4-BE49-F238E27FC236}">
                  <a16:creationId xmlns:a16="http://schemas.microsoft.com/office/drawing/2014/main" id="{1DECB80B-6172-F8AD-329D-C92E6BAD4577}"/>
                </a:ext>
              </a:extLst>
            </p:cNvPr>
            <p:cNvGrpSpPr/>
            <p:nvPr/>
          </p:nvGrpSpPr>
          <p:grpSpPr>
            <a:xfrm>
              <a:off x="5322093" y="2514940"/>
              <a:ext cx="2990849" cy="1192997"/>
              <a:chOff x="5322093" y="2514940"/>
              <a:chExt cx="2990849" cy="1192997"/>
            </a:xfrm>
          </p:grpSpPr>
          <p:cxnSp>
            <p:nvCxnSpPr>
              <p:cNvPr id="35" name="直線コネクタ 34">
                <a:extLst>
                  <a:ext uri="{FF2B5EF4-FFF2-40B4-BE49-F238E27FC236}">
                    <a16:creationId xmlns:a16="http://schemas.microsoft.com/office/drawing/2014/main" id="{3824A3F1-6BAD-0AB3-2CC3-AC5D0F058609}"/>
                  </a:ext>
                </a:extLst>
              </p:cNvPr>
              <p:cNvCxnSpPr>
                <a:cxnSpLocks/>
              </p:cNvCxnSpPr>
              <p:nvPr/>
            </p:nvCxnSpPr>
            <p:spPr>
              <a:xfrm>
                <a:off x="5445919" y="3294286"/>
                <a:ext cx="2666998" cy="0"/>
              </a:xfrm>
              <a:prstGeom prst="line">
                <a:avLst/>
              </a:prstGeom>
              <a:ln w="41275">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44" name="テキスト ボックス 43">
                <a:extLst>
                  <a:ext uri="{FF2B5EF4-FFF2-40B4-BE49-F238E27FC236}">
                    <a16:creationId xmlns:a16="http://schemas.microsoft.com/office/drawing/2014/main" id="{8162F808-33BE-08CD-8C12-B98A5FA379C0}"/>
                  </a:ext>
                </a:extLst>
              </p:cNvPr>
              <p:cNvSpPr txBox="1"/>
              <p:nvPr/>
            </p:nvSpPr>
            <p:spPr>
              <a:xfrm>
                <a:off x="5793579" y="2860419"/>
                <a:ext cx="2047876" cy="369332"/>
              </a:xfrm>
              <a:prstGeom prst="rect">
                <a:avLst/>
              </a:prstGeom>
              <a:noFill/>
            </p:spPr>
            <p:txBody>
              <a:bodyPr wrap="square" rtlCol="0">
                <a:spAutoFit/>
              </a:bodyPr>
              <a:lstStyle/>
              <a:p>
                <a:pPr algn="ctr"/>
                <a:r>
                  <a:rPr kumimoji="1" lang="ja-JP" altLang="en-US" dirty="0">
                    <a:latin typeface="HGS創英角ｺﾞｼｯｸUB" panose="020B0900000000000000" pitchFamily="50" charset="-128"/>
                    <a:ea typeface="HGS創英角ｺﾞｼｯｸUB" panose="020B0900000000000000" pitchFamily="50" charset="-128"/>
                  </a:rPr>
                  <a:t>売   上   高</a:t>
                </a:r>
              </a:p>
            </p:txBody>
          </p:sp>
          <p:sp>
            <p:nvSpPr>
              <p:cNvPr id="48" name="テキスト ボックス 47">
                <a:extLst>
                  <a:ext uri="{FF2B5EF4-FFF2-40B4-BE49-F238E27FC236}">
                    <a16:creationId xmlns:a16="http://schemas.microsoft.com/office/drawing/2014/main" id="{A5867AD7-E225-D21C-059F-A012E472E4F8}"/>
                  </a:ext>
                </a:extLst>
              </p:cNvPr>
              <p:cNvSpPr txBox="1"/>
              <p:nvPr/>
            </p:nvSpPr>
            <p:spPr>
              <a:xfrm>
                <a:off x="5322093" y="3338605"/>
                <a:ext cx="2990849" cy="369332"/>
              </a:xfrm>
              <a:prstGeom prst="rect">
                <a:avLst/>
              </a:prstGeom>
              <a:noFill/>
            </p:spPr>
            <p:txBody>
              <a:bodyPr wrap="square" rtlCol="0">
                <a:spAutoFit/>
              </a:bodyPr>
              <a:lstStyle/>
              <a:p>
                <a:pPr algn="ctr"/>
                <a:r>
                  <a:rPr kumimoji="1" lang="ja-JP" altLang="en-US" dirty="0">
                    <a:latin typeface="HGS創英角ｺﾞｼｯｸUB" panose="020B0900000000000000" pitchFamily="50" charset="-128"/>
                    <a:ea typeface="HGS創英角ｺﾞｼｯｸUB" panose="020B0900000000000000" pitchFamily="50" charset="-128"/>
                  </a:rPr>
                  <a:t>総資産（自己資本＋負債）</a:t>
                </a:r>
              </a:p>
            </p:txBody>
          </p:sp>
          <p:sp>
            <p:nvSpPr>
              <p:cNvPr id="54" name="正方形/長方形 53">
                <a:extLst>
                  <a:ext uri="{FF2B5EF4-FFF2-40B4-BE49-F238E27FC236}">
                    <a16:creationId xmlns:a16="http://schemas.microsoft.com/office/drawing/2014/main" id="{51C55E86-C500-AA7D-3C90-A40903B9077B}"/>
                  </a:ext>
                </a:extLst>
              </p:cNvPr>
              <p:cNvSpPr/>
              <p:nvPr/>
            </p:nvSpPr>
            <p:spPr>
              <a:xfrm>
                <a:off x="5445919" y="2514940"/>
                <a:ext cx="2666998" cy="315364"/>
              </a:xfrm>
              <a:prstGeom prst="rect">
                <a:avLst/>
              </a:prstGeom>
              <a:solidFill>
                <a:schemeClr val="accent2">
                  <a:lumMod val="40000"/>
                  <a:lumOff val="60000"/>
                  <a:alpha val="40000"/>
                </a:schemeClr>
              </a:solidFill>
              <a:ln w="47625">
                <a:solidFill>
                  <a:schemeClr val="accent2">
                    <a:lumMod val="60000"/>
                    <a:lumOff val="40000"/>
                    <a:alpha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lumMod val="50000"/>
                      </a:schemeClr>
                    </a:solidFill>
                    <a:latin typeface="HGS創英角ｺﾞｼｯｸUB" panose="020B0900000000000000" pitchFamily="50" charset="-128"/>
                    <a:ea typeface="HGS創英角ｺﾞｼｯｸUB" panose="020B0900000000000000" pitchFamily="50" charset="-128"/>
                  </a:rPr>
                  <a:t>総資本（産）回転率</a:t>
                </a:r>
                <a:endParaRPr kumimoji="1" lang="en-US" altLang="ja-JP" sz="1400" dirty="0">
                  <a:solidFill>
                    <a:schemeClr val="bg1">
                      <a:lumMod val="50000"/>
                    </a:schemeClr>
                  </a:solidFill>
                  <a:latin typeface="HGS創英角ｺﾞｼｯｸUB" panose="020B0900000000000000" pitchFamily="50" charset="-128"/>
                  <a:ea typeface="HGS創英角ｺﾞｼｯｸUB" panose="020B0900000000000000" pitchFamily="50" charset="-128"/>
                </a:endParaRPr>
              </a:p>
            </p:txBody>
          </p:sp>
        </p:grpSp>
        <p:sp>
          <p:nvSpPr>
            <p:cNvPr id="12" name="テキスト ボックス 11">
              <a:extLst>
                <a:ext uri="{FF2B5EF4-FFF2-40B4-BE49-F238E27FC236}">
                  <a16:creationId xmlns:a16="http://schemas.microsoft.com/office/drawing/2014/main" id="{7F5101F4-0FE1-469F-6496-4C4ED75626E2}"/>
                </a:ext>
              </a:extLst>
            </p:cNvPr>
            <p:cNvSpPr txBox="1"/>
            <p:nvPr/>
          </p:nvSpPr>
          <p:spPr>
            <a:xfrm>
              <a:off x="1643066" y="2968886"/>
              <a:ext cx="438150" cy="584775"/>
            </a:xfrm>
            <a:prstGeom prst="rect">
              <a:avLst/>
            </a:prstGeom>
            <a:noFill/>
          </p:spPr>
          <p:txBody>
            <a:bodyPr wrap="square" rtlCol="0">
              <a:spAutoFit/>
            </a:bodyPr>
            <a:lstStyle/>
            <a:p>
              <a:pPr algn="ctr"/>
              <a:r>
                <a:rPr kumimoji="1" lang="en-US" altLang="ja-JP" sz="3200" b="1" dirty="0"/>
                <a:t>=</a:t>
              </a:r>
              <a:endParaRPr kumimoji="1" lang="ja-JP" altLang="en-US" sz="3200" b="1" dirty="0"/>
            </a:p>
          </p:txBody>
        </p:sp>
        <p:sp>
          <p:nvSpPr>
            <p:cNvPr id="55" name="テキスト ボックス 54">
              <a:extLst>
                <a:ext uri="{FF2B5EF4-FFF2-40B4-BE49-F238E27FC236}">
                  <a16:creationId xmlns:a16="http://schemas.microsoft.com/office/drawing/2014/main" id="{B4368BC9-582F-D2D1-B921-18B6E7995D9C}"/>
                </a:ext>
              </a:extLst>
            </p:cNvPr>
            <p:cNvSpPr txBox="1"/>
            <p:nvPr/>
          </p:nvSpPr>
          <p:spPr>
            <a:xfrm>
              <a:off x="4907755" y="3091996"/>
              <a:ext cx="438150" cy="461665"/>
            </a:xfrm>
            <a:prstGeom prst="rect">
              <a:avLst/>
            </a:prstGeom>
            <a:noFill/>
          </p:spPr>
          <p:txBody>
            <a:bodyPr wrap="square" rtlCol="0">
              <a:spAutoFit/>
            </a:bodyPr>
            <a:lstStyle/>
            <a:p>
              <a:pPr algn="ctr"/>
              <a:r>
                <a:rPr kumimoji="1" lang="en-US" altLang="ja-JP" sz="2400" b="1" dirty="0"/>
                <a:t>×</a:t>
              </a:r>
              <a:endParaRPr kumimoji="1" lang="ja-JP" altLang="en-US" sz="2400" b="1" dirty="0"/>
            </a:p>
          </p:txBody>
        </p:sp>
      </p:grpSp>
      <p:cxnSp>
        <p:nvCxnSpPr>
          <p:cNvPr id="19" name="直線矢印コネクタ 18">
            <a:extLst>
              <a:ext uri="{FF2B5EF4-FFF2-40B4-BE49-F238E27FC236}">
                <a16:creationId xmlns:a16="http://schemas.microsoft.com/office/drawing/2014/main" id="{35EE7F4B-59BE-E050-A84A-6454A646941E}"/>
              </a:ext>
            </a:extLst>
          </p:cNvPr>
          <p:cNvCxnSpPr>
            <a:cxnSpLocks/>
          </p:cNvCxnSpPr>
          <p:nvPr/>
        </p:nvCxnSpPr>
        <p:spPr>
          <a:xfrm>
            <a:off x="1435187" y="1918728"/>
            <a:ext cx="0" cy="828000"/>
          </a:xfrm>
          <a:prstGeom prst="straightConnector1">
            <a:avLst/>
          </a:prstGeom>
          <a:ln w="60325">
            <a:solidFill>
              <a:schemeClr val="accent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142" name="グループ化 141">
            <a:extLst>
              <a:ext uri="{FF2B5EF4-FFF2-40B4-BE49-F238E27FC236}">
                <a16:creationId xmlns:a16="http://schemas.microsoft.com/office/drawing/2014/main" id="{0057F3BD-329D-C00D-219A-7F0924A1E62A}"/>
              </a:ext>
            </a:extLst>
          </p:cNvPr>
          <p:cNvGrpSpPr/>
          <p:nvPr/>
        </p:nvGrpSpPr>
        <p:grpSpPr>
          <a:xfrm>
            <a:off x="364177" y="3624441"/>
            <a:ext cx="5279602" cy="2716349"/>
            <a:chOff x="469069" y="3830936"/>
            <a:chExt cx="5279602" cy="2716349"/>
          </a:xfrm>
        </p:grpSpPr>
        <p:sp>
          <p:nvSpPr>
            <p:cNvPr id="137" name="テキスト ボックス 136">
              <a:extLst>
                <a:ext uri="{FF2B5EF4-FFF2-40B4-BE49-F238E27FC236}">
                  <a16:creationId xmlns:a16="http://schemas.microsoft.com/office/drawing/2014/main" id="{F1E7594B-5D29-04FD-5D1E-8508063D63AA}"/>
                </a:ext>
              </a:extLst>
            </p:cNvPr>
            <p:cNvSpPr txBox="1"/>
            <p:nvPr/>
          </p:nvSpPr>
          <p:spPr>
            <a:xfrm>
              <a:off x="813222" y="3830936"/>
              <a:ext cx="4572246" cy="307777"/>
            </a:xfrm>
            <a:prstGeom prst="rect">
              <a:avLst/>
            </a:prstGeom>
            <a:noFill/>
          </p:spPr>
          <p:txBody>
            <a:bodyPr wrap="square" rtlCol="0">
              <a:spAutoFit/>
            </a:bodyPr>
            <a:lstStyle/>
            <a:p>
              <a:pPr algn="ctr"/>
              <a:r>
                <a:rPr kumimoji="1" lang="ja-JP" altLang="en-US" sz="1400" dirty="0">
                  <a:solidFill>
                    <a:schemeClr val="bg1">
                      <a:lumMod val="50000"/>
                    </a:schemeClr>
                  </a:solidFill>
                  <a:latin typeface="HGS創英角ｺﾞｼｯｸUB" panose="020B0900000000000000" pitchFamily="50" charset="-128"/>
                  <a:ea typeface="HGS創英角ｺﾞｼｯｸUB" panose="020B0900000000000000" pitchFamily="50" charset="-128"/>
                </a:rPr>
                <a:t>～ </a:t>
              </a:r>
              <a:r>
                <a:rPr kumimoji="1" lang="ja-JP" altLang="en-US" sz="1400" dirty="0">
                  <a:solidFill>
                    <a:schemeClr val="tx1">
                      <a:lumMod val="50000"/>
                      <a:lumOff val="50000"/>
                    </a:schemeClr>
                  </a:solidFill>
                  <a:latin typeface="HGS創英角ｺﾞｼｯｸUB" panose="020B0900000000000000" pitchFamily="50" charset="-128"/>
                  <a:ea typeface="HGS創英角ｺﾞｼｯｸUB" panose="020B0900000000000000" pitchFamily="50" charset="-128"/>
                </a:rPr>
                <a:t>企業</a:t>
              </a:r>
              <a:r>
                <a:rPr kumimoji="1" lang="ja-JP" altLang="en-US" sz="1400" dirty="0">
                  <a:solidFill>
                    <a:schemeClr val="bg1">
                      <a:lumMod val="50000"/>
                    </a:schemeClr>
                  </a:solidFill>
                  <a:latin typeface="HGS創英角ｺﾞｼｯｸUB" panose="020B0900000000000000" pitchFamily="50" charset="-128"/>
                  <a:ea typeface="HGS創英角ｺﾞｼｯｸUB" panose="020B0900000000000000" pitchFamily="50" charset="-128"/>
                </a:rPr>
                <a:t>の財務的活動の基本的な流れ ～</a:t>
              </a:r>
            </a:p>
          </p:txBody>
        </p:sp>
        <p:grpSp>
          <p:nvGrpSpPr>
            <p:cNvPr id="141" name="グループ化 140">
              <a:extLst>
                <a:ext uri="{FF2B5EF4-FFF2-40B4-BE49-F238E27FC236}">
                  <a16:creationId xmlns:a16="http://schemas.microsoft.com/office/drawing/2014/main" id="{15521311-18DA-3FC9-A855-9967733181B2}"/>
                </a:ext>
              </a:extLst>
            </p:cNvPr>
            <p:cNvGrpSpPr/>
            <p:nvPr/>
          </p:nvGrpSpPr>
          <p:grpSpPr>
            <a:xfrm>
              <a:off x="469069" y="4141702"/>
              <a:ext cx="5279602" cy="2405583"/>
              <a:chOff x="666674" y="4245551"/>
              <a:chExt cx="5279602" cy="2405583"/>
            </a:xfrm>
          </p:grpSpPr>
          <p:grpSp>
            <p:nvGrpSpPr>
              <p:cNvPr id="139" name="グループ化 138">
                <a:extLst>
                  <a:ext uri="{FF2B5EF4-FFF2-40B4-BE49-F238E27FC236}">
                    <a16:creationId xmlns:a16="http://schemas.microsoft.com/office/drawing/2014/main" id="{FA16C3F2-CA16-E0BB-63ED-7214524690DA}"/>
                  </a:ext>
                </a:extLst>
              </p:cNvPr>
              <p:cNvGrpSpPr/>
              <p:nvPr/>
            </p:nvGrpSpPr>
            <p:grpSpPr>
              <a:xfrm>
                <a:off x="1083176" y="4369019"/>
                <a:ext cx="4863100" cy="2282115"/>
                <a:chOff x="847057" y="4355846"/>
                <a:chExt cx="4863100" cy="2282115"/>
              </a:xfrm>
            </p:grpSpPr>
            <p:grpSp>
              <p:nvGrpSpPr>
                <p:cNvPr id="136" name="グループ化 135">
                  <a:extLst>
                    <a:ext uri="{FF2B5EF4-FFF2-40B4-BE49-F238E27FC236}">
                      <a16:creationId xmlns:a16="http://schemas.microsoft.com/office/drawing/2014/main" id="{890CC291-B32A-3AB9-C8DD-A6F9A9A9859B}"/>
                    </a:ext>
                  </a:extLst>
                </p:cNvPr>
                <p:cNvGrpSpPr/>
                <p:nvPr/>
              </p:nvGrpSpPr>
              <p:grpSpPr>
                <a:xfrm>
                  <a:off x="847057" y="4355846"/>
                  <a:ext cx="4863100" cy="1813300"/>
                  <a:chOff x="873865" y="4439673"/>
                  <a:chExt cx="4863100" cy="1813300"/>
                </a:xfrm>
              </p:grpSpPr>
              <p:grpSp>
                <p:nvGrpSpPr>
                  <p:cNvPr id="133" name="グループ化 132">
                    <a:extLst>
                      <a:ext uri="{FF2B5EF4-FFF2-40B4-BE49-F238E27FC236}">
                        <a16:creationId xmlns:a16="http://schemas.microsoft.com/office/drawing/2014/main" id="{963A4350-B5DF-AD11-4863-A592EEB7A45D}"/>
                      </a:ext>
                    </a:extLst>
                  </p:cNvPr>
                  <p:cNvGrpSpPr/>
                  <p:nvPr/>
                </p:nvGrpSpPr>
                <p:grpSpPr>
                  <a:xfrm>
                    <a:off x="873865" y="4439673"/>
                    <a:ext cx="4807639" cy="1813300"/>
                    <a:chOff x="2805033" y="4086429"/>
                    <a:chExt cx="4807639" cy="1813300"/>
                  </a:xfrm>
                </p:grpSpPr>
                <p:grpSp>
                  <p:nvGrpSpPr>
                    <p:cNvPr id="123" name="グループ化 122">
                      <a:extLst>
                        <a:ext uri="{FF2B5EF4-FFF2-40B4-BE49-F238E27FC236}">
                          <a16:creationId xmlns:a16="http://schemas.microsoft.com/office/drawing/2014/main" id="{BBBA95E8-551D-3288-3A52-1AB32E67F1E9}"/>
                        </a:ext>
                      </a:extLst>
                    </p:cNvPr>
                    <p:cNvGrpSpPr/>
                    <p:nvPr/>
                  </p:nvGrpSpPr>
                  <p:grpSpPr>
                    <a:xfrm>
                      <a:off x="5865206" y="4086429"/>
                      <a:ext cx="1747466" cy="1813297"/>
                      <a:chOff x="6205730" y="4167454"/>
                      <a:chExt cx="1747466" cy="1813297"/>
                    </a:xfrm>
                  </p:grpSpPr>
                  <p:grpSp>
                    <p:nvGrpSpPr>
                      <p:cNvPr id="78" name="グループ化 77">
                        <a:extLst>
                          <a:ext uri="{FF2B5EF4-FFF2-40B4-BE49-F238E27FC236}">
                            <a16:creationId xmlns:a16="http://schemas.microsoft.com/office/drawing/2014/main" id="{54EF34D1-9DF4-844A-3C51-BA96ECBCCFE8}"/>
                          </a:ext>
                        </a:extLst>
                      </p:cNvPr>
                      <p:cNvGrpSpPr/>
                      <p:nvPr/>
                    </p:nvGrpSpPr>
                    <p:grpSpPr>
                      <a:xfrm>
                        <a:off x="6205730" y="4167454"/>
                        <a:ext cx="1085922" cy="1813297"/>
                        <a:chOff x="6604283" y="4403912"/>
                        <a:chExt cx="1085922" cy="1765372"/>
                      </a:xfrm>
                    </p:grpSpPr>
                    <p:grpSp>
                      <p:nvGrpSpPr>
                        <p:cNvPr id="72" name="グループ化 71">
                          <a:extLst>
                            <a:ext uri="{FF2B5EF4-FFF2-40B4-BE49-F238E27FC236}">
                              <a16:creationId xmlns:a16="http://schemas.microsoft.com/office/drawing/2014/main" id="{47195E64-FB35-C2D0-350B-245FF0F14ECF}"/>
                            </a:ext>
                          </a:extLst>
                        </p:cNvPr>
                        <p:cNvGrpSpPr/>
                        <p:nvPr/>
                      </p:nvGrpSpPr>
                      <p:grpSpPr>
                        <a:xfrm>
                          <a:off x="6606659" y="4403912"/>
                          <a:ext cx="1083546" cy="857190"/>
                          <a:chOff x="6873437" y="4175256"/>
                          <a:chExt cx="1083546" cy="857190"/>
                        </a:xfrm>
                      </p:grpSpPr>
                      <p:sp>
                        <p:nvSpPr>
                          <p:cNvPr id="21" name="正方形/長方形 20">
                            <a:extLst>
                              <a:ext uri="{FF2B5EF4-FFF2-40B4-BE49-F238E27FC236}">
                                <a16:creationId xmlns:a16="http://schemas.microsoft.com/office/drawing/2014/main" id="{5930732A-0E8C-D409-B494-38BC953EA2CE}"/>
                              </a:ext>
                            </a:extLst>
                          </p:cNvPr>
                          <p:cNvSpPr/>
                          <p:nvPr/>
                        </p:nvSpPr>
                        <p:spPr>
                          <a:xfrm>
                            <a:off x="6927258" y="4175256"/>
                            <a:ext cx="942975" cy="857190"/>
                          </a:xfrm>
                          <a:prstGeom prst="rect">
                            <a:avLst/>
                          </a:prstGeom>
                          <a:noFill/>
                          <a:ln w="47625">
                            <a:solidFill>
                              <a:schemeClr val="accent2">
                                <a:lumMod val="60000"/>
                                <a:lumOff val="40000"/>
                                <a:alpha val="7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69" name="グループ化 68">
                            <a:extLst>
                              <a:ext uri="{FF2B5EF4-FFF2-40B4-BE49-F238E27FC236}">
                                <a16:creationId xmlns:a16="http://schemas.microsoft.com/office/drawing/2014/main" id="{27F257EC-3CDB-DE40-975D-4B6C0058F779}"/>
                              </a:ext>
                            </a:extLst>
                          </p:cNvPr>
                          <p:cNvGrpSpPr/>
                          <p:nvPr/>
                        </p:nvGrpSpPr>
                        <p:grpSpPr>
                          <a:xfrm>
                            <a:off x="6873437" y="4302572"/>
                            <a:ext cx="1083546" cy="595825"/>
                            <a:chOff x="6892487" y="4321622"/>
                            <a:chExt cx="1083546" cy="595825"/>
                          </a:xfrm>
                        </p:grpSpPr>
                        <p:sp>
                          <p:nvSpPr>
                            <p:cNvPr id="58" name="楕円 57">
                              <a:extLst>
                                <a:ext uri="{FF2B5EF4-FFF2-40B4-BE49-F238E27FC236}">
                                  <a16:creationId xmlns:a16="http://schemas.microsoft.com/office/drawing/2014/main" id="{9C16D056-5FA0-545A-799E-63D4E04F3E95}"/>
                                </a:ext>
                              </a:extLst>
                            </p:cNvPr>
                            <p:cNvSpPr/>
                            <p:nvPr/>
                          </p:nvSpPr>
                          <p:spPr>
                            <a:xfrm>
                              <a:off x="7128260" y="4321622"/>
                              <a:ext cx="612000" cy="595825"/>
                            </a:xfrm>
                            <a:prstGeom prst="ellipse">
                              <a:avLst/>
                            </a:prstGeom>
                            <a:solidFill>
                              <a:schemeClr val="accent2">
                                <a:lumMod val="40000"/>
                                <a:lumOff val="60000"/>
                                <a:alpha val="23000"/>
                              </a:schemeClr>
                            </a:solidFill>
                            <a:ln w="53975">
                              <a:solidFill>
                                <a:schemeClr val="accent2">
                                  <a:lumMod val="60000"/>
                                  <a:lumOff val="40000"/>
                                  <a:alpha val="7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dirty="0">
                                <a:solidFill>
                                  <a:schemeClr val="tx1"/>
                                </a:solidFill>
                              </a:endParaRPr>
                            </a:p>
                          </p:txBody>
                        </p:sp>
                        <p:sp>
                          <p:nvSpPr>
                            <p:cNvPr id="22" name="テキスト ボックス 21">
                              <a:extLst>
                                <a:ext uri="{FF2B5EF4-FFF2-40B4-BE49-F238E27FC236}">
                                  <a16:creationId xmlns:a16="http://schemas.microsoft.com/office/drawing/2014/main" id="{F32FF78F-E484-4278-5F0A-5945F7CA84C9}"/>
                                </a:ext>
                              </a:extLst>
                            </p:cNvPr>
                            <p:cNvSpPr txBox="1"/>
                            <p:nvPr/>
                          </p:nvSpPr>
                          <p:spPr>
                            <a:xfrm>
                              <a:off x="6892487" y="4462099"/>
                              <a:ext cx="1083546" cy="307777"/>
                            </a:xfrm>
                            <a:prstGeom prst="rect">
                              <a:avLst/>
                            </a:prstGeom>
                            <a:noFill/>
                            <a:ln>
                              <a:noFill/>
                            </a:ln>
                          </p:spPr>
                          <p:txBody>
                            <a:bodyPr wrap="square" rtlCol="0">
                              <a:spAutoFit/>
                            </a:bodyPr>
                            <a:lstStyle/>
                            <a:p>
                              <a:pPr algn="ctr"/>
                              <a:r>
                                <a:rPr kumimoji="1" lang="ja-JP" altLang="en-US" sz="1400" dirty="0">
                                  <a:solidFill>
                                    <a:schemeClr val="bg1">
                                      <a:lumMod val="50000"/>
                                    </a:schemeClr>
                                  </a:solidFill>
                                  <a:latin typeface="HGS創英角ｺﾞｼｯｸUB" panose="020B0900000000000000" pitchFamily="50" charset="-128"/>
                                  <a:ea typeface="HGS創英角ｺﾞｼｯｸUB" panose="020B0900000000000000" pitchFamily="50" charset="-128"/>
                                </a:rPr>
                                <a:t>負債</a:t>
                              </a:r>
                            </a:p>
                          </p:txBody>
                        </p:sp>
                      </p:grpSp>
                    </p:grpSp>
                    <p:grpSp>
                      <p:nvGrpSpPr>
                        <p:cNvPr id="77" name="グループ化 76">
                          <a:extLst>
                            <a:ext uri="{FF2B5EF4-FFF2-40B4-BE49-F238E27FC236}">
                              <a16:creationId xmlns:a16="http://schemas.microsoft.com/office/drawing/2014/main" id="{AD44E638-190A-50C3-3715-A6A122C27EF5}"/>
                            </a:ext>
                          </a:extLst>
                        </p:cNvPr>
                        <p:cNvGrpSpPr/>
                        <p:nvPr/>
                      </p:nvGrpSpPr>
                      <p:grpSpPr>
                        <a:xfrm>
                          <a:off x="6604283" y="5312094"/>
                          <a:ext cx="1083546" cy="857190"/>
                          <a:chOff x="8042558" y="4825616"/>
                          <a:chExt cx="1083546" cy="857190"/>
                        </a:xfrm>
                      </p:grpSpPr>
                      <p:sp>
                        <p:nvSpPr>
                          <p:cNvPr id="56" name="正方形/長方形 55">
                            <a:extLst>
                              <a:ext uri="{FF2B5EF4-FFF2-40B4-BE49-F238E27FC236}">
                                <a16:creationId xmlns:a16="http://schemas.microsoft.com/office/drawing/2014/main" id="{A76011CB-F6AB-C44B-4ABC-DF949C5E4728}"/>
                              </a:ext>
                            </a:extLst>
                          </p:cNvPr>
                          <p:cNvSpPr/>
                          <p:nvPr/>
                        </p:nvSpPr>
                        <p:spPr>
                          <a:xfrm>
                            <a:off x="8098755" y="4825616"/>
                            <a:ext cx="942975" cy="857190"/>
                          </a:xfrm>
                          <a:prstGeom prst="rect">
                            <a:avLst/>
                          </a:prstGeom>
                          <a:noFill/>
                          <a:ln w="47625">
                            <a:solidFill>
                              <a:schemeClr val="accent6">
                                <a:lumMod val="60000"/>
                                <a:lumOff val="40000"/>
                                <a:alpha val="6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71" name="グループ化 70">
                            <a:extLst>
                              <a:ext uri="{FF2B5EF4-FFF2-40B4-BE49-F238E27FC236}">
                                <a16:creationId xmlns:a16="http://schemas.microsoft.com/office/drawing/2014/main" id="{0E3EC351-E82B-DF0F-6148-876408638D1A}"/>
                              </a:ext>
                            </a:extLst>
                          </p:cNvPr>
                          <p:cNvGrpSpPr/>
                          <p:nvPr/>
                        </p:nvGrpSpPr>
                        <p:grpSpPr>
                          <a:xfrm>
                            <a:off x="8042558" y="4945271"/>
                            <a:ext cx="1083546" cy="595825"/>
                            <a:chOff x="8024811" y="4960570"/>
                            <a:chExt cx="1083546" cy="595825"/>
                          </a:xfrm>
                        </p:grpSpPr>
                        <p:sp>
                          <p:nvSpPr>
                            <p:cNvPr id="59" name="楕円 58">
                              <a:extLst>
                                <a:ext uri="{FF2B5EF4-FFF2-40B4-BE49-F238E27FC236}">
                                  <a16:creationId xmlns:a16="http://schemas.microsoft.com/office/drawing/2014/main" id="{D6A78A73-DE4A-3A31-EA39-CCF5E09520D7}"/>
                                </a:ext>
                              </a:extLst>
                            </p:cNvPr>
                            <p:cNvSpPr/>
                            <p:nvPr/>
                          </p:nvSpPr>
                          <p:spPr>
                            <a:xfrm>
                              <a:off x="8256975" y="4960570"/>
                              <a:ext cx="612000" cy="595825"/>
                            </a:xfrm>
                            <a:prstGeom prst="ellipse">
                              <a:avLst/>
                            </a:prstGeom>
                            <a:solidFill>
                              <a:schemeClr val="accent6">
                                <a:lumMod val="40000"/>
                                <a:lumOff val="60000"/>
                                <a:alpha val="23000"/>
                              </a:schemeClr>
                            </a:solidFill>
                            <a:ln w="53975">
                              <a:solidFill>
                                <a:schemeClr val="accent6">
                                  <a:lumMod val="60000"/>
                                  <a:lumOff val="40000"/>
                                  <a:alpha val="7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dirty="0">
                                <a:solidFill>
                                  <a:schemeClr val="tx1"/>
                                </a:solidFill>
                              </a:endParaRPr>
                            </a:p>
                          </p:txBody>
                        </p:sp>
                        <p:sp>
                          <p:nvSpPr>
                            <p:cNvPr id="60" name="テキスト ボックス 59">
                              <a:extLst>
                                <a:ext uri="{FF2B5EF4-FFF2-40B4-BE49-F238E27FC236}">
                                  <a16:creationId xmlns:a16="http://schemas.microsoft.com/office/drawing/2014/main" id="{F2523E00-392C-7635-673C-08D1262B0AD6}"/>
                                </a:ext>
                              </a:extLst>
                            </p:cNvPr>
                            <p:cNvSpPr txBox="1"/>
                            <p:nvPr/>
                          </p:nvSpPr>
                          <p:spPr>
                            <a:xfrm>
                              <a:off x="8024811" y="5022089"/>
                              <a:ext cx="1083546" cy="461665"/>
                            </a:xfrm>
                            <a:prstGeom prst="rect">
                              <a:avLst/>
                            </a:prstGeom>
                            <a:noFill/>
                          </p:spPr>
                          <p:txBody>
                            <a:bodyPr wrap="square" rtlCol="0">
                              <a:spAutoFit/>
                            </a:bodyPr>
                            <a:lstStyle/>
                            <a:p>
                              <a:pPr algn="ctr"/>
                              <a:r>
                                <a:rPr kumimoji="1" lang="ja-JP" altLang="en-US" sz="1200" dirty="0">
                                  <a:solidFill>
                                    <a:schemeClr val="bg1">
                                      <a:lumMod val="50000"/>
                                    </a:schemeClr>
                                  </a:solidFill>
                                  <a:latin typeface="HGS創英角ｺﾞｼｯｸUB" panose="020B0900000000000000" pitchFamily="50" charset="-128"/>
                                  <a:ea typeface="HGS創英角ｺﾞｼｯｸUB" panose="020B0900000000000000" pitchFamily="50" charset="-128"/>
                                </a:rPr>
                                <a:t>自己</a:t>
                              </a:r>
                              <a:endParaRPr kumimoji="1" lang="en-US" altLang="ja-JP" sz="1200" dirty="0">
                                <a:solidFill>
                                  <a:schemeClr val="bg1">
                                    <a:lumMod val="50000"/>
                                  </a:schemeClr>
                                </a:solidFill>
                                <a:latin typeface="HGS創英角ｺﾞｼｯｸUB" panose="020B0900000000000000" pitchFamily="50" charset="-128"/>
                                <a:ea typeface="HGS創英角ｺﾞｼｯｸUB" panose="020B0900000000000000" pitchFamily="50" charset="-128"/>
                              </a:endParaRPr>
                            </a:p>
                            <a:p>
                              <a:pPr algn="ctr"/>
                              <a:r>
                                <a:rPr kumimoji="1" lang="ja-JP" altLang="en-US" sz="1200" dirty="0">
                                  <a:solidFill>
                                    <a:schemeClr val="bg1">
                                      <a:lumMod val="50000"/>
                                    </a:schemeClr>
                                  </a:solidFill>
                                  <a:latin typeface="HGS創英角ｺﾞｼｯｸUB" panose="020B0900000000000000" pitchFamily="50" charset="-128"/>
                                  <a:ea typeface="HGS創英角ｺﾞｼｯｸUB" panose="020B0900000000000000" pitchFamily="50" charset="-128"/>
                                </a:rPr>
                                <a:t>資本</a:t>
                              </a:r>
                            </a:p>
                          </p:txBody>
                        </p:sp>
                      </p:grpSp>
                    </p:grpSp>
                  </p:grpSp>
                  <p:grpSp>
                    <p:nvGrpSpPr>
                      <p:cNvPr id="88" name="グループ化 87">
                        <a:extLst>
                          <a:ext uri="{FF2B5EF4-FFF2-40B4-BE49-F238E27FC236}">
                            <a16:creationId xmlns:a16="http://schemas.microsoft.com/office/drawing/2014/main" id="{9FFC049B-D15E-FF37-8D8E-4918DE5B33B1}"/>
                          </a:ext>
                        </a:extLst>
                      </p:cNvPr>
                      <p:cNvGrpSpPr/>
                      <p:nvPr/>
                    </p:nvGrpSpPr>
                    <p:grpSpPr>
                      <a:xfrm>
                        <a:off x="6943929" y="4212277"/>
                        <a:ext cx="1009267" cy="1682523"/>
                        <a:chOff x="6175739" y="4206399"/>
                        <a:chExt cx="1009267" cy="1682523"/>
                      </a:xfrm>
                    </p:grpSpPr>
                    <p:sp>
                      <p:nvSpPr>
                        <p:cNvPr id="86" name="矢印: 右 85">
                          <a:extLst>
                            <a:ext uri="{FF2B5EF4-FFF2-40B4-BE49-F238E27FC236}">
                              <a16:creationId xmlns:a16="http://schemas.microsoft.com/office/drawing/2014/main" id="{07249D74-CB48-F363-614D-D8E179796DEA}"/>
                            </a:ext>
                          </a:extLst>
                        </p:cNvPr>
                        <p:cNvSpPr/>
                        <p:nvPr/>
                      </p:nvSpPr>
                      <p:spPr>
                        <a:xfrm flipH="1">
                          <a:off x="6175739" y="4206399"/>
                          <a:ext cx="825136" cy="1682523"/>
                        </a:xfrm>
                        <a:prstGeom prst="rightArrow">
                          <a:avLst>
                            <a:gd name="adj1" fmla="val 56793"/>
                            <a:gd name="adj2" fmla="val 58750"/>
                          </a:avLst>
                        </a:prstGeom>
                        <a:solidFill>
                          <a:schemeClr val="bg1">
                            <a:lumMod val="75000"/>
                            <a:alpha val="33000"/>
                          </a:schemeClr>
                        </a:solidFill>
                        <a:ln w="22225">
                          <a:solidFill>
                            <a:schemeClr val="bg1">
                              <a:lumMod val="65000"/>
                              <a:alpha val="3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7" name="テキスト ボックス 86">
                          <a:extLst>
                            <a:ext uri="{FF2B5EF4-FFF2-40B4-BE49-F238E27FC236}">
                              <a16:creationId xmlns:a16="http://schemas.microsoft.com/office/drawing/2014/main" id="{FF0462B6-2FA4-7926-0839-8AAB563D6683}"/>
                            </a:ext>
                          </a:extLst>
                        </p:cNvPr>
                        <p:cNvSpPr txBox="1"/>
                        <p:nvPr/>
                      </p:nvSpPr>
                      <p:spPr>
                        <a:xfrm>
                          <a:off x="6242031" y="4742910"/>
                          <a:ext cx="942975" cy="646331"/>
                        </a:xfrm>
                        <a:prstGeom prst="rect">
                          <a:avLst/>
                        </a:prstGeom>
                        <a:noFill/>
                      </p:spPr>
                      <p:txBody>
                        <a:bodyPr wrap="square" rtlCol="0">
                          <a:spAutoFit/>
                        </a:bodyPr>
                        <a:lstStyle/>
                        <a:p>
                          <a:pPr algn="ctr"/>
                          <a:r>
                            <a:rPr kumimoji="1" lang="ja-JP" altLang="en-US" sz="1200" dirty="0">
                              <a:solidFill>
                                <a:schemeClr val="bg1">
                                  <a:lumMod val="50000"/>
                                </a:schemeClr>
                              </a:solidFill>
                              <a:latin typeface="HGS創英角ｺﾞｼｯｸUB" panose="020B0900000000000000" pitchFamily="50" charset="-128"/>
                              <a:ea typeface="HGS創英角ｺﾞｼｯｸUB" panose="020B0900000000000000" pitchFamily="50" charset="-128"/>
                            </a:rPr>
                            <a:t>資金</a:t>
                          </a:r>
                          <a:endParaRPr kumimoji="1" lang="en-US" altLang="ja-JP" sz="1200" dirty="0">
                            <a:solidFill>
                              <a:schemeClr val="bg1">
                                <a:lumMod val="50000"/>
                              </a:schemeClr>
                            </a:solidFill>
                            <a:latin typeface="HGS創英角ｺﾞｼｯｸUB" panose="020B0900000000000000" pitchFamily="50" charset="-128"/>
                            <a:ea typeface="HGS創英角ｺﾞｼｯｸUB" panose="020B0900000000000000" pitchFamily="50" charset="-128"/>
                          </a:endParaRPr>
                        </a:p>
                        <a:p>
                          <a:pPr algn="ctr"/>
                          <a:r>
                            <a:rPr kumimoji="1" lang="ja-JP" altLang="en-US" sz="1200" dirty="0">
                              <a:solidFill>
                                <a:schemeClr val="bg1">
                                  <a:lumMod val="50000"/>
                                </a:schemeClr>
                              </a:solidFill>
                              <a:latin typeface="HGS創英角ｺﾞｼｯｸUB" panose="020B0900000000000000" pitchFamily="50" charset="-128"/>
                              <a:ea typeface="HGS創英角ｺﾞｼｯｸUB" panose="020B0900000000000000" pitchFamily="50" charset="-128"/>
                            </a:rPr>
                            <a:t>の</a:t>
                          </a:r>
                          <a:endParaRPr kumimoji="1" lang="en-US" altLang="ja-JP" sz="1200" dirty="0">
                            <a:solidFill>
                              <a:schemeClr val="bg1">
                                <a:lumMod val="50000"/>
                              </a:schemeClr>
                            </a:solidFill>
                            <a:latin typeface="HGS創英角ｺﾞｼｯｸUB" panose="020B0900000000000000" pitchFamily="50" charset="-128"/>
                            <a:ea typeface="HGS創英角ｺﾞｼｯｸUB" panose="020B0900000000000000" pitchFamily="50" charset="-128"/>
                          </a:endParaRPr>
                        </a:p>
                        <a:p>
                          <a:pPr algn="ctr"/>
                          <a:r>
                            <a:rPr kumimoji="1" lang="ja-JP" altLang="en-US" sz="1200" dirty="0">
                              <a:solidFill>
                                <a:schemeClr val="bg1">
                                  <a:lumMod val="50000"/>
                                </a:schemeClr>
                              </a:solidFill>
                              <a:latin typeface="HGS創英角ｺﾞｼｯｸUB" panose="020B0900000000000000" pitchFamily="50" charset="-128"/>
                              <a:ea typeface="HGS創英角ｺﾞｼｯｸUB" panose="020B0900000000000000" pitchFamily="50" charset="-128"/>
                            </a:rPr>
                            <a:t>調達</a:t>
                          </a:r>
                        </a:p>
                      </p:txBody>
                    </p:sp>
                  </p:grpSp>
                </p:grpSp>
                <p:grpSp>
                  <p:nvGrpSpPr>
                    <p:cNvPr id="130" name="グループ化 129">
                      <a:extLst>
                        <a:ext uri="{FF2B5EF4-FFF2-40B4-BE49-F238E27FC236}">
                          <a16:creationId xmlns:a16="http://schemas.microsoft.com/office/drawing/2014/main" id="{9B5728A2-BB71-6E35-1734-4790225E5C7F}"/>
                        </a:ext>
                      </a:extLst>
                    </p:cNvPr>
                    <p:cNvGrpSpPr/>
                    <p:nvPr/>
                  </p:nvGrpSpPr>
                  <p:grpSpPr>
                    <a:xfrm>
                      <a:off x="4303023" y="4086429"/>
                      <a:ext cx="1777127" cy="1813300"/>
                      <a:chOff x="4643547" y="4128724"/>
                      <a:chExt cx="1777127" cy="1813300"/>
                    </a:xfrm>
                  </p:grpSpPr>
                  <p:grpSp>
                    <p:nvGrpSpPr>
                      <p:cNvPr id="124" name="グループ化 123">
                        <a:extLst>
                          <a:ext uri="{FF2B5EF4-FFF2-40B4-BE49-F238E27FC236}">
                            <a16:creationId xmlns:a16="http://schemas.microsoft.com/office/drawing/2014/main" id="{AA3195C6-B2A5-1534-3F26-36E637B7DEE0}"/>
                          </a:ext>
                        </a:extLst>
                      </p:cNvPr>
                      <p:cNvGrpSpPr/>
                      <p:nvPr/>
                    </p:nvGrpSpPr>
                    <p:grpSpPr>
                      <a:xfrm>
                        <a:off x="4643547" y="4128724"/>
                        <a:ext cx="1541330" cy="1813300"/>
                        <a:chOff x="4529585" y="4165523"/>
                        <a:chExt cx="1541330" cy="1813300"/>
                      </a:xfrm>
                    </p:grpSpPr>
                    <p:sp>
                      <p:nvSpPr>
                        <p:cNvPr id="106" name="矢印: 右 105">
                          <a:extLst>
                            <a:ext uri="{FF2B5EF4-FFF2-40B4-BE49-F238E27FC236}">
                              <a16:creationId xmlns:a16="http://schemas.microsoft.com/office/drawing/2014/main" id="{D61D6E6C-65CE-404F-8820-7EDD02CEFD33}"/>
                            </a:ext>
                          </a:extLst>
                        </p:cNvPr>
                        <p:cNvSpPr/>
                        <p:nvPr/>
                      </p:nvSpPr>
                      <p:spPr>
                        <a:xfrm flipH="1">
                          <a:off x="5245779" y="4212277"/>
                          <a:ext cx="825136" cy="1682523"/>
                        </a:xfrm>
                        <a:prstGeom prst="rightArrow">
                          <a:avLst>
                            <a:gd name="adj1" fmla="val 56793"/>
                            <a:gd name="adj2" fmla="val 58750"/>
                          </a:avLst>
                        </a:prstGeom>
                        <a:solidFill>
                          <a:schemeClr val="bg1">
                            <a:lumMod val="75000"/>
                            <a:alpha val="33000"/>
                          </a:schemeClr>
                        </a:solidFill>
                        <a:ln w="22225">
                          <a:solidFill>
                            <a:schemeClr val="bg1">
                              <a:lumMod val="65000"/>
                              <a:alpha val="3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74" name="グループ化 73">
                          <a:extLst>
                            <a:ext uri="{FF2B5EF4-FFF2-40B4-BE49-F238E27FC236}">
                              <a16:creationId xmlns:a16="http://schemas.microsoft.com/office/drawing/2014/main" id="{D61A54D1-C2F8-883F-A87B-35E9CF3268D7}"/>
                            </a:ext>
                          </a:extLst>
                        </p:cNvPr>
                        <p:cNvGrpSpPr/>
                        <p:nvPr/>
                      </p:nvGrpSpPr>
                      <p:grpSpPr>
                        <a:xfrm>
                          <a:off x="4529585" y="4165523"/>
                          <a:ext cx="1083546" cy="1813300"/>
                          <a:chOff x="6935295" y="3922862"/>
                          <a:chExt cx="1083546" cy="1761837"/>
                        </a:xfrm>
                      </p:grpSpPr>
                      <p:sp>
                        <p:nvSpPr>
                          <p:cNvPr id="57" name="正方形/長方形 56">
                            <a:extLst>
                              <a:ext uri="{FF2B5EF4-FFF2-40B4-BE49-F238E27FC236}">
                                <a16:creationId xmlns:a16="http://schemas.microsoft.com/office/drawing/2014/main" id="{8C8F9FD4-CD9F-0B3E-C497-97100FCE848F}"/>
                              </a:ext>
                            </a:extLst>
                          </p:cNvPr>
                          <p:cNvSpPr/>
                          <p:nvPr/>
                        </p:nvSpPr>
                        <p:spPr>
                          <a:xfrm>
                            <a:off x="7005581" y="3922862"/>
                            <a:ext cx="942975" cy="1761837"/>
                          </a:xfrm>
                          <a:prstGeom prst="rect">
                            <a:avLst/>
                          </a:prstGeom>
                          <a:noFill/>
                          <a:ln w="47625">
                            <a:solidFill>
                              <a:schemeClr val="accent5">
                                <a:lumMod val="60000"/>
                                <a:lumOff val="40000"/>
                                <a:alpha val="7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73" name="グループ化 72">
                            <a:extLst>
                              <a:ext uri="{FF2B5EF4-FFF2-40B4-BE49-F238E27FC236}">
                                <a16:creationId xmlns:a16="http://schemas.microsoft.com/office/drawing/2014/main" id="{FE394FD9-652C-B186-06C5-108177DE87BF}"/>
                              </a:ext>
                            </a:extLst>
                          </p:cNvPr>
                          <p:cNvGrpSpPr/>
                          <p:nvPr/>
                        </p:nvGrpSpPr>
                        <p:grpSpPr>
                          <a:xfrm>
                            <a:off x="6935295" y="4467709"/>
                            <a:ext cx="1083546" cy="612000"/>
                            <a:chOff x="5860176" y="4929782"/>
                            <a:chExt cx="1083546" cy="612000"/>
                          </a:xfrm>
                        </p:grpSpPr>
                        <p:sp>
                          <p:nvSpPr>
                            <p:cNvPr id="62" name="楕円 61">
                              <a:extLst>
                                <a:ext uri="{FF2B5EF4-FFF2-40B4-BE49-F238E27FC236}">
                                  <a16:creationId xmlns:a16="http://schemas.microsoft.com/office/drawing/2014/main" id="{86BF69B6-9FAD-1CD3-6DA2-FF5CC9E3A906}"/>
                                </a:ext>
                              </a:extLst>
                            </p:cNvPr>
                            <p:cNvSpPr/>
                            <p:nvPr/>
                          </p:nvSpPr>
                          <p:spPr>
                            <a:xfrm>
                              <a:off x="6097150" y="4929782"/>
                              <a:ext cx="612000" cy="612000"/>
                            </a:xfrm>
                            <a:prstGeom prst="ellipse">
                              <a:avLst/>
                            </a:prstGeom>
                            <a:solidFill>
                              <a:schemeClr val="accent5">
                                <a:lumMod val="20000"/>
                                <a:lumOff val="80000"/>
                                <a:alpha val="23000"/>
                              </a:schemeClr>
                            </a:solidFill>
                            <a:ln w="53975">
                              <a:solidFill>
                                <a:schemeClr val="accent5">
                                  <a:lumMod val="60000"/>
                                  <a:lumOff val="40000"/>
                                  <a:alpha val="7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dirty="0">
                                <a:solidFill>
                                  <a:schemeClr val="tx1"/>
                                </a:solidFill>
                              </a:endParaRPr>
                            </a:p>
                          </p:txBody>
                        </p:sp>
                        <p:sp>
                          <p:nvSpPr>
                            <p:cNvPr id="67" name="テキスト ボックス 66">
                              <a:extLst>
                                <a:ext uri="{FF2B5EF4-FFF2-40B4-BE49-F238E27FC236}">
                                  <a16:creationId xmlns:a16="http://schemas.microsoft.com/office/drawing/2014/main" id="{3D05B454-2513-27D2-2262-86C6E2137814}"/>
                                </a:ext>
                              </a:extLst>
                            </p:cNvPr>
                            <p:cNvSpPr txBox="1"/>
                            <p:nvPr/>
                          </p:nvSpPr>
                          <p:spPr>
                            <a:xfrm>
                              <a:off x="5860176" y="5067082"/>
                              <a:ext cx="1083546" cy="307777"/>
                            </a:xfrm>
                            <a:prstGeom prst="rect">
                              <a:avLst/>
                            </a:prstGeom>
                            <a:noFill/>
                          </p:spPr>
                          <p:txBody>
                            <a:bodyPr wrap="square" rtlCol="0">
                              <a:spAutoFit/>
                            </a:bodyPr>
                            <a:lstStyle/>
                            <a:p>
                              <a:pPr algn="ctr"/>
                              <a:r>
                                <a:rPr kumimoji="1" lang="ja-JP" altLang="en-US" sz="1400" dirty="0">
                                  <a:solidFill>
                                    <a:schemeClr val="bg1">
                                      <a:lumMod val="50000"/>
                                    </a:schemeClr>
                                  </a:solidFill>
                                  <a:latin typeface="HGS創英角ｺﾞｼｯｸUB" panose="020B0900000000000000" pitchFamily="50" charset="-128"/>
                                  <a:ea typeface="HGS創英角ｺﾞｼｯｸUB" panose="020B0900000000000000" pitchFamily="50" charset="-128"/>
                                </a:rPr>
                                <a:t>資産</a:t>
                              </a:r>
                            </a:p>
                          </p:txBody>
                        </p:sp>
                      </p:grpSp>
                    </p:grpSp>
                  </p:grpSp>
                  <p:sp>
                    <p:nvSpPr>
                      <p:cNvPr id="125" name="テキスト ボックス 124">
                        <a:extLst>
                          <a:ext uri="{FF2B5EF4-FFF2-40B4-BE49-F238E27FC236}">
                            <a16:creationId xmlns:a16="http://schemas.microsoft.com/office/drawing/2014/main" id="{C16D219E-192D-BC14-86EA-B39C29A05A52}"/>
                          </a:ext>
                        </a:extLst>
                      </p:cNvPr>
                      <p:cNvSpPr txBox="1"/>
                      <p:nvPr/>
                    </p:nvSpPr>
                    <p:spPr>
                      <a:xfrm>
                        <a:off x="5477699" y="4701221"/>
                        <a:ext cx="942975" cy="646331"/>
                      </a:xfrm>
                      <a:prstGeom prst="rect">
                        <a:avLst/>
                      </a:prstGeom>
                      <a:noFill/>
                    </p:spPr>
                    <p:txBody>
                      <a:bodyPr wrap="square" rtlCol="0">
                        <a:spAutoFit/>
                      </a:bodyPr>
                      <a:lstStyle/>
                      <a:p>
                        <a:pPr algn="ctr"/>
                        <a:r>
                          <a:rPr kumimoji="1" lang="ja-JP" altLang="en-US" sz="1200" dirty="0">
                            <a:solidFill>
                              <a:schemeClr val="bg1">
                                <a:lumMod val="50000"/>
                              </a:schemeClr>
                            </a:solidFill>
                            <a:latin typeface="HGS創英角ｺﾞｼｯｸUB" panose="020B0900000000000000" pitchFamily="50" charset="-128"/>
                            <a:ea typeface="HGS創英角ｺﾞｼｯｸUB" panose="020B0900000000000000" pitchFamily="50" charset="-128"/>
                          </a:rPr>
                          <a:t>資産</a:t>
                        </a:r>
                        <a:endParaRPr kumimoji="1" lang="en-US" altLang="ja-JP" sz="1200" dirty="0">
                          <a:solidFill>
                            <a:schemeClr val="bg1">
                              <a:lumMod val="50000"/>
                            </a:schemeClr>
                          </a:solidFill>
                          <a:latin typeface="HGS創英角ｺﾞｼｯｸUB" panose="020B0900000000000000" pitchFamily="50" charset="-128"/>
                          <a:ea typeface="HGS創英角ｺﾞｼｯｸUB" panose="020B0900000000000000" pitchFamily="50" charset="-128"/>
                        </a:endParaRPr>
                      </a:p>
                      <a:p>
                        <a:pPr algn="ctr"/>
                        <a:r>
                          <a:rPr kumimoji="1" lang="ja-JP" altLang="en-US" sz="1200" dirty="0">
                            <a:solidFill>
                              <a:schemeClr val="bg1">
                                <a:lumMod val="50000"/>
                              </a:schemeClr>
                            </a:solidFill>
                            <a:latin typeface="HGS創英角ｺﾞｼｯｸUB" panose="020B0900000000000000" pitchFamily="50" charset="-128"/>
                            <a:ea typeface="HGS創英角ｺﾞｼｯｸUB" panose="020B0900000000000000" pitchFamily="50" charset="-128"/>
                          </a:rPr>
                          <a:t>の</a:t>
                        </a:r>
                        <a:endParaRPr kumimoji="1" lang="en-US" altLang="ja-JP" sz="1200" dirty="0">
                          <a:solidFill>
                            <a:schemeClr val="bg1">
                              <a:lumMod val="50000"/>
                            </a:schemeClr>
                          </a:solidFill>
                          <a:latin typeface="HGS創英角ｺﾞｼｯｸUB" panose="020B0900000000000000" pitchFamily="50" charset="-128"/>
                          <a:ea typeface="HGS創英角ｺﾞｼｯｸUB" panose="020B0900000000000000" pitchFamily="50" charset="-128"/>
                        </a:endParaRPr>
                      </a:p>
                      <a:p>
                        <a:pPr algn="ctr"/>
                        <a:r>
                          <a:rPr kumimoji="1" lang="ja-JP" altLang="en-US" sz="1200" dirty="0">
                            <a:solidFill>
                              <a:schemeClr val="bg1">
                                <a:lumMod val="50000"/>
                              </a:schemeClr>
                            </a:solidFill>
                            <a:latin typeface="HGS創英角ｺﾞｼｯｸUB" panose="020B0900000000000000" pitchFamily="50" charset="-128"/>
                            <a:ea typeface="HGS創英角ｺﾞｼｯｸUB" panose="020B0900000000000000" pitchFamily="50" charset="-128"/>
                          </a:rPr>
                          <a:t>調達</a:t>
                        </a:r>
                        <a:endParaRPr kumimoji="1" lang="en-US" altLang="ja-JP" sz="1200" dirty="0">
                          <a:solidFill>
                            <a:schemeClr val="bg1">
                              <a:lumMod val="50000"/>
                            </a:schemeClr>
                          </a:solidFill>
                          <a:latin typeface="HGS創英角ｺﾞｼｯｸUB" panose="020B0900000000000000" pitchFamily="50" charset="-128"/>
                          <a:ea typeface="HGS創英角ｺﾞｼｯｸUB" panose="020B0900000000000000" pitchFamily="50" charset="-128"/>
                        </a:endParaRPr>
                      </a:p>
                    </p:txBody>
                  </p:sp>
                </p:grpSp>
                <p:grpSp>
                  <p:nvGrpSpPr>
                    <p:cNvPr id="129" name="グループ化 128">
                      <a:extLst>
                        <a:ext uri="{FF2B5EF4-FFF2-40B4-BE49-F238E27FC236}">
                          <a16:creationId xmlns:a16="http://schemas.microsoft.com/office/drawing/2014/main" id="{6F2C3E46-2AE5-FDB9-71D3-27F6DEDC8B8A}"/>
                        </a:ext>
                      </a:extLst>
                    </p:cNvPr>
                    <p:cNvGrpSpPr/>
                    <p:nvPr/>
                  </p:nvGrpSpPr>
                  <p:grpSpPr>
                    <a:xfrm>
                      <a:off x="2805033" y="4086429"/>
                      <a:ext cx="1711735" cy="1784573"/>
                      <a:chOff x="3145557" y="4124452"/>
                      <a:chExt cx="1711735" cy="1784573"/>
                    </a:xfrm>
                  </p:grpSpPr>
                  <p:grpSp>
                    <p:nvGrpSpPr>
                      <p:cNvPr id="128" name="グループ化 127">
                        <a:extLst>
                          <a:ext uri="{FF2B5EF4-FFF2-40B4-BE49-F238E27FC236}">
                            <a16:creationId xmlns:a16="http://schemas.microsoft.com/office/drawing/2014/main" id="{DA03A814-6116-D7C2-2B46-603F446C8399}"/>
                          </a:ext>
                        </a:extLst>
                      </p:cNvPr>
                      <p:cNvGrpSpPr/>
                      <p:nvPr/>
                    </p:nvGrpSpPr>
                    <p:grpSpPr>
                      <a:xfrm>
                        <a:off x="3145557" y="4124452"/>
                        <a:ext cx="1495241" cy="1784573"/>
                        <a:chOff x="3127616" y="4124452"/>
                        <a:chExt cx="1495241" cy="1784573"/>
                      </a:xfrm>
                    </p:grpSpPr>
                    <p:sp>
                      <p:nvSpPr>
                        <p:cNvPr id="126" name="矢印: 右 125">
                          <a:extLst>
                            <a:ext uri="{FF2B5EF4-FFF2-40B4-BE49-F238E27FC236}">
                              <a16:creationId xmlns:a16="http://schemas.microsoft.com/office/drawing/2014/main" id="{46C82149-F6E0-4817-CB5F-18362B6C07D0}"/>
                            </a:ext>
                          </a:extLst>
                        </p:cNvPr>
                        <p:cNvSpPr/>
                        <p:nvPr/>
                      </p:nvSpPr>
                      <p:spPr>
                        <a:xfrm flipH="1">
                          <a:off x="3797721" y="4212277"/>
                          <a:ext cx="825136" cy="1682523"/>
                        </a:xfrm>
                        <a:prstGeom prst="rightArrow">
                          <a:avLst>
                            <a:gd name="adj1" fmla="val 56793"/>
                            <a:gd name="adj2" fmla="val 58750"/>
                          </a:avLst>
                        </a:prstGeom>
                        <a:solidFill>
                          <a:schemeClr val="bg1">
                            <a:lumMod val="75000"/>
                            <a:alpha val="33000"/>
                          </a:schemeClr>
                        </a:solidFill>
                        <a:ln w="22225">
                          <a:solidFill>
                            <a:schemeClr val="bg1">
                              <a:lumMod val="65000"/>
                              <a:alpha val="3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85" name="グループ化 84">
                          <a:extLst>
                            <a:ext uri="{FF2B5EF4-FFF2-40B4-BE49-F238E27FC236}">
                              <a16:creationId xmlns:a16="http://schemas.microsoft.com/office/drawing/2014/main" id="{445BE60D-4D7D-23B3-163F-FFFCFD255008}"/>
                            </a:ext>
                          </a:extLst>
                        </p:cNvPr>
                        <p:cNvGrpSpPr/>
                        <p:nvPr/>
                      </p:nvGrpSpPr>
                      <p:grpSpPr>
                        <a:xfrm>
                          <a:off x="3127616" y="4124452"/>
                          <a:ext cx="971948" cy="1784573"/>
                          <a:chOff x="2190380" y="4419834"/>
                          <a:chExt cx="1474069" cy="1784573"/>
                        </a:xfrm>
                      </p:grpSpPr>
                      <p:sp>
                        <p:nvSpPr>
                          <p:cNvPr id="80" name="正方形/長方形 79">
                            <a:extLst>
                              <a:ext uri="{FF2B5EF4-FFF2-40B4-BE49-F238E27FC236}">
                                <a16:creationId xmlns:a16="http://schemas.microsoft.com/office/drawing/2014/main" id="{25AE8984-051C-159C-B9AF-CE5267565604}"/>
                              </a:ext>
                            </a:extLst>
                          </p:cNvPr>
                          <p:cNvSpPr/>
                          <p:nvPr/>
                        </p:nvSpPr>
                        <p:spPr>
                          <a:xfrm>
                            <a:off x="2190380" y="4419834"/>
                            <a:ext cx="1474069" cy="293990"/>
                          </a:xfrm>
                          <a:prstGeom prst="rect">
                            <a:avLst/>
                          </a:prstGeom>
                          <a:solidFill>
                            <a:schemeClr val="accent5">
                              <a:lumMod val="40000"/>
                              <a:lumOff val="60000"/>
                              <a:alpha val="23000"/>
                            </a:schemeClr>
                          </a:solidFill>
                          <a:ln w="47625">
                            <a:solidFill>
                              <a:schemeClr val="accent5">
                                <a:lumMod val="60000"/>
                                <a:lumOff val="40000"/>
                                <a:alpha val="7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ja-JP" altLang="en-US" sz="1200" dirty="0">
                                <a:solidFill>
                                  <a:schemeClr val="bg1">
                                    <a:lumMod val="50000"/>
                                  </a:schemeClr>
                                </a:solidFill>
                                <a:latin typeface="HGS創英角ｺﾞｼｯｸUB" panose="020B0900000000000000" pitchFamily="50" charset="-128"/>
                                <a:ea typeface="HGS創英角ｺﾞｼｯｸUB" panose="020B0900000000000000" pitchFamily="50" charset="-128"/>
                              </a:rPr>
                              <a:t>売上高</a:t>
                            </a:r>
                          </a:p>
                        </p:txBody>
                      </p:sp>
                      <p:sp>
                        <p:nvSpPr>
                          <p:cNvPr id="81" name="正方形/長方形 80">
                            <a:extLst>
                              <a:ext uri="{FF2B5EF4-FFF2-40B4-BE49-F238E27FC236}">
                                <a16:creationId xmlns:a16="http://schemas.microsoft.com/office/drawing/2014/main" id="{180ED844-41A6-8D09-7160-E4A1E8B9879C}"/>
                              </a:ext>
                            </a:extLst>
                          </p:cNvPr>
                          <p:cNvSpPr/>
                          <p:nvPr/>
                        </p:nvSpPr>
                        <p:spPr>
                          <a:xfrm>
                            <a:off x="2190380" y="4786530"/>
                            <a:ext cx="1474069" cy="293990"/>
                          </a:xfrm>
                          <a:prstGeom prst="rect">
                            <a:avLst/>
                          </a:prstGeom>
                          <a:solidFill>
                            <a:schemeClr val="accent4">
                              <a:lumMod val="40000"/>
                              <a:lumOff val="60000"/>
                              <a:alpha val="23000"/>
                            </a:schemeClr>
                          </a:solidFill>
                          <a:ln w="47625">
                            <a:solidFill>
                              <a:schemeClr val="bg1">
                                <a:lumMod val="75000"/>
                                <a:alpha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ja-JP" altLang="en-US" sz="1200" dirty="0">
                                <a:solidFill>
                                  <a:schemeClr val="bg1">
                                    <a:lumMod val="50000"/>
                                  </a:schemeClr>
                                </a:solidFill>
                                <a:latin typeface="HGS創英角ｺﾞｼｯｸUB" panose="020B0900000000000000" pitchFamily="50" charset="-128"/>
                                <a:ea typeface="HGS創英角ｺﾞｼｯｸUB" panose="020B0900000000000000" pitchFamily="50" charset="-128"/>
                              </a:rPr>
                              <a:t>売上原価</a:t>
                            </a:r>
                          </a:p>
                        </p:txBody>
                      </p:sp>
                      <p:sp>
                        <p:nvSpPr>
                          <p:cNvPr id="82" name="正方形/長方形 81">
                            <a:extLst>
                              <a:ext uri="{FF2B5EF4-FFF2-40B4-BE49-F238E27FC236}">
                                <a16:creationId xmlns:a16="http://schemas.microsoft.com/office/drawing/2014/main" id="{D4E03C9A-B167-F70B-E367-252141FB4EA1}"/>
                              </a:ext>
                            </a:extLst>
                          </p:cNvPr>
                          <p:cNvSpPr/>
                          <p:nvPr/>
                        </p:nvSpPr>
                        <p:spPr>
                          <a:xfrm>
                            <a:off x="2190380" y="5139775"/>
                            <a:ext cx="1474069" cy="293990"/>
                          </a:xfrm>
                          <a:prstGeom prst="rect">
                            <a:avLst/>
                          </a:prstGeom>
                          <a:solidFill>
                            <a:schemeClr val="accent4">
                              <a:lumMod val="40000"/>
                              <a:lumOff val="60000"/>
                              <a:alpha val="23000"/>
                            </a:schemeClr>
                          </a:solidFill>
                          <a:ln w="47625">
                            <a:solidFill>
                              <a:schemeClr val="bg1">
                                <a:lumMod val="75000"/>
                                <a:alpha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ja-JP" altLang="en-US" sz="1200" dirty="0">
                                <a:solidFill>
                                  <a:schemeClr val="bg1">
                                    <a:lumMod val="50000"/>
                                  </a:schemeClr>
                                </a:solidFill>
                                <a:latin typeface="HGS創英角ｺﾞｼｯｸUB" panose="020B0900000000000000" pitchFamily="50" charset="-128"/>
                                <a:ea typeface="HGS創英角ｺﾞｼｯｸUB" panose="020B0900000000000000" pitchFamily="50" charset="-128"/>
                              </a:rPr>
                              <a:t>売上総利益</a:t>
                            </a:r>
                          </a:p>
                        </p:txBody>
                      </p:sp>
                      <p:sp>
                        <p:nvSpPr>
                          <p:cNvPr id="83" name="正方形/長方形 82">
                            <a:extLst>
                              <a:ext uri="{FF2B5EF4-FFF2-40B4-BE49-F238E27FC236}">
                                <a16:creationId xmlns:a16="http://schemas.microsoft.com/office/drawing/2014/main" id="{74544E9B-B5FE-FED5-6682-4CFA83681BA6}"/>
                              </a:ext>
                            </a:extLst>
                          </p:cNvPr>
                          <p:cNvSpPr/>
                          <p:nvPr/>
                        </p:nvSpPr>
                        <p:spPr>
                          <a:xfrm>
                            <a:off x="2190380" y="5525096"/>
                            <a:ext cx="1474069" cy="293990"/>
                          </a:xfrm>
                          <a:prstGeom prst="rect">
                            <a:avLst/>
                          </a:prstGeom>
                          <a:solidFill>
                            <a:schemeClr val="accent4">
                              <a:lumMod val="40000"/>
                              <a:lumOff val="60000"/>
                              <a:alpha val="23000"/>
                            </a:schemeClr>
                          </a:solidFill>
                          <a:ln w="47625">
                            <a:solidFill>
                              <a:schemeClr val="bg1">
                                <a:lumMod val="75000"/>
                                <a:alpha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ja-JP" altLang="en-US" sz="1200" dirty="0">
                                <a:solidFill>
                                  <a:schemeClr val="bg1">
                                    <a:lumMod val="50000"/>
                                  </a:schemeClr>
                                </a:solidFill>
                                <a:latin typeface="HGS創英角ｺﾞｼｯｸUB" panose="020B0900000000000000" pitchFamily="50" charset="-128"/>
                                <a:ea typeface="HGS創英角ｺﾞｼｯｸUB" panose="020B0900000000000000" pitchFamily="50" charset="-128"/>
                              </a:rPr>
                              <a:t>諸経費</a:t>
                            </a:r>
                          </a:p>
                        </p:txBody>
                      </p:sp>
                      <p:sp>
                        <p:nvSpPr>
                          <p:cNvPr id="84" name="正方形/長方形 83">
                            <a:extLst>
                              <a:ext uri="{FF2B5EF4-FFF2-40B4-BE49-F238E27FC236}">
                                <a16:creationId xmlns:a16="http://schemas.microsoft.com/office/drawing/2014/main" id="{73F6EC19-367A-279B-D866-7C691C973075}"/>
                              </a:ext>
                            </a:extLst>
                          </p:cNvPr>
                          <p:cNvSpPr/>
                          <p:nvPr/>
                        </p:nvSpPr>
                        <p:spPr>
                          <a:xfrm>
                            <a:off x="2190380" y="5910417"/>
                            <a:ext cx="1474069" cy="293990"/>
                          </a:xfrm>
                          <a:prstGeom prst="rect">
                            <a:avLst/>
                          </a:prstGeom>
                          <a:solidFill>
                            <a:schemeClr val="accent6">
                              <a:lumMod val="40000"/>
                              <a:lumOff val="60000"/>
                              <a:alpha val="40000"/>
                            </a:schemeClr>
                          </a:solidFill>
                          <a:ln w="47625">
                            <a:solidFill>
                              <a:schemeClr val="accent6">
                                <a:lumMod val="60000"/>
                                <a:lumOff val="40000"/>
                                <a:alpha val="7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ja-JP" altLang="en-US" sz="1200" dirty="0">
                                <a:solidFill>
                                  <a:schemeClr val="bg1">
                                    <a:lumMod val="50000"/>
                                  </a:schemeClr>
                                </a:solidFill>
                                <a:latin typeface="HGS創英角ｺﾞｼｯｸUB" panose="020B0900000000000000" pitchFamily="50" charset="-128"/>
                                <a:ea typeface="HGS創英角ｺﾞｼｯｸUB" panose="020B0900000000000000" pitchFamily="50" charset="-128"/>
                              </a:rPr>
                              <a:t>当期利益</a:t>
                            </a:r>
                          </a:p>
                        </p:txBody>
                      </p:sp>
                    </p:grpSp>
                  </p:grpSp>
                  <p:sp>
                    <p:nvSpPr>
                      <p:cNvPr id="127" name="テキスト ボックス 126">
                        <a:extLst>
                          <a:ext uri="{FF2B5EF4-FFF2-40B4-BE49-F238E27FC236}">
                            <a16:creationId xmlns:a16="http://schemas.microsoft.com/office/drawing/2014/main" id="{13863878-E9F3-DA17-D264-EAB8E2E41C84}"/>
                          </a:ext>
                        </a:extLst>
                      </p:cNvPr>
                      <p:cNvSpPr txBox="1"/>
                      <p:nvPr/>
                    </p:nvSpPr>
                    <p:spPr>
                      <a:xfrm>
                        <a:off x="3914317" y="4730378"/>
                        <a:ext cx="942975" cy="646331"/>
                      </a:xfrm>
                      <a:prstGeom prst="rect">
                        <a:avLst/>
                      </a:prstGeom>
                      <a:noFill/>
                    </p:spPr>
                    <p:txBody>
                      <a:bodyPr wrap="square" rtlCol="0">
                        <a:spAutoFit/>
                      </a:bodyPr>
                      <a:lstStyle/>
                      <a:p>
                        <a:pPr algn="ctr"/>
                        <a:r>
                          <a:rPr kumimoji="1" lang="ja-JP" altLang="en-US" sz="1200" dirty="0">
                            <a:solidFill>
                              <a:schemeClr val="bg1">
                                <a:lumMod val="50000"/>
                              </a:schemeClr>
                            </a:solidFill>
                            <a:latin typeface="HGS創英角ｺﾞｼｯｸUB" panose="020B0900000000000000" pitchFamily="50" charset="-128"/>
                            <a:ea typeface="HGS創英角ｺﾞｼｯｸUB" panose="020B0900000000000000" pitchFamily="50" charset="-128"/>
                          </a:rPr>
                          <a:t>資産</a:t>
                        </a:r>
                        <a:endParaRPr kumimoji="1" lang="en-US" altLang="ja-JP" sz="1200" dirty="0">
                          <a:solidFill>
                            <a:schemeClr val="bg1">
                              <a:lumMod val="50000"/>
                            </a:schemeClr>
                          </a:solidFill>
                          <a:latin typeface="HGS創英角ｺﾞｼｯｸUB" panose="020B0900000000000000" pitchFamily="50" charset="-128"/>
                          <a:ea typeface="HGS創英角ｺﾞｼｯｸUB" panose="020B0900000000000000" pitchFamily="50" charset="-128"/>
                        </a:endParaRPr>
                      </a:p>
                      <a:p>
                        <a:pPr algn="ctr"/>
                        <a:r>
                          <a:rPr kumimoji="1" lang="ja-JP" altLang="en-US" sz="1200" dirty="0">
                            <a:solidFill>
                              <a:schemeClr val="bg1">
                                <a:lumMod val="50000"/>
                              </a:schemeClr>
                            </a:solidFill>
                            <a:latin typeface="HGS創英角ｺﾞｼｯｸUB" panose="020B0900000000000000" pitchFamily="50" charset="-128"/>
                            <a:ea typeface="HGS創英角ｺﾞｼｯｸUB" panose="020B0900000000000000" pitchFamily="50" charset="-128"/>
                          </a:rPr>
                          <a:t>の</a:t>
                        </a:r>
                        <a:endParaRPr kumimoji="1" lang="en-US" altLang="ja-JP" sz="1200" dirty="0">
                          <a:solidFill>
                            <a:schemeClr val="bg1">
                              <a:lumMod val="50000"/>
                            </a:schemeClr>
                          </a:solidFill>
                          <a:latin typeface="HGS創英角ｺﾞｼｯｸUB" panose="020B0900000000000000" pitchFamily="50" charset="-128"/>
                          <a:ea typeface="HGS創英角ｺﾞｼｯｸUB" panose="020B0900000000000000" pitchFamily="50" charset="-128"/>
                        </a:endParaRPr>
                      </a:p>
                      <a:p>
                        <a:pPr algn="ctr"/>
                        <a:r>
                          <a:rPr kumimoji="1" lang="ja-JP" altLang="en-US" sz="1200" dirty="0">
                            <a:solidFill>
                              <a:schemeClr val="bg1">
                                <a:lumMod val="50000"/>
                              </a:schemeClr>
                            </a:solidFill>
                            <a:latin typeface="HGS創英角ｺﾞｼｯｸUB" panose="020B0900000000000000" pitchFamily="50" charset="-128"/>
                            <a:ea typeface="HGS創英角ｺﾞｼｯｸUB" panose="020B0900000000000000" pitchFamily="50" charset="-128"/>
                          </a:rPr>
                          <a:t>運用</a:t>
                        </a:r>
                        <a:endParaRPr kumimoji="1" lang="en-US" altLang="ja-JP" sz="1200" dirty="0">
                          <a:solidFill>
                            <a:schemeClr val="bg1">
                              <a:lumMod val="50000"/>
                            </a:schemeClr>
                          </a:solidFill>
                          <a:latin typeface="HGS創英角ｺﾞｼｯｸUB" panose="020B0900000000000000" pitchFamily="50" charset="-128"/>
                          <a:ea typeface="HGS創英角ｺﾞｼｯｸUB" panose="020B0900000000000000" pitchFamily="50" charset="-128"/>
                        </a:endParaRPr>
                      </a:p>
                    </p:txBody>
                  </p:sp>
                </p:grpSp>
                <p:cxnSp>
                  <p:nvCxnSpPr>
                    <p:cNvPr id="132" name="コネクタ: カギ線 131">
                      <a:extLst>
                        <a:ext uri="{FF2B5EF4-FFF2-40B4-BE49-F238E27FC236}">
                          <a16:creationId xmlns:a16="http://schemas.microsoft.com/office/drawing/2014/main" id="{FC11E294-0F9C-50BC-8917-74476AB7B0F3}"/>
                        </a:ext>
                      </a:extLst>
                    </p:cNvPr>
                    <p:cNvCxnSpPr>
                      <a:stCxn id="84" idx="1"/>
                      <a:endCxn id="56" idx="2"/>
                    </p:cNvCxnSpPr>
                    <p:nvPr/>
                  </p:nvCxnSpPr>
                  <p:spPr>
                    <a:xfrm rot="10800000" flipH="1" flipV="1">
                      <a:off x="2805033" y="5724006"/>
                      <a:ext cx="3587858" cy="175719"/>
                    </a:xfrm>
                    <a:prstGeom prst="bentConnector4">
                      <a:avLst>
                        <a:gd name="adj1" fmla="val -6371"/>
                        <a:gd name="adj2" fmla="val 230094"/>
                      </a:avLst>
                    </a:prstGeom>
                    <a:ln w="47625">
                      <a:solidFill>
                        <a:schemeClr val="accent6">
                          <a:lumMod val="60000"/>
                          <a:lumOff val="40000"/>
                          <a:alpha val="70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134" name="テキスト ボックス 133">
                    <a:extLst>
                      <a:ext uri="{FF2B5EF4-FFF2-40B4-BE49-F238E27FC236}">
                        <a16:creationId xmlns:a16="http://schemas.microsoft.com/office/drawing/2014/main" id="{CD243D2F-D89E-CB45-DF5B-B390E13C2C79}"/>
                      </a:ext>
                    </a:extLst>
                  </p:cNvPr>
                  <p:cNvSpPr txBox="1"/>
                  <p:nvPr/>
                </p:nvSpPr>
                <p:spPr>
                  <a:xfrm>
                    <a:off x="4911829" y="4590813"/>
                    <a:ext cx="825136" cy="261610"/>
                  </a:xfrm>
                  <a:prstGeom prst="rect">
                    <a:avLst/>
                  </a:prstGeom>
                  <a:noFill/>
                </p:spPr>
                <p:txBody>
                  <a:bodyPr wrap="square" rtlCol="0">
                    <a:spAutoFit/>
                  </a:bodyPr>
                  <a:lstStyle/>
                  <a:p>
                    <a:pPr algn="ctr"/>
                    <a:r>
                      <a:rPr kumimoji="1" lang="ja-JP" altLang="en-US" sz="1050" dirty="0">
                        <a:solidFill>
                          <a:schemeClr val="accent2">
                            <a:lumMod val="60000"/>
                            <a:lumOff val="40000"/>
                          </a:schemeClr>
                        </a:solidFill>
                        <a:latin typeface="HGS創英角ｺﾞｼｯｸUB" panose="020B0900000000000000" pitchFamily="50" charset="-128"/>
                        <a:ea typeface="HGS創英角ｺﾞｼｯｸUB" panose="020B0900000000000000" pitchFamily="50" charset="-128"/>
                      </a:rPr>
                      <a:t>借入</a:t>
                    </a:r>
                  </a:p>
                </p:txBody>
              </p:sp>
              <p:sp>
                <p:nvSpPr>
                  <p:cNvPr id="135" name="テキスト ボックス 134">
                    <a:extLst>
                      <a:ext uri="{FF2B5EF4-FFF2-40B4-BE49-F238E27FC236}">
                        <a16:creationId xmlns:a16="http://schemas.microsoft.com/office/drawing/2014/main" id="{53AF399B-37A9-D7FE-212A-5B285D79C99A}"/>
                      </a:ext>
                    </a:extLst>
                  </p:cNvPr>
                  <p:cNvSpPr txBox="1"/>
                  <p:nvPr/>
                </p:nvSpPr>
                <p:spPr>
                  <a:xfrm>
                    <a:off x="4911829" y="5800740"/>
                    <a:ext cx="825136" cy="261610"/>
                  </a:xfrm>
                  <a:prstGeom prst="rect">
                    <a:avLst/>
                  </a:prstGeom>
                  <a:noFill/>
                </p:spPr>
                <p:txBody>
                  <a:bodyPr wrap="square" rtlCol="0">
                    <a:spAutoFit/>
                  </a:bodyPr>
                  <a:lstStyle/>
                  <a:p>
                    <a:pPr algn="ctr"/>
                    <a:r>
                      <a:rPr kumimoji="1" lang="ja-JP" altLang="en-US" sz="1050" dirty="0">
                        <a:solidFill>
                          <a:schemeClr val="accent6">
                            <a:lumMod val="60000"/>
                            <a:lumOff val="40000"/>
                          </a:schemeClr>
                        </a:solidFill>
                        <a:latin typeface="HGS創英角ｺﾞｼｯｸUB" panose="020B0900000000000000" pitchFamily="50" charset="-128"/>
                        <a:ea typeface="HGS創英角ｺﾞｼｯｸUB" panose="020B0900000000000000" pitchFamily="50" charset="-128"/>
                      </a:rPr>
                      <a:t>出資</a:t>
                    </a:r>
                  </a:p>
                </p:txBody>
              </p:sp>
            </p:grpSp>
            <p:sp>
              <p:nvSpPr>
                <p:cNvPr id="138" name="テキスト ボックス 137">
                  <a:extLst>
                    <a:ext uri="{FF2B5EF4-FFF2-40B4-BE49-F238E27FC236}">
                      <a16:creationId xmlns:a16="http://schemas.microsoft.com/office/drawing/2014/main" id="{09FF5AB9-109C-B090-2022-4FCC91528952}"/>
                    </a:ext>
                  </a:extLst>
                </p:cNvPr>
                <p:cNvSpPr txBox="1"/>
                <p:nvPr/>
              </p:nvSpPr>
              <p:spPr>
                <a:xfrm>
                  <a:off x="1243690" y="6384045"/>
                  <a:ext cx="2630204" cy="253916"/>
                </a:xfrm>
                <a:prstGeom prst="rect">
                  <a:avLst/>
                </a:prstGeom>
                <a:noFill/>
              </p:spPr>
              <p:txBody>
                <a:bodyPr wrap="square" rtlCol="0">
                  <a:spAutoFit/>
                </a:bodyPr>
                <a:lstStyle/>
                <a:p>
                  <a:pPr algn="ctr"/>
                  <a:r>
                    <a:rPr kumimoji="1" lang="ja-JP" altLang="en-US" sz="1050" dirty="0">
                      <a:solidFill>
                        <a:schemeClr val="accent6">
                          <a:lumMod val="60000"/>
                          <a:lumOff val="40000"/>
                        </a:schemeClr>
                      </a:solidFill>
                      <a:latin typeface="HGS創英角ｺﾞｼｯｸUB" panose="020B0900000000000000" pitchFamily="50" charset="-128"/>
                      <a:ea typeface="HGS創英角ｺﾞｼｯｸUB" panose="020B0900000000000000" pitchFamily="50" charset="-128"/>
                    </a:rPr>
                    <a:t>利益の蓄積</a:t>
                  </a:r>
                </a:p>
              </p:txBody>
            </p:sp>
          </p:grpSp>
          <p:sp>
            <p:nvSpPr>
              <p:cNvPr id="140" name="正方形/長方形 139">
                <a:extLst>
                  <a:ext uri="{FF2B5EF4-FFF2-40B4-BE49-F238E27FC236}">
                    <a16:creationId xmlns:a16="http://schemas.microsoft.com/office/drawing/2014/main" id="{5FB1DD21-2461-F739-5BB9-81B4DE3BE0FF}"/>
                  </a:ext>
                </a:extLst>
              </p:cNvPr>
              <p:cNvSpPr/>
              <p:nvPr/>
            </p:nvSpPr>
            <p:spPr>
              <a:xfrm>
                <a:off x="666674" y="4245551"/>
                <a:ext cx="5260552" cy="2384440"/>
              </a:xfrm>
              <a:prstGeom prst="rect">
                <a:avLst/>
              </a:prstGeom>
              <a:noFill/>
              <a:ln w="444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sp>
        <p:nvSpPr>
          <p:cNvPr id="143" name="テキスト ボックス 142">
            <a:extLst>
              <a:ext uri="{FF2B5EF4-FFF2-40B4-BE49-F238E27FC236}">
                <a16:creationId xmlns:a16="http://schemas.microsoft.com/office/drawing/2014/main" id="{6879C6F7-D5D6-FBD6-BA45-70084B468FF9}"/>
              </a:ext>
            </a:extLst>
          </p:cNvPr>
          <p:cNvSpPr txBox="1"/>
          <p:nvPr/>
        </p:nvSpPr>
        <p:spPr>
          <a:xfrm>
            <a:off x="5850566" y="3913911"/>
            <a:ext cx="3587709" cy="2477601"/>
          </a:xfrm>
          <a:prstGeom prst="rect">
            <a:avLst/>
          </a:prstGeom>
          <a:noFill/>
        </p:spPr>
        <p:txBody>
          <a:bodyPr wrap="square" rtlCol="0">
            <a:spAutoFit/>
          </a:bodyPr>
          <a:lstStyle/>
          <a:p>
            <a:pPr>
              <a:spcAft>
                <a:spcPts val="600"/>
              </a:spcAft>
            </a:pPr>
            <a:r>
              <a:rPr kumimoji="1" lang="ja-JP" altLang="en-US" sz="1000" dirty="0">
                <a:latin typeface="+mn-ea"/>
              </a:rPr>
              <a:t>　</a:t>
            </a:r>
            <a:r>
              <a:rPr kumimoji="1" lang="en-US" altLang="ja-JP" sz="1000" dirty="0">
                <a:latin typeface="+mn-ea"/>
              </a:rPr>
              <a:t>ROA</a:t>
            </a:r>
            <a:r>
              <a:rPr kumimoji="1" lang="ja-JP" altLang="en-US" sz="1000" dirty="0">
                <a:latin typeface="+mn-ea"/>
              </a:rPr>
              <a:t>は、企業活動の財務の基本的な流れである「資金の</a:t>
            </a:r>
            <a:r>
              <a:rPr kumimoji="1" lang="ja-JP" altLang="en-US" sz="1000" spc="50" dirty="0">
                <a:latin typeface="+mn-ea"/>
              </a:rPr>
              <a:t>調達と調達資金の運用効率」を推し測る経営指標です。</a:t>
            </a:r>
            <a:r>
              <a:rPr kumimoji="1" lang="ja-JP" altLang="en-US" sz="1000" spc="-20" dirty="0">
                <a:latin typeface="+mn-ea"/>
              </a:rPr>
              <a:t>上記のとおり</a:t>
            </a:r>
            <a:r>
              <a:rPr kumimoji="1" lang="en-US" altLang="ja-JP" sz="1000" spc="-20" dirty="0">
                <a:latin typeface="+mn-ea"/>
              </a:rPr>
              <a:t>ROA</a:t>
            </a:r>
            <a:r>
              <a:rPr kumimoji="1" lang="ja-JP" altLang="en-US" sz="1000" spc="-20" dirty="0">
                <a:latin typeface="+mn-ea"/>
              </a:rPr>
              <a:t>は売上高当期純利益率と総資本</a:t>
            </a:r>
            <a:r>
              <a:rPr kumimoji="1" lang="en-US" altLang="ja-JP" sz="1000" spc="-20" dirty="0">
                <a:latin typeface="+mn-ea"/>
              </a:rPr>
              <a:t>(</a:t>
            </a:r>
            <a:r>
              <a:rPr kumimoji="1" lang="ja-JP" altLang="en-US" sz="1000" spc="-20" dirty="0">
                <a:latin typeface="+mn-ea"/>
              </a:rPr>
              <a:t>産</a:t>
            </a:r>
            <a:r>
              <a:rPr kumimoji="1" lang="en-US" altLang="ja-JP" sz="1000" spc="-20" dirty="0">
                <a:latin typeface="+mn-ea"/>
              </a:rPr>
              <a:t>)</a:t>
            </a:r>
            <a:r>
              <a:rPr kumimoji="1" lang="ja-JP" altLang="en-US" sz="1000" spc="-20" dirty="0">
                <a:latin typeface="+mn-ea"/>
              </a:rPr>
              <a:t>回転率</a:t>
            </a:r>
            <a:r>
              <a:rPr kumimoji="1" lang="ja-JP" altLang="en-US" sz="1000" dirty="0">
                <a:latin typeface="+mn-ea"/>
              </a:rPr>
              <a:t>に分けることができます。</a:t>
            </a:r>
            <a:endParaRPr kumimoji="1" lang="en-US" altLang="ja-JP" sz="1000" dirty="0">
              <a:latin typeface="+mn-ea"/>
            </a:endParaRPr>
          </a:p>
          <a:p>
            <a:pPr>
              <a:spcAft>
                <a:spcPts val="600"/>
              </a:spcAft>
            </a:pPr>
            <a:r>
              <a:rPr kumimoji="1" lang="ja-JP" altLang="en-US" sz="1000" dirty="0">
                <a:latin typeface="+mn-ea"/>
              </a:rPr>
              <a:t>　</a:t>
            </a:r>
            <a:r>
              <a:rPr kumimoji="1" lang="ja-JP" altLang="en-US" sz="1000" spc="40" dirty="0">
                <a:latin typeface="+mn-ea"/>
              </a:rPr>
              <a:t>左図のとおり、企業は外部から借入または出資の形で「資金を調達」し、それを元手に事業を営むのに必要な「資産を調達」</a:t>
            </a:r>
            <a:r>
              <a:rPr kumimoji="1" lang="ja-JP" altLang="en-US" sz="1000" spc="10" dirty="0">
                <a:latin typeface="+mn-ea"/>
              </a:rPr>
              <a:t>して、原価や費用をかけて売上を獲得し、</a:t>
            </a:r>
            <a:r>
              <a:rPr kumimoji="1" lang="ja-JP" altLang="en-US" sz="1000" spc="40" dirty="0">
                <a:latin typeface="+mn-ea"/>
              </a:rPr>
              <a:t>主に最終利益を自己資本に蓄積しています。</a:t>
            </a:r>
            <a:endParaRPr kumimoji="1" lang="en-US" altLang="ja-JP" sz="1000" spc="40" dirty="0">
              <a:latin typeface="+mn-ea"/>
            </a:endParaRPr>
          </a:p>
          <a:p>
            <a:pPr>
              <a:spcAft>
                <a:spcPts val="600"/>
              </a:spcAft>
            </a:pPr>
            <a:r>
              <a:rPr kumimoji="1" lang="ja-JP" altLang="en-US" sz="1000" dirty="0">
                <a:latin typeface="+mn-ea"/>
              </a:rPr>
              <a:t>　</a:t>
            </a:r>
            <a:r>
              <a:rPr kumimoji="1" lang="ja-JP" altLang="en-US" sz="1000" spc="90" dirty="0">
                <a:latin typeface="+mn-ea"/>
              </a:rPr>
              <a:t>ここでポイントになるのは、売上高当期純利益率と</a:t>
            </a:r>
            <a:r>
              <a:rPr kumimoji="1" lang="ja-JP" altLang="en-US" sz="1000" spc="-30" dirty="0">
                <a:latin typeface="+mn-ea"/>
              </a:rPr>
              <a:t>総資本</a:t>
            </a:r>
            <a:r>
              <a:rPr kumimoji="1" lang="en-US" altLang="ja-JP" sz="1000" spc="-30" dirty="0">
                <a:latin typeface="+mn-ea"/>
              </a:rPr>
              <a:t>(</a:t>
            </a:r>
            <a:r>
              <a:rPr kumimoji="1" lang="ja-JP" altLang="en-US" sz="1000" spc="-30" dirty="0">
                <a:latin typeface="+mn-ea"/>
              </a:rPr>
              <a:t>産</a:t>
            </a:r>
            <a:r>
              <a:rPr kumimoji="1" lang="en-US" altLang="ja-JP" sz="1000" spc="-30" dirty="0">
                <a:latin typeface="+mn-ea"/>
              </a:rPr>
              <a:t>)</a:t>
            </a:r>
            <a:r>
              <a:rPr kumimoji="1" lang="ja-JP" altLang="en-US" sz="1000" spc="-30" dirty="0">
                <a:latin typeface="+mn-ea"/>
              </a:rPr>
              <a:t>回転率のどちらを軸足に、調達と運用を繰り返し</a:t>
            </a:r>
            <a:r>
              <a:rPr kumimoji="1" lang="ja-JP" altLang="en-US" sz="1000" spc="-10" dirty="0">
                <a:latin typeface="+mn-ea"/>
              </a:rPr>
              <a:t>て利益</a:t>
            </a:r>
            <a:r>
              <a:rPr kumimoji="1" lang="ja-JP" altLang="en-US" sz="1000" dirty="0">
                <a:latin typeface="+mn-ea"/>
              </a:rPr>
              <a:t>を創出しているかという点です。</a:t>
            </a:r>
            <a:endParaRPr kumimoji="1" lang="en-US" altLang="ja-JP" sz="1000" dirty="0">
              <a:latin typeface="+mn-ea"/>
            </a:endParaRPr>
          </a:p>
          <a:p>
            <a:pPr>
              <a:spcAft>
                <a:spcPts val="600"/>
              </a:spcAft>
            </a:pPr>
            <a:r>
              <a:rPr kumimoji="1" lang="ja-JP" altLang="en-US" sz="1000" dirty="0">
                <a:latin typeface="+mn-ea"/>
              </a:rPr>
              <a:t>　</a:t>
            </a:r>
            <a:r>
              <a:rPr kumimoji="1" lang="ja-JP" altLang="en-US" sz="1000" spc="50" dirty="0">
                <a:latin typeface="+mn-ea"/>
              </a:rPr>
              <a:t>一般的な業種傾向を理解した上で、企業がどのような</a:t>
            </a:r>
            <a:r>
              <a:rPr kumimoji="1" lang="ja-JP" altLang="en-US" sz="1000" dirty="0">
                <a:latin typeface="+mn-ea"/>
              </a:rPr>
              <a:t>事業活動をしているかについての「モノサシ」として利用することができます。</a:t>
            </a:r>
            <a:endParaRPr kumimoji="1" lang="en-US" altLang="ja-JP" sz="1000" dirty="0">
              <a:latin typeface="+mn-ea"/>
            </a:endParaRPr>
          </a:p>
        </p:txBody>
      </p:sp>
      <p:sp>
        <p:nvSpPr>
          <p:cNvPr id="79" name="テキスト ボックス 78">
            <a:extLst>
              <a:ext uri="{FF2B5EF4-FFF2-40B4-BE49-F238E27FC236}">
                <a16:creationId xmlns:a16="http://schemas.microsoft.com/office/drawing/2014/main" id="{8113D595-3964-2C36-6F63-AA36066BD432}"/>
              </a:ext>
            </a:extLst>
          </p:cNvPr>
          <p:cNvSpPr txBox="1"/>
          <p:nvPr/>
        </p:nvSpPr>
        <p:spPr>
          <a:xfrm>
            <a:off x="189781" y="493229"/>
            <a:ext cx="8521957" cy="400110"/>
          </a:xfrm>
          <a:prstGeom prst="rect">
            <a:avLst/>
          </a:prstGeom>
          <a:noFill/>
        </p:spPr>
        <p:txBody>
          <a:bodyPr wrap="square" rtlCol="0">
            <a:spAutoFit/>
          </a:bodyPr>
          <a:lstStyle/>
          <a:p>
            <a:r>
              <a:rPr kumimoji="1" lang="ja-JP" altLang="en-US" sz="1000" spc="-50" dirty="0"/>
              <a:t>ここでは、定量面で中小企業の目利きをする際、全業種に共通するポイントをまとめます。精緻な財務分析も大切なことですが、度が過ぎると中小企業を“数字ありき”の固定概念で判断することにもつながります。現場で企業を判断する際の“初めの一歩”と考えていただければよいと思います。</a:t>
            </a:r>
            <a:endParaRPr kumimoji="1" lang="en-US" altLang="ja-JP" sz="1000" spc="-50" dirty="0"/>
          </a:p>
        </p:txBody>
      </p:sp>
      <p:sp>
        <p:nvSpPr>
          <p:cNvPr id="89" name="テキスト ボックス 88"/>
          <p:cNvSpPr txBox="1"/>
          <p:nvPr/>
        </p:nvSpPr>
        <p:spPr>
          <a:xfrm>
            <a:off x="8894101"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決算資料編</a:t>
            </a:r>
          </a:p>
        </p:txBody>
      </p:sp>
      <p:sp>
        <p:nvSpPr>
          <p:cNvPr id="101" name="テキスト ボックス 100"/>
          <p:cNvSpPr txBox="1"/>
          <p:nvPr/>
        </p:nvSpPr>
        <p:spPr>
          <a:xfrm>
            <a:off x="8899500" y="20901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全業種共通</a:t>
            </a:r>
          </a:p>
        </p:txBody>
      </p:sp>
      <p:cxnSp>
        <p:nvCxnSpPr>
          <p:cNvPr id="11" name="直線コネクタ 10"/>
          <p:cNvCxnSpPr/>
          <p:nvPr/>
        </p:nvCxnSpPr>
        <p:spPr>
          <a:xfrm>
            <a:off x="620847" y="5497006"/>
            <a:ext cx="1280160" cy="0"/>
          </a:xfrm>
          <a:prstGeom prst="line">
            <a:avLst/>
          </a:prstGeom>
          <a:ln>
            <a:solidFill>
              <a:schemeClr val="bg1">
                <a:lumMod val="75000"/>
              </a:schemeClr>
            </a:solidFill>
            <a:prstDash val="dash"/>
          </a:ln>
        </p:spPr>
        <p:style>
          <a:lnRef idx="1">
            <a:schemeClr val="dk1"/>
          </a:lnRef>
          <a:fillRef idx="0">
            <a:schemeClr val="dk1"/>
          </a:fillRef>
          <a:effectRef idx="0">
            <a:schemeClr val="dk1"/>
          </a:effectRef>
          <a:fontRef idx="minor">
            <a:schemeClr val="tx1"/>
          </a:fontRef>
        </p:style>
      </p:cxnSp>
      <p:sp>
        <p:nvSpPr>
          <p:cNvPr id="7" name="スライド番号プレースホルダー 6"/>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12</a:t>
            </a:fld>
            <a:endParaRPr kumimoji="1" lang="ja-JP" altLang="en-US"/>
          </a:p>
        </p:txBody>
      </p:sp>
      <p:sp>
        <p:nvSpPr>
          <p:cNvPr id="94" name="正方形/長方形 93">
            <a:extLst>
              <a:ext uri="{FF2B5EF4-FFF2-40B4-BE49-F238E27FC236}">
                <a16:creationId xmlns:a16="http://schemas.microsoft.com/office/drawing/2014/main" id="{2DB0A65F-C9AA-7882-B8D9-A92CAAAA3628}"/>
              </a:ext>
            </a:extLst>
          </p:cNvPr>
          <p:cNvSpPr/>
          <p:nvPr/>
        </p:nvSpPr>
        <p:spPr>
          <a:xfrm>
            <a:off x="1010012" y="1391759"/>
            <a:ext cx="2107639" cy="501049"/>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b="1" dirty="0">
                <a:solidFill>
                  <a:schemeClr val="tx1"/>
                </a:solidFill>
              </a:rPr>
              <a:t>ROA</a:t>
            </a:r>
            <a:r>
              <a:rPr kumimoji="1" lang="ja-JP" altLang="en-US" sz="1200" b="1" dirty="0">
                <a:solidFill>
                  <a:schemeClr val="tx1"/>
                </a:solidFill>
              </a:rPr>
              <a:t>（総資産利益率）</a:t>
            </a:r>
            <a:endParaRPr kumimoji="1" lang="en-US" altLang="ja-JP" sz="1200" b="1" dirty="0">
              <a:solidFill>
                <a:schemeClr val="tx1"/>
              </a:solidFill>
            </a:endParaRPr>
          </a:p>
        </p:txBody>
      </p:sp>
      <p:grpSp>
        <p:nvGrpSpPr>
          <p:cNvPr id="95" name="グループ化 94"/>
          <p:cNvGrpSpPr/>
          <p:nvPr/>
        </p:nvGrpSpPr>
        <p:grpSpPr>
          <a:xfrm>
            <a:off x="354178" y="1354284"/>
            <a:ext cx="576000" cy="576000"/>
            <a:chOff x="300910" y="1389672"/>
            <a:chExt cx="576000" cy="576000"/>
          </a:xfrm>
        </p:grpSpPr>
        <p:sp>
          <p:nvSpPr>
            <p:cNvPr id="96" name="楕円 95">
              <a:extLst>
                <a:ext uri="{FF2B5EF4-FFF2-40B4-BE49-F238E27FC236}">
                  <a16:creationId xmlns:a16="http://schemas.microsoft.com/office/drawing/2014/main" id="{194C0FAD-4A21-444C-8E29-82337037759B}"/>
                </a:ext>
              </a:extLst>
            </p:cNvPr>
            <p:cNvSpPr/>
            <p:nvPr/>
          </p:nvSpPr>
          <p:spPr>
            <a:xfrm>
              <a:off x="300910" y="1389672"/>
              <a:ext cx="576000" cy="576000"/>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i="1" dirty="0">
                <a:solidFill>
                  <a:schemeClr val="accent2"/>
                </a:solidFill>
                <a:latin typeface="+mn-ea"/>
              </a:endParaRPr>
            </a:p>
          </p:txBody>
        </p:sp>
        <p:sp>
          <p:nvSpPr>
            <p:cNvPr id="97" name="テキスト ボックス 96">
              <a:extLst>
                <a:ext uri="{FF2B5EF4-FFF2-40B4-BE49-F238E27FC236}">
                  <a16:creationId xmlns:a16="http://schemas.microsoft.com/office/drawing/2014/main" id="{8FC5ADF6-F119-4452-98CF-8090C0B4CC5F}"/>
                </a:ext>
              </a:extLst>
            </p:cNvPr>
            <p:cNvSpPr txBox="1"/>
            <p:nvPr/>
          </p:nvSpPr>
          <p:spPr>
            <a:xfrm>
              <a:off x="332543" y="1488409"/>
              <a:ext cx="457869" cy="400110"/>
            </a:xfrm>
            <a:prstGeom prst="rect">
              <a:avLst/>
            </a:prstGeom>
            <a:noFill/>
            <a:ln>
              <a:noFill/>
            </a:ln>
          </p:spPr>
          <p:txBody>
            <a:bodyPr wrap="square" rtlCol="0">
              <a:spAutoFit/>
            </a:bodyPr>
            <a:lstStyle/>
            <a:p>
              <a:pPr algn="ctr"/>
              <a:r>
                <a:rPr kumimoji="1" lang="ja-JP" altLang="en-US" sz="2000" b="1" i="1" dirty="0">
                  <a:solidFill>
                    <a:schemeClr val="accent2">
                      <a:lumMod val="60000"/>
                      <a:lumOff val="40000"/>
                    </a:schemeClr>
                  </a:solidFill>
                  <a:latin typeface="Britannic Bold" panose="020B0903060703020204" pitchFamily="34" charset="0"/>
                </a:rPr>
                <a:t>２</a:t>
              </a:r>
            </a:p>
          </p:txBody>
        </p:sp>
      </p:grpSp>
      <p:sp>
        <p:nvSpPr>
          <p:cNvPr id="98" name="テキスト ボックス 97">
            <a:extLst>
              <a:ext uri="{FF2B5EF4-FFF2-40B4-BE49-F238E27FC236}">
                <a16:creationId xmlns:a16="http://schemas.microsoft.com/office/drawing/2014/main" id="{ECE29EBB-A1A8-898C-817D-8FE733265697}"/>
              </a:ext>
            </a:extLst>
          </p:cNvPr>
          <p:cNvSpPr txBox="1"/>
          <p:nvPr/>
        </p:nvSpPr>
        <p:spPr>
          <a:xfrm>
            <a:off x="3159132" y="1326556"/>
            <a:ext cx="5951221" cy="707886"/>
          </a:xfrm>
          <a:prstGeom prst="rect">
            <a:avLst/>
          </a:prstGeom>
          <a:noFill/>
        </p:spPr>
        <p:txBody>
          <a:bodyPr wrap="square" rtlCol="0">
            <a:spAutoFit/>
          </a:bodyPr>
          <a:lstStyle/>
          <a:p>
            <a:r>
              <a:rPr kumimoji="1" lang="ja-JP" altLang="en-US" sz="1000" dirty="0">
                <a:latin typeface="+mn-ea"/>
              </a:rPr>
              <a:t>□　スタンダードな経営分析指標の一つ</a:t>
            </a:r>
            <a:endParaRPr kumimoji="1" lang="en-US" altLang="ja-JP" sz="1000" dirty="0">
              <a:latin typeface="+mn-ea"/>
            </a:endParaRPr>
          </a:p>
          <a:p>
            <a:r>
              <a:rPr kumimoji="1" lang="ja-JP" altLang="en-US" sz="1000" dirty="0">
                <a:latin typeface="+mn-ea"/>
              </a:rPr>
              <a:t>□　３～５年程度の決算等を参考に、</a:t>
            </a:r>
            <a:r>
              <a:rPr kumimoji="1" lang="en-US" altLang="ja-JP" sz="1000" dirty="0">
                <a:latin typeface="+mn-ea"/>
              </a:rPr>
              <a:t>ROA</a:t>
            </a:r>
            <a:r>
              <a:rPr kumimoji="1" lang="ja-JP" altLang="en-US" sz="1000" dirty="0">
                <a:latin typeface="+mn-ea"/>
              </a:rPr>
              <a:t>分解式で傾向をつかむ</a:t>
            </a:r>
            <a:endParaRPr kumimoji="1" lang="en-US" altLang="ja-JP" sz="1000" dirty="0">
              <a:latin typeface="+mn-ea"/>
            </a:endParaRPr>
          </a:p>
          <a:p>
            <a:r>
              <a:rPr kumimoji="1" lang="ja-JP" altLang="en-US" sz="1000" dirty="0">
                <a:latin typeface="+mn-ea"/>
              </a:rPr>
              <a:t>□　その業界のトレンドに沿った企業か？逆行する企業か？</a:t>
            </a:r>
            <a:endParaRPr kumimoji="1" lang="en-US" altLang="ja-JP" sz="1000" dirty="0">
              <a:latin typeface="+mn-ea"/>
            </a:endParaRPr>
          </a:p>
          <a:p>
            <a:r>
              <a:rPr kumimoji="1" lang="ja-JP" altLang="en-US" sz="1000" dirty="0">
                <a:latin typeface="+mn-ea"/>
              </a:rPr>
              <a:t>□　当該企業の</a:t>
            </a:r>
            <a:r>
              <a:rPr kumimoji="1" lang="en-US" altLang="ja-JP" sz="1000" dirty="0">
                <a:latin typeface="+mn-ea"/>
              </a:rPr>
              <a:t>ROA</a:t>
            </a:r>
            <a:r>
              <a:rPr kumimoji="1" lang="ja-JP" altLang="en-US" sz="1000" dirty="0">
                <a:latin typeface="+mn-ea"/>
              </a:rPr>
              <a:t>の特徴は、企業の事業性か？窮境を示唆しているか？</a:t>
            </a:r>
            <a:endParaRPr kumimoji="1" lang="en-US" altLang="ja-JP" sz="1000" dirty="0">
              <a:latin typeface="+mn-ea"/>
            </a:endParaRPr>
          </a:p>
        </p:txBody>
      </p:sp>
      <p:cxnSp>
        <p:nvCxnSpPr>
          <p:cNvPr id="99" name="直線コネクタ 98">
            <a:extLst>
              <a:ext uri="{FF2B5EF4-FFF2-40B4-BE49-F238E27FC236}">
                <a16:creationId xmlns:a16="http://schemas.microsoft.com/office/drawing/2014/main" id="{0EB3233E-B893-4679-07F8-520BB236E985}"/>
              </a:ext>
            </a:extLst>
          </p:cNvPr>
          <p:cNvCxnSpPr/>
          <p:nvPr/>
        </p:nvCxnSpPr>
        <p:spPr>
          <a:xfrm>
            <a:off x="252412" y="653733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0" name="直線コネクタ 99">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217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sz="2600" b="1" u="sng" dirty="0">
                <a:latin typeface="+mn-ea"/>
              </a:rPr>
              <a:t>全業種共通</a:t>
            </a:r>
            <a:r>
              <a:rPr kumimoji="1" lang="ja-JP" altLang="en-US" sz="2000" b="1" u="sng" dirty="0">
                <a:latin typeface="+mn-ea"/>
              </a:rPr>
              <a:t>　</a:t>
            </a:r>
            <a:r>
              <a:rPr kumimoji="1" lang="ja-JP" altLang="en-US" b="1" u="sng" dirty="0">
                <a:latin typeface="+mn-ea"/>
              </a:rPr>
              <a:t>中小企業の目利き（決算資料編）　その３</a:t>
            </a:r>
            <a:endParaRPr kumimoji="1" lang="en-US" altLang="ja-JP" b="1" u="sng" dirty="0">
              <a:latin typeface="+mn-ea"/>
            </a:endParaRPr>
          </a:p>
        </p:txBody>
      </p:sp>
      <p:sp>
        <p:nvSpPr>
          <p:cNvPr id="3" name="テキスト ボックス 2">
            <a:extLst>
              <a:ext uri="{FF2B5EF4-FFF2-40B4-BE49-F238E27FC236}">
                <a16:creationId xmlns:a16="http://schemas.microsoft.com/office/drawing/2014/main" id="{ECE29EBB-A1A8-898C-817D-8FE733265697}"/>
              </a:ext>
            </a:extLst>
          </p:cNvPr>
          <p:cNvSpPr txBox="1"/>
          <p:nvPr/>
        </p:nvSpPr>
        <p:spPr>
          <a:xfrm>
            <a:off x="3159132" y="1326556"/>
            <a:ext cx="5951221" cy="707886"/>
          </a:xfrm>
          <a:prstGeom prst="rect">
            <a:avLst/>
          </a:prstGeom>
          <a:noFill/>
        </p:spPr>
        <p:txBody>
          <a:bodyPr wrap="square" rtlCol="0">
            <a:spAutoFit/>
          </a:bodyPr>
          <a:lstStyle/>
          <a:p>
            <a:r>
              <a:rPr kumimoji="1" lang="ja-JP" altLang="en-US" sz="1000" dirty="0">
                <a:latin typeface="+mn-ea"/>
              </a:rPr>
              <a:t>□　対象の企業は、どちらの軸足（属性）か？</a:t>
            </a:r>
            <a:endParaRPr kumimoji="1" lang="en-US" altLang="ja-JP" sz="1000" dirty="0">
              <a:latin typeface="+mn-ea"/>
            </a:endParaRPr>
          </a:p>
          <a:p>
            <a:r>
              <a:rPr kumimoji="1" lang="ja-JP" altLang="en-US" sz="1000" dirty="0">
                <a:latin typeface="+mn-ea"/>
              </a:rPr>
              <a:t>□　業種属性に対して、対象企業の</a:t>
            </a:r>
            <a:r>
              <a:rPr kumimoji="1" lang="en-US" altLang="ja-JP" sz="1000" dirty="0">
                <a:latin typeface="+mn-ea"/>
              </a:rPr>
              <a:t>ROA</a:t>
            </a:r>
            <a:r>
              <a:rPr kumimoji="1" lang="ja-JP" altLang="en-US" sz="1000" dirty="0">
                <a:latin typeface="+mn-ea"/>
              </a:rPr>
              <a:t>はどのような推移か？</a:t>
            </a:r>
            <a:endParaRPr kumimoji="1" lang="en-US" altLang="ja-JP" sz="1000" dirty="0">
              <a:latin typeface="+mn-ea"/>
            </a:endParaRPr>
          </a:p>
          <a:p>
            <a:r>
              <a:rPr kumimoji="1" lang="ja-JP" altLang="en-US" sz="1000" dirty="0">
                <a:latin typeface="+mn-ea"/>
              </a:rPr>
              <a:t>□　それは、業種に対して、その業種特性と類似しているか？相違しているか？</a:t>
            </a:r>
            <a:endParaRPr kumimoji="1" lang="en-US" altLang="ja-JP" sz="1000" dirty="0">
              <a:latin typeface="+mn-ea"/>
            </a:endParaRPr>
          </a:p>
          <a:p>
            <a:r>
              <a:rPr kumimoji="1" lang="ja-JP" altLang="en-US" sz="1000" dirty="0">
                <a:latin typeface="+mn-ea"/>
              </a:rPr>
              <a:t>□　数年間の推移で、どこかで大きく傾向が変わった年度があるか？</a:t>
            </a:r>
            <a:endParaRPr kumimoji="1" lang="en-US" altLang="ja-JP" sz="1000" dirty="0">
              <a:latin typeface="+mn-ea"/>
            </a:endParaRPr>
          </a:p>
        </p:txBody>
      </p:sp>
      <p:sp>
        <p:nvSpPr>
          <p:cNvPr id="6" name="矢印: 下 5">
            <a:extLst>
              <a:ext uri="{FF2B5EF4-FFF2-40B4-BE49-F238E27FC236}">
                <a16:creationId xmlns:a16="http://schemas.microsoft.com/office/drawing/2014/main" id="{23EF02D3-9353-8865-F355-1A6372276AA0}"/>
              </a:ext>
            </a:extLst>
          </p:cNvPr>
          <p:cNvSpPr/>
          <p:nvPr/>
        </p:nvSpPr>
        <p:spPr>
          <a:xfrm>
            <a:off x="3307258" y="3461712"/>
            <a:ext cx="647700" cy="496624"/>
          </a:xfrm>
          <a:prstGeom prst="downArrow">
            <a:avLst/>
          </a:prstGeom>
          <a:solidFill>
            <a:schemeClr val="accent5">
              <a:lumMod val="40000"/>
              <a:lumOff val="60000"/>
              <a:alpha val="40000"/>
            </a:schemeClr>
          </a:solidFill>
          <a:ln w="47625">
            <a:solidFill>
              <a:schemeClr val="accent5">
                <a:lumMod val="75000"/>
                <a:alpha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5" name="矢印: 下 74">
            <a:extLst>
              <a:ext uri="{FF2B5EF4-FFF2-40B4-BE49-F238E27FC236}">
                <a16:creationId xmlns:a16="http://schemas.microsoft.com/office/drawing/2014/main" id="{265A5822-77B0-E20C-CAD9-31C652FF6FFD}"/>
              </a:ext>
            </a:extLst>
          </p:cNvPr>
          <p:cNvSpPr/>
          <p:nvPr/>
        </p:nvSpPr>
        <p:spPr>
          <a:xfrm>
            <a:off x="6488528" y="3439261"/>
            <a:ext cx="647700" cy="496624"/>
          </a:xfrm>
          <a:prstGeom prst="downArrow">
            <a:avLst/>
          </a:prstGeom>
          <a:solidFill>
            <a:schemeClr val="accent2">
              <a:lumMod val="40000"/>
              <a:lumOff val="60000"/>
              <a:alpha val="40000"/>
            </a:schemeClr>
          </a:solidFill>
          <a:ln w="47625">
            <a:solidFill>
              <a:schemeClr val="accent2">
                <a:lumMod val="60000"/>
                <a:lumOff val="40000"/>
                <a:alpha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16" name="グループ化 15">
            <a:extLst>
              <a:ext uri="{FF2B5EF4-FFF2-40B4-BE49-F238E27FC236}">
                <a16:creationId xmlns:a16="http://schemas.microsoft.com/office/drawing/2014/main" id="{AAE8CB96-A755-9121-808B-7758374F0611}"/>
              </a:ext>
            </a:extLst>
          </p:cNvPr>
          <p:cNvGrpSpPr/>
          <p:nvPr/>
        </p:nvGrpSpPr>
        <p:grpSpPr>
          <a:xfrm>
            <a:off x="1840257" y="4007134"/>
            <a:ext cx="3493289" cy="1592911"/>
            <a:chOff x="1778719" y="4314740"/>
            <a:chExt cx="3493289" cy="1592911"/>
          </a:xfrm>
        </p:grpSpPr>
        <p:sp>
          <p:nvSpPr>
            <p:cNvPr id="7" name="テキスト ボックス 6">
              <a:extLst>
                <a:ext uri="{FF2B5EF4-FFF2-40B4-BE49-F238E27FC236}">
                  <a16:creationId xmlns:a16="http://schemas.microsoft.com/office/drawing/2014/main" id="{2E85FF68-D0DF-D66D-A3F1-ADBA0C1AA6D0}"/>
                </a:ext>
              </a:extLst>
            </p:cNvPr>
            <p:cNvSpPr txBox="1"/>
            <p:nvPr/>
          </p:nvSpPr>
          <p:spPr>
            <a:xfrm>
              <a:off x="2079353" y="4314740"/>
              <a:ext cx="2826539" cy="461665"/>
            </a:xfrm>
            <a:prstGeom prst="rect">
              <a:avLst/>
            </a:prstGeom>
            <a:solidFill>
              <a:schemeClr val="accent5">
                <a:lumMod val="40000"/>
                <a:lumOff val="60000"/>
                <a:alpha val="40000"/>
              </a:schemeClr>
            </a:solidFill>
          </p:spPr>
          <p:txBody>
            <a:bodyPr wrap="square" rtlCol="0">
              <a:spAutoFit/>
            </a:bodyPr>
            <a:lstStyle/>
            <a:p>
              <a:pPr algn="ctr"/>
              <a:r>
                <a:rPr kumimoji="1" lang="ja-JP" altLang="en-US" sz="1200" dirty="0">
                  <a:latin typeface="HGS創英角ｺﾞｼｯｸUB" panose="020B0900000000000000" pitchFamily="50" charset="-128"/>
                  <a:ea typeface="HGS創英角ｺﾞｼｯｸUB" panose="020B0900000000000000" pitchFamily="50" charset="-128"/>
                </a:rPr>
                <a:t>請負傾向が強い企業・国が報酬基準を定めている業種等</a:t>
              </a:r>
            </a:p>
          </p:txBody>
        </p:sp>
        <p:sp>
          <p:nvSpPr>
            <p:cNvPr id="9" name="テキスト ボックス 8">
              <a:extLst>
                <a:ext uri="{FF2B5EF4-FFF2-40B4-BE49-F238E27FC236}">
                  <a16:creationId xmlns:a16="http://schemas.microsoft.com/office/drawing/2014/main" id="{FFA4A837-B4B5-59DA-2511-1EB6EC80399F}"/>
                </a:ext>
              </a:extLst>
            </p:cNvPr>
            <p:cNvSpPr txBox="1"/>
            <p:nvPr/>
          </p:nvSpPr>
          <p:spPr>
            <a:xfrm>
              <a:off x="1778719" y="4826713"/>
              <a:ext cx="3493289" cy="523220"/>
            </a:xfrm>
            <a:prstGeom prst="rect">
              <a:avLst/>
            </a:prstGeom>
            <a:noFill/>
          </p:spPr>
          <p:txBody>
            <a:bodyPr wrap="square" rtlCol="0">
              <a:spAutoFit/>
            </a:bodyPr>
            <a:lstStyle/>
            <a:p>
              <a:pPr algn="ctr"/>
              <a:r>
                <a:rPr kumimoji="1" lang="ja-JP" altLang="en-US" sz="1400" dirty="0">
                  <a:latin typeface="HGS創英角ｺﾞｼｯｸUB" panose="020B0900000000000000" pitchFamily="50" charset="-128"/>
                  <a:ea typeface="HGS創英角ｺﾞｼｯｸUB" panose="020B0900000000000000" pitchFamily="50" charset="-128"/>
                </a:rPr>
                <a:t>建設業・医療・介護・広告・デザイン</a:t>
              </a:r>
              <a:endParaRPr kumimoji="1" lang="en-US" altLang="ja-JP" sz="1400" dirty="0">
                <a:latin typeface="HGS創英角ｺﾞｼｯｸUB" panose="020B0900000000000000" pitchFamily="50" charset="-128"/>
                <a:ea typeface="HGS創英角ｺﾞｼｯｸUB" panose="020B0900000000000000" pitchFamily="50" charset="-128"/>
              </a:endParaRPr>
            </a:p>
            <a:p>
              <a:pPr algn="ctr"/>
              <a:r>
                <a:rPr kumimoji="1" lang="ja-JP" altLang="en-US" sz="1400" dirty="0">
                  <a:latin typeface="HGS創英角ｺﾞｼｯｸUB" panose="020B0900000000000000" pitchFamily="50" charset="-128"/>
                  <a:ea typeface="HGS創英角ｺﾞｼｯｸUB" panose="020B0900000000000000" pitchFamily="50" charset="-128"/>
                </a:rPr>
                <a:t>市場価格が固定的な製造業</a:t>
              </a:r>
              <a:endParaRPr kumimoji="1" lang="en-US" altLang="ja-JP" sz="1400" dirty="0">
                <a:latin typeface="HGS創英角ｺﾞｼｯｸUB" panose="020B0900000000000000" pitchFamily="50" charset="-128"/>
                <a:ea typeface="HGS創英角ｺﾞｼｯｸUB" panose="020B0900000000000000" pitchFamily="50" charset="-128"/>
              </a:endParaRPr>
            </a:p>
          </p:txBody>
        </p:sp>
        <p:cxnSp>
          <p:nvCxnSpPr>
            <p:cNvPr id="89" name="直線コネクタ 88">
              <a:extLst>
                <a:ext uri="{FF2B5EF4-FFF2-40B4-BE49-F238E27FC236}">
                  <a16:creationId xmlns:a16="http://schemas.microsoft.com/office/drawing/2014/main" id="{E8E47BC6-57CD-A191-0113-DF75FF9FBF2A}"/>
                </a:ext>
              </a:extLst>
            </p:cNvPr>
            <p:cNvCxnSpPr>
              <a:cxnSpLocks/>
            </p:cNvCxnSpPr>
            <p:nvPr/>
          </p:nvCxnSpPr>
          <p:spPr>
            <a:xfrm>
              <a:off x="1997794" y="4833555"/>
              <a:ext cx="2989656" cy="0"/>
            </a:xfrm>
            <a:prstGeom prst="line">
              <a:avLst/>
            </a:prstGeom>
            <a:ln w="41275">
              <a:solidFill>
                <a:schemeClr val="accent5">
                  <a:lumMod val="75000"/>
                  <a:alpha val="40000"/>
                </a:schemeClr>
              </a:solidFill>
            </a:ln>
          </p:spPr>
          <p:style>
            <a:lnRef idx="1">
              <a:schemeClr val="accent1"/>
            </a:lnRef>
            <a:fillRef idx="0">
              <a:schemeClr val="accent1"/>
            </a:fillRef>
            <a:effectRef idx="0">
              <a:schemeClr val="accent1"/>
            </a:effectRef>
            <a:fontRef idx="minor">
              <a:schemeClr val="tx1"/>
            </a:fontRef>
          </p:style>
        </p:cxnSp>
        <p:sp>
          <p:nvSpPr>
            <p:cNvPr id="91" name="テキスト ボックス 90">
              <a:extLst>
                <a:ext uri="{FF2B5EF4-FFF2-40B4-BE49-F238E27FC236}">
                  <a16:creationId xmlns:a16="http://schemas.microsoft.com/office/drawing/2014/main" id="{047448C7-D846-1BD8-C121-BDEEF9818B2A}"/>
                </a:ext>
              </a:extLst>
            </p:cNvPr>
            <p:cNvSpPr txBox="1"/>
            <p:nvPr/>
          </p:nvSpPr>
          <p:spPr>
            <a:xfrm>
              <a:off x="2079353" y="5445986"/>
              <a:ext cx="2826539" cy="461665"/>
            </a:xfrm>
            <a:prstGeom prst="rect">
              <a:avLst/>
            </a:prstGeom>
            <a:solidFill>
              <a:schemeClr val="accent5">
                <a:lumMod val="40000"/>
                <a:lumOff val="60000"/>
                <a:alpha val="40000"/>
              </a:schemeClr>
            </a:solidFill>
          </p:spPr>
          <p:txBody>
            <a:bodyPr wrap="square" rtlCol="0">
              <a:spAutoFit/>
            </a:bodyPr>
            <a:lstStyle/>
            <a:p>
              <a:pPr algn="ctr"/>
              <a:r>
                <a:rPr kumimoji="1" lang="ja-JP" altLang="en-US" sz="1200" spc="-100" dirty="0">
                  <a:latin typeface="HGS創英角ｺﾞｼｯｸUB" panose="020B0900000000000000" pitchFamily="50" charset="-128"/>
                  <a:ea typeface="HGS創英角ｺﾞｼｯｸUB" panose="020B0900000000000000" pitchFamily="50" charset="-128"/>
                </a:rPr>
                <a:t>“売上からどれだけの付加価値（利益）</a:t>
              </a:r>
              <a:endParaRPr kumimoji="1" lang="en-US" altLang="ja-JP" sz="1200" spc="-100" dirty="0">
                <a:latin typeface="HGS創英角ｺﾞｼｯｸUB" panose="020B0900000000000000" pitchFamily="50" charset="-128"/>
                <a:ea typeface="HGS創英角ｺﾞｼｯｸUB" panose="020B0900000000000000" pitchFamily="50" charset="-128"/>
              </a:endParaRPr>
            </a:p>
            <a:p>
              <a:pPr algn="ctr"/>
              <a:r>
                <a:rPr kumimoji="1" lang="ja-JP" altLang="en-US" sz="1200" spc="-100" dirty="0">
                  <a:latin typeface="HGS創英角ｺﾞｼｯｸUB" panose="020B0900000000000000" pitchFamily="50" charset="-128"/>
                  <a:ea typeface="HGS創英角ｺﾞｼｯｸUB" panose="020B0900000000000000" pitchFamily="50" charset="-128"/>
                </a:rPr>
                <a:t>を確保するか”</a:t>
              </a:r>
              <a:r>
                <a:rPr kumimoji="1" lang="ja-JP" altLang="en-US" sz="1200" dirty="0">
                  <a:latin typeface="HGS創英角ｺﾞｼｯｸUB" panose="020B0900000000000000" pitchFamily="50" charset="-128"/>
                  <a:ea typeface="HGS創英角ｺﾞｼｯｸUB" panose="020B0900000000000000" pitchFamily="50" charset="-128"/>
                </a:rPr>
                <a:t>に軸足</a:t>
              </a:r>
              <a:endParaRPr kumimoji="1" lang="en-US" altLang="ja-JP" sz="1200" dirty="0">
                <a:latin typeface="HGS創英角ｺﾞｼｯｸUB" panose="020B0900000000000000" pitchFamily="50" charset="-128"/>
                <a:ea typeface="HGS創英角ｺﾞｼｯｸUB" panose="020B0900000000000000" pitchFamily="50" charset="-128"/>
              </a:endParaRPr>
            </a:p>
          </p:txBody>
        </p:sp>
        <p:cxnSp>
          <p:nvCxnSpPr>
            <p:cNvPr id="93" name="直線コネクタ 92">
              <a:extLst>
                <a:ext uri="{FF2B5EF4-FFF2-40B4-BE49-F238E27FC236}">
                  <a16:creationId xmlns:a16="http://schemas.microsoft.com/office/drawing/2014/main" id="{6C54BDDA-33B5-78A7-A899-82A4EA1BA57C}"/>
                </a:ext>
              </a:extLst>
            </p:cNvPr>
            <p:cNvCxnSpPr>
              <a:cxnSpLocks/>
            </p:cNvCxnSpPr>
            <p:nvPr/>
          </p:nvCxnSpPr>
          <p:spPr>
            <a:xfrm>
              <a:off x="1997794" y="5368983"/>
              <a:ext cx="2989656" cy="0"/>
            </a:xfrm>
            <a:prstGeom prst="line">
              <a:avLst/>
            </a:prstGeom>
            <a:ln w="41275">
              <a:solidFill>
                <a:schemeClr val="accent5">
                  <a:lumMod val="75000"/>
                  <a:alpha val="40000"/>
                </a:schemeClr>
              </a:solidFill>
            </a:ln>
          </p:spPr>
          <p:style>
            <a:lnRef idx="1">
              <a:schemeClr val="accent1"/>
            </a:lnRef>
            <a:fillRef idx="0">
              <a:schemeClr val="accent1"/>
            </a:fillRef>
            <a:effectRef idx="0">
              <a:schemeClr val="accent1"/>
            </a:effectRef>
            <a:fontRef idx="minor">
              <a:schemeClr val="tx1"/>
            </a:fontRef>
          </p:style>
        </p:cxnSp>
      </p:grpSp>
      <p:grpSp>
        <p:nvGrpSpPr>
          <p:cNvPr id="18" name="グループ化 17">
            <a:extLst>
              <a:ext uri="{FF2B5EF4-FFF2-40B4-BE49-F238E27FC236}">
                <a16:creationId xmlns:a16="http://schemas.microsoft.com/office/drawing/2014/main" id="{6584CC99-4389-5C94-F1BA-4695B2A609DB}"/>
              </a:ext>
            </a:extLst>
          </p:cNvPr>
          <p:cNvGrpSpPr/>
          <p:nvPr/>
        </p:nvGrpSpPr>
        <p:grpSpPr>
          <a:xfrm>
            <a:off x="5103832" y="4023476"/>
            <a:ext cx="3493289" cy="1592911"/>
            <a:chOff x="4987450" y="4314740"/>
            <a:chExt cx="3493289" cy="1592911"/>
          </a:xfrm>
        </p:grpSpPr>
        <p:sp>
          <p:nvSpPr>
            <p:cNvPr id="76" name="テキスト ボックス 75">
              <a:extLst>
                <a:ext uri="{FF2B5EF4-FFF2-40B4-BE49-F238E27FC236}">
                  <a16:creationId xmlns:a16="http://schemas.microsoft.com/office/drawing/2014/main" id="{D2B53BB5-EC59-7ED1-77FC-CB5EBA855DF6}"/>
                </a:ext>
              </a:extLst>
            </p:cNvPr>
            <p:cNvSpPr txBox="1"/>
            <p:nvPr/>
          </p:nvSpPr>
          <p:spPr>
            <a:xfrm>
              <a:off x="5336303" y="4314740"/>
              <a:ext cx="2719386" cy="461665"/>
            </a:xfrm>
            <a:prstGeom prst="rect">
              <a:avLst/>
            </a:prstGeom>
            <a:solidFill>
              <a:schemeClr val="accent2">
                <a:lumMod val="40000"/>
                <a:lumOff val="60000"/>
                <a:alpha val="40000"/>
              </a:schemeClr>
            </a:solidFill>
          </p:spPr>
          <p:txBody>
            <a:bodyPr wrap="square" rtlCol="0">
              <a:spAutoFit/>
            </a:bodyPr>
            <a:lstStyle/>
            <a:p>
              <a:pPr algn="ctr"/>
              <a:r>
                <a:rPr kumimoji="1" lang="ja-JP" altLang="en-US" sz="1200" dirty="0">
                  <a:latin typeface="HGS創英角ｺﾞｼｯｸUB" panose="020B0900000000000000" pitchFamily="50" charset="-128"/>
                  <a:ea typeface="HGS創英角ｺﾞｼｯｸUB" panose="020B0900000000000000" pitchFamily="50" charset="-128"/>
                </a:rPr>
                <a:t>販売・価格・集客競争が</a:t>
              </a:r>
              <a:endParaRPr kumimoji="1" lang="en-US" altLang="ja-JP" sz="1200" dirty="0">
                <a:latin typeface="HGS創英角ｺﾞｼｯｸUB" panose="020B0900000000000000" pitchFamily="50" charset="-128"/>
                <a:ea typeface="HGS創英角ｺﾞｼｯｸUB" panose="020B0900000000000000" pitchFamily="50" charset="-128"/>
              </a:endParaRPr>
            </a:p>
            <a:p>
              <a:pPr algn="ctr"/>
              <a:r>
                <a:rPr kumimoji="1" lang="ja-JP" altLang="en-US" sz="1200" dirty="0">
                  <a:latin typeface="HGS創英角ｺﾞｼｯｸUB" panose="020B0900000000000000" pitchFamily="50" charset="-128"/>
                  <a:ea typeface="HGS創英角ｺﾞｼｯｸUB" panose="020B0900000000000000" pitchFamily="50" charset="-128"/>
                </a:rPr>
                <a:t>事業活動の主体になりやすい業種等</a:t>
              </a:r>
              <a:endParaRPr kumimoji="1" lang="en-US" altLang="ja-JP" sz="1200" dirty="0">
                <a:latin typeface="HGS創英角ｺﾞｼｯｸUB" panose="020B0900000000000000" pitchFamily="50" charset="-128"/>
                <a:ea typeface="HGS創英角ｺﾞｼｯｸUB" panose="020B0900000000000000" pitchFamily="50" charset="-128"/>
              </a:endParaRPr>
            </a:p>
          </p:txBody>
        </p:sp>
        <p:sp>
          <p:nvSpPr>
            <p:cNvPr id="79" name="テキスト ボックス 78">
              <a:extLst>
                <a:ext uri="{FF2B5EF4-FFF2-40B4-BE49-F238E27FC236}">
                  <a16:creationId xmlns:a16="http://schemas.microsoft.com/office/drawing/2014/main" id="{15656316-9731-2787-CF36-B6E5D49265A1}"/>
                </a:ext>
              </a:extLst>
            </p:cNvPr>
            <p:cNvSpPr txBox="1"/>
            <p:nvPr/>
          </p:nvSpPr>
          <p:spPr>
            <a:xfrm>
              <a:off x="4987450" y="4826713"/>
              <a:ext cx="3493289" cy="523220"/>
            </a:xfrm>
            <a:prstGeom prst="rect">
              <a:avLst/>
            </a:prstGeom>
            <a:noFill/>
          </p:spPr>
          <p:txBody>
            <a:bodyPr wrap="square" rtlCol="0">
              <a:spAutoFit/>
            </a:bodyPr>
            <a:lstStyle/>
            <a:p>
              <a:pPr algn="ctr"/>
              <a:r>
                <a:rPr kumimoji="1" lang="ja-JP" altLang="en-US" sz="1400" dirty="0">
                  <a:latin typeface="HGS創英角ｺﾞｼｯｸUB" panose="020B0900000000000000" pitchFamily="50" charset="-128"/>
                  <a:ea typeface="HGS創英角ｺﾞｼｯｸUB" panose="020B0900000000000000" pitchFamily="50" charset="-128"/>
                </a:rPr>
                <a:t>小売業・卸売業・飲食店・宿泊業</a:t>
              </a:r>
              <a:endParaRPr kumimoji="1" lang="en-US" altLang="ja-JP" sz="1400" dirty="0">
                <a:latin typeface="HGS創英角ｺﾞｼｯｸUB" panose="020B0900000000000000" pitchFamily="50" charset="-128"/>
                <a:ea typeface="HGS創英角ｺﾞｼｯｸUB" panose="020B0900000000000000" pitchFamily="50" charset="-128"/>
              </a:endParaRPr>
            </a:p>
            <a:p>
              <a:pPr algn="ctr"/>
              <a:r>
                <a:rPr kumimoji="1" lang="ja-JP" altLang="en-US" sz="1400" dirty="0">
                  <a:latin typeface="HGS創英角ｺﾞｼｯｸUB" panose="020B0900000000000000" pitchFamily="50" charset="-128"/>
                  <a:ea typeface="HGS創英角ｺﾞｼｯｸUB" panose="020B0900000000000000" pitchFamily="50" charset="-128"/>
                </a:rPr>
                <a:t>価格競争が激しい製造業</a:t>
              </a:r>
              <a:endParaRPr kumimoji="1" lang="en-US" altLang="ja-JP" sz="1400" dirty="0">
                <a:latin typeface="HGS創英角ｺﾞｼｯｸUB" panose="020B0900000000000000" pitchFamily="50" charset="-128"/>
                <a:ea typeface="HGS創英角ｺﾞｼｯｸUB" panose="020B0900000000000000" pitchFamily="50" charset="-128"/>
              </a:endParaRPr>
            </a:p>
          </p:txBody>
        </p:sp>
        <p:cxnSp>
          <p:nvCxnSpPr>
            <p:cNvPr id="90" name="直線コネクタ 89">
              <a:extLst>
                <a:ext uri="{FF2B5EF4-FFF2-40B4-BE49-F238E27FC236}">
                  <a16:creationId xmlns:a16="http://schemas.microsoft.com/office/drawing/2014/main" id="{61E32F86-9573-D196-FBC2-F3066CBAE948}"/>
                </a:ext>
              </a:extLst>
            </p:cNvPr>
            <p:cNvCxnSpPr>
              <a:cxnSpLocks/>
            </p:cNvCxnSpPr>
            <p:nvPr/>
          </p:nvCxnSpPr>
          <p:spPr>
            <a:xfrm>
              <a:off x="5217164" y="4833555"/>
              <a:ext cx="2989656" cy="0"/>
            </a:xfrm>
            <a:prstGeom prst="line">
              <a:avLst/>
            </a:prstGeom>
            <a:ln w="41275">
              <a:solidFill>
                <a:schemeClr val="accent2">
                  <a:lumMod val="75000"/>
                  <a:alpha val="40000"/>
                </a:schemeClr>
              </a:solidFill>
            </a:ln>
          </p:spPr>
          <p:style>
            <a:lnRef idx="1">
              <a:schemeClr val="accent1"/>
            </a:lnRef>
            <a:fillRef idx="0">
              <a:schemeClr val="accent1"/>
            </a:fillRef>
            <a:effectRef idx="0">
              <a:schemeClr val="accent1"/>
            </a:effectRef>
            <a:fontRef idx="minor">
              <a:schemeClr val="tx1"/>
            </a:fontRef>
          </p:style>
        </p:cxnSp>
        <p:sp>
          <p:nvSpPr>
            <p:cNvPr id="92" name="テキスト ボックス 91">
              <a:extLst>
                <a:ext uri="{FF2B5EF4-FFF2-40B4-BE49-F238E27FC236}">
                  <a16:creationId xmlns:a16="http://schemas.microsoft.com/office/drawing/2014/main" id="{3F88A0A2-BE90-5050-28A4-AF1533EC0465}"/>
                </a:ext>
              </a:extLst>
            </p:cNvPr>
            <p:cNvSpPr txBox="1"/>
            <p:nvPr/>
          </p:nvSpPr>
          <p:spPr>
            <a:xfrm>
              <a:off x="5336303" y="5445986"/>
              <a:ext cx="2719386" cy="461665"/>
            </a:xfrm>
            <a:prstGeom prst="rect">
              <a:avLst/>
            </a:prstGeom>
            <a:solidFill>
              <a:schemeClr val="accent2">
                <a:lumMod val="40000"/>
                <a:lumOff val="60000"/>
                <a:alpha val="40000"/>
              </a:schemeClr>
            </a:solidFill>
          </p:spPr>
          <p:txBody>
            <a:bodyPr wrap="square" rtlCol="0">
              <a:spAutoFit/>
            </a:bodyPr>
            <a:lstStyle/>
            <a:p>
              <a:pPr algn="ctr"/>
              <a:r>
                <a:rPr kumimoji="1" lang="ja-JP" altLang="en-US" sz="1200" spc="-30" dirty="0">
                  <a:latin typeface="Gill Sans Ultra Bold Condensed" panose="020B0A06020104020203" pitchFamily="34" charset="0"/>
                  <a:ea typeface="HGS創英角ｺﾞｼｯｸUB" panose="020B0900000000000000" pitchFamily="50" charset="-128"/>
                </a:rPr>
                <a:t>“事業用資産を繰り回して、どれだけ</a:t>
              </a:r>
              <a:r>
                <a:rPr kumimoji="1" lang="ja-JP" altLang="en-US" sz="1200" dirty="0">
                  <a:latin typeface="Gill Sans Ultra Bold Condensed" panose="020B0A06020104020203" pitchFamily="34" charset="0"/>
                  <a:ea typeface="HGS創英角ｺﾞｼｯｸUB" panose="020B0900000000000000" pitchFamily="50" charset="-128"/>
                </a:rPr>
                <a:t>売上を確保するか”に軸足</a:t>
              </a:r>
              <a:endParaRPr kumimoji="1" lang="en-US" altLang="ja-JP" sz="1200" dirty="0">
                <a:latin typeface="Gill Sans Ultra Bold Condensed" panose="020B0A06020104020203" pitchFamily="34" charset="0"/>
                <a:ea typeface="HGS創英角ｺﾞｼｯｸUB" panose="020B0900000000000000" pitchFamily="50" charset="-128"/>
              </a:endParaRPr>
            </a:p>
          </p:txBody>
        </p:sp>
        <p:cxnSp>
          <p:nvCxnSpPr>
            <p:cNvPr id="94" name="直線コネクタ 93">
              <a:extLst>
                <a:ext uri="{FF2B5EF4-FFF2-40B4-BE49-F238E27FC236}">
                  <a16:creationId xmlns:a16="http://schemas.microsoft.com/office/drawing/2014/main" id="{8FE46E49-27BB-4FED-B638-46F293785990}"/>
                </a:ext>
              </a:extLst>
            </p:cNvPr>
            <p:cNvCxnSpPr>
              <a:cxnSpLocks/>
            </p:cNvCxnSpPr>
            <p:nvPr/>
          </p:nvCxnSpPr>
          <p:spPr>
            <a:xfrm>
              <a:off x="5217164" y="5368983"/>
              <a:ext cx="2989656" cy="0"/>
            </a:xfrm>
            <a:prstGeom prst="line">
              <a:avLst/>
            </a:prstGeom>
            <a:ln w="41275">
              <a:solidFill>
                <a:schemeClr val="accent2">
                  <a:lumMod val="75000"/>
                  <a:alpha val="40000"/>
                </a:schemeClr>
              </a:solidFill>
            </a:ln>
          </p:spPr>
          <p:style>
            <a:lnRef idx="1">
              <a:schemeClr val="accent1"/>
            </a:lnRef>
            <a:fillRef idx="0">
              <a:schemeClr val="accent1"/>
            </a:fillRef>
            <a:effectRef idx="0">
              <a:schemeClr val="accent1"/>
            </a:effectRef>
            <a:fontRef idx="minor">
              <a:schemeClr val="tx1"/>
            </a:fontRef>
          </p:style>
        </p:cxnSp>
      </p:grpSp>
      <p:sp>
        <p:nvSpPr>
          <p:cNvPr id="95" name="テキスト ボックス 94">
            <a:extLst>
              <a:ext uri="{FF2B5EF4-FFF2-40B4-BE49-F238E27FC236}">
                <a16:creationId xmlns:a16="http://schemas.microsoft.com/office/drawing/2014/main" id="{132DFD82-7894-8649-F35D-26874255BC23}"/>
              </a:ext>
            </a:extLst>
          </p:cNvPr>
          <p:cNvSpPr txBox="1"/>
          <p:nvPr/>
        </p:nvSpPr>
        <p:spPr>
          <a:xfrm>
            <a:off x="629391" y="5889522"/>
            <a:ext cx="8799617" cy="553998"/>
          </a:xfrm>
          <a:prstGeom prst="rect">
            <a:avLst/>
          </a:prstGeom>
          <a:noFill/>
        </p:spPr>
        <p:txBody>
          <a:bodyPr wrap="square" rtlCol="0">
            <a:spAutoFit/>
          </a:bodyPr>
          <a:lstStyle/>
          <a:p>
            <a:r>
              <a:rPr kumimoji="1" lang="ja-JP" altLang="en-US" sz="1000" spc="-10" dirty="0"/>
              <a:t>　</a:t>
            </a:r>
            <a:r>
              <a:rPr kumimoji="1" lang="ja-JP" altLang="en-US" sz="1000" spc="-20" dirty="0"/>
              <a:t>特にポストコロナの事業者支援においては、“コロナ</a:t>
            </a:r>
            <a:r>
              <a:rPr kumimoji="1" lang="en-US" altLang="ja-JP" sz="800" spc="-20" dirty="0">
                <a:latin typeface="+mn-ea"/>
              </a:rPr>
              <a:t>※</a:t>
            </a:r>
            <a:r>
              <a:rPr kumimoji="1" lang="ja-JP" altLang="en-US" sz="1000" spc="-20" dirty="0"/>
              <a:t>前に事業が継続可能な企業であったか？”が、</a:t>
            </a:r>
            <a:r>
              <a:rPr kumimoji="1" lang="ja-JP" altLang="en-US" sz="1000" spc="-10" dirty="0"/>
              <a:t>事業性を判断する上で重要な要素の一つになることも考えられます。単に出力された財務分析帳票をみるのではなく、上記の傾向を意識して数字をみることがポイントになります。また、売上高総利益率</a:t>
            </a:r>
            <a:r>
              <a:rPr kumimoji="1" lang="ja-JP" altLang="en-US" sz="1000" dirty="0"/>
              <a:t>と同じく、対象企業の</a:t>
            </a:r>
            <a:r>
              <a:rPr kumimoji="1" lang="ja-JP" altLang="en-US" sz="1000" dirty="0" smtClean="0"/>
              <a:t>事業性を</a:t>
            </a:r>
            <a:r>
              <a:rPr kumimoji="1" lang="ja-JP" altLang="en-US" sz="1000" dirty="0"/>
              <a:t>大きな流れで把握することもでき、訪問時の目線合わせにも役に立ちます。</a:t>
            </a:r>
            <a:endParaRPr kumimoji="1" lang="en-US" altLang="ja-JP" sz="1000" dirty="0"/>
          </a:p>
        </p:txBody>
      </p:sp>
      <p:sp>
        <p:nvSpPr>
          <p:cNvPr id="64" name="テキスト ボックス 63"/>
          <p:cNvSpPr txBox="1"/>
          <p:nvPr/>
        </p:nvSpPr>
        <p:spPr>
          <a:xfrm>
            <a:off x="8894101"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決算資料編</a:t>
            </a:r>
          </a:p>
        </p:txBody>
      </p:sp>
      <p:sp>
        <p:nvSpPr>
          <p:cNvPr id="65" name="テキスト ボックス 64"/>
          <p:cNvSpPr txBox="1"/>
          <p:nvPr/>
        </p:nvSpPr>
        <p:spPr>
          <a:xfrm>
            <a:off x="8899500" y="20901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全業種共通</a:t>
            </a:r>
          </a:p>
        </p:txBody>
      </p:sp>
      <p:sp>
        <p:nvSpPr>
          <p:cNvPr id="11" name="スライド番号プレースホルダー 10"/>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13</a:t>
            </a:fld>
            <a:endParaRPr kumimoji="1" lang="ja-JP" altLang="en-US"/>
          </a:p>
        </p:txBody>
      </p:sp>
      <p:sp>
        <p:nvSpPr>
          <p:cNvPr id="56" name="正方形/長方形 55">
            <a:extLst>
              <a:ext uri="{FF2B5EF4-FFF2-40B4-BE49-F238E27FC236}">
                <a16:creationId xmlns:a16="http://schemas.microsoft.com/office/drawing/2014/main" id="{2DB0A65F-C9AA-7882-B8D9-A92CAAAA3628}"/>
              </a:ext>
            </a:extLst>
          </p:cNvPr>
          <p:cNvSpPr/>
          <p:nvPr/>
        </p:nvSpPr>
        <p:spPr>
          <a:xfrm>
            <a:off x="1010012" y="1391759"/>
            <a:ext cx="2107639" cy="501049"/>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b="1" dirty="0">
                <a:solidFill>
                  <a:schemeClr val="tx1"/>
                </a:solidFill>
              </a:rPr>
              <a:t>ROA</a:t>
            </a:r>
            <a:r>
              <a:rPr kumimoji="1" lang="ja-JP" altLang="en-US" sz="1200" b="1" dirty="0">
                <a:solidFill>
                  <a:schemeClr val="tx1"/>
                </a:solidFill>
              </a:rPr>
              <a:t>（総資産利益率）</a:t>
            </a:r>
            <a:endParaRPr kumimoji="1" lang="en-US" altLang="ja-JP" sz="1200" b="1" dirty="0">
              <a:solidFill>
                <a:schemeClr val="tx1"/>
              </a:solidFill>
            </a:endParaRPr>
          </a:p>
        </p:txBody>
      </p:sp>
      <p:grpSp>
        <p:nvGrpSpPr>
          <p:cNvPr id="57" name="グループ化 56"/>
          <p:cNvGrpSpPr/>
          <p:nvPr/>
        </p:nvGrpSpPr>
        <p:grpSpPr>
          <a:xfrm>
            <a:off x="354178" y="1354284"/>
            <a:ext cx="576000" cy="576000"/>
            <a:chOff x="300910" y="1389672"/>
            <a:chExt cx="576000" cy="576000"/>
          </a:xfrm>
        </p:grpSpPr>
        <p:sp>
          <p:nvSpPr>
            <p:cNvPr id="58" name="楕円 57">
              <a:extLst>
                <a:ext uri="{FF2B5EF4-FFF2-40B4-BE49-F238E27FC236}">
                  <a16:creationId xmlns:a16="http://schemas.microsoft.com/office/drawing/2014/main" id="{194C0FAD-4A21-444C-8E29-82337037759B}"/>
                </a:ext>
              </a:extLst>
            </p:cNvPr>
            <p:cNvSpPr/>
            <p:nvPr/>
          </p:nvSpPr>
          <p:spPr>
            <a:xfrm>
              <a:off x="300910" y="1389672"/>
              <a:ext cx="576000" cy="576000"/>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i="1" dirty="0">
                <a:solidFill>
                  <a:schemeClr val="accent2"/>
                </a:solidFill>
                <a:latin typeface="+mn-ea"/>
              </a:endParaRPr>
            </a:p>
          </p:txBody>
        </p:sp>
        <p:sp>
          <p:nvSpPr>
            <p:cNvPr id="59" name="テキスト ボックス 58">
              <a:extLst>
                <a:ext uri="{FF2B5EF4-FFF2-40B4-BE49-F238E27FC236}">
                  <a16:creationId xmlns:a16="http://schemas.microsoft.com/office/drawing/2014/main" id="{8FC5ADF6-F119-4452-98CF-8090C0B4CC5F}"/>
                </a:ext>
              </a:extLst>
            </p:cNvPr>
            <p:cNvSpPr txBox="1"/>
            <p:nvPr/>
          </p:nvSpPr>
          <p:spPr>
            <a:xfrm>
              <a:off x="332543" y="1488409"/>
              <a:ext cx="457869" cy="400110"/>
            </a:xfrm>
            <a:prstGeom prst="rect">
              <a:avLst/>
            </a:prstGeom>
            <a:noFill/>
            <a:ln>
              <a:noFill/>
            </a:ln>
          </p:spPr>
          <p:txBody>
            <a:bodyPr wrap="square" rtlCol="0">
              <a:spAutoFit/>
            </a:bodyPr>
            <a:lstStyle/>
            <a:p>
              <a:pPr algn="ctr"/>
              <a:r>
                <a:rPr kumimoji="1" lang="ja-JP" altLang="en-US" sz="2000" b="1" i="1" dirty="0">
                  <a:solidFill>
                    <a:schemeClr val="accent2">
                      <a:lumMod val="60000"/>
                      <a:lumOff val="40000"/>
                    </a:schemeClr>
                  </a:solidFill>
                  <a:latin typeface="Britannic Bold" panose="020B0903060703020204" pitchFamily="34" charset="0"/>
                </a:rPr>
                <a:t>２</a:t>
              </a:r>
            </a:p>
          </p:txBody>
        </p:sp>
      </p:grpSp>
      <p:sp>
        <p:nvSpPr>
          <p:cNvPr id="60" name="テキスト ボックス 59">
            <a:extLst>
              <a:ext uri="{FF2B5EF4-FFF2-40B4-BE49-F238E27FC236}">
                <a16:creationId xmlns:a16="http://schemas.microsoft.com/office/drawing/2014/main" id="{1046950D-06CD-143F-51AC-02229A434276}"/>
              </a:ext>
            </a:extLst>
          </p:cNvPr>
          <p:cNvSpPr txBox="1"/>
          <p:nvPr/>
        </p:nvSpPr>
        <p:spPr>
          <a:xfrm>
            <a:off x="1041422" y="1116455"/>
            <a:ext cx="2745270" cy="246221"/>
          </a:xfrm>
          <a:prstGeom prst="rect">
            <a:avLst/>
          </a:prstGeom>
          <a:noFill/>
        </p:spPr>
        <p:txBody>
          <a:bodyPr wrap="square" rtlCol="0">
            <a:spAutoFit/>
          </a:bodyPr>
          <a:lstStyle/>
          <a:p>
            <a:r>
              <a:rPr kumimoji="1" lang="ja-JP" altLang="en-US" sz="1000" dirty="0">
                <a:latin typeface="HGP創英角ｺﾞｼｯｸUB" panose="020B0900000000000000" pitchFamily="50" charset="-128"/>
                <a:ea typeface="HGP創英角ｺﾞｼｯｸUB" panose="020B0900000000000000" pitchFamily="50" charset="-128"/>
              </a:rPr>
              <a:t>＝ 当期純利益</a:t>
            </a:r>
            <a:r>
              <a:rPr kumimoji="1" lang="en-US" altLang="ja-JP" sz="1000" dirty="0">
                <a:latin typeface="HGP創英角ｺﾞｼｯｸUB" panose="020B0900000000000000" pitchFamily="50" charset="-128"/>
                <a:ea typeface="HGP創英角ｺﾞｼｯｸUB" panose="020B0900000000000000" pitchFamily="50" charset="-128"/>
              </a:rPr>
              <a:t>÷</a:t>
            </a:r>
            <a:r>
              <a:rPr kumimoji="1" lang="ja-JP" altLang="en-US" sz="1000" dirty="0">
                <a:latin typeface="HGP創英角ｺﾞｼｯｸUB" panose="020B0900000000000000" pitchFamily="50" charset="-128"/>
                <a:ea typeface="HGP創英角ｺﾞｼｯｸUB" panose="020B0900000000000000" pitchFamily="50" charset="-128"/>
              </a:rPr>
              <a:t>総資産（自己資本＋負債）</a:t>
            </a:r>
          </a:p>
        </p:txBody>
      </p:sp>
      <p:cxnSp>
        <p:nvCxnSpPr>
          <p:cNvPr id="61" name="直線矢印コネクタ 60">
            <a:extLst>
              <a:ext uri="{FF2B5EF4-FFF2-40B4-BE49-F238E27FC236}">
                <a16:creationId xmlns:a16="http://schemas.microsoft.com/office/drawing/2014/main" id="{35EE7F4B-59BE-E050-A84A-6454A646941E}"/>
              </a:ext>
            </a:extLst>
          </p:cNvPr>
          <p:cNvCxnSpPr>
            <a:cxnSpLocks/>
          </p:cNvCxnSpPr>
          <p:nvPr/>
        </p:nvCxnSpPr>
        <p:spPr>
          <a:xfrm>
            <a:off x="1435187" y="1918728"/>
            <a:ext cx="0" cy="828000"/>
          </a:xfrm>
          <a:prstGeom prst="straightConnector1">
            <a:avLst/>
          </a:prstGeom>
          <a:ln w="60325">
            <a:solidFill>
              <a:schemeClr val="accent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62" name="グループ化 61">
            <a:extLst>
              <a:ext uri="{FF2B5EF4-FFF2-40B4-BE49-F238E27FC236}">
                <a16:creationId xmlns:a16="http://schemas.microsoft.com/office/drawing/2014/main" id="{E99CA886-BDA6-472E-FF89-B96B4E379EBE}"/>
              </a:ext>
            </a:extLst>
          </p:cNvPr>
          <p:cNvGrpSpPr/>
          <p:nvPr/>
        </p:nvGrpSpPr>
        <p:grpSpPr>
          <a:xfrm>
            <a:off x="1728805" y="2197152"/>
            <a:ext cx="6669876" cy="1192997"/>
            <a:chOff x="1643066" y="2514940"/>
            <a:chExt cx="6669876" cy="1192997"/>
          </a:xfrm>
        </p:grpSpPr>
        <p:grpSp>
          <p:nvGrpSpPr>
            <p:cNvPr id="66" name="グループ化 65">
              <a:extLst>
                <a:ext uri="{FF2B5EF4-FFF2-40B4-BE49-F238E27FC236}">
                  <a16:creationId xmlns:a16="http://schemas.microsoft.com/office/drawing/2014/main" id="{7EFCAC5B-89AB-B023-4D52-831F0F335376}"/>
                </a:ext>
              </a:extLst>
            </p:cNvPr>
            <p:cNvGrpSpPr/>
            <p:nvPr/>
          </p:nvGrpSpPr>
          <p:grpSpPr>
            <a:xfrm>
              <a:off x="2190753" y="2536314"/>
              <a:ext cx="2666998" cy="1171623"/>
              <a:chOff x="2190753" y="2536314"/>
              <a:chExt cx="2666998" cy="1171623"/>
            </a:xfrm>
          </p:grpSpPr>
          <p:sp>
            <p:nvSpPr>
              <p:cNvPr id="74" name="テキスト ボックス 73">
                <a:extLst>
                  <a:ext uri="{FF2B5EF4-FFF2-40B4-BE49-F238E27FC236}">
                    <a16:creationId xmlns:a16="http://schemas.microsoft.com/office/drawing/2014/main" id="{C45C62B1-4EDE-55FF-4505-E2FE025057D0}"/>
                  </a:ext>
                </a:extLst>
              </p:cNvPr>
              <p:cNvSpPr txBox="1"/>
              <p:nvPr/>
            </p:nvSpPr>
            <p:spPr>
              <a:xfrm>
                <a:off x="2533651" y="3338605"/>
                <a:ext cx="2047876" cy="369332"/>
              </a:xfrm>
              <a:prstGeom prst="rect">
                <a:avLst/>
              </a:prstGeom>
              <a:noFill/>
            </p:spPr>
            <p:txBody>
              <a:bodyPr wrap="square" rtlCol="0">
                <a:spAutoFit/>
              </a:bodyPr>
              <a:lstStyle/>
              <a:p>
                <a:pPr algn="ctr"/>
                <a:r>
                  <a:rPr kumimoji="1" lang="ja-JP" altLang="en-US" dirty="0">
                    <a:latin typeface="HGS創英角ｺﾞｼｯｸUB" panose="020B0900000000000000" pitchFamily="50" charset="-128"/>
                    <a:ea typeface="HGS創英角ｺﾞｼｯｸUB" panose="020B0900000000000000" pitchFamily="50" charset="-128"/>
                  </a:rPr>
                  <a:t>売   上   高</a:t>
                </a:r>
              </a:p>
            </p:txBody>
          </p:sp>
          <p:sp>
            <p:nvSpPr>
              <p:cNvPr id="77" name="テキスト ボックス 76">
                <a:extLst>
                  <a:ext uri="{FF2B5EF4-FFF2-40B4-BE49-F238E27FC236}">
                    <a16:creationId xmlns:a16="http://schemas.microsoft.com/office/drawing/2014/main" id="{719FB901-7F2A-A1C9-9CA2-AB7A43C45E53}"/>
                  </a:ext>
                </a:extLst>
              </p:cNvPr>
              <p:cNvSpPr txBox="1"/>
              <p:nvPr/>
            </p:nvSpPr>
            <p:spPr>
              <a:xfrm>
                <a:off x="2533651" y="2860419"/>
                <a:ext cx="2047876" cy="369332"/>
              </a:xfrm>
              <a:prstGeom prst="rect">
                <a:avLst/>
              </a:prstGeom>
              <a:noFill/>
            </p:spPr>
            <p:txBody>
              <a:bodyPr wrap="square" rtlCol="0">
                <a:spAutoFit/>
              </a:bodyPr>
              <a:lstStyle/>
              <a:p>
                <a:pPr algn="ctr"/>
                <a:r>
                  <a:rPr kumimoji="1" lang="ja-JP" altLang="en-US" dirty="0">
                    <a:latin typeface="HGS創英角ｺﾞｼｯｸUB" panose="020B0900000000000000" pitchFamily="50" charset="-128"/>
                    <a:ea typeface="HGS創英角ｺﾞｼｯｸUB" panose="020B0900000000000000" pitchFamily="50" charset="-128"/>
                  </a:rPr>
                  <a:t>当 期 純 利 益</a:t>
                </a:r>
              </a:p>
            </p:txBody>
          </p:sp>
          <p:cxnSp>
            <p:nvCxnSpPr>
              <p:cNvPr id="78" name="直線コネクタ 77">
                <a:extLst>
                  <a:ext uri="{FF2B5EF4-FFF2-40B4-BE49-F238E27FC236}">
                    <a16:creationId xmlns:a16="http://schemas.microsoft.com/office/drawing/2014/main" id="{DBA553CA-7D87-5B4F-7D5F-C1CD1535341F}"/>
                  </a:ext>
                </a:extLst>
              </p:cNvPr>
              <p:cNvCxnSpPr>
                <a:cxnSpLocks/>
              </p:cNvCxnSpPr>
              <p:nvPr/>
            </p:nvCxnSpPr>
            <p:spPr>
              <a:xfrm>
                <a:off x="2190753" y="3294286"/>
                <a:ext cx="2666998" cy="0"/>
              </a:xfrm>
              <a:prstGeom prst="line">
                <a:avLst/>
              </a:prstGeom>
              <a:ln w="41275">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80" name="正方形/長方形 79">
                <a:extLst>
                  <a:ext uri="{FF2B5EF4-FFF2-40B4-BE49-F238E27FC236}">
                    <a16:creationId xmlns:a16="http://schemas.microsoft.com/office/drawing/2014/main" id="{1C02F297-4456-BAFD-8B71-CAAE9A0DFB6A}"/>
                  </a:ext>
                </a:extLst>
              </p:cNvPr>
              <p:cNvSpPr/>
              <p:nvPr/>
            </p:nvSpPr>
            <p:spPr>
              <a:xfrm>
                <a:off x="2190753" y="2536314"/>
                <a:ext cx="2657472" cy="293990"/>
              </a:xfrm>
              <a:prstGeom prst="rect">
                <a:avLst/>
              </a:prstGeom>
              <a:solidFill>
                <a:schemeClr val="accent5">
                  <a:lumMod val="40000"/>
                  <a:lumOff val="60000"/>
                  <a:alpha val="40000"/>
                </a:schemeClr>
              </a:solidFill>
              <a:ln w="47625">
                <a:solidFill>
                  <a:schemeClr val="accent5">
                    <a:lumMod val="75000"/>
                    <a:alpha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lumMod val="50000"/>
                      </a:schemeClr>
                    </a:solidFill>
                    <a:latin typeface="HGS創英角ｺﾞｼｯｸUB" panose="020B0900000000000000" pitchFamily="50" charset="-128"/>
                    <a:ea typeface="HGS創英角ｺﾞｼｯｸUB" panose="020B0900000000000000" pitchFamily="50" charset="-128"/>
                  </a:rPr>
                  <a:t>売上高当期純利益率</a:t>
                </a:r>
              </a:p>
            </p:txBody>
          </p:sp>
        </p:grpSp>
        <p:grpSp>
          <p:nvGrpSpPr>
            <p:cNvPr id="67" name="グループ化 66">
              <a:extLst>
                <a:ext uri="{FF2B5EF4-FFF2-40B4-BE49-F238E27FC236}">
                  <a16:creationId xmlns:a16="http://schemas.microsoft.com/office/drawing/2014/main" id="{1DECB80B-6172-F8AD-329D-C92E6BAD4577}"/>
                </a:ext>
              </a:extLst>
            </p:cNvPr>
            <p:cNvGrpSpPr/>
            <p:nvPr/>
          </p:nvGrpSpPr>
          <p:grpSpPr>
            <a:xfrm>
              <a:off x="5322093" y="2514940"/>
              <a:ext cx="2990849" cy="1192997"/>
              <a:chOff x="5322093" y="2514940"/>
              <a:chExt cx="2990849" cy="1192997"/>
            </a:xfrm>
          </p:grpSpPr>
          <p:cxnSp>
            <p:nvCxnSpPr>
              <p:cNvPr id="70" name="直線コネクタ 69">
                <a:extLst>
                  <a:ext uri="{FF2B5EF4-FFF2-40B4-BE49-F238E27FC236}">
                    <a16:creationId xmlns:a16="http://schemas.microsoft.com/office/drawing/2014/main" id="{3824A3F1-6BAD-0AB3-2CC3-AC5D0F058609}"/>
                  </a:ext>
                </a:extLst>
              </p:cNvPr>
              <p:cNvCxnSpPr>
                <a:cxnSpLocks/>
              </p:cNvCxnSpPr>
              <p:nvPr/>
            </p:nvCxnSpPr>
            <p:spPr>
              <a:xfrm>
                <a:off x="5445919" y="3294286"/>
                <a:ext cx="2666998" cy="0"/>
              </a:xfrm>
              <a:prstGeom prst="line">
                <a:avLst/>
              </a:prstGeom>
              <a:ln w="41275">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71" name="テキスト ボックス 70">
                <a:extLst>
                  <a:ext uri="{FF2B5EF4-FFF2-40B4-BE49-F238E27FC236}">
                    <a16:creationId xmlns:a16="http://schemas.microsoft.com/office/drawing/2014/main" id="{8162F808-33BE-08CD-8C12-B98A5FA379C0}"/>
                  </a:ext>
                </a:extLst>
              </p:cNvPr>
              <p:cNvSpPr txBox="1"/>
              <p:nvPr/>
            </p:nvSpPr>
            <p:spPr>
              <a:xfrm>
                <a:off x="5793579" y="2860419"/>
                <a:ext cx="2047876" cy="369332"/>
              </a:xfrm>
              <a:prstGeom prst="rect">
                <a:avLst/>
              </a:prstGeom>
              <a:noFill/>
            </p:spPr>
            <p:txBody>
              <a:bodyPr wrap="square" rtlCol="0">
                <a:spAutoFit/>
              </a:bodyPr>
              <a:lstStyle/>
              <a:p>
                <a:pPr algn="ctr"/>
                <a:r>
                  <a:rPr kumimoji="1" lang="ja-JP" altLang="en-US" dirty="0">
                    <a:latin typeface="HGS創英角ｺﾞｼｯｸUB" panose="020B0900000000000000" pitchFamily="50" charset="-128"/>
                    <a:ea typeface="HGS創英角ｺﾞｼｯｸUB" panose="020B0900000000000000" pitchFamily="50" charset="-128"/>
                  </a:rPr>
                  <a:t>売   上   高</a:t>
                </a:r>
              </a:p>
            </p:txBody>
          </p:sp>
          <p:sp>
            <p:nvSpPr>
              <p:cNvPr id="72" name="テキスト ボックス 71">
                <a:extLst>
                  <a:ext uri="{FF2B5EF4-FFF2-40B4-BE49-F238E27FC236}">
                    <a16:creationId xmlns:a16="http://schemas.microsoft.com/office/drawing/2014/main" id="{A5867AD7-E225-D21C-059F-A012E472E4F8}"/>
                  </a:ext>
                </a:extLst>
              </p:cNvPr>
              <p:cNvSpPr txBox="1"/>
              <p:nvPr/>
            </p:nvSpPr>
            <p:spPr>
              <a:xfrm>
                <a:off x="5322093" y="3338605"/>
                <a:ext cx="2990849" cy="369332"/>
              </a:xfrm>
              <a:prstGeom prst="rect">
                <a:avLst/>
              </a:prstGeom>
              <a:noFill/>
            </p:spPr>
            <p:txBody>
              <a:bodyPr wrap="square" rtlCol="0">
                <a:spAutoFit/>
              </a:bodyPr>
              <a:lstStyle/>
              <a:p>
                <a:pPr algn="ctr"/>
                <a:r>
                  <a:rPr kumimoji="1" lang="ja-JP" altLang="en-US" dirty="0">
                    <a:latin typeface="HGS創英角ｺﾞｼｯｸUB" panose="020B0900000000000000" pitchFamily="50" charset="-128"/>
                    <a:ea typeface="HGS創英角ｺﾞｼｯｸUB" panose="020B0900000000000000" pitchFamily="50" charset="-128"/>
                  </a:rPr>
                  <a:t>総資産（自己資本＋負債）</a:t>
                </a:r>
              </a:p>
            </p:txBody>
          </p:sp>
          <p:sp>
            <p:nvSpPr>
              <p:cNvPr id="73" name="正方形/長方形 72">
                <a:extLst>
                  <a:ext uri="{FF2B5EF4-FFF2-40B4-BE49-F238E27FC236}">
                    <a16:creationId xmlns:a16="http://schemas.microsoft.com/office/drawing/2014/main" id="{51C55E86-C500-AA7D-3C90-A40903B9077B}"/>
                  </a:ext>
                </a:extLst>
              </p:cNvPr>
              <p:cNvSpPr/>
              <p:nvPr/>
            </p:nvSpPr>
            <p:spPr>
              <a:xfrm>
                <a:off x="5445919" y="2514940"/>
                <a:ext cx="2666998" cy="315364"/>
              </a:xfrm>
              <a:prstGeom prst="rect">
                <a:avLst/>
              </a:prstGeom>
              <a:solidFill>
                <a:schemeClr val="accent2">
                  <a:lumMod val="40000"/>
                  <a:lumOff val="60000"/>
                  <a:alpha val="40000"/>
                </a:schemeClr>
              </a:solidFill>
              <a:ln w="47625">
                <a:solidFill>
                  <a:schemeClr val="accent2">
                    <a:lumMod val="60000"/>
                    <a:lumOff val="40000"/>
                    <a:alpha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lumMod val="50000"/>
                      </a:schemeClr>
                    </a:solidFill>
                    <a:latin typeface="HGS創英角ｺﾞｼｯｸUB" panose="020B0900000000000000" pitchFamily="50" charset="-128"/>
                    <a:ea typeface="HGS創英角ｺﾞｼｯｸUB" panose="020B0900000000000000" pitchFamily="50" charset="-128"/>
                  </a:rPr>
                  <a:t>総資本（産）回転率</a:t>
                </a:r>
                <a:endParaRPr kumimoji="1" lang="en-US" altLang="ja-JP" sz="1400" dirty="0">
                  <a:solidFill>
                    <a:schemeClr val="bg1">
                      <a:lumMod val="50000"/>
                    </a:schemeClr>
                  </a:solidFill>
                  <a:latin typeface="HGS創英角ｺﾞｼｯｸUB" panose="020B0900000000000000" pitchFamily="50" charset="-128"/>
                  <a:ea typeface="HGS創英角ｺﾞｼｯｸUB" panose="020B0900000000000000" pitchFamily="50" charset="-128"/>
                </a:endParaRPr>
              </a:p>
            </p:txBody>
          </p:sp>
        </p:grpSp>
        <p:sp>
          <p:nvSpPr>
            <p:cNvPr id="68" name="テキスト ボックス 67">
              <a:extLst>
                <a:ext uri="{FF2B5EF4-FFF2-40B4-BE49-F238E27FC236}">
                  <a16:creationId xmlns:a16="http://schemas.microsoft.com/office/drawing/2014/main" id="{7F5101F4-0FE1-469F-6496-4C4ED75626E2}"/>
                </a:ext>
              </a:extLst>
            </p:cNvPr>
            <p:cNvSpPr txBox="1"/>
            <p:nvPr/>
          </p:nvSpPr>
          <p:spPr>
            <a:xfrm>
              <a:off x="1643066" y="2968886"/>
              <a:ext cx="438150" cy="584775"/>
            </a:xfrm>
            <a:prstGeom prst="rect">
              <a:avLst/>
            </a:prstGeom>
            <a:noFill/>
          </p:spPr>
          <p:txBody>
            <a:bodyPr wrap="square" rtlCol="0">
              <a:spAutoFit/>
            </a:bodyPr>
            <a:lstStyle/>
            <a:p>
              <a:pPr algn="ctr"/>
              <a:r>
                <a:rPr kumimoji="1" lang="en-US" altLang="ja-JP" sz="3200" b="1" dirty="0"/>
                <a:t>=</a:t>
              </a:r>
              <a:endParaRPr kumimoji="1" lang="ja-JP" altLang="en-US" sz="3200" b="1" dirty="0"/>
            </a:p>
          </p:txBody>
        </p:sp>
        <p:sp>
          <p:nvSpPr>
            <p:cNvPr id="69" name="テキスト ボックス 68">
              <a:extLst>
                <a:ext uri="{FF2B5EF4-FFF2-40B4-BE49-F238E27FC236}">
                  <a16:creationId xmlns:a16="http://schemas.microsoft.com/office/drawing/2014/main" id="{B4368BC9-582F-D2D1-B921-18B6E7995D9C}"/>
                </a:ext>
              </a:extLst>
            </p:cNvPr>
            <p:cNvSpPr txBox="1"/>
            <p:nvPr/>
          </p:nvSpPr>
          <p:spPr>
            <a:xfrm>
              <a:off x="4907755" y="3091996"/>
              <a:ext cx="438150" cy="461665"/>
            </a:xfrm>
            <a:prstGeom prst="rect">
              <a:avLst/>
            </a:prstGeom>
            <a:noFill/>
          </p:spPr>
          <p:txBody>
            <a:bodyPr wrap="square" rtlCol="0">
              <a:spAutoFit/>
            </a:bodyPr>
            <a:lstStyle/>
            <a:p>
              <a:pPr algn="ctr"/>
              <a:r>
                <a:rPr kumimoji="1" lang="en-US" altLang="ja-JP" sz="2400" b="1" dirty="0"/>
                <a:t>×</a:t>
              </a:r>
              <a:endParaRPr kumimoji="1" lang="ja-JP" altLang="en-US" sz="2400" b="1" dirty="0"/>
            </a:p>
          </p:txBody>
        </p:sp>
      </p:grpSp>
      <p:cxnSp>
        <p:nvCxnSpPr>
          <p:cNvPr id="81" name="直線コネクタ 80">
            <a:extLst>
              <a:ext uri="{FF2B5EF4-FFF2-40B4-BE49-F238E27FC236}">
                <a16:creationId xmlns:a16="http://schemas.microsoft.com/office/drawing/2014/main" id="{0EB3233E-B893-4679-07F8-520BB236E985}"/>
              </a:ext>
            </a:extLst>
          </p:cNvPr>
          <p:cNvCxnSpPr/>
          <p:nvPr/>
        </p:nvCxnSpPr>
        <p:spPr>
          <a:xfrm>
            <a:off x="252412" y="653733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82" name="直線コネクタ 81">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45" name="テキスト ボックス 44">
            <a:extLst>
              <a:ext uri="{FF2B5EF4-FFF2-40B4-BE49-F238E27FC236}">
                <a16:creationId xmlns:a16="http://schemas.microsoft.com/office/drawing/2014/main" id="{8113D595-3964-2C36-6F63-AA36066BD432}"/>
              </a:ext>
            </a:extLst>
          </p:cNvPr>
          <p:cNvSpPr txBox="1"/>
          <p:nvPr/>
        </p:nvSpPr>
        <p:spPr>
          <a:xfrm>
            <a:off x="189781" y="493229"/>
            <a:ext cx="8521957" cy="400110"/>
          </a:xfrm>
          <a:prstGeom prst="rect">
            <a:avLst/>
          </a:prstGeom>
          <a:noFill/>
        </p:spPr>
        <p:txBody>
          <a:bodyPr wrap="square" rtlCol="0">
            <a:spAutoFit/>
          </a:bodyPr>
          <a:lstStyle/>
          <a:p>
            <a:r>
              <a:rPr kumimoji="1" lang="ja-JP" altLang="en-US" sz="1000" spc="-50" dirty="0"/>
              <a:t>ここでは、定量面で中小企業の目利きをする際、全業種に共通するポイントをまとめます。精緻な財務分析も大切なことですが、度が過ぎると中小企業を“数字ありき”の固定概念で判断することにもつながります。現場で企業を判断する際の“初めの一歩”と考えていただければよいと思います。</a:t>
            </a:r>
            <a:endParaRPr kumimoji="1" lang="en-US" altLang="ja-JP" sz="1000" spc="-50" dirty="0"/>
          </a:p>
        </p:txBody>
      </p:sp>
      <p:sp>
        <p:nvSpPr>
          <p:cNvPr id="46" name="テキスト ボックス 45">
            <a:extLst>
              <a:ext uri="{FF2B5EF4-FFF2-40B4-BE49-F238E27FC236}">
                <a16:creationId xmlns:a16="http://schemas.microsoft.com/office/drawing/2014/main" id="{C2527986-4661-154F-D8F6-1A5B00854F6F}"/>
              </a:ext>
            </a:extLst>
          </p:cNvPr>
          <p:cNvSpPr txBox="1"/>
          <p:nvPr/>
        </p:nvSpPr>
        <p:spPr>
          <a:xfrm>
            <a:off x="176668" y="2711887"/>
            <a:ext cx="2588047" cy="646331"/>
          </a:xfrm>
          <a:prstGeom prst="rect">
            <a:avLst/>
          </a:prstGeom>
          <a:noFill/>
        </p:spPr>
        <p:txBody>
          <a:bodyPr wrap="square" rtlCol="0">
            <a:spAutoFit/>
          </a:bodyPr>
          <a:lstStyle/>
          <a:p>
            <a:pPr algn="ctr"/>
            <a:r>
              <a:rPr kumimoji="1" lang="en-US" altLang="ja-JP" sz="2400" b="1" dirty="0"/>
              <a:t>ROA</a:t>
            </a:r>
          </a:p>
          <a:p>
            <a:pPr algn="ctr"/>
            <a:r>
              <a:rPr kumimoji="1" lang="ja-JP" altLang="en-US" sz="1200" b="1" dirty="0"/>
              <a:t>　　　　　　　　分解すると･･･</a:t>
            </a:r>
          </a:p>
        </p:txBody>
      </p:sp>
      <p:sp>
        <p:nvSpPr>
          <p:cNvPr id="47" name="正方形/長方形 46"/>
          <p:cNvSpPr/>
          <p:nvPr/>
        </p:nvSpPr>
        <p:spPr>
          <a:xfrm>
            <a:off x="638133" y="6529493"/>
            <a:ext cx="8475787" cy="246221"/>
          </a:xfrm>
          <a:prstGeom prst="rect">
            <a:avLst/>
          </a:prstGeom>
        </p:spPr>
        <p:txBody>
          <a:bodyPr wrap="square">
            <a:spAutoFit/>
          </a:bodyPr>
          <a:lstStyle/>
          <a:p>
            <a:r>
              <a:rPr lang="en-US" altLang="ja-JP" sz="1000" dirty="0">
                <a:latin typeface="+mn-ea"/>
              </a:rPr>
              <a:t>※</a:t>
            </a:r>
            <a:r>
              <a:rPr lang="ja-JP" altLang="en-US" sz="1000" dirty="0">
                <a:latin typeface="+mn-ea"/>
              </a:rPr>
              <a:t> </a:t>
            </a:r>
            <a:r>
              <a:rPr lang="ja-JP" altLang="en-US" sz="1000" dirty="0">
                <a:latin typeface="YuGothic-Regular"/>
              </a:rPr>
              <a:t>「新型コロナウイルス感染症」については、以下「コロナ」とする</a:t>
            </a:r>
            <a:endParaRPr lang="ja-JP" altLang="en-US" sz="1000" dirty="0"/>
          </a:p>
        </p:txBody>
      </p:sp>
    </p:spTree>
    <p:extLst>
      <p:ext uri="{BB962C8B-B14F-4D97-AF65-F5344CB8AC3E}">
        <p14:creationId xmlns:p14="http://schemas.microsoft.com/office/powerpoint/2010/main" val="1663732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41FE831D-A33C-B68A-DF6E-26A3BEF39D1D}"/>
              </a:ext>
            </a:extLst>
          </p:cNvPr>
          <p:cNvSpPr txBox="1"/>
          <p:nvPr/>
        </p:nvSpPr>
        <p:spPr>
          <a:xfrm>
            <a:off x="0" y="0"/>
            <a:ext cx="7268067" cy="492443"/>
          </a:xfrm>
          <a:prstGeom prst="rect">
            <a:avLst/>
          </a:prstGeom>
          <a:noFill/>
        </p:spPr>
        <p:txBody>
          <a:bodyPr wrap="square" rtlCol="0">
            <a:spAutoFit/>
          </a:bodyPr>
          <a:lstStyle/>
          <a:p>
            <a:r>
              <a:rPr kumimoji="1" lang="ja-JP" altLang="en-US" sz="2600" b="1" u="sng" dirty="0">
                <a:latin typeface="+mn-ea"/>
              </a:rPr>
              <a:t>全業種共通</a:t>
            </a:r>
            <a:r>
              <a:rPr kumimoji="1" lang="ja-JP" altLang="en-US" sz="2000" b="1" u="sng" dirty="0">
                <a:latin typeface="+mn-ea"/>
              </a:rPr>
              <a:t>　</a:t>
            </a:r>
            <a:r>
              <a:rPr kumimoji="1" lang="ja-JP" altLang="en-US" b="1" u="sng" dirty="0">
                <a:latin typeface="+mn-ea"/>
              </a:rPr>
              <a:t>中小企業の目利き（決算資料編・参考事例）</a:t>
            </a:r>
          </a:p>
        </p:txBody>
      </p:sp>
      <p:sp>
        <p:nvSpPr>
          <p:cNvPr id="19" name="テキスト ボックス 18">
            <a:extLst>
              <a:ext uri="{FF2B5EF4-FFF2-40B4-BE49-F238E27FC236}">
                <a16:creationId xmlns:a16="http://schemas.microsoft.com/office/drawing/2014/main" id="{5448E858-30C5-3E77-E3D7-7D74D6425C69}"/>
              </a:ext>
            </a:extLst>
          </p:cNvPr>
          <p:cNvSpPr txBox="1"/>
          <p:nvPr/>
        </p:nvSpPr>
        <p:spPr>
          <a:xfrm>
            <a:off x="315111" y="1045076"/>
            <a:ext cx="5184456" cy="369332"/>
          </a:xfrm>
          <a:prstGeom prst="rect">
            <a:avLst/>
          </a:prstGeom>
          <a:noFill/>
        </p:spPr>
        <p:txBody>
          <a:bodyPr wrap="square" rtlCol="0">
            <a:spAutoFit/>
          </a:bodyPr>
          <a:lstStyle/>
          <a:p>
            <a:r>
              <a:rPr kumimoji="1" lang="ja-JP" altLang="en-US" b="1" u="sng" dirty="0">
                <a:latin typeface="+mn-ea"/>
              </a:rPr>
              <a:t>参考事例 ①　地域密着型のスーパーマーケット</a:t>
            </a:r>
          </a:p>
        </p:txBody>
      </p:sp>
      <p:sp>
        <p:nvSpPr>
          <p:cNvPr id="29" name="テキスト ボックス 28">
            <a:extLst>
              <a:ext uri="{FF2B5EF4-FFF2-40B4-BE49-F238E27FC236}">
                <a16:creationId xmlns:a16="http://schemas.microsoft.com/office/drawing/2014/main" id="{6360CA72-FD6E-8805-8765-7CA5060C49B9}"/>
              </a:ext>
            </a:extLst>
          </p:cNvPr>
          <p:cNvSpPr txBox="1"/>
          <p:nvPr/>
        </p:nvSpPr>
        <p:spPr>
          <a:xfrm>
            <a:off x="337206" y="3922084"/>
            <a:ext cx="6023421" cy="369332"/>
          </a:xfrm>
          <a:prstGeom prst="rect">
            <a:avLst/>
          </a:prstGeom>
          <a:noFill/>
        </p:spPr>
        <p:txBody>
          <a:bodyPr wrap="square" rtlCol="0">
            <a:spAutoFit/>
          </a:bodyPr>
          <a:lstStyle/>
          <a:p>
            <a:r>
              <a:rPr kumimoji="1" lang="ja-JP" altLang="en-US" b="1" u="sng" dirty="0">
                <a:latin typeface="+mn-ea"/>
              </a:rPr>
              <a:t>参考事例 ②　薄利受注の建設業　</a:t>
            </a:r>
          </a:p>
        </p:txBody>
      </p:sp>
      <p:cxnSp>
        <p:nvCxnSpPr>
          <p:cNvPr id="30" name="直線コネクタ 29">
            <a:extLst>
              <a:ext uri="{FF2B5EF4-FFF2-40B4-BE49-F238E27FC236}">
                <a16:creationId xmlns:a16="http://schemas.microsoft.com/office/drawing/2014/main" id="{5638C9E5-FBAD-F01D-EB44-4FE126E04E0D}"/>
              </a:ext>
            </a:extLst>
          </p:cNvPr>
          <p:cNvCxnSpPr/>
          <p:nvPr/>
        </p:nvCxnSpPr>
        <p:spPr>
          <a:xfrm>
            <a:off x="268907" y="384123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34" name="テキスト ボックス 33">
            <a:extLst>
              <a:ext uri="{FF2B5EF4-FFF2-40B4-BE49-F238E27FC236}">
                <a16:creationId xmlns:a16="http://schemas.microsoft.com/office/drawing/2014/main" id="{8113D595-3964-2C36-6F63-AA36066BD432}"/>
              </a:ext>
            </a:extLst>
          </p:cNvPr>
          <p:cNvSpPr txBox="1"/>
          <p:nvPr/>
        </p:nvSpPr>
        <p:spPr>
          <a:xfrm>
            <a:off x="191666" y="493326"/>
            <a:ext cx="8382991" cy="400110"/>
          </a:xfrm>
          <a:prstGeom prst="rect">
            <a:avLst/>
          </a:prstGeom>
          <a:noFill/>
        </p:spPr>
        <p:txBody>
          <a:bodyPr wrap="square" rtlCol="0">
            <a:spAutoFit/>
          </a:bodyPr>
          <a:lstStyle/>
          <a:p>
            <a:r>
              <a:rPr kumimoji="1" lang="ja-JP" altLang="en-US" sz="1000" dirty="0"/>
              <a:t>ここでは、全業種共通の中小企業の目利き（決算資料編）に関する参考事例をご紹介します。売上高総利益率の業界平均と</a:t>
            </a:r>
            <a:r>
              <a:rPr kumimoji="1" lang="en-US" altLang="ja-JP" sz="1000" dirty="0">
                <a:latin typeface="+mn-ea"/>
              </a:rPr>
              <a:t>ROA</a:t>
            </a:r>
            <a:r>
              <a:rPr kumimoji="1" lang="ja-JP" altLang="en-US" sz="1000" dirty="0">
                <a:latin typeface="+mn-ea"/>
              </a:rPr>
              <a:t>の傾向</a:t>
            </a:r>
            <a:r>
              <a:rPr kumimoji="1" lang="ja-JP" altLang="en-US" sz="1000" dirty="0"/>
              <a:t>から、</a:t>
            </a:r>
            <a:endParaRPr kumimoji="1" lang="en-US" altLang="ja-JP" sz="1000" dirty="0"/>
          </a:p>
          <a:p>
            <a:r>
              <a:rPr kumimoji="1" lang="ja-JP" altLang="en-US" sz="1000" dirty="0"/>
              <a:t>どのような仮説を立てたか、どのような実態であったかについて紹介します。</a:t>
            </a:r>
          </a:p>
        </p:txBody>
      </p:sp>
      <p:sp>
        <p:nvSpPr>
          <p:cNvPr id="49" name="テキスト ボックス 48"/>
          <p:cNvSpPr txBox="1"/>
          <p:nvPr/>
        </p:nvSpPr>
        <p:spPr>
          <a:xfrm>
            <a:off x="8894101"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決算資料編</a:t>
            </a:r>
          </a:p>
        </p:txBody>
      </p:sp>
      <p:sp>
        <p:nvSpPr>
          <p:cNvPr id="50" name="テキスト ボックス 49"/>
          <p:cNvSpPr txBox="1"/>
          <p:nvPr/>
        </p:nvSpPr>
        <p:spPr>
          <a:xfrm>
            <a:off x="8899500" y="20901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全業種共通</a:t>
            </a:r>
          </a:p>
        </p:txBody>
      </p:sp>
      <p:sp>
        <p:nvSpPr>
          <p:cNvPr id="51" name="テキスト ボックス 50"/>
          <p:cNvSpPr txBox="1"/>
          <p:nvPr/>
        </p:nvSpPr>
        <p:spPr>
          <a:xfrm>
            <a:off x="8894101" y="519121"/>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参考事例</a:t>
            </a:r>
          </a:p>
        </p:txBody>
      </p:sp>
      <p:sp>
        <p:nvSpPr>
          <p:cNvPr id="3" name="スライド番号プレースホルダー 2"/>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14</a:t>
            </a:fld>
            <a:endParaRPr kumimoji="1" lang="ja-JP" altLang="en-US"/>
          </a:p>
        </p:txBody>
      </p:sp>
      <p:grpSp>
        <p:nvGrpSpPr>
          <p:cNvPr id="88" name="グループ化 87"/>
          <p:cNvGrpSpPr/>
          <p:nvPr/>
        </p:nvGrpSpPr>
        <p:grpSpPr>
          <a:xfrm>
            <a:off x="344435" y="1443786"/>
            <a:ext cx="2774055" cy="576000"/>
            <a:chOff x="4409473" y="1240406"/>
            <a:chExt cx="2774055" cy="576000"/>
          </a:xfrm>
        </p:grpSpPr>
        <p:sp>
          <p:nvSpPr>
            <p:cNvPr id="90" name="正方形/長方形 89">
              <a:extLst>
                <a:ext uri="{FF2B5EF4-FFF2-40B4-BE49-F238E27FC236}">
                  <a16:creationId xmlns:a16="http://schemas.microsoft.com/office/drawing/2014/main" id="{DDD7D659-CF17-8913-C4B6-41195AD6009C}"/>
                </a:ext>
              </a:extLst>
            </p:cNvPr>
            <p:cNvSpPr/>
            <p:nvPr/>
          </p:nvSpPr>
          <p:spPr>
            <a:xfrm>
              <a:off x="5075889" y="1291612"/>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n-ea"/>
                </a:rPr>
                <a:t>企業概要</a:t>
              </a:r>
              <a:endParaRPr kumimoji="1" lang="en-US" altLang="ja-JP" sz="1200" b="1" dirty="0">
                <a:solidFill>
                  <a:schemeClr val="tx1"/>
                </a:solidFill>
                <a:latin typeface="+mn-ea"/>
              </a:endParaRPr>
            </a:p>
          </p:txBody>
        </p:sp>
        <p:grpSp>
          <p:nvGrpSpPr>
            <p:cNvPr id="91" name="グループ化 90"/>
            <p:cNvGrpSpPr/>
            <p:nvPr/>
          </p:nvGrpSpPr>
          <p:grpSpPr>
            <a:xfrm>
              <a:off x="4409473" y="1240406"/>
              <a:ext cx="576000" cy="576000"/>
              <a:chOff x="279451" y="1197222"/>
              <a:chExt cx="576000" cy="576000"/>
            </a:xfrm>
          </p:grpSpPr>
          <p:sp>
            <p:nvSpPr>
              <p:cNvPr id="92" name="楕円 91">
                <a:extLst>
                  <a:ext uri="{FF2B5EF4-FFF2-40B4-BE49-F238E27FC236}">
                    <a16:creationId xmlns:a16="http://schemas.microsoft.com/office/drawing/2014/main" id="{D6C718EC-4506-4F10-A867-0ED5A2B249F1}"/>
                  </a:ext>
                </a:extLst>
              </p:cNvPr>
              <p:cNvSpPr/>
              <p:nvPr/>
            </p:nvSpPr>
            <p:spPr>
              <a:xfrm>
                <a:off x="279451" y="1197222"/>
                <a:ext cx="576000" cy="576000"/>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3" name="テキスト ボックス 92">
                <a:extLst>
                  <a:ext uri="{FF2B5EF4-FFF2-40B4-BE49-F238E27FC236}">
                    <a16:creationId xmlns:a16="http://schemas.microsoft.com/office/drawing/2014/main" id="{3889E09E-65AA-41E6-A714-64593052375D}"/>
                  </a:ext>
                </a:extLst>
              </p:cNvPr>
              <p:cNvSpPr txBox="1"/>
              <p:nvPr/>
            </p:nvSpPr>
            <p:spPr>
              <a:xfrm>
                <a:off x="316795" y="1279927"/>
                <a:ext cx="451302" cy="461665"/>
              </a:xfrm>
              <a:prstGeom prst="rect">
                <a:avLst/>
              </a:prstGeom>
              <a:noFill/>
              <a:ln>
                <a:noFill/>
              </a:ln>
            </p:spPr>
            <p:txBody>
              <a:bodyPr wrap="square" rtlCol="0">
                <a:spAutoFit/>
              </a:bodyPr>
              <a:lstStyle/>
              <a:p>
                <a:pPr algn="ctr"/>
                <a:r>
                  <a:rPr kumimoji="1" lang="ja-JP" altLang="en-US" sz="2400" b="1" i="1" dirty="0">
                    <a:solidFill>
                      <a:schemeClr val="accent1">
                        <a:lumMod val="60000"/>
                        <a:lumOff val="40000"/>
                      </a:schemeClr>
                    </a:solidFill>
                    <a:latin typeface="Britannic Bold" panose="020B0903060703020204" pitchFamily="34" charset="0"/>
                  </a:rPr>
                  <a:t>１</a:t>
                </a:r>
              </a:p>
            </p:txBody>
          </p:sp>
        </p:grpSp>
      </p:grpSp>
      <p:grpSp>
        <p:nvGrpSpPr>
          <p:cNvPr id="94" name="グループ化 93"/>
          <p:cNvGrpSpPr/>
          <p:nvPr/>
        </p:nvGrpSpPr>
        <p:grpSpPr>
          <a:xfrm>
            <a:off x="344435" y="2259824"/>
            <a:ext cx="9078954" cy="583137"/>
            <a:chOff x="529931" y="4800809"/>
            <a:chExt cx="9078954" cy="583137"/>
          </a:xfrm>
        </p:grpSpPr>
        <p:grpSp>
          <p:nvGrpSpPr>
            <p:cNvPr id="95" name="グループ化 94"/>
            <p:cNvGrpSpPr/>
            <p:nvPr/>
          </p:nvGrpSpPr>
          <p:grpSpPr>
            <a:xfrm>
              <a:off x="529931" y="4807946"/>
              <a:ext cx="2774055" cy="576000"/>
              <a:chOff x="4409473" y="2044014"/>
              <a:chExt cx="2774055" cy="576000"/>
            </a:xfrm>
          </p:grpSpPr>
          <p:sp>
            <p:nvSpPr>
              <p:cNvPr id="97" name="正方形/長方形 96">
                <a:extLst>
                  <a:ext uri="{FF2B5EF4-FFF2-40B4-BE49-F238E27FC236}">
                    <a16:creationId xmlns:a16="http://schemas.microsoft.com/office/drawing/2014/main" id="{2DB0A65F-C9AA-7882-B8D9-A92CAAAA3628}"/>
                  </a:ext>
                </a:extLst>
              </p:cNvPr>
              <p:cNvSpPr/>
              <p:nvPr/>
            </p:nvSpPr>
            <p:spPr>
              <a:xfrm>
                <a:off x="5075889" y="2081489"/>
                <a:ext cx="2107639" cy="501049"/>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n-ea"/>
                  </a:rPr>
                  <a:t>数値傾向</a:t>
                </a:r>
                <a:endParaRPr kumimoji="1" lang="en-US" altLang="ja-JP" sz="1200" b="1" dirty="0">
                  <a:solidFill>
                    <a:schemeClr val="tx1"/>
                  </a:solidFill>
                  <a:latin typeface="+mn-ea"/>
                </a:endParaRPr>
              </a:p>
            </p:txBody>
          </p:sp>
          <p:sp>
            <p:nvSpPr>
              <p:cNvPr id="98" name="楕円 97">
                <a:extLst>
                  <a:ext uri="{FF2B5EF4-FFF2-40B4-BE49-F238E27FC236}">
                    <a16:creationId xmlns:a16="http://schemas.microsoft.com/office/drawing/2014/main" id="{194C0FAD-4A21-444C-8E29-82337037759B}"/>
                  </a:ext>
                </a:extLst>
              </p:cNvPr>
              <p:cNvSpPr/>
              <p:nvPr/>
            </p:nvSpPr>
            <p:spPr>
              <a:xfrm>
                <a:off x="4409473" y="2044014"/>
                <a:ext cx="576000" cy="576000"/>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i="1" dirty="0">
                  <a:solidFill>
                    <a:schemeClr val="accent2"/>
                  </a:solidFill>
                  <a:latin typeface="+mn-ea"/>
                </a:endParaRPr>
              </a:p>
            </p:txBody>
          </p:sp>
          <p:sp>
            <p:nvSpPr>
              <p:cNvPr id="99" name="テキスト ボックス 98">
                <a:extLst>
                  <a:ext uri="{FF2B5EF4-FFF2-40B4-BE49-F238E27FC236}">
                    <a16:creationId xmlns:a16="http://schemas.microsoft.com/office/drawing/2014/main" id="{8FC5ADF6-F119-4452-98CF-8090C0B4CC5F}"/>
                  </a:ext>
                </a:extLst>
              </p:cNvPr>
              <p:cNvSpPr txBox="1"/>
              <p:nvPr/>
            </p:nvSpPr>
            <p:spPr>
              <a:xfrm>
                <a:off x="4441106" y="2115855"/>
                <a:ext cx="457869" cy="461665"/>
              </a:xfrm>
              <a:prstGeom prst="rect">
                <a:avLst/>
              </a:prstGeom>
              <a:noFill/>
              <a:ln>
                <a:noFill/>
              </a:ln>
            </p:spPr>
            <p:txBody>
              <a:bodyPr wrap="square" rtlCol="0">
                <a:spAutoFit/>
              </a:bodyPr>
              <a:lstStyle/>
              <a:p>
                <a:pPr algn="ctr"/>
                <a:r>
                  <a:rPr kumimoji="1" lang="ja-JP" altLang="en-US" sz="2400" b="1" i="1" dirty="0">
                    <a:solidFill>
                      <a:schemeClr val="accent2">
                        <a:lumMod val="60000"/>
                        <a:lumOff val="40000"/>
                      </a:schemeClr>
                    </a:solidFill>
                    <a:latin typeface="Britannic Bold" panose="020B0903060703020204" pitchFamily="34" charset="0"/>
                  </a:rPr>
                  <a:t>２</a:t>
                </a:r>
              </a:p>
            </p:txBody>
          </p:sp>
        </p:grpSp>
        <p:sp>
          <p:nvSpPr>
            <p:cNvPr id="96" name="テキスト ボックス 95">
              <a:extLst>
                <a:ext uri="{FF2B5EF4-FFF2-40B4-BE49-F238E27FC236}">
                  <a16:creationId xmlns:a16="http://schemas.microsoft.com/office/drawing/2014/main" id="{2DAA054F-36DC-D855-3203-33015158E6CC}"/>
                </a:ext>
              </a:extLst>
            </p:cNvPr>
            <p:cNvSpPr txBox="1"/>
            <p:nvPr/>
          </p:nvSpPr>
          <p:spPr>
            <a:xfrm>
              <a:off x="3341127" y="4800809"/>
              <a:ext cx="6267758" cy="553998"/>
            </a:xfrm>
            <a:prstGeom prst="rect">
              <a:avLst/>
            </a:prstGeom>
            <a:noFill/>
          </p:spPr>
          <p:txBody>
            <a:bodyPr wrap="square" rtlCol="0">
              <a:spAutoFit/>
            </a:bodyPr>
            <a:lstStyle/>
            <a:p>
              <a:r>
                <a:rPr kumimoji="1" lang="ja-JP" altLang="en-US" sz="1000" dirty="0">
                  <a:latin typeface="+mn-ea"/>
                </a:rPr>
                <a:t>□　売上高総利益率は、微増傾向が続き</a:t>
              </a:r>
              <a:r>
                <a:rPr kumimoji="1" lang="ja-JP" altLang="en-US" sz="1000" dirty="0">
                  <a:solidFill>
                    <a:srgbClr val="FF0000"/>
                  </a:solidFill>
                  <a:latin typeface="+mn-ea"/>
                </a:rPr>
                <a:t>、</a:t>
              </a:r>
              <a:r>
                <a:rPr kumimoji="1" lang="ja-JP" altLang="en-US" sz="1000" dirty="0">
                  <a:latin typeface="+mn-ea"/>
                </a:rPr>
                <a:t>業界平均よりも少し上方に位置していた</a:t>
              </a:r>
              <a:endParaRPr kumimoji="1" lang="en-US" altLang="ja-JP" sz="1000" dirty="0">
                <a:latin typeface="+mn-ea"/>
              </a:endParaRPr>
            </a:p>
            <a:p>
              <a:r>
                <a:rPr kumimoji="1" lang="ja-JP" altLang="en-US" sz="1000" dirty="0">
                  <a:latin typeface="+mn-ea"/>
                </a:rPr>
                <a:t>□　総資本回転率は、年々低下傾向で歯止めがかからない状況だった</a:t>
              </a:r>
              <a:endParaRPr kumimoji="1" lang="en-US" altLang="ja-JP" sz="1000" dirty="0">
                <a:latin typeface="+mn-ea"/>
              </a:endParaRPr>
            </a:p>
            <a:p>
              <a:r>
                <a:rPr kumimoji="1" lang="ja-JP" altLang="en-US" sz="1000" dirty="0">
                  <a:latin typeface="+mn-ea"/>
                </a:rPr>
                <a:t>□　結果としての</a:t>
              </a:r>
              <a:r>
                <a:rPr kumimoji="1" lang="en-US" altLang="ja-JP" sz="1000" dirty="0">
                  <a:latin typeface="+mn-ea"/>
                </a:rPr>
                <a:t>ROA</a:t>
              </a:r>
              <a:r>
                <a:rPr kumimoji="1" lang="ja-JP" altLang="en-US" sz="1000" dirty="0">
                  <a:latin typeface="+mn-ea"/>
                </a:rPr>
                <a:t>は低水準で推移していた</a:t>
              </a:r>
              <a:endParaRPr kumimoji="1" lang="en-US" altLang="ja-JP" sz="1000" dirty="0">
                <a:latin typeface="+mn-ea"/>
              </a:endParaRPr>
            </a:p>
          </p:txBody>
        </p:sp>
      </p:grpSp>
      <p:grpSp>
        <p:nvGrpSpPr>
          <p:cNvPr id="100" name="グループ化 99"/>
          <p:cNvGrpSpPr/>
          <p:nvPr/>
        </p:nvGrpSpPr>
        <p:grpSpPr>
          <a:xfrm>
            <a:off x="376068" y="3090135"/>
            <a:ext cx="9047321" cy="576000"/>
            <a:chOff x="561564" y="5651612"/>
            <a:chExt cx="9047321" cy="576000"/>
          </a:xfrm>
        </p:grpSpPr>
        <p:grpSp>
          <p:nvGrpSpPr>
            <p:cNvPr id="101" name="グループ化 100"/>
            <p:cNvGrpSpPr/>
            <p:nvPr/>
          </p:nvGrpSpPr>
          <p:grpSpPr>
            <a:xfrm>
              <a:off x="561564" y="5651612"/>
              <a:ext cx="2742422" cy="576000"/>
              <a:chOff x="4441106" y="2886755"/>
              <a:chExt cx="2742422" cy="576000"/>
            </a:xfrm>
          </p:grpSpPr>
          <p:sp>
            <p:nvSpPr>
              <p:cNvPr id="103" name="楕円 102">
                <a:extLst>
                  <a:ext uri="{FF2B5EF4-FFF2-40B4-BE49-F238E27FC236}">
                    <a16:creationId xmlns:a16="http://schemas.microsoft.com/office/drawing/2014/main" id="{2AE0324C-3B8C-24E1-8BC4-F9FCA16881D9}"/>
                  </a:ext>
                </a:extLst>
              </p:cNvPr>
              <p:cNvSpPr/>
              <p:nvPr/>
            </p:nvSpPr>
            <p:spPr>
              <a:xfrm>
                <a:off x="4441106" y="2886755"/>
                <a:ext cx="576000" cy="576000"/>
              </a:xfrm>
              <a:prstGeom prst="ellipse">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dirty="0">
                  <a:solidFill>
                    <a:schemeClr val="accent6">
                      <a:lumMod val="60000"/>
                      <a:lumOff val="40000"/>
                    </a:schemeClr>
                  </a:solidFill>
                  <a:latin typeface="+mn-ea"/>
                  <a:cs typeface="Times New Roman" panose="02020603050405020304" pitchFamily="18" charset="0"/>
                </a:endParaRPr>
              </a:p>
            </p:txBody>
          </p:sp>
          <p:sp>
            <p:nvSpPr>
              <p:cNvPr id="104" name="正方形/長方形 103">
                <a:extLst>
                  <a:ext uri="{FF2B5EF4-FFF2-40B4-BE49-F238E27FC236}">
                    <a16:creationId xmlns:a16="http://schemas.microsoft.com/office/drawing/2014/main" id="{3EC40967-2ED1-3B72-5B58-805876737928}"/>
                  </a:ext>
                </a:extLst>
              </p:cNvPr>
              <p:cNvSpPr/>
              <p:nvPr/>
            </p:nvSpPr>
            <p:spPr>
              <a:xfrm>
                <a:off x="5073758" y="2918522"/>
                <a:ext cx="2109770" cy="501049"/>
              </a:xfrm>
              <a:prstGeom prst="rect">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n-ea"/>
                  </a:rPr>
                  <a:t>仮説と結果</a:t>
                </a:r>
                <a:endParaRPr kumimoji="1" lang="en-US" altLang="ja-JP" sz="1200" b="1" dirty="0">
                  <a:solidFill>
                    <a:schemeClr val="tx1"/>
                  </a:solidFill>
                  <a:latin typeface="+mn-ea"/>
                </a:endParaRPr>
              </a:p>
            </p:txBody>
          </p:sp>
          <p:sp>
            <p:nvSpPr>
              <p:cNvPr id="105" name="正方形/長方形 104"/>
              <p:cNvSpPr/>
              <p:nvPr/>
            </p:nvSpPr>
            <p:spPr>
              <a:xfrm>
                <a:off x="4497758" y="2957906"/>
                <a:ext cx="400361" cy="461665"/>
              </a:xfrm>
              <a:prstGeom prst="rect">
                <a:avLst/>
              </a:prstGeom>
            </p:spPr>
            <p:txBody>
              <a:bodyPr wrap="square">
                <a:spAutoFit/>
              </a:bodyPr>
              <a:lstStyle/>
              <a:p>
                <a:pPr algn="ctr"/>
                <a:r>
                  <a:rPr kumimoji="1" lang="ja-JP" altLang="en-US" sz="2400" b="1" i="1" dirty="0">
                    <a:solidFill>
                      <a:schemeClr val="accent6">
                        <a:lumMod val="60000"/>
                        <a:lumOff val="40000"/>
                      </a:schemeClr>
                    </a:solidFill>
                    <a:latin typeface="+mn-ea"/>
                    <a:cs typeface="Times New Roman" panose="02020603050405020304" pitchFamily="18" charset="0"/>
                  </a:rPr>
                  <a:t>３</a:t>
                </a:r>
              </a:p>
            </p:txBody>
          </p:sp>
        </p:grpSp>
        <p:sp>
          <p:nvSpPr>
            <p:cNvPr id="102" name="テキスト ボックス 101">
              <a:extLst>
                <a:ext uri="{FF2B5EF4-FFF2-40B4-BE49-F238E27FC236}">
                  <a16:creationId xmlns:a16="http://schemas.microsoft.com/office/drawing/2014/main" id="{2DAA054F-36DC-D855-3203-33015158E6CC}"/>
                </a:ext>
              </a:extLst>
            </p:cNvPr>
            <p:cNvSpPr txBox="1"/>
            <p:nvPr/>
          </p:nvSpPr>
          <p:spPr>
            <a:xfrm>
              <a:off x="3341127" y="5660853"/>
              <a:ext cx="6267758" cy="553998"/>
            </a:xfrm>
            <a:prstGeom prst="rect">
              <a:avLst/>
            </a:prstGeom>
            <a:noFill/>
          </p:spPr>
          <p:txBody>
            <a:bodyPr wrap="square" rtlCol="0">
              <a:spAutoFit/>
            </a:bodyPr>
            <a:lstStyle/>
            <a:p>
              <a:r>
                <a:rPr kumimoji="1" lang="ja-JP" altLang="en-US" sz="1000" dirty="0">
                  <a:latin typeface="+mn-ea"/>
                </a:rPr>
                <a:t>□　自らがコストダウンの努力をする前に、安易な“値上げ”に踏み切ったのではないか？</a:t>
              </a:r>
              <a:endParaRPr kumimoji="1" lang="en-US" altLang="ja-JP" sz="1000" dirty="0">
                <a:latin typeface="+mn-ea"/>
              </a:endParaRPr>
            </a:p>
            <a:p>
              <a:r>
                <a:rPr kumimoji="1" lang="ja-JP" altLang="en-US" sz="1000" dirty="0">
                  <a:latin typeface="+mn-ea"/>
                </a:rPr>
                <a:t>□　地域密着型だから“高齢者や徒歩・自転車来店が多い”という安易な発想で固定客を失ってはいないか？</a:t>
              </a:r>
              <a:endParaRPr kumimoji="1" lang="en-US" altLang="ja-JP" sz="1000" dirty="0">
                <a:latin typeface="+mn-ea"/>
              </a:endParaRPr>
            </a:p>
            <a:p>
              <a:r>
                <a:rPr kumimoji="1" lang="ja-JP" altLang="en-US" sz="1000" dirty="0">
                  <a:latin typeface="+mn-ea"/>
                </a:rPr>
                <a:t>□　</a:t>
              </a:r>
              <a:r>
                <a:rPr kumimoji="1" lang="ja-JP" altLang="en-US" sz="1000" spc="-40" dirty="0">
                  <a:latin typeface="+mn-ea"/>
                </a:rPr>
                <a:t>実際にそのとおりであり、企業が思う“こだわり”が、</a:t>
              </a:r>
              <a:r>
                <a:rPr kumimoji="1" lang="ja-JP" altLang="en-US" sz="1000" spc="-50" dirty="0">
                  <a:latin typeface="+mn-ea"/>
                </a:rPr>
                <a:t>お客様の財布の限度を超え、訴求要素ではなくなった</a:t>
              </a:r>
              <a:endParaRPr kumimoji="1" lang="en-US" altLang="ja-JP" sz="1000" spc="-50" dirty="0">
                <a:latin typeface="+mn-ea"/>
              </a:endParaRPr>
            </a:p>
          </p:txBody>
        </p:sp>
      </p:grpSp>
      <p:grpSp>
        <p:nvGrpSpPr>
          <p:cNvPr id="106" name="グループ化 105"/>
          <p:cNvGrpSpPr/>
          <p:nvPr/>
        </p:nvGrpSpPr>
        <p:grpSpPr>
          <a:xfrm>
            <a:off x="353313" y="4337901"/>
            <a:ext cx="9070076" cy="590001"/>
            <a:chOff x="529931" y="4005263"/>
            <a:chExt cx="9070076" cy="590001"/>
          </a:xfrm>
        </p:grpSpPr>
        <p:grpSp>
          <p:nvGrpSpPr>
            <p:cNvPr id="107" name="グループ化 106"/>
            <p:cNvGrpSpPr/>
            <p:nvPr/>
          </p:nvGrpSpPr>
          <p:grpSpPr>
            <a:xfrm>
              <a:off x="529931" y="4005263"/>
              <a:ext cx="2774055" cy="576000"/>
              <a:chOff x="4409473" y="1240406"/>
              <a:chExt cx="2774055" cy="576000"/>
            </a:xfrm>
          </p:grpSpPr>
          <p:sp>
            <p:nvSpPr>
              <p:cNvPr id="109" name="正方形/長方形 108">
                <a:extLst>
                  <a:ext uri="{FF2B5EF4-FFF2-40B4-BE49-F238E27FC236}">
                    <a16:creationId xmlns:a16="http://schemas.microsoft.com/office/drawing/2014/main" id="{DDD7D659-CF17-8913-C4B6-41195AD6009C}"/>
                  </a:ext>
                </a:extLst>
              </p:cNvPr>
              <p:cNvSpPr/>
              <p:nvPr/>
            </p:nvSpPr>
            <p:spPr>
              <a:xfrm>
                <a:off x="5075889" y="1291612"/>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n-ea"/>
                  </a:rPr>
                  <a:t>企業概要</a:t>
                </a:r>
                <a:endParaRPr kumimoji="1" lang="en-US" altLang="ja-JP" sz="1200" b="1" dirty="0">
                  <a:solidFill>
                    <a:schemeClr val="tx1"/>
                  </a:solidFill>
                  <a:latin typeface="+mn-ea"/>
                </a:endParaRPr>
              </a:p>
            </p:txBody>
          </p:sp>
          <p:grpSp>
            <p:nvGrpSpPr>
              <p:cNvPr id="110" name="グループ化 109"/>
              <p:cNvGrpSpPr/>
              <p:nvPr/>
            </p:nvGrpSpPr>
            <p:grpSpPr>
              <a:xfrm>
                <a:off x="4409473" y="1240406"/>
                <a:ext cx="576000" cy="576000"/>
                <a:chOff x="279451" y="1197222"/>
                <a:chExt cx="576000" cy="576000"/>
              </a:xfrm>
            </p:grpSpPr>
            <p:sp>
              <p:nvSpPr>
                <p:cNvPr id="111" name="楕円 110">
                  <a:extLst>
                    <a:ext uri="{FF2B5EF4-FFF2-40B4-BE49-F238E27FC236}">
                      <a16:creationId xmlns:a16="http://schemas.microsoft.com/office/drawing/2014/main" id="{D6C718EC-4506-4F10-A867-0ED5A2B249F1}"/>
                    </a:ext>
                  </a:extLst>
                </p:cNvPr>
                <p:cNvSpPr/>
                <p:nvPr/>
              </p:nvSpPr>
              <p:spPr>
                <a:xfrm>
                  <a:off x="279451" y="1197222"/>
                  <a:ext cx="576000" cy="576000"/>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2" name="テキスト ボックス 111">
                  <a:extLst>
                    <a:ext uri="{FF2B5EF4-FFF2-40B4-BE49-F238E27FC236}">
                      <a16:creationId xmlns:a16="http://schemas.microsoft.com/office/drawing/2014/main" id="{3889E09E-65AA-41E6-A714-64593052375D}"/>
                    </a:ext>
                  </a:extLst>
                </p:cNvPr>
                <p:cNvSpPr txBox="1"/>
                <p:nvPr/>
              </p:nvSpPr>
              <p:spPr>
                <a:xfrm>
                  <a:off x="316795" y="1279927"/>
                  <a:ext cx="451302" cy="461665"/>
                </a:xfrm>
                <a:prstGeom prst="rect">
                  <a:avLst/>
                </a:prstGeom>
                <a:noFill/>
                <a:ln>
                  <a:noFill/>
                </a:ln>
              </p:spPr>
              <p:txBody>
                <a:bodyPr wrap="square" rtlCol="0">
                  <a:spAutoFit/>
                </a:bodyPr>
                <a:lstStyle/>
                <a:p>
                  <a:pPr algn="ctr"/>
                  <a:r>
                    <a:rPr kumimoji="1" lang="ja-JP" altLang="en-US" sz="2400" b="1" i="1" dirty="0">
                      <a:solidFill>
                        <a:schemeClr val="accent1">
                          <a:lumMod val="60000"/>
                          <a:lumOff val="40000"/>
                        </a:schemeClr>
                      </a:solidFill>
                      <a:latin typeface="Britannic Bold" panose="020B0903060703020204" pitchFamily="34" charset="0"/>
                    </a:rPr>
                    <a:t>１</a:t>
                  </a:r>
                </a:p>
              </p:txBody>
            </p:sp>
          </p:grpSp>
        </p:grpSp>
        <p:sp>
          <p:nvSpPr>
            <p:cNvPr id="108" name="テキスト ボックス 107">
              <a:extLst>
                <a:ext uri="{FF2B5EF4-FFF2-40B4-BE49-F238E27FC236}">
                  <a16:creationId xmlns:a16="http://schemas.microsoft.com/office/drawing/2014/main" id="{2DAA054F-36DC-D855-3203-33015158E6CC}"/>
                </a:ext>
              </a:extLst>
            </p:cNvPr>
            <p:cNvSpPr txBox="1"/>
            <p:nvPr/>
          </p:nvSpPr>
          <p:spPr>
            <a:xfrm>
              <a:off x="3332249" y="4041266"/>
              <a:ext cx="6267758" cy="553998"/>
            </a:xfrm>
            <a:prstGeom prst="rect">
              <a:avLst/>
            </a:prstGeom>
            <a:noFill/>
          </p:spPr>
          <p:txBody>
            <a:bodyPr wrap="square" rtlCol="0">
              <a:spAutoFit/>
            </a:bodyPr>
            <a:lstStyle/>
            <a:p>
              <a:r>
                <a:rPr kumimoji="1" lang="ja-JP" altLang="en-US" sz="1000" dirty="0">
                  <a:latin typeface="+mn-ea"/>
                </a:rPr>
                <a:t>□　地域の中堅建設業　年商６億円</a:t>
              </a:r>
              <a:endParaRPr kumimoji="1" lang="en-US" altLang="ja-JP" sz="1000" dirty="0">
                <a:latin typeface="+mn-ea"/>
              </a:endParaRPr>
            </a:p>
            <a:p>
              <a:r>
                <a:rPr kumimoji="1" lang="ja-JP" altLang="en-US" sz="1000" dirty="0">
                  <a:latin typeface="+mn-ea"/>
                </a:rPr>
                <a:t>□　土木工事中心、官公庁元請の割合が４割、民間土木・官公庁下請の割合が６割</a:t>
              </a:r>
              <a:endParaRPr kumimoji="1" lang="en-US" altLang="ja-JP" sz="1000" dirty="0">
                <a:latin typeface="+mn-ea"/>
              </a:endParaRPr>
            </a:p>
            <a:p>
              <a:r>
                <a:rPr kumimoji="1" lang="ja-JP" altLang="en-US" sz="1000" dirty="0">
                  <a:latin typeface="+mn-ea"/>
                </a:rPr>
                <a:t>□　現在、地域有数の有力企業に成長（無借金経営）</a:t>
              </a:r>
              <a:endParaRPr kumimoji="1" lang="en-US" altLang="ja-JP" sz="1000" dirty="0">
                <a:latin typeface="+mn-ea"/>
              </a:endParaRPr>
            </a:p>
          </p:txBody>
        </p:sp>
      </p:grpSp>
      <p:grpSp>
        <p:nvGrpSpPr>
          <p:cNvPr id="113" name="グループ化 112"/>
          <p:cNvGrpSpPr/>
          <p:nvPr/>
        </p:nvGrpSpPr>
        <p:grpSpPr>
          <a:xfrm>
            <a:off x="353313" y="5161076"/>
            <a:ext cx="9047492" cy="576000"/>
            <a:chOff x="529931" y="4807946"/>
            <a:chExt cx="9047492" cy="576000"/>
          </a:xfrm>
        </p:grpSpPr>
        <p:grpSp>
          <p:nvGrpSpPr>
            <p:cNvPr id="114" name="グループ化 113"/>
            <p:cNvGrpSpPr/>
            <p:nvPr/>
          </p:nvGrpSpPr>
          <p:grpSpPr>
            <a:xfrm>
              <a:off x="529931" y="4807946"/>
              <a:ext cx="2774055" cy="576000"/>
              <a:chOff x="4409473" y="2044014"/>
              <a:chExt cx="2774055" cy="576000"/>
            </a:xfrm>
          </p:grpSpPr>
          <p:sp>
            <p:nvSpPr>
              <p:cNvPr id="116" name="正方形/長方形 115">
                <a:extLst>
                  <a:ext uri="{FF2B5EF4-FFF2-40B4-BE49-F238E27FC236}">
                    <a16:creationId xmlns:a16="http://schemas.microsoft.com/office/drawing/2014/main" id="{2DB0A65F-C9AA-7882-B8D9-A92CAAAA3628}"/>
                  </a:ext>
                </a:extLst>
              </p:cNvPr>
              <p:cNvSpPr/>
              <p:nvPr/>
            </p:nvSpPr>
            <p:spPr>
              <a:xfrm>
                <a:off x="5075889" y="2081489"/>
                <a:ext cx="2107639" cy="501049"/>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n-ea"/>
                  </a:rPr>
                  <a:t>数値傾向</a:t>
                </a:r>
                <a:endParaRPr kumimoji="1" lang="en-US" altLang="ja-JP" sz="1200" b="1" dirty="0">
                  <a:solidFill>
                    <a:schemeClr val="tx1"/>
                  </a:solidFill>
                  <a:latin typeface="+mn-ea"/>
                </a:endParaRPr>
              </a:p>
            </p:txBody>
          </p:sp>
          <p:sp>
            <p:nvSpPr>
              <p:cNvPr id="117" name="楕円 116">
                <a:extLst>
                  <a:ext uri="{FF2B5EF4-FFF2-40B4-BE49-F238E27FC236}">
                    <a16:creationId xmlns:a16="http://schemas.microsoft.com/office/drawing/2014/main" id="{194C0FAD-4A21-444C-8E29-82337037759B}"/>
                  </a:ext>
                </a:extLst>
              </p:cNvPr>
              <p:cNvSpPr/>
              <p:nvPr/>
            </p:nvSpPr>
            <p:spPr>
              <a:xfrm>
                <a:off x="4409473" y="2044014"/>
                <a:ext cx="576000" cy="576000"/>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i="1" dirty="0">
                  <a:solidFill>
                    <a:schemeClr val="accent2"/>
                  </a:solidFill>
                  <a:latin typeface="+mn-ea"/>
                </a:endParaRPr>
              </a:p>
            </p:txBody>
          </p:sp>
          <p:sp>
            <p:nvSpPr>
              <p:cNvPr id="118" name="テキスト ボックス 117">
                <a:extLst>
                  <a:ext uri="{FF2B5EF4-FFF2-40B4-BE49-F238E27FC236}">
                    <a16:creationId xmlns:a16="http://schemas.microsoft.com/office/drawing/2014/main" id="{8FC5ADF6-F119-4452-98CF-8090C0B4CC5F}"/>
                  </a:ext>
                </a:extLst>
              </p:cNvPr>
              <p:cNvSpPr txBox="1"/>
              <p:nvPr/>
            </p:nvSpPr>
            <p:spPr>
              <a:xfrm>
                <a:off x="4441106" y="2115855"/>
                <a:ext cx="457869" cy="461665"/>
              </a:xfrm>
              <a:prstGeom prst="rect">
                <a:avLst/>
              </a:prstGeom>
              <a:noFill/>
              <a:ln>
                <a:noFill/>
              </a:ln>
            </p:spPr>
            <p:txBody>
              <a:bodyPr wrap="square" rtlCol="0">
                <a:spAutoFit/>
              </a:bodyPr>
              <a:lstStyle/>
              <a:p>
                <a:pPr algn="ctr"/>
                <a:r>
                  <a:rPr kumimoji="1" lang="ja-JP" altLang="en-US" sz="2400" b="1" i="1" dirty="0">
                    <a:solidFill>
                      <a:schemeClr val="accent2">
                        <a:lumMod val="60000"/>
                        <a:lumOff val="40000"/>
                      </a:schemeClr>
                    </a:solidFill>
                    <a:latin typeface="Britannic Bold" panose="020B0903060703020204" pitchFamily="34" charset="0"/>
                  </a:rPr>
                  <a:t>２</a:t>
                </a:r>
              </a:p>
            </p:txBody>
          </p:sp>
        </p:grpSp>
        <p:sp>
          <p:nvSpPr>
            <p:cNvPr id="115" name="テキスト ボックス 114">
              <a:extLst>
                <a:ext uri="{FF2B5EF4-FFF2-40B4-BE49-F238E27FC236}">
                  <a16:creationId xmlns:a16="http://schemas.microsoft.com/office/drawing/2014/main" id="{2DAA054F-36DC-D855-3203-33015158E6CC}"/>
                </a:ext>
              </a:extLst>
            </p:cNvPr>
            <p:cNvSpPr txBox="1"/>
            <p:nvPr/>
          </p:nvSpPr>
          <p:spPr>
            <a:xfrm>
              <a:off x="3309665" y="4818946"/>
              <a:ext cx="6267758" cy="553998"/>
            </a:xfrm>
            <a:prstGeom prst="rect">
              <a:avLst/>
            </a:prstGeom>
            <a:noFill/>
          </p:spPr>
          <p:txBody>
            <a:bodyPr wrap="square" rtlCol="0">
              <a:spAutoFit/>
            </a:bodyPr>
            <a:lstStyle/>
            <a:p>
              <a:r>
                <a:rPr kumimoji="1" lang="ja-JP" altLang="en-US" sz="1000" dirty="0">
                  <a:latin typeface="+mn-ea"/>
                </a:rPr>
                <a:t>□　売上高総利益率は、常に業界平均を下回っていた</a:t>
              </a:r>
              <a:endParaRPr kumimoji="1" lang="en-US" altLang="ja-JP" sz="1000" dirty="0">
                <a:latin typeface="+mn-ea"/>
              </a:endParaRPr>
            </a:p>
            <a:p>
              <a:r>
                <a:rPr kumimoji="1" lang="ja-JP" altLang="en-US" sz="1000" dirty="0">
                  <a:latin typeface="+mn-ea"/>
                </a:rPr>
                <a:t>□　本来、建設業は、売上高当期純利益率で</a:t>
              </a:r>
              <a:r>
                <a:rPr kumimoji="1" lang="en-US" altLang="ja-JP" sz="1000" dirty="0">
                  <a:latin typeface="+mn-ea"/>
                </a:rPr>
                <a:t>ROA</a:t>
              </a:r>
              <a:r>
                <a:rPr kumimoji="1" lang="ja-JP" altLang="en-US" sz="1000" dirty="0" err="1">
                  <a:latin typeface="+mn-ea"/>
                </a:rPr>
                <a:t>を維</a:t>
              </a:r>
              <a:r>
                <a:rPr kumimoji="1" lang="ja-JP" altLang="en-US" sz="1000" dirty="0">
                  <a:latin typeface="+mn-ea"/>
                </a:rPr>
                <a:t>持させるが、当該企業はそれも業界平均程度</a:t>
              </a:r>
              <a:endParaRPr kumimoji="1" lang="en-US" altLang="ja-JP" sz="1000" dirty="0">
                <a:latin typeface="+mn-ea"/>
              </a:endParaRPr>
            </a:p>
            <a:p>
              <a:r>
                <a:rPr kumimoji="1" lang="ja-JP" altLang="en-US" sz="1000" dirty="0">
                  <a:latin typeface="+mn-ea"/>
                </a:rPr>
                <a:t>□　建設業では珍しく、総資本回転率が業界平均を上回る形で</a:t>
              </a:r>
              <a:r>
                <a:rPr kumimoji="1" lang="en-US" altLang="ja-JP" sz="1000" dirty="0">
                  <a:latin typeface="+mn-ea"/>
                </a:rPr>
                <a:t>ROA</a:t>
              </a:r>
              <a:r>
                <a:rPr kumimoji="1" lang="ja-JP" altLang="en-US" sz="1000" dirty="0" err="1">
                  <a:latin typeface="+mn-ea"/>
                </a:rPr>
                <a:t>を維</a:t>
              </a:r>
              <a:r>
                <a:rPr kumimoji="1" lang="ja-JP" altLang="en-US" sz="1000" dirty="0">
                  <a:latin typeface="+mn-ea"/>
                </a:rPr>
                <a:t>持していた</a:t>
              </a:r>
              <a:endParaRPr kumimoji="1" lang="en-US" altLang="ja-JP" sz="1000" dirty="0">
                <a:latin typeface="+mn-ea"/>
              </a:endParaRPr>
            </a:p>
          </p:txBody>
        </p:sp>
      </p:grpSp>
      <p:grpSp>
        <p:nvGrpSpPr>
          <p:cNvPr id="119" name="グループ化 118"/>
          <p:cNvGrpSpPr/>
          <p:nvPr/>
        </p:nvGrpSpPr>
        <p:grpSpPr>
          <a:xfrm>
            <a:off x="358312" y="5926127"/>
            <a:ext cx="9168093" cy="707886"/>
            <a:chOff x="561564" y="5593489"/>
            <a:chExt cx="9168093" cy="707886"/>
          </a:xfrm>
        </p:grpSpPr>
        <p:grpSp>
          <p:nvGrpSpPr>
            <p:cNvPr id="120" name="グループ化 119"/>
            <p:cNvGrpSpPr/>
            <p:nvPr/>
          </p:nvGrpSpPr>
          <p:grpSpPr>
            <a:xfrm>
              <a:off x="561564" y="5651612"/>
              <a:ext cx="2769056" cy="576000"/>
              <a:chOff x="4441106" y="2886755"/>
              <a:chExt cx="2769056" cy="576000"/>
            </a:xfrm>
          </p:grpSpPr>
          <p:sp>
            <p:nvSpPr>
              <p:cNvPr id="122" name="楕円 121">
                <a:extLst>
                  <a:ext uri="{FF2B5EF4-FFF2-40B4-BE49-F238E27FC236}">
                    <a16:creationId xmlns:a16="http://schemas.microsoft.com/office/drawing/2014/main" id="{2AE0324C-3B8C-24E1-8BC4-F9FCA16881D9}"/>
                  </a:ext>
                </a:extLst>
              </p:cNvPr>
              <p:cNvSpPr/>
              <p:nvPr/>
            </p:nvSpPr>
            <p:spPr>
              <a:xfrm>
                <a:off x="4441106" y="2886755"/>
                <a:ext cx="576000" cy="576000"/>
              </a:xfrm>
              <a:prstGeom prst="ellipse">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dirty="0">
                  <a:solidFill>
                    <a:schemeClr val="accent6">
                      <a:lumMod val="60000"/>
                      <a:lumOff val="40000"/>
                    </a:schemeClr>
                  </a:solidFill>
                  <a:latin typeface="+mn-ea"/>
                  <a:cs typeface="Times New Roman" panose="02020603050405020304" pitchFamily="18" charset="0"/>
                </a:endParaRPr>
              </a:p>
            </p:txBody>
          </p:sp>
          <p:sp>
            <p:nvSpPr>
              <p:cNvPr id="123" name="正方形/長方形 122">
                <a:extLst>
                  <a:ext uri="{FF2B5EF4-FFF2-40B4-BE49-F238E27FC236}">
                    <a16:creationId xmlns:a16="http://schemas.microsoft.com/office/drawing/2014/main" id="{3EC40967-2ED1-3B72-5B58-805876737928}"/>
                  </a:ext>
                </a:extLst>
              </p:cNvPr>
              <p:cNvSpPr/>
              <p:nvPr/>
            </p:nvSpPr>
            <p:spPr>
              <a:xfrm>
                <a:off x="5073758" y="2918522"/>
                <a:ext cx="2136404" cy="501049"/>
              </a:xfrm>
              <a:prstGeom prst="rect">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n-ea"/>
                  </a:rPr>
                  <a:t>仮説と結果</a:t>
                </a:r>
                <a:endParaRPr kumimoji="1" lang="en-US" altLang="ja-JP" sz="1200" b="1" dirty="0">
                  <a:solidFill>
                    <a:schemeClr val="tx1"/>
                  </a:solidFill>
                  <a:latin typeface="+mn-ea"/>
                </a:endParaRPr>
              </a:p>
            </p:txBody>
          </p:sp>
          <p:sp>
            <p:nvSpPr>
              <p:cNvPr id="124" name="正方形/長方形 123"/>
              <p:cNvSpPr/>
              <p:nvPr/>
            </p:nvSpPr>
            <p:spPr>
              <a:xfrm>
                <a:off x="4497758" y="2957906"/>
                <a:ext cx="400361" cy="461665"/>
              </a:xfrm>
              <a:prstGeom prst="rect">
                <a:avLst/>
              </a:prstGeom>
            </p:spPr>
            <p:txBody>
              <a:bodyPr wrap="square">
                <a:spAutoFit/>
              </a:bodyPr>
              <a:lstStyle/>
              <a:p>
                <a:pPr algn="ctr"/>
                <a:r>
                  <a:rPr kumimoji="1" lang="ja-JP" altLang="en-US" sz="2400" b="1" i="1" dirty="0">
                    <a:solidFill>
                      <a:schemeClr val="accent6">
                        <a:lumMod val="60000"/>
                        <a:lumOff val="40000"/>
                      </a:schemeClr>
                    </a:solidFill>
                    <a:latin typeface="+mn-ea"/>
                    <a:cs typeface="Times New Roman" panose="02020603050405020304" pitchFamily="18" charset="0"/>
                  </a:rPr>
                  <a:t>３</a:t>
                </a:r>
              </a:p>
            </p:txBody>
          </p:sp>
        </p:grpSp>
        <p:sp>
          <p:nvSpPr>
            <p:cNvPr id="121" name="テキスト ボックス 120">
              <a:extLst>
                <a:ext uri="{FF2B5EF4-FFF2-40B4-BE49-F238E27FC236}">
                  <a16:creationId xmlns:a16="http://schemas.microsoft.com/office/drawing/2014/main" id="{2DAA054F-36DC-D855-3203-33015158E6CC}"/>
                </a:ext>
              </a:extLst>
            </p:cNvPr>
            <p:cNvSpPr txBox="1"/>
            <p:nvPr/>
          </p:nvSpPr>
          <p:spPr>
            <a:xfrm>
              <a:off x="3358883" y="5593489"/>
              <a:ext cx="6370774" cy="707886"/>
            </a:xfrm>
            <a:prstGeom prst="rect">
              <a:avLst/>
            </a:prstGeom>
            <a:noFill/>
          </p:spPr>
          <p:txBody>
            <a:bodyPr wrap="square" rtlCol="0">
              <a:spAutoFit/>
            </a:bodyPr>
            <a:lstStyle/>
            <a:p>
              <a:r>
                <a:rPr kumimoji="1" lang="ja-JP" altLang="en-US" sz="1000" dirty="0">
                  <a:latin typeface="+mn-ea"/>
                </a:rPr>
                <a:t>□　資金繰りに窮し、強引な薄利受注をしていないか？ 原価管理等が杜撰ではないか？</a:t>
              </a:r>
              <a:endParaRPr kumimoji="1" lang="en-US" altLang="ja-JP" sz="1000" dirty="0">
                <a:latin typeface="+mn-ea"/>
              </a:endParaRPr>
            </a:p>
            <a:p>
              <a:r>
                <a:rPr kumimoji="1" lang="ja-JP" altLang="en-US" sz="1000" dirty="0">
                  <a:latin typeface="+mn-ea"/>
                </a:rPr>
                <a:t>□　収益性の高い官公庁工事の元請受注力が乏しかったが、薄利受注が多いが故に原価管理が厳格だった</a:t>
              </a:r>
              <a:endParaRPr kumimoji="1" lang="en-US" altLang="ja-JP" sz="1000" dirty="0">
                <a:latin typeface="+mn-ea"/>
              </a:endParaRPr>
            </a:p>
            <a:p>
              <a:r>
                <a:rPr kumimoji="1" lang="ja-JP" altLang="en-US" sz="1000" dirty="0">
                  <a:latin typeface="+mn-ea"/>
                </a:rPr>
                <a:t>□　</a:t>
              </a:r>
              <a:r>
                <a:rPr kumimoji="1" lang="ja-JP" altLang="en-US" sz="1000" spc="-10" dirty="0">
                  <a:latin typeface="+mn-ea"/>
                </a:rPr>
                <a:t>薄利でも多くの工事を長年手掛けることで、技術者の経験値が上がり、県内有数の下水工事の最新工法</a:t>
              </a:r>
              <a:endParaRPr kumimoji="1" lang="en-US" altLang="ja-JP" sz="1000" spc="-10" dirty="0">
                <a:latin typeface="+mn-ea"/>
              </a:endParaRPr>
            </a:p>
            <a:p>
              <a:r>
                <a:rPr kumimoji="1" lang="ja-JP" altLang="en-US" sz="1000" dirty="0">
                  <a:latin typeface="+mn-ea"/>
                </a:rPr>
                <a:t>　　を駆使する優良企業に成長した</a:t>
              </a:r>
              <a:endParaRPr kumimoji="1" lang="en-US" altLang="ja-JP" sz="1000" dirty="0">
                <a:latin typeface="+mn-ea"/>
              </a:endParaRPr>
            </a:p>
          </p:txBody>
        </p:sp>
      </p:grpSp>
      <p:cxnSp>
        <p:nvCxnSpPr>
          <p:cNvPr id="125" name="直線コネクタ 124">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2" name="直線コネクタ 51">
            <a:extLst>
              <a:ext uri="{FF2B5EF4-FFF2-40B4-BE49-F238E27FC236}">
                <a16:creationId xmlns:a16="http://schemas.microsoft.com/office/drawing/2014/main" id="{0EB3233E-B893-4679-07F8-520BB236E985}"/>
              </a:ext>
            </a:extLst>
          </p:cNvPr>
          <p:cNvCxnSpPr/>
          <p:nvPr/>
        </p:nvCxnSpPr>
        <p:spPr>
          <a:xfrm>
            <a:off x="252413" y="6727339"/>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53" name="テキスト ボックス 52">
            <a:extLst>
              <a:ext uri="{FF2B5EF4-FFF2-40B4-BE49-F238E27FC236}">
                <a16:creationId xmlns:a16="http://schemas.microsoft.com/office/drawing/2014/main" id="{DEAB04D3-8360-30A4-D668-3C33DB2AC717}"/>
              </a:ext>
            </a:extLst>
          </p:cNvPr>
          <p:cNvSpPr txBox="1"/>
          <p:nvPr/>
        </p:nvSpPr>
        <p:spPr>
          <a:xfrm>
            <a:off x="3155631" y="1454662"/>
            <a:ext cx="6262689" cy="553998"/>
          </a:xfrm>
          <a:prstGeom prst="rect">
            <a:avLst/>
          </a:prstGeom>
          <a:noFill/>
        </p:spPr>
        <p:txBody>
          <a:bodyPr wrap="square" rtlCol="0">
            <a:spAutoFit/>
          </a:bodyPr>
          <a:lstStyle/>
          <a:p>
            <a:r>
              <a:rPr kumimoji="1" lang="ja-JP" altLang="en-US" sz="1000" dirty="0">
                <a:latin typeface="+mn-ea"/>
              </a:rPr>
              <a:t>□　地域の食品小売業（地域に十数店舗を展開） 年商</a:t>
            </a:r>
            <a:r>
              <a:rPr kumimoji="1" lang="en-US" altLang="ja-JP" sz="1000" dirty="0">
                <a:latin typeface="+mn-ea"/>
              </a:rPr>
              <a:t>140</a:t>
            </a:r>
            <a:r>
              <a:rPr kumimoji="1" lang="ja-JP" altLang="en-US" sz="1000" dirty="0">
                <a:latin typeface="+mn-ea"/>
              </a:rPr>
              <a:t>億円</a:t>
            </a:r>
            <a:endParaRPr kumimoji="1" lang="en-US" altLang="ja-JP" sz="1000" dirty="0">
              <a:latin typeface="+mn-ea"/>
            </a:endParaRPr>
          </a:p>
          <a:p>
            <a:r>
              <a:rPr kumimoji="1" lang="ja-JP" altLang="en-US" sz="1000" dirty="0">
                <a:latin typeface="+mn-ea"/>
              </a:rPr>
              <a:t>□　一般的なスーパーマーケットを展開していた</a:t>
            </a:r>
            <a:endParaRPr kumimoji="1" lang="en-US" altLang="ja-JP" sz="1000" dirty="0">
              <a:latin typeface="+mn-ea"/>
            </a:endParaRPr>
          </a:p>
          <a:p>
            <a:r>
              <a:rPr kumimoji="1" lang="ja-JP" altLang="en-US" sz="1000" dirty="0">
                <a:latin typeface="+mn-ea"/>
              </a:rPr>
              <a:t>□　最終的には、大手に事業譲渡をして、企業は特別清算により整理という結末を迎えた</a:t>
            </a:r>
            <a:endParaRPr kumimoji="1" lang="en-US" altLang="ja-JP" sz="1000" dirty="0">
              <a:latin typeface="+mn-ea"/>
            </a:endParaRPr>
          </a:p>
        </p:txBody>
      </p:sp>
    </p:spTree>
    <p:extLst>
      <p:ext uri="{BB962C8B-B14F-4D97-AF65-F5344CB8AC3E}">
        <p14:creationId xmlns:p14="http://schemas.microsoft.com/office/powerpoint/2010/main" val="32827598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テキスト ボックス 25">
            <a:extLst>
              <a:ext uri="{FF2B5EF4-FFF2-40B4-BE49-F238E27FC236}">
                <a16:creationId xmlns:a16="http://schemas.microsoft.com/office/drawing/2014/main" id="{3653C19B-56A1-78CA-F567-134612A2C22F}"/>
              </a:ext>
            </a:extLst>
          </p:cNvPr>
          <p:cNvSpPr txBox="1"/>
          <p:nvPr/>
        </p:nvSpPr>
        <p:spPr>
          <a:xfrm>
            <a:off x="546265" y="5646001"/>
            <a:ext cx="8874431" cy="553998"/>
          </a:xfrm>
          <a:prstGeom prst="rect">
            <a:avLst/>
          </a:prstGeom>
          <a:noFill/>
        </p:spPr>
        <p:txBody>
          <a:bodyPr wrap="square" rtlCol="0">
            <a:spAutoFit/>
          </a:bodyPr>
          <a:lstStyle/>
          <a:p>
            <a:r>
              <a:rPr kumimoji="1" lang="ja-JP" altLang="en-US" sz="1000" spc="-40" dirty="0"/>
              <a:t>　あえて挙げるとすれば上記のような人材ですが、それでも提言や助言ができる範囲は限られているといってよいでしょう。もちろん、企業経営においては、オーナー社長に再考していただきたい局面も時としてありますが、一般論に耳を</a:t>
            </a:r>
            <a:r>
              <a:rPr kumimoji="1" lang="ja-JP" altLang="en-US" sz="1000" spc="-50" dirty="0"/>
              <a:t>傾けない、社内の声や提言が聞こえていないことをもって“役員・社員</a:t>
            </a:r>
            <a:r>
              <a:rPr kumimoji="1" lang="ja-JP" altLang="en-US" sz="1000" spc="-40" dirty="0"/>
              <a:t>の意識が低い”と判断することは早計といえます。重要な局面では、親族や利害関係者である金融機関の助言の効果が大きい点にも留意が必要です。</a:t>
            </a:r>
            <a:endParaRPr kumimoji="1" lang="en-US" altLang="ja-JP" sz="1000" spc="-40" dirty="0"/>
          </a:p>
        </p:txBody>
      </p:sp>
      <p:sp>
        <p:nvSpPr>
          <p:cNvPr id="3" name="テキスト ボックス 2">
            <a:extLst>
              <a:ext uri="{FF2B5EF4-FFF2-40B4-BE49-F238E27FC236}">
                <a16:creationId xmlns:a16="http://schemas.microsoft.com/office/drawing/2014/main" id="{B6142B44-792F-68FE-CF6F-935ECF6C9B28}"/>
              </a:ext>
            </a:extLst>
          </p:cNvPr>
          <p:cNvSpPr txBox="1"/>
          <p:nvPr/>
        </p:nvSpPr>
        <p:spPr>
          <a:xfrm>
            <a:off x="0" y="0"/>
            <a:ext cx="6448425" cy="492443"/>
          </a:xfrm>
          <a:prstGeom prst="rect">
            <a:avLst/>
          </a:prstGeom>
          <a:noFill/>
        </p:spPr>
        <p:txBody>
          <a:bodyPr wrap="square" rtlCol="0">
            <a:spAutoFit/>
          </a:bodyPr>
          <a:lstStyle/>
          <a:p>
            <a:r>
              <a:rPr kumimoji="1" lang="ja-JP" altLang="en-US" sz="2600" b="1" u="sng" dirty="0">
                <a:latin typeface="+mn-ea"/>
              </a:rPr>
              <a:t>全業種共通</a:t>
            </a:r>
            <a:r>
              <a:rPr kumimoji="1" lang="ja-JP" altLang="en-US" sz="2000" b="1" u="sng" dirty="0">
                <a:latin typeface="+mn-ea"/>
              </a:rPr>
              <a:t>　</a:t>
            </a:r>
            <a:r>
              <a:rPr kumimoji="1" lang="ja-JP" altLang="en-US" b="1" u="sng" dirty="0">
                <a:latin typeface="+mn-ea"/>
              </a:rPr>
              <a:t>中小企業の目利き（訪問時編）　その１</a:t>
            </a:r>
          </a:p>
        </p:txBody>
      </p:sp>
      <p:sp>
        <p:nvSpPr>
          <p:cNvPr id="13" name="テキスト ボックス 12">
            <a:extLst>
              <a:ext uri="{FF2B5EF4-FFF2-40B4-BE49-F238E27FC236}">
                <a16:creationId xmlns:a16="http://schemas.microsoft.com/office/drawing/2014/main" id="{8365FCA8-DE0B-D87F-0F09-8D356411D6C8}"/>
              </a:ext>
            </a:extLst>
          </p:cNvPr>
          <p:cNvSpPr txBox="1"/>
          <p:nvPr/>
        </p:nvSpPr>
        <p:spPr>
          <a:xfrm>
            <a:off x="546265" y="1888581"/>
            <a:ext cx="8910056" cy="1477328"/>
          </a:xfrm>
          <a:prstGeom prst="rect">
            <a:avLst/>
          </a:prstGeom>
          <a:noFill/>
        </p:spPr>
        <p:txBody>
          <a:bodyPr wrap="square" rtlCol="0">
            <a:spAutoFit/>
          </a:bodyPr>
          <a:lstStyle/>
          <a:p>
            <a:r>
              <a:rPr kumimoji="1" lang="ja-JP" altLang="en-US" sz="1000" spc="-60" dirty="0">
                <a:latin typeface="+mn-ea"/>
              </a:rPr>
              <a:t>　</a:t>
            </a:r>
            <a:r>
              <a:rPr kumimoji="1" lang="ja-JP" altLang="en-US" sz="1000" spc="50" dirty="0">
                <a:latin typeface="+mn-ea"/>
              </a:rPr>
              <a:t>「あの社長は右腕を育てられない」「あの社長には優秀なブレインがいない」という課題を聞くことがあります。もちろん、素晴らしい右腕やスタッフを採用・育成して力を発揮させられる経営手腕があるに越したことはありませんが、中小企業は良くも悪くもオーナー社長が大きな権限を有していることが多いです。</a:t>
            </a:r>
            <a:endParaRPr kumimoji="1" lang="en-US" altLang="ja-JP" sz="1000" spc="50" dirty="0">
              <a:latin typeface="+mn-ea"/>
            </a:endParaRPr>
          </a:p>
          <a:p>
            <a:pPr>
              <a:spcBef>
                <a:spcPts val="600"/>
              </a:spcBef>
            </a:pPr>
            <a:r>
              <a:rPr kumimoji="1" lang="ja-JP" altLang="en-US" sz="1000" spc="40" dirty="0">
                <a:latin typeface="+mn-ea"/>
              </a:rPr>
              <a:t>　</a:t>
            </a:r>
            <a:r>
              <a:rPr kumimoji="1" lang="ja-JP" altLang="en-US" sz="1000" dirty="0">
                <a:latin typeface="+mn-ea"/>
              </a:rPr>
              <a:t>オーナー社長の権力や影響力の大きさを想像するのは難しいことかもしれません。中小企業のトップには権限が集中しており、かつ株式の大半を保有</a:t>
            </a:r>
            <a:r>
              <a:rPr kumimoji="1" lang="ja-JP" altLang="en-US" sz="1000" spc="30" dirty="0">
                <a:latin typeface="+mn-ea"/>
              </a:rPr>
              <a:t>していることが多く、会社の全てに関する責任も併せて負っています。「責任を取るのはどうせ自分だから、好きなようにやる」と否定的に捉える</a:t>
            </a:r>
            <a:r>
              <a:rPr kumimoji="1" lang="ja-JP" altLang="en-US" sz="1000" spc="40" dirty="0">
                <a:latin typeface="+mn-ea"/>
              </a:rPr>
              <a:t>こともできますが、いずれにせよ単なる批判や苦言によって、その特性上、経営の舵を大きく切るという判断は安易にしないことも多いです。</a:t>
            </a:r>
            <a:endParaRPr kumimoji="1" lang="en-US" altLang="ja-JP" sz="1000" spc="40" dirty="0">
              <a:latin typeface="+mn-ea"/>
            </a:endParaRPr>
          </a:p>
          <a:p>
            <a:pPr>
              <a:spcBef>
                <a:spcPts val="600"/>
              </a:spcBef>
            </a:pPr>
            <a:r>
              <a:rPr kumimoji="1" lang="ja-JP" altLang="en-US" sz="1000" spc="50" dirty="0">
                <a:latin typeface="+mn-ea"/>
              </a:rPr>
              <a:t>　特に、創業者は強い個性と推進力で事業を進める人も多いため、これらに目が行きがちですが、中小企業の特性ということを理解せずに経営者のパーソナルな断片だけからとらえると、事業性を大きく見誤ることにもなりかねないので注意が必要です。</a:t>
            </a:r>
            <a:endParaRPr kumimoji="1" lang="en-US" altLang="ja-JP" sz="1000" spc="50" dirty="0"/>
          </a:p>
        </p:txBody>
      </p:sp>
      <p:cxnSp>
        <p:nvCxnSpPr>
          <p:cNvPr id="14" name="直線コネクタ 13">
            <a:extLst>
              <a:ext uri="{FF2B5EF4-FFF2-40B4-BE49-F238E27FC236}">
                <a16:creationId xmlns:a16="http://schemas.microsoft.com/office/drawing/2014/main" id="{923FEE5E-B0C2-27C6-F020-7EB5201715F4}"/>
              </a:ext>
            </a:extLst>
          </p:cNvPr>
          <p:cNvCxnSpPr/>
          <p:nvPr/>
        </p:nvCxnSpPr>
        <p:spPr>
          <a:xfrm>
            <a:off x="251151" y="652462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A1F1C8E8-799A-F5A4-B1D4-1994CF1A1B7C}"/>
              </a:ext>
            </a:extLst>
          </p:cNvPr>
          <p:cNvCxnSpPr/>
          <p:nvPr/>
        </p:nvCxnSpPr>
        <p:spPr>
          <a:xfrm>
            <a:off x="251151" y="3600949"/>
            <a:ext cx="9401175" cy="0"/>
          </a:xfrm>
          <a:prstGeom prst="line">
            <a:avLst/>
          </a:prstGeom>
          <a:ln w="28575">
            <a:solidFill>
              <a:schemeClr val="bg2">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F6D08C7B-1AB4-9077-6804-1C48FC4861A4}"/>
              </a:ext>
            </a:extLst>
          </p:cNvPr>
          <p:cNvSpPr txBox="1"/>
          <p:nvPr/>
        </p:nvSpPr>
        <p:spPr>
          <a:xfrm>
            <a:off x="1132284" y="3810753"/>
            <a:ext cx="7641432" cy="338554"/>
          </a:xfrm>
          <a:prstGeom prst="rect">
            <a:avLst/>
          </a:prstGeom>
          <a:solidFill>
            <a:schemeClr val="accent5">
              <a:lumMod val="40000"/>
              <a:lumOff val="60000"/>
              <a:alpha val="23000"/>
            </a:schemeClr>
          </a:solidFill>
          <a:ln w="44450">
            <a:solidFill>
              <a:schemeClr val="accent5">
                <a:lumMod val="60000"/>
                <a:lumOff val="40000"/>
              </a:schemeClr>
            </a:solidFill>
          </a:ln>
        </p:spPr>
        <p:txBody>
          <a:bodyPr wrap="square" rtlCol="0">
            <a:spAutoFit/>
          </a:bodyPr>
          <a:lstStyle/>
          <a:p>
            <a:pPr algn="ctr"/>
            <a:r>
              <a:rPr kumimoji="1" lang="ja-JP" altLang="en-US" sz="1600" dirty="0">
                <a:latin typeface="HG創英角ｺﾞｼｯｸUB" panose="020B0909000000000000" pitchFamily="49" charset="-128"/>
                <a:ea typeface="HG創英角ｺﾞｼｯｸUB" panose="020B0909000000000000" pitchFamily="49" charset="-128"/>
              </a:rPr>
              <a:t>～　オーナー社長に一定の影響力を発揮できそうな社内人材　～</a:t>
            </a:r>
          </a:p>
        </p:txBody>
      </p:sp>
      <p:sp>
        <p:nvSpPr>
          <p:cNvPr id="20" name="テキスト ボックス 19">
            <a:extLst>
              <a:ext uri="{FF2B5EF4-FFF2-40B4-BE49-F238E27FC236}">
                <a16:creationId xmlns:a16="http://schemas.microsoft.com/office/drawing/2014/main" id="{6672F384-CCBF-C128-C399-E44F35CC915C}"/>
              </a:ext>
            </a:extLst>
          </p:cNvPr>
          <p:cNvSpPr txBox="1"/>
          <p:nvPr/>
        </p:nvSpPr>
        <p:spPr>
          <a:xfrm>
            <a:off x="891541" y="4391221"/>
            <a:ext cx="2062161" cy="369332"/>
          </a:xfrm>
          <a:prstGeom prst="rect">
            <a:avLst/>
          </a:prstGeom>
          <a:solidFill>
            <a:schemeClr val="accent5">
              <a:lumMod val="40000"/>
              <a:lumOff val="60000"/>
              <a:alpha val="23000"/>
            </a:schemeClr>
          </a:solidFill>
        </p:spPr>
        <p:txBody>
          <a:bodyPr wrap="square" rtlCol="0">
            <a:spAutoFit/>
          </a:bodyPr>
          <a:lstStyle/>
          <a:p>
            <a:pPr algn="ctr"/>
            <a:r>
              <a:rPr kumimoji="1" lang="ja-JP" altLang="en-US" dirty="0">
                <a:latin typeface="HG創英角ｺﾞｼｯｸUB" panose="020B0909000000000000" pitchFamily="49" charset="-128"/>
                <a:ea typeface="HG創英角ｺﾞｼｯｸUB" panose="020B0909000000000000" pitchFamily="49" charset="-128"/>
              </a:rPr>
              <a:t>資格・技能保有者</a:t>
            </a:r>
            <a:endParaRPr kumimoji="1" lang="en-US" altLang="ja-JP" dirty="0">
              <a:latin typeface="HG創英角ｺﾞｼｯｸUB" panose="020B0909000000000000" pitchFamily="49" charset="-128"/>
              <a:ea typeface="HG創英角ｺﾞｼｯｸUB" panose="020B0909000000000000" pitchFamily="49" charset="-128"/>
            </a:endParaRPr>
          </a:p>
        </p:txBody>
      </p:sp>
      <p:sp>
        <p:nvSpPr>
          <p:cNvPr id="21" name="テキスト ボックス 20">
            <a:extLst>
              <a:ext uri="{FF2B5EF4-FFF2-40B4-BE49-F238E27FC236}">
                <a16:creationId xmlns:a16="http://schemas.microsoft.com/office/drawing/2014/main" id="{F21FB795-DD10-EE28-CDB7-ABB0F6EF7921}"/>
              </a:ext>
            </a:extLst>
          </p:cNvPr>
          <p:cNvSpPr txBox="1"/>
          <p:nvPr/>
        </p:nvSpPr>
        <p:spPr>
          <a:xfrm>
            <a:off x="3964306" y="4391221"/>
            <a:ext cx="1524894" cy="369332"/>
          </a:xfrm>
          <a:prstGeom prst="rect">
            <a:avLst/>
          </a:prstGeom>
          <a:solidFill>
            <a:schemeClr val="accent5">
              <a:lumMod val="40000"/>
              <a:lumOff val="60000"/>
              <a:alpha val="23000"/>
            </a:schemeClr>
          </a:solidFill>
        </p:spPr>
        <p:txBody>
          <a:bodyPr wrap="square" rtlCol="0">
            <a:spAutoFit/>
          </a:bodyPr>
          <a:lstStyle/>
          <a:p>
            <a:pPr algn="ctr"/>
            <a:r>
              <a:rPr kumimoji="1" lang="ja-JP" altLang="en-US" dirty="0">
                <a:latin typeface="HG創英角ｺﾞｼｯｸUB" panose="020B0909000000000000" pitchFamily="49" charset="-128"/>
                <a:ea typeface="HG創英角ｺﾞｼｯｸUB" panose="020B0909000000000000" pitchFamily="49" charset="-128"/>
              </a:rPr>
              <a:t>販路保有者</a:t>
            </a:r>
          </a:p>
        </p:txBody>
      </p:sp>
      <p:sp>
        <p:nvSpPr>
          <p:cNvPr id="22" name="テキスト ボックス 21">
            <a:extLst>
              <a:ext uri="{FF2B5EF4-FFF2-40B4-BE49-F238E27FC236}">
                <a16:creationId xmlns:a16="http://schemas.microsoft.com/office/drawing/2014/main" id="{896DCD02-4117-96A6-A7CF-00C104B87579}"/>
              </a:ext>
            </a:extLst>
          </p:cNvPr>
          <p:cNvSpPr txBox="1"/>
          <p:nvPr/>
        </p:nvSpPr>
        <p:spPr>
          <a:xfrm>
            <a:off x="6499804" y="4391221"/>
            <a:ext cx="2447922" cy="369332"/>
          </a:xfrm>
          <a:prstGeom prst="rect">
            <a:avLst/>
          </a:prstGeom>
          <a:solidFill>
            <a:schemeClr val="accent5">
              <a:lumMod val="40000"/>
              <a:lumOff val="60000"/>
              <a:alpha val="23000"/>
            </a:schemeClr>
          </a:solidFill>
        </p:spPr>
        <p:txBody>
          <a:bodyPr wrap="square" rtlCol="0">
            <a:spAutoFit/>
          </a:bodyPr>
          <a:lstStyle/>
          <a:p>
            <a:pPr algn="ctr"/>
            <a:r>
              <a:rPr kumimoji="1" lang="ja-JP" altLang="en-US" dirty="0">
                <a:latin typeface="HG創英角ｺﾞｼｯｸUB" panose="020B0909000000000000" pitchFamily="49" charset="-128"/>
                <a:ea typeface="HG創英角ｺﾞｼｯｸUB" panose="020B0909000000000000" pitchFamily="49" charset="-128"/>
              </a:rPr>
              <a:t>利害関係者出身者</a:t>
            </a:r>
          </a:p>
        </p:txBody>
      </p:sp>
      <p:sp>
        <p:nvSpPr>
          <p:cNvPr id="23" name="テキスト ボックス 22">
            <a:extLst>
              <a:ext uri="{FF2B5EF4-FFF2-40B4-BE49-F238E27FC236}">
                <a16:creationId xmlns:a16="http://schemas.microsoft.com/office/drawing/2014/main" id="{37B1830A-6D3D-A5D3-2178-DE7EC58CF78D}"/>
              </a:ext>
            </a:extLst>
          </p:cNvPr>
          <p:cNvSpPr txBox="1"/>
          <p:nvPr/>
        </p:nvSpPr>
        <p:spPr>
          <a:xfrm>
            <a:off x="606744" y="4761560"/>
            <a:ext cx="2631756" cy="707886"/>
          </a:xfrm>
          <a:prstGeom prst="rect">
            <a:avLst/>
          </a:prstGeom>
          <a:solidFill>
            <a:schemeClr val="accent5">
              <a:lumMod val="40000"/>
              <a:lumOff val="60000"/>
              <a:alpha val="23000"/>
            </a:schemeClr>
          </a:solidFill>
        </p:spPr>
        <p:txBody>
          <a:bodyPr wrap="square" rtlCol="0">
            <a:spAutoFit/>
          </a:bodyPr>
          <a:lstStyle/>
          <a:p>
            <a:r>
              <a:rPr kumimoji="1" lang="ja-JP" altLang="en-US" sz="1000" dirty="0">
                <a:latin typeface="+mn-ea"/>
              </a:rPr>
              <a:t>　事業を行う上で不可欠な許認可を受ける</a:t>
            </a:r>
            <a:r>
              <a:rPr kumimoji="1" lang="ja-JP" altLang="en-US" sz="1000" spc="-40" dirty="0">
                <a:latin typeface="+mn-ea"/>
              </a:rPr>
              <a:t>ために必要な資格を社内で唯一保有する人材</a:t>
            </a:r>
            <a:r>
              <a:rPr kumimoji="1" lang="ja-JP" altLang="en-US" sz="1000" dirty="0">
                <a:latin typeface="+mn-ea"/>
              </a:rPr>
              <a:t>や、売上の一定割合を占める事業に必要な特殊な技能・技術を有する人材</a:t>
            </a:r>
            <a:endParaRPr kumimoji="1" lang="en-US" altLang="ja-JP" sz="1000" dirty="0">
              <a:latin typeface="+mn-ea"/>
            </a:endParaRPr>
          </a:p>
        </p:txBody>
      </p:sp>
      <p:sp>
        <p:nvSpPr>
          <p:cNvPr id="24" name="テキスト ボックス 23">
            <a:extLst>
              <a:ext uri="{FF2B5EF4-FFF2-40B4-BE49-F238E27FC236}">
                <a16:creationId xmlns:a16="http://schemas.microsoft.com/office/drawing/2014/main" id="{7C7FF7C0-75AA-E2C0-CCB1-98C371097094}"/>
              </a:ext>
            </a:extLst>
          </p:cNvPr>
          <p:cNvSpPr txBox="1"/>
          <p:nvPr/>
        </p:nvSpPr>
        <p:spPr>
          <a:xfrm>
            <a:off x="3523297" y="4760553"/>
            <a:ext cx="2565083" cy="707886"/>
          </a:xfrm>
          <a:prstGeom prst="rect">
            <a:avLst/>
          </a:prstGeom>
          <a:solidFill>
            <a:schemeClr val="accent5">
              <a:lumMod val="40000"/>
              <a:lumOff val="60000"/>
              <a:alpha val="23000"/>
            </a:schemeClr>
          </a:solidFill>
        </p:spPr>
        <p:txBody>
          <a:bodyPr wrap="square" rtlCol="0">
            <a:spAutoFit/>
          </a:bodyPr>
          <a:lstStyle/>
          <a:p>
            <a:r>
              <a:rPr kumimoji="1" lang="ja-JP" altLang="en-US" sz="1000" dirty="0">
                <a:latin typeface="+mn-ea"/>
              </a:rPr>
              <a:t>　売上の一定割合を占める取引先から、“名指し”で取引きを獲得している人材や、</a:t>
            </a:r>
            <a:r>
              <a:rPr kumimoji="1" lang="ja-JP" altLang="en-US" sz="1000" spc="60" dirty="0">
                <a:latin typeface="+mn-ea"/>
              </a:rPr>
              <a:t>ネットワークが豊富で営業活動全般に</a:t>
            </a:r>
            <a:r>
              <a:rPr kumimoji="1" lang="ja-JP" altLang="en-US" sz="1000" dirty="0">
                <a:latin typeface="+mn-ea"/>
              </a:rPr>
              <a:t>影響力の強い人材</a:t>
            </a:r>
            <a:endParaRPr kumimoji="1" lang="en-US" altLang="ja-JP" sz="1000" dirty="0">
              <a:latin typeface="+mn-ea"/>
            </a:endParaRPr>
          </a:p>
        </p:txBody>
      </p:sp>
      <p:sp>
        <p:nvSpPr>
          <p:cNvPr id="25" name="テキスト ボックス 24">
            <a:extLst>
              <a:ext uri="{FF2B5EF4-FFF2-40B4-BE49-F238E27FC236}">
                <a16:creationId xmlns:a16="http://schemas.microsoft.com/office/drawing/2014/main" id="{88D1CA55-81EA-AE2A-7F9A-A0668D993324}"/>
              </a:ext>
            </a:extLst>
          </p:cNvPr>
          <p:cNvSpPr txBox="1"/>
          <p:nvPr/>
        </p:nvSpPr>
        <p:spPr>
          <a:xfrm>
            <a:off x="6373177" y="4760553"/>
            <a:ext cx="2725103" cy="707886"/>
          </a:xfrm>
          <a:prstGeom prst="rect">
            <a:avLst/>
          </a:prstGeom>
          <a:solidFill>
            <a:schemeClr val="accent5">
              <a:lumMod val="40000"/>
              <a:lumOff val="60000"/>
              <a:alpha val="23000"/>
            </a:schemeClr>
          </a:solidFill>
        </p:spPr>
        <p:txBody>
          <a:bodyPr wrap="square" rtlCol="0">
            <a:spAutoFit/>
          </a:bodyPr>
          <a:lstStyle/>
          <a:p>
            <a:r>
              <a:rPr kumimoji="1" lang="ja-JP" altLang="en-US" sz="1000" dirty="0">
                <a:latin typeface="+mn-ea"/>
              </a:rPr>
              <a:t>　大口取引先や発注元の出身者、または経営</a:t>
            </a:r>
            <a:r>
              <a:rPr kumimoji="1" lang="ja-JP" altLang="en-US" sz="1000" spc="40" dirty="0">
                <a:latin typeface="+mn-ea"/>
              </a:rPr>
              <a:t>危機等に関連して受け入れることになった</a:t>
            </a:r>
            <a:r>
              <a:rPr kumimoji="1" lang="ja-JP" altLang="en-US" sz="1000" dirty="0">
                <a:latin typeface="+mn-ea"/>
              </a:rPr>
              <a:t>金融機関出身者等、企業の売上や財務全般に一定の影響力がある人材</a:t>
            </a:r>
            <a:endParaRPr kumimoji="1" lang="en-US" altLang="ja-JP" sz="1000" dirty="0">
              <a:latin typeface="+mn-ea"/>
            </a:endParaRPr>
          </a:p>
        </p:txBody>
      </p:sp>
      <p:sp>
        <p:nvSpPr>
          <p:cNvPr id="27" name="テキスト ボックス 26">
            <a:extLst>
              <a:ext uri="{FF2B5EF4-FFF2-40B4-BE49-F238E27FC236}">
                <a16:creationId xmlns:a16="http://schemas.microsoft.com/office/drawing/2014/main" id="{8113D595-3964-2C36-6F63-AA36066BD432}"/>
              </a:ext>
            </a:extLst>
          </p:cNvPr>
          <p:cNvSpPr txBox="1"/>
          <p:nvPr/>
        </p:nvSpPr>
        <p:spPr>
          <a:xfrm>
            <a:off x="196161" y="497697"/>
            <a:ext cx="8352617" cy="400110"/>
          </a:xfrm>
          <a:prstGeom prst="rect">
            <a:avLst/>
          </a:prstGeom>
          <a:noFill/>
        </p:spPr>
        <p:txBody>
          <a:bodyPr wrap="square" rtlCol="0">
            <a:spAutoFit/>
          </a:bodyPr>
          <a:lstStyle/>
          <a:p>
            <a:r>
              <a:rPr kumimoji="1" lang="ja-JP" altLang="en-US" sz="1000" dirty="0"/>
              <a:t>ここでは、中小企業に共通する目利きのうち、定性面についてポイントをまとめます。目利きのポイントというより、中小企業特有の傾向を</a:t>
            </a:r>
            <a:endParaRPr kumimoji="1" lang="en-US" altLang="ja-JP" sz="1000" dirty="0"/>
          </a:p>
          <a:p>
            <a:r>
              <a:rPr kumimoji="1" lang="ja-JP" altLang="en-US" sz="1000" dirty="0"/>
              <a:t>十分に理解できていないことからくる、誤解や誤認を防ぐという観点でまとめます。</a:t>
            </a:r>
            <a:endParaRPr kumimoji="1" lang="en-US" altLang="ja-JP" sz="1000" dirty="0"/>
          </a:p>
        </p:txBody>
      </p:sp>
      <p:sp>
        <p:nvSpPr>
          <p:cNvPr id="42" name="テキスト ボックス 41"/>
          <p:cNvSpPr txBox="1"/>
          <p:nvPr/>
        </p:nvSpPr>
        <p:spPr>
          <a:xfrm>
            <a:off x="8894101"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訪問時編</a:t>
            </a:r>
          </a:p>
        </p:txBody>
      </p:sp>
      <p:sp>
        <p:nvSpPr>
          <p:cNvPr id="43" name="テキスト ボックス 42"/>
          <p:cNvSpPr txBox="1"/>
          <p:nvPr/>
        </p:nvSpPr>
        <p:spPr>
          <a:xfrm>
            <a:off x="8899500" y="20901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全業種共通</a:t>
            </a:r>
          </a:p>
        </p:txBody>
      </p:sp>
      <p:sp>
        <p:nvSpPr>
          <p:cNvPr id="6" name="スライド番号プレースホルダー 5"/>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15</a:t>
            </a:fld>
            <a:endParaRPr kumimoji="1" lang="ja-JP" altLang="en-US"/>
          </a:p>
        </p:txBody>
      </p:sp>
      <p:grpSp>
        <p:nvGrpSpPr>
          <p:cNvPr id="38" name="グループ化 37"/>
          <p:cNvGrpSpPr/>
          <p:nvPr/>
        </p:nvGrpSpPr>
        <p:grpSpPr>
          <a:xfrm>
            <a:off x="354798" y="1100655"/>
            <a:ext cx="9084605" cy="576000"/>
            <a:chOff x="529931" y="4005263"/>
            <a:chExt cx="9084605" cy="576000"/>
          </a:xfrm>
        </p:grpSpPr>
        <p:grpSp>
          <p:nvGrpSpPr>
            <p:cNvPr id="39" name="グループ化 38"/>
            <p:cNvGrpSpPr/>
            <p:nvPr/>
          </p:nvGrpSpPr>
          <p:grpSpPr>
            <a:xfrm>
              <a:off x="529931" y="4005263"/>
              <a:ext cx="2774055" cy="576000"/>
              <a:chOff x="4409473" y="1240406"/>
              <a:chExt cx="2774055" cy="576000"/>
            </a:xfrm>
          </p:grpSpPr>
          <p:sp>
            <p:nvSpPr>
              <p:cNvPr id="41" name="正方形/長方形 40">
                <a:extLst>
                  <a:ext uri="{FF2B5EF4-FFF2-40B4-BE49-F238E27FC236}">
                    <a16:creationId xmlns:a16="http://schemas.microsoft.com/office/drawing/2014/main" id="{DDD7D659-CF17-8913-C4B6-41195AD6009C}"/>
                  </a:ext>
                </a:extLst>
              </p:cNvPr>
              <p:cNvSpPr/>
              <p:nvPr/>
            </p:nvSpPr>
            <p:spPr>
              <a:xfrm>
                <a:off x="5075889" y="1279660"/>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社長の右腕</a:t>
                </a:r>
                <a:endParaRPr kumimoji="1" lang="en-US" altLang="ja-JP" sz="1200" b="1" dirty="0">
                  <a:solidFill>
                    <a:schemeClr val="tx1"/>
                  </a:solidFill>
                </a:endParaRPr>
              </a:p>
              <a:p>
                <a:pPr algn="ctr"/>
                <a:r>
                  <a:rPr kumimoji="1" lang="ja-JP" altLang="en-US" sz="1400" b="1" dirty="0">
                    <a:solidFill>
                      <a:schemeClr val="tx1"/>
                    </a:solidFill>
                  </a:rPr>
                  <a:t>番頭さん</a:t>
                </a:r>
                <a:endParaRPr kumimoji="1" lang="en-US" altLang="ja-JP" sz="1400" b="1" dirty="0">
                  <a:solidFill>
                    <a:schemeClr val="tx1"/>
                  </a:solidFill>
                </a:endParaRPr>
              </a:p>
            </p:txBody>
          </p:sp>
          <p:grpSp>
            <p:nvGrpSpPr>
              <p:cNvPr id="44" name="グループ化 43"/>
              <p:cNvGrpSpPr/>
              <p:nvPr/>
            </p:nvGrpSpPr>
            <p:grpSpPr>
              <a:xfrm>
                <a:off x="4409473" y="1240406"/>
                <a:ext cx="576000" cy="576000"/>
                <a:chOff x="279451" y="1197222"/>
                <a:chExt cx="576000" cy="576000"/>
              </a:xfrm>
            </p:grpSpPr>
            <p:sp>
              <p:nvSpPr>
                <p:cNvPr id="45" name="楕円 44">
                  <a:extLst>
                    <a:ext uri="{FF2B5EF4-FFF2-40B4-BE49-F238E27FC236}">
                      <a16:creationId xmlns:a16="http://schemas.microsoft.com/office/drawing/2014/main" id="{D6C718EC-4506-4F10-A867-0ED5A2B249F1}"/>
                    </a:ext>
                  </a:extLst>
                </p:cNvPr>
                <p:cNvSpPr/>
                <p:nvPr/>
              </p:nvSpPr>
              <p:spPr>
                <a:xfrm>
                  <a:off x="279451" y="1197222"/>
                  <a:ext cx="576000" cy="576000"/>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6" name="テキスト ボックス 45">
                  <a:extLst>
                    <a:ext uri="{FF2B5EF4-FFF2-40B4-BE49-F238E27FC236}">
                      <a16:creationId xmlns:a16="http://schemas.microsoft.com/office/drawing/2014/main" id="{3889E09E-65AA-41E6-A714-64593052375D}"/>
                    </a:ext>
                  </a:extLst>
                </p:cNvPr>
                <p:cNvSpPr txBox="1"/>
                <p:nvPr/>
              </p:nvSpPr>
              <p:spPr>
                <a:xfrm>
                  <a:off x="316795" y="1279927"/>
                  <a:ext cx="451302" cy="461665"/>
                </a:xfrm>
                <a:prstGeom prst="rect">
                  <a:avLst/>
                </a:prstGeom>
                <a:noFill/>
                <a:ln>
                  <a:noFill/>
                </a:ln>
              </p:spPr>
              <p:txBody>
                <a:bodyPr wrap="square" rtlCol="0">
                  <a:spAutoFit/>
                </a:bodyPr>
                <a:lstStyle/>
                <a:p>
                  <a:pPr algn="ctr"/>
                  <a:r>
                    <a:rPr kumimoji="1" lang="ja-JP" altLang="en-US" sz="2400" b="1" i="1" dirty="0">
                      <a:solidFill>
                        <a:schemeClr val="accent1">
                          <a:lumMod val="60000"/>
                          <a:lumOff val="40000"/>
                        </a:schemeClr>
                      </a:solidFill>
                      <a:latin typeface="Britannic Bold" panose="020B0903060703020204" pitchFamily="34" charset="0"/>
                    </a:rPr>
                    <a:t>１</a:t>
                  </a:r>
                </a:p>
              </p:txBody>
            </p:sp>
          </p:grpSp>
        </p:grpSp>
        <p:sp>
          <p:nvSpPr>
            <p:cNvPr id="40" name="テキスト ボックス 39">
              <a:extLst>
                <a:ext uri="{FF2B5EF4-FFF2-40B4-BE49-F238E27FC236}">
                  <a16:creationId xmlns:a16="http://schemas.microsoft.com/office/drawing/2014/main" id="{2DAA054F-36DC-D855-3203-33015158E6CC}"/>
                </a:ext>
              </a:extLst>
            </p:cNvPr>
            <p:cNvSpPr txBox="1"/>
            <p:nvPr/>
          </p:nvSpPr>
          <p:spPr>
            <a:xfrm>
              <a:off x="3346778" y="4017138"/>
              <a:ext cx="6267758" cy="553998"/>
            </a:xfrm>
            <a:prstGeom prst="rect">
              <a:avLst/>
            </a:prstGeom>
            <a:noFill/>
          </p:spPr>
          <p:txBody>
            <a:bodyPr wrap="square" rtlCol="0">
              <a:spAutoFit/>
            </a:bodyPr>
            <a:lstStyle/>
            <a:p>
              <a:r>
                <a:rPr kumimoji="1" lang="ja-JP" altLang="en-US" sz="1000" dirty="0">
                  <a:latin typeface="+mn-ea"/>
                </a:rPr>
                <a:t>□　中小企業の多くはオーナー企業、トップへの権力集中度合は非常に大きい</a:t>
              </a:r>
              <a:endParaRPr kumimoji="1" lang="en-US" altLang="ja-JP" sz="1000" dirty="0">
                <a:latin typeface="+mn-ea"/>
              </a:endParaRPr>
            </a:p>
            <a:p>
              <a:r>
                <a:rPr kumimoji="1" lang="ja-JP" altLang="en-US" sz="1000" dirty="0">
                  <a:latin typeface="+mn-ea"/>
                </a:rPr>
                <a:t>□　中小企業における社長の右腕や番頭さんは、実直なサポート役というイメージ</a:t>
              </a:r>
              <a:endParaRPr kumimoji="1" lang="en-US" altLang="ja-JP" sz="1000" dirty="0">
                <a:latin typeface="+mn-ea"/>
              </a:endParaRPr>
            </a:p>
            <a:p>
              <a:r>
                <a:rPr kumimoji="1" lang="ja-JP" altLang="en-US" sz="1000" dirty="0">
                  <a:latin typeface="+mn-ea"/>
                </a:rPr>
                <a:t>□　オーナー社長に苦言を呈するのは、会社を辞める覚悟がないと、なかなかできない</a:t>
              </a:r>
              <a:endParaRPr kumimoji="1" lang="en-US" altLang="ja-JP" sz="1000" dirty="0">
                <a:latin typeface="+mn-ea"/>
              </a:endParaRPr>
            </a:p>
          </p:txBody>
        </p:sp>
      </p:grpSp>
      <p:cxnSp>
        <p:nvCxnSpPr>
          <p:cNvPr id="47" name="直線コネクタ 46">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4472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FF8AB533-356C-FB5C-0F80-A922D55C9E88}"/>
              </a:ext>
            </a:extLst>
          </p:cNvPr>
          <p:cNvSpPr txBox="1"/>
          <p:nvPr/>
        </p:nvSpPr>
        <p:spPr>
          <a:xfrm>
            <a:off x="564990" y="1992248"/>
            <a:ext cx="8836817" cy="2939266"/>
          </a:xfrm>
          <a:prstGeom prst="rect">
            <a:avLst/>
          </a:prstGeom>
          <a:noFill/>
        </p:spPr>
        <p:txBody>
          <a:bodyPr wrap="square" rtlCol="0">
            <a:spAutoFit/>
          </a:bodyPr>
          <a:lstStyle/>
          <a:p>
            <a:r>
              <a:rPr kumimoji="1" lang="ja-JP" altLang="en-US" sz="1000" spc="-30" dirty="0"/>
              <a:t>　まず、</a:t>
            </a:r>
            <a:r>
              <a:rPr kumimoji="1" lang="ja-JP" altLang="en-US" sz="1000" spc="-30" dirty="0">
                <a:latin typeface="+mn-ea"/>
              </a:rPr>
              <a:t>中小企業の商売では、特に“お客様の強さ”に留意が必要です。お客様からのクレームへの対応の悪さは、ただちに売上や利益を失うことに直結してしまいます。わずかな経営資源を駆使して、必死の思いで獲得したお客様や取引先に対して立場が弱く、強く出られないこともあります。もちろん、必要で</a:t>
            </a:r>
            <a:r>
              <a:rPr kumimoji="1" lang="ja-JP" altLang="en-US" sz="1000" spc="-60" dirty="0">
                <a:latin typeface="+mn-ea"/>
              </a:rPr>
              <a:t>あれば、儲かっていない取引きをやめたり、原価高騰に伴う値上げを交渉したりすることも検討しますが、</a:t>
            </a:r>
            <a:r>
              <a:rPr kumimoji="1" lang="ja-JP" altLang="en-US" sz="1000" spc="-50" dirty="0">
                <a:latin typeface="+mn-ea"/>
              </a:rPr>
              <a:t>数字で分析された結果を見せられても、すぐに決断できることではありません。</a:t>
            </a:r>
            <a:r>
              <a:rPr kumimoji="1" lang="ja-JP" altLang="en-US" sz="1000" spc="30" dirty="0">
                <a:latin typeface="+mn-ea"/>
              </a:rPr>
              <a:t>「部門や顧客別損益を出して赤字部門をやめさせる」といった経営アドバイスを耳にすることもありますが、企業がそれを</a:t>
            </a:r>
            <a:r>
              <a:rPr kumimoji="1" lang="ja-JP" altLang="en-US" sz="1000" spc="20" dirty="0">
                <a:latin typeface="+mn-ea"/>
              </a:rPr>
              <a:t>実行しないことをもって、</a:t>
            </a:r>
            <a:r>
              <a:rPr kumimoji="1" lang="ja-JP" altLang="en-US" sz="1000" spc="-30" dirty="0">
                <a:latin typeface="+mn-ea"/>
              </a:rPr>
              <a:t>「経営改善努力が足りない」と判断することは早計といえるでしょう。</a:t>
            </a:r>
            <a:endParaRPr kumimoji="1" lang="en-US" altLang="ja-JP" sz="1000" spc="-30" dirty="0">
              <a:latin typeface="+mn-ea"/>
            </a:endParaRPr>
          </a:p>
          <a:p>
            <a:pPr>
              <a:spcBef>
                <a:spcPts val="600"/>
              </a:spcBef>
            </a:pPr>
            <a:r>
              <a:rPr kumimoji="1" lang="ja-JP" altLang="en-US" sz="1000" spc="-30" dirty="0">
                <a:latin typeface="+mn-ea"/>
              </a:rPr>
              <a:t>　</a:t>
            </a:r>
            <a:r>
              <a:rPr kumimoji="1" lang="ja-JP" altLang="en-US" sz="1000" spc="-20" dirty="0">
                <a:latin typeface="+mn-ea"/>
              </a:rPr>
              <a:t>次に、商売の速度です。中小企業の商売は、極めて即断的でスピードが速いことも特徴です。</a:t>
            </a:r>
            <a:r>
              <a:rPr kumimoji="1" lang="ja-JP" altLang="en-US" sz="1000" spc="-10" dirty="0">
                <a:latin typeface="+mn-ea"/>
              </a:rPr>
              <a:t>例えば、赤い鞄が欲しいお客様が、赤がないからとお店を</a:t>
            </a:r>
            <a:r>
              <a:rPr kumimoji="1" lang="ja-JP" altLang="en-US" sz="1000" spc="-20" dirty="0">
                <a:latin typeface="+mn-ea"/>
              </a:rPr>
              <a:t>出て</a:t>
            </a:r>
            <a:r>
              <a:rPr kumimoji="1" lang="ja-JP" altLang="en-US" sz="1000" spc="-30" dirty="0">
                <a:latin typeface="+mn-ea"/>
              </a:rPr>
              <a:t>行かれればそれで終わりです。せっかく準備した野外の特売企画があっても、当日雨が降れば不調に終わるでしょう。もちろん、反省や分析も必要ですが、次のお客様、次の日の販売に向かって行くためには、切り替えも非常に重要になります。そうした切り替えの速さから、「あそこの会社（社長）はノリ</a:t>
            </a:r>
            <a:r>
              <a:rPr kumimoji="1" lang="ja-JP" altLang="en-US" sz="1000" spc="-50" dirty="0">
                <a:latin typeface="+mn-ea"/>
              </a:rPr>
              <a:t>が軽い」「感覚だけで商売している」と判断してしまう場面も出てくると思われますが、</a:t>
            </a:r>
            <a:r>
              <a:rPr kumimoji="1" lang="ja-JP" altLang="en-US" sz="1000" spc="-40" dirty="0">
                <a:latin typeface="+mn-ea"/>
              </a:rPr>
              <a:t>商売の決着が早く着きやすく、お客様の強さが際立つ中小企業の特性</a:t>
            </a:r>
            <a:r>
              <a:rPr kumimoji="1" lang="ja-JP" altLang="en-US" sz="1000" spc="-30" dirty="0">
                <a:latin typeface="+mn-ea"/>
              </a:rPr>
              <a:t>を良く理解した上での見極めが必要といえるでしょう。</a:t>
            </a:r>
            <a:endParaRPr kumimoji="1" lang="en-US" altLang="ja-JP" sz="1000" spc="-30" dirty="0">
              <a:latin typeface="+mn-ea"/>
            </a:endParaRPr>
          </a:p>
          <a:p>
            <a:pPr>
              <a:spcBef>
                <a:spcPts val="600"/>
              </a:spcBef>
            </a:pPr>
            <a:r>
              <a:rPr kumimoji="1" lang="ja-JP" altLang="en-US" sz="1000" spc="-30" dirty="0">
                <a:latin typeface="+mn-ea"/>
              </a:rPr>
              <a:t>　</a:t>
            </a:r>
            <a:r>
              <a:rPr kumimoji="1" lang="ja-JP" altLang="en-US" sz="1000" spc="-40" dirty="0">
                <a:latin typeface="+mn-ea"/>
              </a:rPr>
              <a:t>最後に、中小企業全体として必ずしも給与が高い水準にあるとはいえません。特に経営改善が必要な時期には、財務分析等の結果から“やるべき課題”が多く</a:t>
            </a:r>
            <a:r>
              <a:rPr kumimoji="1" lang="ja-JP" altLang="en-US" sz="1000" spc="-30" dirty="0">
                <a:latin typeface="+mn-ea"/>
              </a:rPr>
              <a:t>見つかるものですが、従業員が実際にもらっている所得と、金融機関が考える“やるべき課題”のバランスには留意が必要です。あれも管理するべき、これも管理するべきといったところで、“給与に見合う業務内容なのか”と従業員が受け取ることもあります。</a:t>
            </a:r>
            <a:endParaRPr kumimoji="1" lang="en-US" altLang="ja-JP" sz="1000" spc="-30" dirty="0">
              <a:latin typeface="+mn-ea"/>
            </a:endParaRPr>
          </a:p>
          <a:p>
            <a:pPr>
              <a:spcBef>
                <a:spcPts val="600"/>
              </a:spcBef>
            </a:pPr>
            <a:r>
              <a:rPr kumimoji="1" lang="ja-JP" altLang="en-US" sz="1000" spc="-30" dirty="0">
                <a:latin typeface="+mn-ea"/>
              </a:rPr>
              <a:t>　</a:t>
            </a:r>
            <a:r>
              <a:rPr kumimoji="1" lang="ja-JP" altLang="en-US" sz="1000" spc="-40" dirty="0">
                <a:latin typeface="+mn-ea"/>
              </a:rPr>
              <a:t>もちろん、経営改善そのものは必要な活動ですが、企業の経営資源以外にも、</a:t>
            </a:r>
            <a:r>
              <a:rPr kumimoji="1" lang="ja-JP" altLang="en-US" sz="1000" spc="-50" dirty="0">
                <a:latin typeface="+mn-ea"/>
              </a:rPr>
              <a:t>給与と改善活動に必要な仕事量のバランスを考慮した場合、必ずしも金融機関</a:t>
            </a:r>
            <a:r>
              <a:rPr kumimoji="1" lang="ja-JP" altLang="en-US" sz="1000" dirty="0">
                <a:latin typeface="+mn-ea"/>
              </a:rPr>
              <a:t>が望む時間軸で物事が進むとはいえないこともあります。一方で、金融機関側はそのような中小企業の特性を理解し、金融支援により経営改善に必要な</a:t>
            </a:r>
            <a:r>
              <a:rPr kumimoji="1" lang="ja-JP" altLang="en-US" sz="1000" spc="-30" dirty="0">
                <a:latin typeface="+mn-ea"/>
              </a:rPr>
              <a:t>“一定の時間”を提供した上で、金融機関の“整理力”により複層的な経営課題を系統化して可視化する、</a:t>
            </a:r>
            <a:r>
              <a:rPr kumimoji="1" lang="ja-JP" altLang="en-US" sz="1000" spc="-20" dirty="0">
                <a:latin typeface="+mn-ea"/>
              </a:rPr>
              <a:t>といった取組みによって、経営状況が好転する企業が</a:t>
            </a:r>
            <a:r>
              <a:rPr kumimoji="1" lang="ja-JP" altLang="en-US" sz="1000" spc="-30" dirty="0">
                <a:latin typeface="+mn-ea"/>
              </a:rPr>
              <a:t>あることにも、併せて留意が必要です。</a:t>
            </a:r>
            <a:endParaRPr kumimoji="1" lang="en-US" altLang="ja-JP" sz="1000" spc="-30" dirty="0">
              <a:latin typeface="+mn-ea"/>
            </a:endParaRPr>
          </a:p>
        </p:txBody>
      </p:sp>
      <p:cxnSp>
        <p:nvCxnSpPr>
          <p:cNvPr id="11" name="直線コネクタ 10">
            <a:extLst>
              <a:ext uri="{FF2B5EF4-FFF2-40B4-BE49-F238E27FC236}">
                <a16:creationId xmlns:a16="http://schemas.microsoft.com/office/drawing/2014/main" id="{F23B9D15-4E09-59CB-FC77-F55B34FD9247}"/>
              </a:ext>
            </a:extLst>
          </p:cNvPr>
          <p:cNvCxnSpPr/>
          <p:nvPr/>
        </p:nvCxnSpPr>
        <p:spPr>
          <a:xfrm>
            <a:off x="231775" y="5192680"/>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2" name="グループ化 1"/>
          <p:cNvGrpSpPr/>
          <p:nvPr/>
        </p:nvGrpSpPr>
        <p:grpSpPr>
          <a:xfrm>
            <a:off x="92411" y="5487800"/>
            <a:ext cx="2724150" cy="711788"/>
            <a:chOff x="92411" y="5660519"/>
            <a:chExt cx="2724150" cy="711788"/>
          </a:xfrm>
        </p:grpSpPr>
        <p:sp>
          <p:nvSpPr>
            <p:cNvPr id="13" name="正方形/長方形 12">
              <a:extLst>
                <a:ext uri="{FF2B5EF4-FFF2-40B4-BE49-F238E27FC236}">
                  <a16:creationId xmlns:a16="http://schemas.microsoft.com/office/drawing/2014/main" id="{113C7CF7-53CB-34C4-6E82-D7B7D0283310}"/>
                </a:ext>
              </a:extLst>
            </p:cNvPr>
            <p:cNvSpPr/>
            <p:nvPr/>
          </p:nvSpPr>
          <p:spPr>
            <a:xfrm>
              <a:off x="491836" y="5660519"/>
              <a:ext cx="1925300" cy="711788"/>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テキスト ボックス 13">
              <a:extLst>
                <a:ext uri="{FF2B5EF4-FFF2-40B4-BE49-F238E27FC236}">
                  <a16:creationId xmlns:a16="http://schemas.microsoft.com/office/drawing/2014/main" id="{6180FADA-E3F5-7538-28C9-C547B56BAFAF}"/>
                </a:ext>
              </a:extLst>
            </p:cNvPr>
            <p:cNvSpPr txBox="1"/>
            <p:nvPr/>
          </p:nvSpPr>
          <p:spPr>
            <a:xfrm>
              <a:off x="92411" y="5693247"/>
              <a:ext cx="2724150" cy="646331"/>
            </a:xfrm>
            <a:prstGeom prst="rect">
              <a:avLst/>
            </a:prstGeom>
            <a:noFill/>
          </p:spPr>
          <p:txBody>
            <a:bodyPr wrap="square" rtlCol="0">
              <a:spAutoFit/>
            </a:bodyPr>
            <a:lstStyle/>
            <a:p>
              <a:pPr algn="ctr"/>
              <a:r>
                <a:rPr kumimoji="1" lang="ja-JP" altLang="en-US" dirty="0">
                  <a:latin typeface="HG創英角ｺﾞｼｯｸUB" panose="020B0909000000000000" pitchFamily="49" charset="-128"/>
                  <a:ea typeface="HG創英角ｺﾞｼｯｸUB" panose="020B0909000000000000" pitchFamily="49" charset="-128"/>
                </a:rPr>
                <a:t>“整理力”</a:t>
              </a:r>
              <a:endParaRPr kumimoji="1" lang="en-US" altLang="ja-JP" dirty="0">
                <a:latin typeface="HG創英角ｺﾞｼｯｸUB" panose="020B0909000000000000" pitchFamily="49" charset="-128"/>
                <a:ea typeface="HG創英角ｺﾞｼｯｸUB" panose="020B0909000000000000" pitchFamily="49" charset="-128"/>
              </a:endParaRPr>
            </a:p>
            <a:p>
              <a:pPr algn="ctr"/>
              <a:r>
                <a:rPr kumimoji="1" lang="ja-JP" altLang="en-US" dirty="0">
                  <a:latin typeface="HG創英角ｺﾞｼｯｸUB" panose="020B0909000000000000" pitchFamily="49" charset="-128"/>
                  <a:ea typeface="HG創英角ｺﾞｼｯｸUB" panose="020B0909000000000000" pitchFamily="49" charset="-128"/>
                </a:rPr>
                <a:t>の重要性</a:t>
              </a:r>
            </a:p>
          </p:txBody>
        </p:sp>
      </p:grpSp>
      <p:sp>
        <p:nvSpPr>
          <p:cNvPr id="15" name="テキスト ボックス 14">
            <a:extLst>
              <a:ext uri="{FF2B5EF4-FFF2-40B4-BE49-F238E27FC236}">
                <a16:creationId xmlns:a16="http://schemas.microsoft.com/office/drawing/2014/main" id="{3AFB811C-0B8E-466E-6E0F-D528DE37D4B1}"/>
              </a:ext>
            </a:extLst>
          </p:cNvPr>
          <p:cNvSpPr txBox="1"/>
          <p:nvPr/>
        </p:nvSpPr>
        <p:spPr>
          <a:xfrm>
            <a:off x="2588204" y="5412806"/>
            <a:ext cx="6789219" cy="861774"/>
          </a:xfrm>
          <a:prstGeom prst="rect">
            <a:avLst/>
          </a:prstGeom>
          <a:noFill/>
        </p:spPr>
        <p:txBody>
          <a:bodyPr wrap="square" rtlCol="0">
            <a:spAutoFit/>
          </a:bodyPr>
          <a:lstStyle/>
          <a:p>
            <a:r>
              <a:rPr kumimoji="1" lang="ja-JP" altLang="en-US" sz="1000" dirty="0">
                <a:latin typeface="+mn-ea"/>
              </a:rPr>
              <a:t>　「役員とたまに経営の話合いをするけれど、深い議論をしたことがない。」「ここに課題があると認識はしているが、忙しくて系統立てして考えたことがない。」という社長の話を耳にすることもあります。</a:t>
            </a:r>
          </a:p>
          <a:p>
            <a:r>
              <a:rPr kumimoji="1" lang="ja-JP" altLang="en-US" sz="1000" dirty="0">
                <a:latin typeface="+mn-ea"/>
              </a:rPr>
              <a:t>　</a:t>
            </a:r>
            <a:r>
              <a:rPr kumimoji="1" lang="ja-JP" altLang="en-US" sz="1000" spc="20" dirty="0">
                <a:latin typeface="+mn-ea"/>
              </a:rPr>
              <a:t>金融機関は、融資を組み立てたり、各部署の意見調整をしたりする際等、日常業務の中で</a:t>
            </a:r>
            <a:r>
              <a:rPr kumimoji="1" lang="en-US" altLang="ja-JP" sz="1000" spc="20" dirty="0">
                <a:latin typeface="+mn-ea"/>
              </a:rPr>
              <a:t>『</a:t>
            </a:r>
            <a:r>
              <a:rPr kumimoji="1" lang="ja-JP" altLang="en-US" sz="1000" spc="20" dirty="0">
                <a:latin typeface="+mn-ea"/>
              </a:rPr>
              <a:t>整理力</a:t>
            </a:r>
            <a:r>
              <a:rPr kumimoji="1" lang="en-US" altLang="ja-JP" sz="1000" spc="20" dirty="0">
                <a:latin typeface="+mn-ea"/>
              </a:rPr>
              <a:t>』</a:t>
            </a:r>
            <a:r>
              <a:rPr kumimoji="1" lang="ja-JP" altLang="en-US" sz="1000" spc="20" dirty="0">
                <a:latin typeface="+mn-ea"/>
              </a:rPr>
              <a:t>を駆使する</a:t>
            </a:r>
            <a:r>
              <a:rPr kumimoji="1" lang="ja-JP" altLang="en-US" sz="1000" dirty="0">
                <a:latin typeface="+mn-ea"/>
              </a:rPr>
              <a:t>場面が多いと思います。そこで、こうした力を活かして、経営者の思考や課題を整理したり、それを可視性に優れた資料にまとめたりするなどの支援が有効な場面も多くあると思われます。</a:t>
            </a:r>
            <a:endParaRPr kumimoji="1" lang="en-US" altLang="ja-JP" sz="1000" dirty="0">
              <a:latin typeface="+mn-ea"/>
            </a:endParaRPr>
          </a:p>
        </p:txBody>
      </p:sp>
      <p:sp>
        <p:nvSpPr>
          <p:cNvPr id="33" name="テキスト ボックス 32">
            <a:extLst>
              <a:ext uri="{FF2B5EF4-FFF2-40B4-BE49-F238E27FC236}">
                <a16:creationId xmlns:a16="http://schemas.microsoft.com/office/drawing/2014/main" id="{B6142B44-792F-68FE-CF6F-935ECF6C9B28}"/>
              </a:ext>
            </a:extLst>
          </p:cNvPr>
          <p:cNvSpPr txBox="1"/>
          <p:nvPr/>
        </p:nvSpPr>
        <p:spPr>
          <a:xfrm>
            <a:off x="0" y="0"/>
            <a:ext cx="6448425" cy="492443"/>
          </a:xfrm>
          <a:prstGeom prst="rect">
            <a:avLst/>
          </a:prstGeom>
          <a:noFill/>
        </p:spPr>
        <p:txBody>
          <a:bodyPr wrap="square" rtlCol="0">
            <a:spAutoFit/>
          </a:bodyPr>
          <a:lstStyle/>
          <a:p>
            <a:r>
              <a:rPr kumimoji="1" lang="ja-JP" altLang="en-US" sz="2600" b="1" u="sng" dirty="0">
                <a:latin typeface="+mn-ea"/>
              </a:rPr>
              <a:t>全業種共通</a:t>
            </a:r>
            <a:r>
              <a:rPr kumimoji="1" lang="ja-JP" altLang="en-US" sz="2000" b="1" u="sng" dirty="0">
                <a:latin typeface="+mn-ea"/>
              </a:rPr>
              <a:t>　</a:t>
            </a:r>
            <a:r>
              <a:rPr kumimoji="1" lang="ja-JP" altLang="en-US" b="1" u="sng" dirty="0">
                <a:latin typeface="+mn-ea"/>
              </a:rPr>
              <a:t>中小企業の目利き（訪問時編）　その２</a:t>
            </a:r>
          </a:p>
        </p:txBody>
      </p:sp>
      <p:sp>
        <p:nvSpPr>
          <p:cNvPr id="31" name="テキスト ボックス 30"/>
          <p:cNvSpPr txBox="1"/>
          <p:nvPr/>
        </p:nvSpPr>
        <p:spPr>
          <a:xfrm>
            <a:off x="8894101"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訪問時編</a:t>
            </a:r>
          </a:p>
        </p:txBody>
      </p:sp>
      <p:sp>
        <p:nvSpPr>
          <p:cNvPr id="32" name="テキスト ボックス 31"/>
          <p:cNvSpPr txBox="1"/>
          <p:nvPr/>
        </p:nvSpPr>
        <p:spPr>
          <a:xfrm>
            <a:off x="8899500" y="20901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全業種共通</a:t>
            </a:r>
          </a:p>
        </p:txBody>
      </p:sp>
      <p:sp>
        <p:nvSpPr>
          <p:cNvPr id="21" name="テキスト ボックス 20">
            <a:extLst>
              <a:ext uri="{FF2B5EF4-FFF2-40B4-BE49-F238E27FC236}">
                <a16:creationId xmlns:a16="http://schemas.microsoft.com/office/drawing/2014/main" id="{8113D595-3964-2C36-6F63-AA36066BD432}"/>
              </a:ext>
            </a:extLst>
          </p:cNvPr>
          <p:cNvSpPr txBox="1"/>
          <p:nvPr/>
        </p:nvSpPr>
        <p:spPr>
          <a:xfrm>
            <a:off x="196161" y="497697"/>
            <a:ext cx="8352617" cy="400110"/>
          </a:xfrm>
          <a:prstGeom prst="rect">
            <a:avLst/>
          </a:prstGeom>
          <a:noFill/>
        </p:spPr>
        <p:txBody>
          <a:bodyPr wrap="square" rtlCol="0">
            <a:spAutoFit/>
          </a:bodyPr>
          <a:lstStyle/>
          <a:p>
            <a:r>
              <a:rPr kumimoji="1" lang="ja-JP" altLang="en-US" sz="1000" dirty="0"/>
              <a:t>ここでは、中小企業に共通する目利きのうち、定性面についてポイントをまとめます。目利きのポイントというより、中小企業特有の傾向を</a:t>
            </a:r>
            <a:endParaRPr kumimoji="1" lang="en-US" altLang="ja-JP" sz="1000" dirty="0"/>
          </a:p>
          <a:p>
            <a:r>
              <a:rPr kumimoji="1" lang="ja-JP" altLang="en-US" sz="1000" dirty="0"/>
              <a:t>十分に理解できていないことからくる、誤解や誤認を防ぐという観点でまとめます。</a:t>
            </a:r>
            <a:endParaRPr kumimoji="1" lang="en-US" altLang="ja-JP" sz="1000" dirty="0"/>
          </a:p>
        </p:txBody>
      </p:sp>
      <p:cxnSp>
        <p:nvCxnSpPr>
          <p:cNvPr id="22" name="直線コネクタ 21">
            <a:extLst>
              <a:ext uri="{FF2B5EF4-FFF2-40B4-BE49-F238E27FC236}">
                <a16:creationId xmlns:a16="http://schemas.microsoft.com/office/drawing/2014/main" id="{F23B9D15-4E09-59CB-FC77-F55B34FD9247}"/>
              </a:ext>
            </a:extLst>
          </p:cNvPr>
          <p:cNvCxnSpPr/>
          <p:nvPr/>
        </p:nvCxnSpPr>
        <p:spPr>
          <a:xfrm>
            <a:off x="252413" y="6527096"/>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16</a:t>
            </a:fld>
            <a:endParaRPr kumimoji="1" lang="ja-JP" altLang="en-US"/>
          </a:p>
        </p:txBody>
      </p:sp>
      <p:grpSp>
        <p:nvGrpSpPr>
          <p:cNvPr id="24" name="グループ化 23"/>
          <p:cNvGrpSpPr/>
          <p:nvPr/>
        </p:nvGrpSpPr>
        <p:grpSpPr>
          <a:xfrm>
            <a:off x="353675" y="1148669"/>
            <a:ext cx="9084604" cy="576000"/>
            <a:chOff x="529931" y="4807946"/>
            <a:chExt cx="9084604" cy="576000"/>
          </a:xfrm>
        </p:grpSpPr>
        <p:grpSp>
          <p:nvGrpSpPr>
            <p:cNvPr id="25" name="グループ化 24"/>
            <p:cNvGrpSpPr/>
            <p:nvPr/>
          </p:nvGrpSpPr>
          <p:grpSpPr>
            <a:xfrm>
              <a:off x="529931" y="4807946"/>
              <a:ext cx="2774055" cy="576000"/>
              <a:chOff x="4409473" y="2044014"/>
              <a:chExt cx="2774055" cy="576000"/>
            </a:xfrm>
          </p:grpSpPr>
          <p:sp>
            <p:nvSpPr>
              <p:cNvPr id="27" name="正方形/長方形 26">
                <a:extLst>
                  <a:ext uri="{FF2B5EF4-FFF2-40B4-BE49-F238E27FC236}">
                    <a16:creationId xmlns:a16="http://schemas.microsoft.com/office/drawing/2014/main" id="{2DB0A65F-C9AA-7882-B8D9-A92CAAAA3628}"/>
                  </a:ext>
                </a:extLst>
              </p:cNvPr>
              <p:cNvSpPr/>
              <p:nvPr/>
            </p:nvSpPr>
            <p:spPr>
              <a:xfrm>
                <a:off x="5075889" y="2081489"/>
                <a:ext cx="2107639" cy="501049"/>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商売の速度や立場</a:t>
                </a:r>
                <a:endParaRPr kumimoji="1" lang="en-US" altLang="ja-JP" sz="1200" b="1" dirty="0">
                  <a:solidFill>
                    <a:schemeClr val="tx1"/>
                  </a:solidFill>
                </a:endParaRPr>
              </a:p>
              <a:p>
                <a:pPr algn="ctr"/>
                <a:r>
                  <a:rPr kumimoji="1" lang="ja-JP" altLang="en-US" sz="1200" b="1" dirty="0">
                    <a:solidFill>
                      <a:schemeClr val="tx1"/>
                    </a:solidFill>
                  </a:rPr>
                  <a:t>経済基盤の違い</a:t>
                </a:r>
                <a:endParaRPr kumimoji="1" lang="en-US" altLang="ja-JP" sz="1200" b="1" dirty="0">
                  <a:solidFill>
                    <a:schemeClr val="tx1"/>
                  </a:solidFill>
                </a:endParaRPr>
              </a:p>
            </p:txBody>
          </p:sp>
          <p:sp>
            <p:nvSpPr>
              <p:cNvPr id="28" name="楕円 27">
                <a:extLst>
                  <a:ext uri="{FF2B5EF4-FFF2-40B4-BE49-F238E27FC236}">
                    <a16:creationId xmlns:a16="http://schemas.microsoft.com/office/drawing/2014/main" id="{194C0FAD-4A21-444C-8E29-82337037759B}"/>
                  </a:ext>
                </a:extLst>
              </p:cNvPr>
              <p:cNvSpPr/>
              <p:nvPr/>
            </p:nvSpPr>
            <p:spPr>
              <a:xfrm>
                <a:off x="4409473" y="2044014"/>
                <a:ext cx="576000" cy="576000"/>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i="1" dirty="0">
                  <a:solidFill>
                    <a:schemeClr val="accent2"/>
                  </a:solidFill>
                  <a:latin typeface="+mn-ea"/>
                </a:endParaRPr>
              </a:p>
            </p:txBody>
          </p:sp>
          <p:sp>
            <p:nvSpPr>
              <p:cNvPr id="29" name="テキスト ボックス 28">
                <a:extLst>
                  <a:ext uri="{FF2B5EF4-FFF2-40B4-BE49-F238E27FC236}">
                    <a16:creationId xmlns:a16="http://schemas.microsoft.com/office/drawing/2014/main" id="{8FC5ADF6-F119-4452-98CF-8090C0B4CC5F}"/>
                  </a:ext>
                </a:extLst>
              </p:cNvPr>
              <p:cNvSpPr txBox="1"/>
              <p:nvPr/>
            </p:nvSpPr>
            <p:spPr>
              <a:xfrm>
                <a:off x="4441106" y="2115855"/>
                <a:ext cx="457869" cy="461665"/>
              </a:xfrm>
              <a:prstGeom prst="rect">
                <a:avLst/>
              </a:prstGeom>
              <a:noFill/>
              <a:ln>
                <a:noFill/>
              </a:ln>
            </p:spPr>
            <p:txBody>
              <a:bodyPr wrap="square" rtlCol="0">
                <a:spAutoFit/>
              </a:bodyPr>
              <a:lstStyle/>
              <a:p>
                <a:pPr algn="ctr"/>
                <a:r>
                  <a:rPr kumimoji="1" lang="ja-JP" altLang="en-US" sz="2400" b="1" i="1" dirty="0">
                    <a:solidFill>
                      <a:schemeClr val="accent2">
                        <a:lumMod val="60000"/>
                        <a:lumOff val="40000"/>
                      </a:schemeClr>
                    </a:solidFill>
                    <a:latin typeface="Britannic Bold" panose="020B0903060703020204" pitchFamily="34" charset="0"/>
                  </a:rPr>
                  <a:t>２</a:t>
                </a:r>
              </a:p>
            </p:txBody>
          </p:sp>
        </p:grpSp>
        <p:sp>
          <p:nvSpPr>
            <p:cNvPr id="26" name="テキスト ボックス 25">
              <a:extLst>
                <a:ext uri="{FF2B5EF4-FFF2-40B4-BE49-F238E27FC236}">
                  <a16:creationId xmlns:a16="http://schemas.microsoft.com/office/drawing/2014/main" id="{2DAA054F-36DC-D855-3203-33015158E6CC}"/>
                </a:ext>
              </a:extLst>
            </p:cNvPr>
            <p:cNvSpPr txBox="1"/>
            <p:nvPr/>
          </p:nvSpPr>
          <p:spPr>
            <a:xfrm>
              <a:off x="3346777" y="4817471"/>
              <a:ext cx="6267758" cy="553998"/>
            </a:xfrm>
            <a:prstGeom prst="rect">
              <a:avLst/>
            </a:prstGeom>
            <a:noFill/>
          </p:spPr>
          <p:txBody>
            <a:bodyPr wrap="square" rtlCol="0">
              <a:spAutoFit/>
            </a:bodyPr>
            <a:lstStyle/>
            <a:p>
              <a:r>
                <a:rPr kumimoji="1" lang="ja-JP" altLang="en-US" sz="1000" dirty="0">
                  <a:latin typeface="+mn-ea"/>
                </a:rPr>
                <a:t>□　関係性において</a:t>
              </a:r>
              <a:r>
                <a:rPr kumimoji="1" lang="en-US" altLang="ja-JP" sz="1000" dirty="0">
                  <a:latin typeface="+mn-ea"/>
                </a:rPr>
                <a:t>『</a:t>
              </a:r>
              <a:r>
                <a:rPr kumimoji="1" lang="ja-JP" altLang="en-US" sz="1000" dirty="0">
                  <a:latin typeface="+mn-ea"/>
                </a:rPr>
                <a:t>圧倒的にお客様の立場（発注元含む）が強い</a:t>
              </a:r>
              <a:r>
                <a:rPr kumimoji="1" lang="en-US" altLang="ja-JP" sz="1000" dirty="0">
                  <a:latin typeface="+mn-ea"/>
                </a:rPr>
                <a:t>』</a:t>
              </a:r>
              <a:r>
                <a:rPr kumimoji="1" lang="ja-JP" altLang="en-US" sz="1000" dirty="0">
                  <a:latin typeface="+mn-ea"/>
                </a:rPr>
                <a:t>商売がほとんど</a:t>
              </a:r>
              <a:endParaRPr kumimoji="1" lang="en-US" altLang="ja-JP" sz="1000" dirty="0">
                <a:latin typeface="+mn-ea"/>
              </a:endParaRPr>
            </a:p>
            <a:p>
              <a:r>
                <a:rPr kumimoji="1" lang="ja-JP" altLang="en-US" sz="1000" dirty="0">
                  <a:latin typeface="+mn-ea"/>
                </a:rPr>
                <a:t>□　１日ごとが勝負という感覚なので、失敗をいつまでも引きずっていては務まらない</a:t>
              </a:r>
              <a:endParaRPr kumimoji="1" lang="en-US" altLang="ja-JP" sz="1000" dirty="0">
                <a:latin typeface="+mn-ea"/>
              </a:endParaRPr>
            </a:p>
            <a:p>
              <a:r>
                <a:rPr kumimoji="1" lang="ja-JP" altLang="en-US" sz="1000" dirty="0">
                  <a:latin typeface="+mn-ea"/>
                </a:rPr>
                <a:t>□　必ずしも給与が高い水準にあるとはいえないことに対する理解</a:t>
              </a:r>
              <a:endParaRPr kumimoji="1" lang="en-US" altLang="ja-JP" sz="1000" dirty="0">
                <a:latin typeface="+mn-ea"/>
              </a:endParaRPr>
            </a:p>
          </p:txBody>
        </p:sp>
      </p:grpSp>
      <p:cxnSp>
        <p:nvCxnSpPr>
          <p:cNvPr id="30" name="直線コネクタ 29">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4805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41FE831D-A33C-B68A-DF6E-26A3BEF39D1D}"/>
              </a:ext>
            </a:extLst>
          </p:cNvPr>
          <p:cNvSpPr txBox="1"/>
          <p:nvPr/>
        </p:nvSpPr>
        <p:spPr>
          <a:xfrm>
            <a:off x="0" y="0"/>
            <a:ext cx="6535939" cy="492443"/>
          </a:xfrm>
          <a:prstGeom prst="rect">
            <a:avLst/>
          </a:prstGeom>
          <a:noFill/>
        </p:spPr>
        <p:txBody>
          <a:bodyPr wrap="square" rtlCol="0">
            <a:spAutoFit/>
          </a:bodyPr>
          <a:lstStyle/>
          <a:p>
            <a:r>
              <a:rPr kumimoji="1" lang="ja-JP" altLang="en-US" sz="2600" b="1" u="sng" dirty="0">
                <a:latin typeface="+mn-ea"/>
              </a:rPr>
              <a:t>全業種共通</a:t>
            </a:r>
            <a:r>
              <a:rPr kumimoji="1" lang="ja-JP" altLang="en-US" sz="2000" b="1" u="sng" dirty="0">
                <a:latin typeface="+mn-ea"/>
              </a:rPr>
              <a:t>　</a:t>
            </a:r>
            <a:r>
              <a:rPr kumimoji="1" lang="ja-JP" altLang="en-US" b="1" u="sng" dirty="0">
                <a:latin typeface="+mn-ea"/>
              </a:rPr>
              <a:t>中小企業の目利き（訪問時編・参考事例）</a:t>
            </a:r>
          </a:p>
        </p:txBody>
      </p:sp>
      <p:sp>
        <p:nvSpPr>
          <p:cNvPr id="19" name="テキスト ボックス 18">
            <a:extLst>
              <a:ext uri="{FF2B5EF4-FFF2-40B4-BE49-F238E27FC236}">
                <a16:creationId xmlns:a16="http://schemas.microsoft.com/office/drawing/2014/main" id="{5448E858-30C5-3E77-E3D7-7D74D6425C69}"/>
              </a:ext>
            </a:extLst>
          </p:cNvPr>
          <p:cNvSpPr txBox="1"/>
          <p:nvPr/>
        </p:nvSpPr>
        <p:spPr>
          <a:xfrm>
            <a:off x="273050" y="1010316"/>
            <a:ext cx="7059795" cy="369332"/>
          </a:xfrm>
          <a:prstGeom prst="rect">
            <a:avLst/>
          </a:prstGeom>
          <a:noFill/>
        </p:spPr>
        <p:txBody>
          <a:bodyPr wrap="square" rtlCol="0">
            <a:spAutoFit/>
          </a:bodyPr>
          <a:lstStyle/>
          <a:p>
            <a:r>
              <a:rPr kumimoji="1" lang="ja-JP" altLang="en-US" b="1" u="sng" dirty="0">
                <a:latin typeface="+mn-ea"/>
              </a:rPr>
              <a:t>参考事例 ①　社員と経営者の橋渡しをする第三者</a:t>
            </a:r>
          </a:p>
        </p:txBody>
      </p:sp>
      <p:sp>
        <p:nvSpPr>
          <p:cNvPr id="29" name="テキスト ボックス 28">
            <a:extLst>
              <a:ext uri="{FF2B5EF4-FFF2-40B4-BE49-F238E27FC236}">
                <a16:creationId xmlns:a16="http://schemas.microsoft.com/office/drawing/2014/main" id="{6360CA72-FD6E-8805-8765-7CA5060C49B9}"/>
              </a:ext>
            </a:extLst>
          </p:cNvPr>
          <p:cNvSpPr txBox="1"/>
          <p:nvPr/>
        </p:nvSpPr>
        <p:spPr>
          <a:xfrm>
            <a:off x="273050" y="3932768"/>
            <a:ext cx="5669878" cy="369332"/>
          </a:xfrm>
          <a:prstGeom prst="rect">
            <a:avLst/>
          </a:prstGeom>
          <a:noFill/>
        </p:spPr>
        <p:txBody>
          <a:bodyPr wrap="square" rtlCol="0">
            <a:spAutoFit/>
          </a:bodyPr>
          <a:lstStyle/>
          <a:p>
            <a:r>
              <a:rPr kumimoji="1" lang="ja-JP" altLang="en-US" b="1" u="sng" dirty="0">
                <a:latin typeface="+mn-ea"/>
              </a:rPr>
              <a:t>参考事例 ②　業務多忙で課題が整理ができない　</a:t>
            </a:r>
          </a:p>
        </p:txBody>
      </p:sp>
      <p:cxnSp>
        <p:nvCxnSpPr>
          <p:cNvPr id="30" name="直線コネクタ 29">
            <a:extLst>
              <a:ext uri="{FF2B5EF4-FFF2-40B4-BE49-F238E27FC236}">
                <a16:creationId xmlns:a16="http://schemas.microsoft.com/office/drawing/2014/main" id="{5638C9E5-FBAD-F01D-EB44-4FE126E04E0D}"/>
              </a:ext>
            </a:extLst>
          </p:cNvPr>
          <p:cNvCxnSpPr/>
          <p:nvPr/>
        </p:nvCxnSpPr>
        <p:spPr>
          <a:xfrm>
            <a:off x="271788" y="3850592"/>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36" name="テキスト ボックス 35">
            <a:extLst>
              <a:ext uri="{FF2B5EF4-FFF2-40B4-BE49-F238E27FC236}">
                <a16:creationId xmlns:a16="http://schemas.microsoft.com/office/drawing/2014/main" id="{8113D595-3964-2C36-6F63-AA36066BD432}"/>
              </a:ext>
            </a:extLst>
          </p:cNvPr>
          <p:cNvSpPr txBox="1"/>
          <p:nvPr/>
        </p:nvSpPr>
        <p:spPr>
          <a:xfrm>
            <a:off x="198270" y="491709"/>
            <a:ext cx="8307987" cy="400110"/>
          </a:xfrm>
          <a:prstGeom prst="rect">
            <a:avLst/>
          </a:prstGeom>
          <a:noFill/>
        </p:spPr>
        <p:txBody>
          <a:bodyPr wrap="square" rtlCol="0">
            <a:spAutoFit/>
          </a:bodyPr>
          <a:lstStyle/>
          <a:p>
            <a:r>
              <a:rPr kumimoji="1" lang="ja-JP" altLang="en-US" sz="1000" dirty="0"/>
              <a:t>ここでは、単なる財務分析の結果だけではなく、総合的にどのような点に注目し、金融機関の支援部署や現場職員が、企業の事業性や成長の　可能性を見出して、支援したかに焦点を当てて、具体的な参考事例を紹介します。</a:t>
            </a:r>
          </a:p>
        </p:txBody>
      </p:sp>
      <p:sp>
        <p:nvSpPr>
          <p:cNvPr id="51" name="テキスト ボックス 50"/>
          <p:cNvSpPr txBox="1"/>
          <p:nvPr/>
        </p:nvSpPr>
        <p:spPr>
          <a:xfrm>
            <a:off x="8894101"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訪問時編</a:t>
            </a:r>
          </a:p>
        </p:txBody>
      </p:sp>
      <p:sp>
        <p:nvSpPr>
          <p:cNvPr id="52" name="テキスト ボックス 51"/>
          <p:cNvSpPr txBox="1"/>
          <p:nvPr/>
        </p:nvSpPr>
        <p:spPr>
          <a:xfrm>
            <a:off x="8899500" y="20901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全業種共通</a:t>
            </a:r>
          </a:p>
        </p:txBody>
      </p:sp>
      <p:sp>
        <p:nvSpPr>
          <p:cNvPr id="53" name="テキスト ボックス 52"/>
          <p:cNvSpPr txBox="1"/>
          <p:nvPr/>
        </p:nvSpPr>
        <p:spPr>
          <a:xfrm>
            <a:off x="8887713" y="525297"/>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参考事例</a:t>
            </a:r>
          </a:p>
        </p:txBody>
      </p:sp>
      <p:sp>
        <p:nvSpPr>
          <p:cNvPr id="3" name="スライド番号プレースホルダー 2"/>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17</a:t>
            </a:fld>
            <a:endParaRPr kumimoji="1" lang="ja-JP" altLang="en-US"/>
          </a:p>
        </p:txBody>
      </p:sp>
      <p:grpSp>
        <p:nvGrpSpPr>
          <p:cNvPr id="38" name="グループ化 37"/>
          <p:cNvGrpSpPr/>
          <p:nvPr/>
        </p:nvGrpSpPr>
        <p:grpSpPr>
          <a:xfrm>
            <a:off x="358675" y="1421855"/>
            <a:ext cx="9132230" cy="576000"/>
            <a:chOff x="529931" y="4005263"/>
            <a:chExt cx="9132230" cy="576000"/>
          </a:xfrm>
        </p:grpSpPr>
        <p:grpSp>
          <p:nvGrpSpPr>
            <p:cNvPr id="39" name="グループ化 38"/>
            <p:cNvGrpSpPr/>
            <p:nvPr/>
          </p:nvGrpSpPr>
          <p:grpSpPr>
            <a:xfrm>
              <a:off x="529931" y="4005263"/>
              <a:ext cx="2774055" cy="576000"/>
              <a:chOff x="4409473" y="1240406"/>
              <a:chExt cx="2774055" cy="576000"/>
            </a:xfrm>
          </p:grpSpPr>
          <p:sp>
            <p:nvSpPr>
              <p:cNvPr id="41" name="正方形/長方形 40">
                <a:extLst>
                  <a:ext uri="{FF2B5EF4-FFF2-40B4-BE49-F238E27FC236}">
                    <a16:creationId xmlns:a16="http://schemas.microsoft.com/office/drawing/2014/main" id="{DDD7D659-CF17-8913-C4B6-41195AD6009C}"/>
                  </a:ext>
                </a:extLst>
              </p:cNvPr>
              <p:cNvSpPr/>
              <p:nvPr/>
            </p:nvSpPr>
            <p:spPr>
              <a:xfrm>
                <a:off x="5075889" y="1291612"/>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n-ea"/>
                  </a:rPr>
                  <a:t>企業概要と対応</a:t>
                </a:r>
                <a:endParaRPr kumimoji="1" lang="en-US" altLang="ja-JP" sz="1200" b="1" dirty="0">
                  <a:solidFill>
                    <a:schemeClr val="tx1"/>
                  </a:solidFill>
                  <a:latin typeface="+mn-ea"/>
                </a:endParaRPr>
              </a:p>
            </p:txBody>
          </p:sp>
          <p:grpSp>
            <p:nvGrpSpPr>
              <p:cNvPr id="42" name="グループ化 41"/>
              <p:cNvGrpSpPr/>
              <p:nvPr/>
            </p:nvGrpSpPr>
            <p:grpSpPr>
              <a:xfrm>
                <a:off x="4409473" y="1240406"/>
                <a:ext cx="576000" cy="576000"/>
                <a:chOff x="279451" y="1197222"/>
                <a:chExt cx="576000" cy="576000"/>
              </a:xfrm>
            </p:grpSpPr>
            <p:sp>
              <p:nvSpPr>
                <p:cNvPr id="43" name="楕円 42">
                  <a:extLst>
                    <a:ext uri="{FF2B5EF4-FFF2-40B4-BE49-F238E27FC236}">
                      <a16:creationId xmlns:a16="http://schemas.microsoft.com/office/drawing/2014/main" id="{D6C718EC-4506-4F10-A867-0ED5A2B249F1}"/>
                    </a:ext>
                  </a:extLst>
                </p:cNvPr>
                <p:cNvSpPr/>
                <p:nvPr/>
              </p:nvSpPr>
              <p:spPr>
                <a:xfrm>
                  <a:off x="279451" y="1197222"/>
                  <a:ext cx="576000" cy="576000"/>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4" name="テキスト ボックス 43">
                  <a:extLst>
                    <a:ext uri="{FF2B5EF4-FFF2-40B4-BE49-F238E27FC236}">
                      <a16:creationId xmlns:a16="http://schemas.microsoft.com/office/drawing/2014/main" id="{3889E09E-65AA-41E6-A714-64593052375D}"/>
                    </a:ext>
                  </a:extLst>
                </p:cNvPr>
                <p:cNvSpPr txBox="1"/>
                <p:nvPr/>
              </p:nvSpPr>
              <p:spPr>
                <a:xfrm>
                  <a:off x="316795" y="1279927"/>
                  <a:ext cx="451302" cy="461665"/>
                </a:xfrm>
                <a:prstGeom prst="rect">
                  <a:avLst/>
                </a:prstGeom>
                <a:noFill/>
                <a:ln>
                  <a:noFill/>
                </a:ln>
              </p:spPr>
              <p:txBody>
                <a:bodyPr wrap="square" rtlCol="0">
                  <a:spAutoFit/>
                </a:bodyPr>
                <a:lstStyle/>
                <a:p>
                  <a:pPr algn="ctr"/>
                  <a:r>
                    <a:rPr kumimoji="1" lang="ja-JP" altLang="en-US" sz="2400" b="1" i="1" dirty="0">
                      <a:solidFill>
                        <a:schemeClr val="accent1">
                          <a:lumMod val="60000"/>
                          <a:lumOff val="40000"/>
                        </a:schemeClr>
                      </a:solidFill>
                      <a:latin typeface="Britannic Bold" panose="020B0903060703020204" pitchFamily="34" charset="0"/>
                    </a:rPr>
                    <a:t>１</a:t>
                  </a:r>
                </a:p>
              </p:txBody>
            </p:sp>
          </p:grpSp>
        </p:grpSp>
        <p:sp>
          <p:nvSpPr>
            <p:cNvPr id="40" name="テキスト ボックス 39">
              <a:extLst>
                <a:ext uri="{FF2B5EF4-FFF2-40B4-BE49-F238E27FC236}">
                  <a16:creationId xmlns:a16="http://schemas.microsoft.com/office/drawing/2014/main" id="{2DAA054F-36DC-D855-3203-33015158E6CC}"/>
                </a:ext>
              </a:extLst>
            </p:cNvPr>
            <p:cNvSpPr txBox="1"/>
            <p:nvPr/>
          </p:nvSpPr>
          <p:spPr>
            <a:xfrm>
              <a:off x="3394403" y="4005263"/>
              <a:ext cx="6267758" cy="553998"/>
            </a:xfrm>
            <a:prstGeom prst="rect">
              <a:avLst/>
            </a:prstGeom>
            <a:noFill/>
          </p:spPr>
          <p:txBody>
            <a:bodyPr wrap="square" rtlCol="0">
              <a:spAutoFit/>
            </a:bodyPr>
            <a:lstStyle/>
            <a:p>
              <a:r>
                <a:rPr kumimoji="1" lang="ja-JP" altLang="en-US" sz="1000" dirty="0">
                  <a:latin typeface="+mn-ea"/>
                </a:rPr>
                <a:t>□　地域の製造小売業　年商</a:t>
              </a:r>
              <a:r>
                <a:rPr kumimoji="1" lang="en-US" altLang="ja-JP" sz="1000" dirty="0">
                  <a:latin typeface="+mn-ea"/>
                </a:rPr>
                <a:t>13</a:t>
              </a:r>
              <a:r>
                <a:rPr kumimoji="1" lang="ja-JP" altLang="en-US" sz="1000" dirty="0">
                  <a:latin typeface="+mn-ea"/>
                </a:rPr>
                <a:t>億円</a:t>
              </a:r>
              <a:endParaRPr kumimoji="1" lang="en-US" altLang="ja-JP" sz="1000" dirty="0">
                <a:latin typeface="+mn-ea"/>
              </a:endParaRPr>
            </a:p>
            <a:p>
              <a:r>
                <a:rPr kumimoji="1" lang="ja-JP" altLang="en-US" sz="1000" dirty="0">
                  <a:latin typeface="+mn-ea"/>
                </a:rPr>
                <a:t>□　嗜好品を中心とした製品の取扱い</a:t>
              </a:r>
              <a:endParaRPr kumimoji="1" lang="en-US" altLang="ja-JP" sz="1000" dirty="0">
                <a:latin typeface="+mn-ea"/>
              </a:endParaRPr>
            </a:p>
            <a:p>
              <a:r>
                <a:rPr kumimoji="1" lang="ja-JP" altLang="en-US" sz="1000" dirty="0">
                  <a:latin typeface="+mn-ea"/>
                </a:rPr>
                <a:t>□　経営再生の時期に、金融機関が積極的に“経営参謀”の役割を果たした</a:t>
              </a:r>
              <a:endParaRPr kumimoji="1" lang="en-US" altLang="ja-JP" sz="1000" dirty="0">
                <a:latin typeface="+mn-ea"/>
              </a:endParaRPr>
            </a:p>
          </p:txBody>
        </p:sp>
      </p:grpSp>
      <p:grpSp>
        <p:nvGrpSpPr>
          <p:cNvPr id="45" name="グループ化 44"/>
          <p:cNvGrpSpPr/>
          <p:nvPr/>
        </p:nvGrpSpPr>
        <p:grpSpPr>
          <a:xfrm>
            <a:off x="358675" y="2200640"/>
            <a:ext cx="9274275" cy="576000"/>
            <a:chOff x="529931" y="4807946"/>
            <a:chExt cx="9274275" cy="576000"/>
          </a:xfrm>
        </p:grpSpPr>
        <p:grpSp>
          <p:nvGrpSpPr>
            <p:cNvPr id="46" name="グループ化 45"/>
            <p:cNvGrpSpPr/>
            <p:nvPr/>
          </p:nvGrpSpPr>
          <p:grpSpPr>
            <a:xfrm>
              <a:off x="529931" y="4807946"/>
              <a:ext cx="2774055" cy="576000"/>
              <a:chOff x="4409473" y="2044014"/>
              <a:chExt cx="2774055" cy="576000"/>
            </a:xfrm>
          </p:grpSpPr>
          <p:sp>
            <p:nvSpPr>
              <p:cNvPr id="48" name="正方形/長方形 47">
                <a:extLst>
                  <a:ext uri="{FF2B5EF4-FFF2-40B4-BE49-F238E27FC236}">
                    <a16:creationId xmlns:a16="http://schemas.microsoft.com/office/drawing/2014/main" id="{2DB0A65F-C9AA-7882-B8D9-A92CAAAA3628}"/>
                  </a:ext>
                </a:extLst>
              </p:cNvPr>
              <p:cNvSpPr/>
              <p:nvPr/>
            </p:nvSpPr>
            <p:spPr>
              <a:xfrm>
                <a:off x="5075889" y="2081489"/>
                <a:ext cx="2107639" cy="501049"/>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n-ea"/>
                  </a:rPr>
                  <a:t>企業課題</a:t>
                </a:r>
              </a:p>
            </p:txBody>
          </p:sp>
          <p:sp>
            <p:nvSpPr>
              <p:cNvPr id="54" name="楕円 53">
                <a:extLst>
                  <a:ext uri="{FF2B5EF4-FFF2-40B4-BE49-F238E27FC236}">
                    <a16:creationId xmlns:a16="http://schemas.microsoft.com/office/drawing/2014/main" id="{194C0FAD-4A21-444C-8E29-82337037759B}"/>
                  </a:ext>
                </a:extLst>
              </p:cNvPr>
              <p:cNvSpPr/>
              <p:nvPr/>
            </p:nvSpPr>
            <p:spPr>
              <a:xfrm>
                <a:off x="4409473" y="2044014"/>
                <a:ext cx="576000" cy="576000"/>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i="1" dirty="0">
                  <a:solidFill>
                    <a:schemeClr val="accent2"/>
                  </a:solidFill>
                  <a:latin typeface="+mn-ea"/>
                </a:endParaRPr>
              </a:p>
            </p:txBody>
          </p:sp>
          <p:sp>
            <p:nvSpPr>
              <p:cNvPr id="55" name="テキスト ボックス 54">
                <a:extLst>
                  <a:ext uri="{FF2B5EF4-FFF2-40B4-BE49-F238E27FC236}">
                    <a16:creationId xmlns:a16="http://schemas.microsoft.com/office/drawing/2014/main" id="{8FC5ADF6-F119-4452-98CF-8090C0B4CC5F}"/>
                  </a:ext>
                </a:extLst>
              </p:cNvPr>
              <p:cNvSpPr txBox="1"/>
              <p:nvPr/>
            </p:nvSpPr>
            <p:spPr>
              <a:xfrm>
                <a:off x="4441106" y="2115855"/>
                <a:ext cx="457869" cy="461665"/>
              </a:xfrm>
              <a:prstGeom prst="rect">
                <a:avLst/>
              </a:prstGeom>
              <a:noFill/>
              <a:ln>
                <a:noFill/>
              </a:ln>
            </p:spPr>
            <p:txBody>
              <a:bodyPr wrap="square" rtlCol="0">
                <a:spAutoFit/>
              </a:bodyPr>
              <a:lstStyle/>
              <a:p>
                <a:pPr algn="ctr"/>
                <a:r>
                  <a:rPr kumimoji="1" lang="ja-JP" altLang="en-US" sz="2400" b="1" i="1" dirty="0">
                    <a:solidFill>
                      <a:schemeClr val="accent2">
                        <a:lumMod val="60000"/>
                        <a:lumOff val="40000"/>
                      </a:schemeClr>
                    </a:solidFill>
                    <a:latin typeface="Britannic Bold" panose="020B0903060703020204" pitchFamily="34" charset="0"/>
                  </a:rPr>
                  <a:t>２</a:t>
                </a:r>
              </a:p>
            </p:txBody>
          </p:sp>
        </p:grpSp>
        <p:sp>
          <p:nvSpPr>
            <p:cNvPr id="47" name="テキスト ボックス 46">
              <a:extLst>
                <a:ext uri="{FF2B5EF4-FFF2-40B4-BE49-F238E27FC236}">
                  <a16:creationId xmlns:a16="http://schemas.microsoft.com/office/drawing/2014/main" id="{2DAA054F-36DC-D855-3203-33015158E6CC}"/>
                </a:ext>
              </a:extLst>
            </p:cNvPr>
            <p:cNvSpPr txBox="1"/>
            <p:nvPr/>
          </p:nvSpPr>
          <p:spPr>
            <a:xfrm>
              <a:off x="3394402" y="4807946"/>
              <a:ext cx="6409804" cy="553998"/>
            </a:xfrm>
            <a:prstGeom prst="rect">
              <a:avLst/>
            </a:prstGeom>
            <a:noFill/>
          </p:spPr>
          <p:txBody>
            <a:bodyPr wrap="square" rtlCol="0">
              <a:spAutoFit/>
            </a:bodyPr>
            <a:lstStyle/>
            <a:p>
              <a:r>
                <a:rPr kumimoji="1" lang="ja-JP" altLang="en-US" sz="1000" dirty="0">
                  <a:latin typeface="+mn-ea"/>
                </a:rPr>
                <a:t>□　製造・卸・小売全てを手掛けており、販路も広く多岐にわたっていた</a:t>
              </a:r>
              <a:endParaRPr kumimoji="1" lang="en-US" altLang="ja-JP" sz="1000" dirty="0">
                <a:latin typeface="+mn-ea"/>
              </a:endParaRPr>
            </a:p>
            <a:p>
              <a:r>
                <a:rPr kumimoji="1" lang="ja-JP" altLang="en-US" sz="1000" dirty="0">
                  <a:latin typeface="+mn-ea"/>
                </a:rPr>
                <a:t>□　一族経営で、地域の歴史をなぞるような老舗企業</a:t>
              </a:r>
              <a:endParaRPr kumimoji="1" lang="en-US" altLang="ja-JP" sz="1000" dirty="0">
                <a:latin typeface="+mn-ea"/>
              </a:endParaRPr>
            </a:p>
            <a:p>
              <a:r>
                <a:rPr kumimoji="1" lang="ja-JP" altLang="en-US" sz="1000" dirty="0">
                  <a:latin typeface="+mn-ea"/>
                </a:rPr>
                <a:t>□　</a:t>
              </a:r>
              <a:r>
                <a:rPr kumimoji="1" lang="ja-JP" altLang="en-US" sz="1000" spc="-80" dirty="0">
                  <a:latin typeface="+mn-ea"/>
                </a:rPr>
                <a:t>社内の課題も多岐にわたり、社内の意見集約の必要性や経営陣に再考してもらいたい現場の経営課題もあった</a:t>
              </a:r>
              <a:endParaRPr kumimoji="1" lang="en-US" altLang="ja-JP" sz="1000" spc="-80" dirty="0">
                <a:latin typeface="+mn-ea"/>
              </a:endParaRPr>
            </a:p>
          </p:txBody>
        </p:sp>
      </p:grpSp>
      <p:grpSp>
        <p:nvGrpSpPr>
          <p:cNvPr id="56" name="グループ化 55"/>
          <p:cNvGrpSpPr/>
          <p:nvPr/>
        </p:nvGrpSpPr>
        <p:grpSpPr>
          <a:xfrm>
            <a:off x="358675" y="2957535"/>
            <a:ext cx="9397884" cy="1015663"/>
            <a:chOff x="367553" y="1985145"/>
            <a:chExt cx="9397884" cy="1015663"/>
          </a:xfrm>
        </p:grpSpPr>
        <p:sp>
          <p:nvSpPr>
            <p:cNvPr id="57" name="楕円 56">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dirty="0">
                <a:solidFill>
                  <a:schemeClr val="accent6">
                    <a:lumMod val="60000"/>
                    <a:lumOff val="40000"/>
                  </a:schemeClr>
                </a:solidFill>
                <a:latin typeface="+mn-ea"/>
                <a:cs typeface="Times New Roman" panose="02020603050405020304" pitchFamily="18" charset="0"/>
              </a:endParaRPr>
            </a:p>
          </p:txBody>
        </p:sp>
        <p:sp>
          <p:nvSpPr>
            <p:cNvPr id="58" name="正方形/長方形 57">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n-ea"/>
                </a:rPr>
                <a:t>役割と結果</a:t>
              </a:r>
              <a:endParaRPr kumimoji="1" lang="en-US" altLang="ja-JP" sz="1200" b="1" dirty="0">
                <a:solidFill>
                  <a:schemeClr val="tx1"/>
                </a:solidFill>
                <a:latin typeface="+mn-ea"/>
              </a:endParaRPr>
            </a:p>
          </p:txBody>
        </p:sp>
        <p:sp>
          <p:nvSpPr>
            <p:cNvPr id="59" name="正方形/長方形 58"/>
            <p:cNvSpPr/>
            <p:nvPr/>
          </p:nvSpPr>
          <p:spPr>
            <a:xfrm>
              <a:off x="424205" y="2122575"/>
              <a:ext cx="400361" cy="461665"/>
            </a:xfrm>
            <a:prstGeom prst="rect">
              <a:avLst/>
            </a:prstGeom>
          </p:spPr>
          <p:txBody>
            <a:bodyPr wrap="square">
              <a:spAutoFit/>
            </a:bodyPr>
            <a:lstStyle/>
            <a:p>
              <a:pPr algn="ctr"/>
              <a:r>
                <a:rPr kumimoji="1" lang="ja-JP" altLang="en-US" sz="2400" b="1" i="1" dirty="0">
                  <a:solidFill>
                    <a:schemeClr val="accent6">
                      <a:lumMod val="60000"/>
                      <a:lumOff val="40000"/>
                    </a:schemeClr>
                  </a:solidFill>
                  <a:latin typeface="+mn-ea"/>
                  <a:cs typeface="Times New Roman" panose="02020603050405020304" pitchFamily="18" charset="0"/>
                </a:rPr>
                <a:t>３</a:t>
              </a:r>
            </a:p>
          </p:txBody>
        </p:sp>
        <p:sp>
          <p:nvSpPr>
            <p:cNvPr id="60" name="テキスト ボックス 59">
              <a:extLst>
                <a:ext uri="{FF2B5EF4-FFF2-40B4-BE49-F238E27FC236}">
                  <a16:creationId xmlns:a16="http://schemas.microsoft.com/office/drawing/2014/main" id="{2DAA054F-36DC-D855-3203-33015158E6CC}"/>
                </a:ext>
              </a:extLst>
            </p:cNvPr>
            <p:cNvSpPr txBox="1"/>
            <p:nvPr/>
          </p:nvSpPr>
          <p:spPr>
            <a:xfrm>
              <a:off x="3232021" y="1985145"/>
              <a:ext cx="6533416" cy="1015663"/>
            </a:xfrm>
            <a:prstGeom prst="rect">
              <a:avLst/>
            </a:prstGeom>
            <a:noFill/>
          </p:spPr>
          <p:txBody>
            <a:bodyPr wrap="square" rtlCol="0">
              <a:spAutoFit/>
            </a:bodyPr>
            <a:lstStyle/>
            <a:p>
              <a:r>
                <a:rPr kumimoji="1" lang="ja-JP" altLang="en-US" sz="1000" dirty="0">
                  <a:latin typeface="+mn-ea"/>
                </a:rPr>
                <a:t>□　一族経営のため、社内から忌憚のない意見を集約し、課題を克服することが困難だった</a:t>
              </a:r>
              <a:endParaRPr kumimoji="1" lang="en-US" altLang="ja-JP" sz="1000" dirty="0">
                <a:latin typeface="+mn-ea"/>
              </a:endParaRPr>
            </a:p>
            <a:p>
              <a:r>
                <a:rPr kumimoji="1" lang="ja-JP" altLang="en-US" sz="1000" dirty="0">
                  <a:latin typeface="+mn-ea"/>
                </a:rPr>
                <a:t>□　</a:t>
              </a:r>
              <a:r>
                <a:rPr kumimoji="1" lang="ja-JP" altLang="en-US" sz="1000" spc="-80" dirty="0">
                  <a:latin typeface="+mn-ea"/>
                </a:rPr>
                <a:t>社長への助言に留まらず、経営会議のファシリテートを含め、社員と経営者の橋渡しをするために、メイン行</a:t>
              </a:r>
            </a:p>
            <a:p>
              <a:r>
                <a:rPr kumimoji="1" lang="ja-JP" altLang="en-US" sz="1000" dirty="0">
                  <a:latin typeface="+mn-ea"/>
                </a:rPr>
                <a:t>　　</a:t>
              </a:r>
              <a:r>
                <a:rPr kumimoji="1" lang="ja-JP" altLang="en-US" sz="1000" spc="-30" dirty="0">
                  <a:latin typeface="+mn-ea"/>
                </a:rPr>
                <a:t>が人材を無償で派遣した</a:t>
              </a:r>
              <a:endParaRPr kumimoji="1" lang="en-US" altLang="ja-JP" sz="1000" spc="-30" dirty="0">
                <a:latin typeface="+mn-ea"/>
              </a:endParaRPr>
            </a:p>
            <a:p>
              <a:r>
                <a:rPr kumimoji="1" lang="ja-JP" altLang="en-US" sz="1000" dirty="0">
                  <a:latin typeface="+mn-ea"/>
                </a:rPr>
                <a:t>□　</a:t>
              </a:r>
              <a:r>
                <a:rPr kumimoji="1" lang="ja-JP" altLang="en-US" sz="1000" spc="-90" dirty="0">
                  <a:latin typeface="+mn-ea"/>
                </a:rPr>
                <a:t>利害関係者（債権者）でもありながら、社内においては第三者である金融機関職員の立場で、社内の意見集約、</a:t>
              </a:r>
            </a:p>
            <a:p>
              <a:r>
                <a:rPr kumimoji="1" lang="ja-JP" altLang="en-US" sz="1000" dirty="0">
                  <a:latin typeface="+mn-ea"/>
                </a:rPr>
                <a:t>　　</a:t>
              </a:r>
              <a:r>
                <a:rPr kumimoji="1" lang="ja-JP" altLang="en-US" sz="1000" spc="-50" dirty="0">
                  <a:latin typeface="+mn-ea"/>
                </a:rPr>
                <a:t>経営者への意思伝達も行い、経営危機を脱することができた</a:t>
              </a:r>
              <a:endParaRPr kumimoji="1" lang="en-US" altLang="ja-JP" sz="1000" spc="-50" dirty="0">
                <a:latin typeface="+mn-ea"/>
              </a:endParaRPr>
            </a:p>
            <a:p>
              <a:endParaRPr kumimoji="1" lang="en-US" altLang="ja-JP" sz="1000" dirty="0">
                <a:latin typeface="+mn-ea"/>
              </a:endParaRPr>
            </a:p>
          </p:txBody>
        </p:sp>
      </p:grpSp>
      <p:grpSp>
        <p:nvGrpSpPr>
          <p:cNvPr id="61" name="グループ化 60"/>
          <p:cNvGrpSpPr/>
          <p:nvPr/>
        </p:nvGrpSpPr>
        <p:grpSpPr>
          <a:xfrm>
            <a:off x="353237" y="4347149"/>
            <a:ext cx="9132230" cy="576000"/>
            <a:chOff x="529931" y="4005263"/>
            <a:chExt cx="9132230" cy="576000"/>
          </a:xfrm>
        </p:grpSpPr>
        <p:grpSp>
          <p:nvGrpSpPr>
            <p:cNvPr id="62" name="グループ化 61"/>
            <p:cNvGrpSpPr/>
            <p:nvPr/>
          </p:nvGrpSpPr>
          <p:grpSpPr>
            <a:xfrm>
              <a:off x="529931" y="4005263"/>
              <a:ext cx="2774055" cy="576000"/>
              <a:chOff x="4409473" y="1240406"/>
              <a:chExt cx="2774055" cy="576000"/>
            </a:xfrm>
          </p:grpSpPr>
          <p:sp>
            <p:nvSpPr>
              <p:cNvPr id="64" name="正方形/長方形 63">
                <a:extLst>
                  <a:ext uri="{FF2B5EF4-FFF2-40B4-BE49-F238E27FC236}">
                    <a16:creationId xmlns:a16="http://schemas.microsoft.com/office/drawing/2014/main" id="{DDD7D659-CF17-8913-C4B6-41195AD6009C}"/>
                  </a:ext>
                </a:extLst>
              </p:cNvPr>
              <p:cNvSpPr/>
              <p:nvPr/>
            </p:nvSpPr>
            <p:spPr>
              <a:xfrm>
                <a:off x="5075889" y="1291612"/>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n-ea"/>
                  </a:rPr>
                  <a:t>企業概要と対応</a:t>
                </a:r>
                <a:endParaRPr kumimoji="1" lang="en-US" altLang="ja-JP" sz="1200" b="1" dirty="0">
                  <a:solidFill>
                    <a:schemeClr val="tx1"/>
                  </a:solidFill>
                  <a:latin typeface="+mn-ea"/>
                </a:endParaRPr>
              </a:p>
            </p:txBody>
          </p:sp>
          <p:grpSp>
            <p:nvGrpSpPr>
              <p:cNvPr id="65" name="グループ化 64"/>
              <p:cNvGrpSpPr/>
              <p:nvPr/>
            </p:nvGrpSpPr>
            <p:grpSpPr>
              <a:xfrm>
                <a:off x="4409473" y="1240406"/>
                <a:ext cx="576000" cy="576000"/>
                <a:chOff x="279451" y="1197222"/>
                <a:chExt cx="576000" cy="576000"/>
              </a:xfrm>
            </p:grpSpPr>
            <p:sp>
              <p:nvSpPr>
                <p:cNvPr id="66" name="楕円 65">
                  <a:extLst>
                    <a:ext uri="{FF2B5EF4-FFF2-40B4-BE49-F238E27FC236}">
                      <a16:creationId xmlns:a16="http://schemas.microsoft.com/office/drawing/2014/main" id="{D6C718EC-4506-4F10-A867-0ED5A2B249F1}"/>
                    </a:ext>
                  </a:extLst>
                </p:cNvPr>
                <p:cNvSpPr/>
                <p:nvPr/>
              </p:nvSpPr>
              <p:spPr>
                <a:xfrm>
                  <a:off x="279451" y="1197222"/>
                  <a:ext cx="576000" cy="576000"/>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7" name="テキスト ボックス 66">
                  <a:extLst>
                    <a:ext uri="{FF2B5EF4-FFF2-40B4-BE49-F238E27FC236}">
                      <a16:creationId xmlns:a16="http://schemas.microsoft.com/office/drawing/2014/main" id="{3889E09E-65AA-41E6-A714-64593052375D}"/>
                    </a:ext>
                  </a:extLst>
                </p:cNvPr>
                <p:cNvSpPr txBox="1"/>
                <p:nvPr/>
              </p:nvSpPr>
              <p:spPr>
                <a:xfrm>
                  <a:off x="316795" y="1279927"/>
                  <a:ext cx="451302" cy="461665"/>
                </a:xfrm>
                <a:prstGeom prst="rect">
                  <a:avLst/>
                </a:prstGeom>
                <a:noFill/>
                <a:ln>
                  <a:noFill/>
                </a:ln>
              </p:spPr>
              <p:txBody>
                <a:bodyPr wrap="square" rtlCol="0">
                  <a:spAutoFit/>
                </a:bodyPr>
                <a:lstStyle/>
                <a:p>
                  <a:pPr algn="ctr"/>
                  <a:r>
                    <a:rPr kumimoji="1" lang="ja-JP" altLang="en-US" sz="2400" b="1" i="1" dirty="0">
                      <a:solidFill>
                        <a:schemeClr val="accent1">
                          <a:lumMod val="60000"/>
                          <a:lumOff val="40000"/>
                        </a:schemeClr>
                      </a:solidFill>
                      <a:latin typeface="Britannic Bold" panose="020B0903060703020204" pitchFamily="34" charset="0"/>
                    </a:rPr>
                    <a:t>１</a:t>
                  </a:r>
                </a:p>
              </p:txBody>
            </p:sp>
          </p:grpSp>
        </p:grpSp>
        <p:sp>
          <p:nvSpPr>
            <p:cNvPr id="63" name="テキスト ボックス 62">
              <a:extLst>
                <a:ext uri="{FF2B5EF4-FFF2-40B4-BE49-F238E27FC236}">
                  <a16:creationId xmlns:a16="http://schemas.microsoft.com/office/drawing/2014/main" id="{2DAA054F-36DC-D855-3203-33015158E6CC}"/>
                </a:ext>
              </a:extLst>
            </p:cNvPr>
            <p:cNvSpPr txBox="1"/>
            <p:nvPr/>
          </p:nvSpPr>
          <p:spPr>
            <a:xfrm>
              <a:off x="3394403" y="4005263"/>
              <a:ext cx="6267758" cy="553998"/>
            </a:xfrm>
            <a:prstGeom prst="rect">
              <a:avLst/>
            </a:prstGeom>
            <a:noFill/>
          </p:spPr>
          <p:txBody>
            <a:bodyPr wrap="square" rtlCol="0">
              <a:spAutoFit/>
            </a:bodyPr>
            <a:lstStyle/>
            <a:p>
              <a:r>
                <a:rPr kumimoji="1" lang="ja-JP" altLang="en-US" sz="1000" dirty="0">
                  <a:latin typeface="+mn-ea"/>
                </a:rPr>
                <a:t>□　地域の小規模な食品小売業</a:t>
              </a:r>
              <a:endParaRPr kumimoji="1" lang="en-US" altLang="ja-JP" sz="1000" dirty="0">
                <a:latin typeface="+mn-ea"/>
              </a:endParaRPr>
            </a:p>
            <a:p>
              <a:r>
                <a:rPr kumimoji="1" lang="ja-JP" altLang="en-US" sz="1000" dirty="0">
                  <a:latin typeface="+mn-ea"/>
                </a:rPr>
                <a:t>□　創業者（実父）から事業を長男が引継ぎ、近年、次男も帰郷して事業を手伝うことになった</a:t>
              </a:r>
              <a:endParaRPr kumimoji="1" lang="en-US" altLang="ja-JP" sz="1000" dirty="0">
                <a:latin typeface="+mn-ea"/>
              </a:endParaRPr>
            </a:p>
            <a:p>
              <a:r>
                <a:rPr kumimoji="1" lang="ja-JP" altLang="en-US" sz="1000" dirty="0">
                  <a:latin typeface="+mn-ea"/>
                </a:rPr>
                <a:t>□　</a:t>
              </a:r>
              <a:r>
                <a:rPr kumimoji="1" lang="ja-JP" altLang="en-US" sz="1000" spc="-40" dirty="0">
                  <a:latin typeface="+mn-ea"/>
                </a:rPr>
                <a:t>兄弟それぞれが思う未来像を“整理”するサポート役として、企業支援部署から人材を派遣することにした</a:t>
              </a:r>
              <a:endParaRPr kumimoji="1" lang="en-US" altLang="ja-JP" sz="1000" spc="-40" dirty="0">
                <a:latin typeface="+mn-ea"/>
              </a:endParaRPr>
            </a:p>
          </p:txBody>
        </p:sp>
      </p:grpSp>
      <p:grpSp>
        <p:nvGrpSpPr>
          <p:cNvPr id="68" name="グループ化 67"/>
          <p:cNvGrpSpPr/>
          <p:nvPr/>
        </p:nvGrpSpPr>
        <p:grpSpPr>
          <a:xfrm>
            <a:off x="353237" y="5088863"/>
            <a:ext cx="9279713" cy="707886"/>
            <a:chOff x="529931" y="4770875"/>
            <a:chExt cx="9279713" cy="707886"/>
          </a:xfrm>
        </p:grpSpPr>
        <p:grpSp>
          <p:nvGrpSpPr>
            <p:cNvPr id="69" name="グループ化 68"/>
            <p:cNvGrpSpPr/>
            <p:nvPr/>
          </p:nvGrpSpPr>
          <p:grpSpPr>
            <a:xfrm>
              <a:off x="529931" y="4807946"/>
              <a:ext cx="2774055" cy="576000"/>
              <a:chOff x="4409473" y="2044014"/>
              <a:chExt cx="2774055" cy="576000"/>
            </a:xfrm>
          </p:grpSpPr>
          <p:sp>
            <p:nvSpPr>
              <p:cNvPr id="71" name="正方形/長方形 70">
                <a:extLst>
                  <a:ext uri="{FF2B5EF4-FFF2-40B4-BE49-F238E27FC236}">
                    <a16:creationId xmlns:a16="http://schemas.microsoft.com/office/drawing/2014/main" id="{2DB0A65F-C9AA-7882-B8D9-A92CAAAA3628}"/>
                  </a:ext>
                </a:extLst>
              </p:cNvPr>
              <p:cNvSpPr/>
              <p:nvPr/>
            </p:nvSpPr>
            <p:spPr>
              <a:xfrm>
                <a:off x="5075889" y="2081489"/>
                <a:ext cx="2107639" cy="501049"/>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n-ea"/>
                  </a:rPr>
                  <a:t>企業課題</a:t>
                </a:r>
                <a:endParaRPr kumimoji="1" lang="en-US" altLang="ja-JP" sz="1200" b="1" dirty="0">
                  <a:solidFill>
                    <a:schemeClr val="tx1"/>
                  </a:solidFill>
                  <a:latin typeface="+mn-ea"/>
                </a:endParaRPr>
              </a:p>
            </p:txBody>
          </p:sp>
          <p:sp>
            <p:nvSpPr>
              <p:cNvPr id="72" name="楕円 71">
                <a:extLst>
                  <a:ext uri="{FF2B5EF4-FFF2-40B4-BE49-F238E27FC236}">
                    <a16:creationId xmlns:a16="http://schemas.microsoft.com/office/drawing/2014/main" id="{194C0FAD-4A21-444C-8E29-82337037759B}"/>
                  </a:ext>
                </a:extLst>
              </p:cNvPr>
              <p:cNvSpPr/>
              <p:nvPr/>
            </p:nvSpPr>
            <p:spPr>
              <a:xfrm>
                <a:off x="4409473" y="2044014"/>
                <a:ext cx="576000" cy="576000"/>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i="1" dirty="0">
                  <a:solidFill>
                    <a:schemeClr val="accent2"/>
                  </a:solidFill>
                  <a:latin typeface="+mn-ea"/>
                </a:endParaRPr>
              </a:p>
            </p:txBody>
          </p:sp>
          <p:sp>
            <p:nvSpPr>
              <p:cNvPr id="73" name="テキスト ボックス 72">
                <a:extLst>
                  <a:ext uri="{FF2B5EF4-FFF2-40B4-BE49-F238E27FC236}">
                    <a16:creationId xmlns:a16="http://schemas.microsoft.com/office/drawing/2014/main" id="{8FC5ADF6-F119-4452-98CF-8090C0B4CC5F}"/>
                  </a:ext>
                </a:extLst>
              </p:cNvPr>
              <p:cNvSpPr txBox="1"/>
              <p:nvPr/>
            </p:nvSpPr>
            <p:spPr>
              <a:xfrm>
                <a:off x="4441106" y="2115855"/>
                <a:ext cx="457869" cy="461665"/>
              </a:xfrm>
              <a:prstGeom prst="rect">
                <a:avLst/>
              </a:prstGeom>
              <a:noFill/>
              <a:ln>
                <a:noFill/>
              </a:ln>
            </p:spPr>
            <p:txBody>
              <a:bodyPr wrap="square" rtlCol="0">
                <a:spAutoFit/>
              </a:bodyPr>
              <a:lstStyle/>
              <a:p>
                <a:pPr algn="ctr"/>
                <a:r>
                  <a:rPr kumimoji="1" lang="ja-JP" altLang="en-US" sz="2400" b="1" i="1" dirty="0">
                    <a:solidFill>
                      <a:schemeClr val="accent2">
                        <a:lumMod val="60000"/>
                        <a:lumOff val="40000"/>
                      </a:schemeClr>
                    </a:solidFill>
                    <a:latin typeface="Britannic Bold" panose="020B0903060703020204" pitchFamily="34" charset="0"/>
                  </a:rPr>
                  <a:t>２</a:t>
                </a:r>
              </a:p>
            </p:txBody>
          </p:sp>
        </p:grpSp>
        <p:sp>
          <p:nvSpPr>
            <p:cNvPr id="70" name="テキスト ボックス 69">
              <a:extLst>
                <a:ext uri="{FF2B5EF4-FFF2-40B4-BE49-F238E27FC236}">
                  <a16:creationId xmlns:a16="http://schemas.microsoft.com/office/drawing/2014/main" id="{2DAA054F-36DC-D855-3203-33015158E6CC}"/>
                </a:ext>
              </a:extLst>
            </p:cNvPr>
            <p:cNvSpPr txBox="1"/>
            <p:nvPr/>
          </p:nvSpPr>
          <p:spPr>
            <a:xfrm>
              <a:off x="3394402" y="4770875"/>
              <a:ext cx="6415242" cy="707886"/>
            </a:xfrm>
            <a:prstGeom prst="rect">
              <a:avLst/>
            </a:prstGeom>
            <a:noFill/>
          </p:spPr>
          <p:txBody>
            <a:bodyPr wrap="square" rtlCol="0">
              <a:spAutoFit/>
            </a:bodyPr>
            <a:lstStyle/>
            <a:p>
              <a:r>
                <a:rPr kumimoji="1" lang="ja-JP" altLang="en-US" sz="1000" dirty="0">
                  <a:latin typeface="+mn-ea"/>
                </a:rPr>
                <a:t>□　</a:t>
              </a:r>
              <a:r>
                <a:rPr kumimoji="1" lang="ja-JP" altLang="en-US" sz="1000" spc="-40" dirty="0">
                  <a:latin typeface="+mn-ea"/>
                </a:rPr>
                <a:t>商売のスタイルが旧態依然としており、</a:t>
              </a:r>
              <a:r>
                <a:rPr kumimoji="1" lang="en-US" altLang="ja-JP" sz="1000" spc="-40" dirty="0">
                  <a:latin typeface="+mn-ea"/>
                </a:rPr>
                <a:t>IT</a:t>
              </a:r>
              <a:r>
                <a:rPr kumimoji="1" lang="ja-JP" altLang="en-US" sz="1000" spc="-40" dirty="0">
                  <a:latin typeface="+mn-ea"/>
                </a:rPr>
                <a:t>化や強みの活用（総菜販売）、２店舗目の出店等、経営改善の</a:t>
              </a:r>
            </a:p>
            <a:p>
              <a:r>
                <a:rPr kumimoji="1" lang="ja-JP" altLang="en-US" sz="1000" dirty="0">
                  <a:latin typeface="+mn-ea"/>
                </a:rPr>
                <a:t>　　方向性がいくつも存在していた</a:t>
              </a:r>
              <a:endParaRPr kumimoji="1" lang="en-US" altLang="ja-JP" sz="1000" dirty="0">
                <a:latin typeface="+mn-ea"/>
              </a:endParaRPr>
            </a:p>
            <a:p>
              <a:r>
                <a:rPr kumimoji="1" lang="ja-JP" altLang="en-US" sz="1000" dirty="0">
                  <a:latin typeface="+mn-ea"/>
                </a:rPr>
                <a:t>□　</a:t>
              </a:r>
              <a:r>
                <a:rPr kumimoji="1" lang="ja-JP" altLang="en-US" sz="1000" spc="-40" dirty="0">
                  <a:latin typeface="+mn-ea"/>
                </a:rPr>
                <a:t>日々の商売に忙殺され、兄弟共にバイタリティーがありながら、双方の構想のすり合わせができていない</a:t>
              </a:r>
            </a:p>
            <a:p>
              <a:r>
                <a:rPr kumimoji="1" lang="ja-JP" altLang="en-US" sz="1000" dirty="0">
                  <a:latin typeface="+mn-ea"/>
                </a:rPr>
                <a:t>　　状態だった</a:t>
              </a:r>
              <a:endParaRPr kumimoji="1" lang="en-US" altLang="ja-JP" sz="1000" dirty="0">
                <a:latin typeface="+mn-ea"/>
              </a:endParaRPr>
            </a:p>
          </p:txBody>
        </p:sp>
      </p:grpSp>
      <p:grpSp>
        <p:nvGrpSpPr>
          <p:cNvPr id="74" name="グループ化 73"/>
          <p:cNvGrpSpPr/>
          <p:nvPr/>
        </p:nvGrpSpPr>
        <p:grpSpPr>
          <a:xfrm>
            <a:off x="353237" y="5862609"/>
            <a:ext cx="9279713" cy="1015663"/>
            <a:chOff x="367553" y="1964925"/>
            <a:chExt cx="9279713" cy="1015663"/>
          </a:xfrm>
        </p:grpSpPr>
        <p:sp>
          <p:nvSpPr>
            <p:cNvPr id="75" name="楕円 74">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dirty="0">
                <a:solidFill>
                  <a:schemeClr val="accent6">
                    <a:lumMod val="60000"/>
                    <a:lumOff val="40000"/>
                  </a:schemeClr>
                </a:solidFill>
                <a:latin typeface="+mn-ea"/>
                <a:cs typeface="Times New Roman" panose="02020603050405020304" pitchFamily="18" charset="0"/>
              </a:endParaRPr>
            </a:p>
          </p:txBody>
        </p:sp>
        <p:sp>
          <p:nvSpPr>
            <p:cNvPr id="76" name="正方形/長方形 75">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n-ea"/>
                </a:rPr>
                <a:t>役割と結果</a:t>
              </a:r>
              <a:endParaRPr kumimoji="1" lang="en-US" altLang="ja-JP" sz="1200" b="1" dirty="0">
                <a:solidFill>
                  <a:schemeClr val="tx1"/>
                </a:solidFill>
                <a:latin typeface="+mn-ea"/>
              </a:endParaRPr>
            </a:p>
          </p:txBody>
        </p:sp>
        <p:sp>
          <p:nvSpPr>
            <p:cNvPr id="77" name="正方形/長方形 76"/>
            <p:cNvSpPr/>
            <p:nvPr/>
          </p:nvSpPr>
          <p:spPr>
            <a:xfrm>
              <a:off x="424205" y="2122575"/>
              <a:ext cx="400361" cy="461665"/>
            </a:xfrm>
            <a:prstGeom prst="rect">
              <a:avLst/>
            </a:prstGeom>
          </p:spPr>
          <p:txBody>
            <a:bodyPr wrap="square">
              <a:spAutoFit/>
            </a:bodyPr>
            <a:lstStyle/>
            <a:p>
              <a:pPr algn="ctr"/>
              <a:r>
                <a:rPr kumimoji="1" lang="ja-JP" altLang="en-US" sz="2400" b="1" i="1" dirty="0">
                  <a:solidFill>
                    <a:schemeClr val="accent6">
                      <a:lumMod val="60000"/>
                      <a:lumOff val="40000"/>
                    </a:schemeClr>
                  </a:solidFill>
                  <a:latin typeface="+mn-ea"/>
                  <a:cs typeface="Times New Roman" panose="02020603050405020304" pitchFamily="18" charset="0"/>
                </a:rPr>
                <a:t>３</a:t>
              </a:r>
            </a:p>
          </p:txBody>
        </p:sp>
        <p:sp>
          <p:nvSpPr>
            <p:cNvPr id="78" name="テキスト ボックス 77">
              <a:extLst>
                <a:ext uri="{FF2B5EF4-FFF2-40B4-BE49-F238E27FC236}">
                  <a16:creationId xmlns:a16="http://schemas.microsoft.com/office/drawing/2014/main" id="{2DAA054F-36DC-D855-3203-33015158E6CC}"/>
                </a:ext>
              </a:extLst>
            </p:cNvPr>
            <p:cNvSpPr txBox="1"/>
            <p:nvPr/>
          </p:nvSpPr>
          <p:spPr>
            <a:xfrm>
              <a:off x="3232021" y="1964925"/>
              <a:ext cx="6415245" cy="1015663"/>
            </a:xfrm>
            <a:prstGeom prst="rect">
              <a:avLst/>
            </a:prstGeom>
            <a:noFill/>
          </p:spPr>
          <p:txBody>
            <a:bodyPr wrap="square" rtlCol="0">
              <a:spAutoFit/>
            </a:bodyPr>
            <a:lstStyle/>
            <a:p>
              <a:r>
                <a:rPr kumimoji="1" lang="ja-JP" altLang="en-US" sz="1000" dirty="0">
                  <a:latin typeface="+mn-ea"/>
                </a:rPr>
                <a:t>□　</a:t>
              </a:r>
              <a:r>
                <a:rPr kumimoji="1" lang="ja-JP" altLang="en-US" sz="1000" spc="-80" dirty="0">
                  <a:latin typeface="+mn-ea"/>
                </a:rPr>
                <a:t>企業訪問時に、金融機関側からの分析や見解等を述べるのではなく、「兄弟で構想を話し合い、取りまとめる</a:t>
              </a:r>
              <a:endParaRPr kumimoji="1" lang="en-US" altLang="ja-JP" sz="1000" spc="-80" dirty="0">
                <a:latin typeface="+mn-ea"/>
              </a:endParaRPr>
            </a:p>
            <a:p>
              <a:r>
                <a:rPr kumimoji="1" lang="ja-JP" altLang="en-US" sz="1000" spc="-60" dirty="0">
                  <a:latin typeface="+mn-ea"/>
                </a:rPr>
                <a:t>　　</a:t>
              </a:r>
              <a:r>
                <a:rPr kumimoji="1" lang="ja-JP" altLang="en-US" sz="1000" dirty="0">
                  <a:latin typeface="+mn-ea"/>
                </a:rPr>
                <a:t>時間がない。」という悩みに注目した</a:t>
              </a:r>
              <a:endParaRPr kumimoji="1" lang="en-US" altLang="ja-JP" sz="1000" dirty="0">
                <a:latin typeface="+mn-ea"/>
              </a:endParaRPr>
            </a:p>
            <a:p>
              <a:r>
                <a:rPr kumimoji="1" lang="ja-JP" altLang="en-US" sz="1000" dirty="0">
                  <a:latin typeface="+mn-ea"/>
                </a:rPr>
                <a:t>□　</a:t>
              </a:r>
              <a:r>
                <a:rPr kumimoji="1" lang="ja-JP" altLang="en-US" sz="1000" spc="-80" dirty="0">
                  <a:latin typeface="+mn-ea"/>
                </a:rPr>
                <a:t>職員は、支援の入口として、金融機関職員の“整理力”を活かし、兄弟それぞれの構想や課題について口頭筆記</a:t>
              </a:r>
              <a:endParaRPr kumimoji="1" lang="en-US" altLang="ja-JP" sz="1000" spc="-80" dirty="0">
                <a:latin typeface="+mn-ea"/>
              </a:endParaRPr>
            </a:p>
            <a:p>
              <a:r>
                <a:rPr kumimoji="1" lang="ja-JP" altLang="en-US" sz="1000" spc="-60" dirty="0">
                  <a:latin typeface="+mn-ea"/>
                </a:rPr>
                <a:t>　　</a:t>
              </a:r>
              <a:r>
                <a:rPr kumimoji="1" lang="ja-JP" altLang="en-US" sz="1000" dirty="0">
                  <a:latin typeface="+mn-ea"/>
                </a:rPr>
                <a:t>するなどの方法で整理する取組みを提案した</a:t>
              </a:r>
              <a:endParaRPr kumimoji="1" lang="en-US" altLang="ja-JP" sz="1000" dirty="0">
                <a:latin typeface="+mn-ea"/>
              </a:endParaRPr>
            </a:p>
            <a:p>
              <a:r>
                <a:rPr kumimoji="1" lang="ja-JP" altLang="en-US" sz="1000" dirty="0">
                  <a:latin typeface="+mn-ea"/>
                </a:rPr>
                <a:t>□　経営者兄弟から大変喜ばれ、月数回のペースで支援を継続しており、取引深耕の足掛かりにもなった</a:t>
              </a:r>
              <a:endParaRPr kumimoji="1" lang="en-US" altLang="ja-JP" sz="1000" dirty="0">
                <a:latin typeface="+mn-ea"/>
              </a:endParaRPr>
            </a:p>
            <a:p>
              <a:endParaRPr kumimoji="1" lang="en-US" altLang="ja-JP" sz="1000" dirty="0">
                <a:latin typeface="+mn-ea"/>
              </a:endParaRPr>
            </a:p>
          </p:txBody>
        </p:sp>
      </p:grpSp>
      <p:cxnSp>
        <p:nvCxnSpPr>
          <p:cNvPr id="79" name="直線コネクタ 78">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49" name="直線コネクタ 48">
            <a:extLst>
              <a:ext uri="{FF2B5EF4-FFF2-40B4-BE49-F238E27FC236}">
                <a16:creationId xmlns:a16="http://schemas.microsoft.com/office/drawing/2014/main" id="{0EB3233E-B893-4679-07F8-520BB236E985}"/>
              </a:ext>
            </a:extLst>
          </p:cNvPr>
          <p:cNvCxnSpPr/>
          <p:nvPr/>
        </p:nvCxnSpPr>
        <p:spPr>
          <a:xfrm>
            <a:off x="252413" y="6762000"/>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712669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4451</Words>
  <Application>Microsoft Office PowerPoint</Application>
  <PresentationFormat>A4 210 x 297 mm</PresentationFormat>
  <Paragraphs>257</Paragraphs>
  <Slides>10</Slides>
  <Notes>2</Notes>
  <HiddenSlides>0</HiddenSlides>
  <MMClips>0</MMClips>
  <ScaleCrop>false</ScaleCrop>
  <HeadingPairs>
    <vt:vector size="6" baseType="variant">
      <vt:variant>
        <vt:lpstr>使用されているフォント</vt:lpstr>
      </vt:variant>
      <vt:variant>
        <vt:i4>14</vt:i4>
      </vt:variant>
      <vt:variant>
        <vt:lpstr>テーマ</vt:lpstr>
      </vt:variant>
      <vt:variant>
        <vt:i4>2</vt:i4>
      </vt:variant>
      <vt:variant>
        <vt:lpstr>スライド タイトル</vt:lpstr>
      </vt:variant>
      <vt:variant>
        <vt:i4>10</vt:i4>
      </vt:variant>
    </vt:vector>
  </HeadingPairs>
  <TitlesOfParts>
    <vt:vector size="26" baseType="lpstr">
      <vt:lpstr>HGP創英角ｺﾞｼｯｸUB</vt:lpstr>
      <vt:lpstr>HGS創英角ｺﾞｼｯｸUB</vt:lpstr>
      <vt:lpstr>HG創英角ｺﾞｼｯｸUB</vt:lpstr>
      <vt:lpstr>Meiryo UI</vt:lpstr>
      <vt:lpstr>ＭＳ ゴシック</vt:lpstr>
      <vt:lpstr>YuGothic-Regular</vt:lpstr>
      <vt:lpstr>游ゴシック</vt:lpstr>
      <vt:lpstr>游ゴシック Light</vt:lpstr>
      <vt:lpstr>Arial</vt:lpstr>
      <vt:lpstr>Britannic Bold</vt:lpstr>
      <vt:lpstr>Calibri</vt:lpstr>
      <vt:lpstr>Calibri Light</vt:lpstr>
      <vt:lpstr>Gill Sans Ultra Bold Condensed</vt:lpstr>
      <vt:lpstr>Times New Roman</vt:lpstr>
      <vt:lpstr>Office テーマ</vt:lpstr>
      <vt:lpstr>デザインの設定</vt:lpstr>
      <vt:lpstr>PowerPoint プレゼンテーション</vt:lpstr>
      <vt:lpstr>２　全業種共通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2020-06-07T23:45:40Z</dcterms:created>
  <dcterms:modified xsi:type="dcterms:W3CDTF">2024-10-15T07:56:16Z</dcterms:modified>
</cp:coreProperties>
</file>