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6" showSpecialPlsOnTitleSld="0" removePersonalInfoOnSave="1" saveSubsetFonts="1">
  <p:sldMasterIdLst>
    <p:sldMasterId id="2147483660" r:id="rId1"/>
    <p:sldMasterId id="2147483678" r:id="rId2"/>
  </p:sldMasterIdLst>
  <p:notesMasterIdLst>
    <p:notesMasterId r:id="rId14"/>
  </p:notesMasterIdLst>
  <p:handoutMasterIdLst>
    <p:handoutMasterId r:id="rId15"/>
  </p:handoutMasterIdLst>
  <p:sldIdLst>
    <p:sldId id="424" r:id="rId3"/>
    <p:sldId id="408" r:id="rId4"/>
    <p:sldId id="349" r:id="rId5"/>
    <p:sldId id="350" r:id="rId6"/>
    <p:sldId id="306" r:id="rId7"/>
    <p:sldId id="307" r:id="rId8"/>
    <p:sldId id="308" r:id="rId9"/>
    <p:sldId id="309" r:id="rId10"/>
    <p:sldId id="310" r:id="rId11"/>
    <p:sldId id="400" r:id="rId12"/>
    <p:sldId id="423" r:id="rId13"/>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1642699-2743-47E6-883B-3224BFD6B7A9}">
          <p14:sldIdLst>
            <p14:sldId id="424"/>
            <p14:sldId id="408"/>
            <p14:sldId id="349"/>
            <p14:sldId id="350"/>
            <p14:sldId id="306"/>
            <p14:sldId id="307"/>
            <p14:sldId id="308"/>
            <p14:sldId id="309"/>
            <p14:sldId id="310"/>
            <p14:sldId id="400"/>
            <p14:sldId id="423"/>
          </p14:sldIdLst>
        </p14:section>
      </p14:sectionLst>
    </p:ext>
    <p:ext uri="{EFAFB233-063F-42B5-8137-9DF3F51BA10A}">
      <p15:sldGuideLst xmlns:p15="http://schemas.microsoft.com/office/powerpoint/2012/main">
        <p15:guide id="1" orient="horz" pos="1911" userDrawn="1">
          <p15:clr>
            <a:srgbClr val="A4A3A4"/>
          </p15:clr>
        </p15:guide>
        <p15:guide id="2" pos="3120">
          <p15:clr>
            <a:srgbClr val="A4A3A4"/>
          </p15:clr>
        </p15:guide>
        <p15:guide id="3" pos="172" userDrawn="1">
          <p15:clr>
            <a:srgbClr val="A4A3A4"/>
          </p15:clr>
        </p15:guide>
        <p15:guide id="4" orient="horz" pos="368" userDrawn="1">
          <p15:clr>
            <a:srgbClr val="A4A3A4"/>
          </p15:clr>
        </p15:guide>
        <p15:guide id="5" orient="horz" pos="2886" userDrawn="1">
          <p15:clr>
            <a:srgbClr val="A4A3A4"/>
          </p15:clr>
        </p15:guide>
        <p15:guide id="6" pos="6068" userDrawn="1">
          <p15:clr>
            <a:srgbClr val="A4A3A4"/>
          </p15:clr>
        </p15:guide>
        <p15:guide id="7"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2279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96"/>
    <a:srgbClr val="5C9083"/>
    <a:srgbClr val="14191C"/>
    <a:srgbClr val="5CA18E"/>
    <a:srgbClr val="ED7D31"/>
    <a:srgbClr val="006158"/>
    <a:srgbClr val="70AD47"/>
    <a:srgbClr val="5B9BD5"/>
    <a:srgbClr val="FFFFFF"/>
    <a:srgbClr val="E7FF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44" autoAdjust="0"/>
    <p:restoredTop sz="72769" autoAdjust="0"/>
  </p:normalViewPr>
  <p:slideViewPr>
    <p:cSldViewPr snapToGrid="0" showGuides="1">
      <p:cViewPr varScale="1">
        <p:scale>
          <a:sx n="42" d="100"/>
          <a:sy n="42" d="100"/>
        </p:scale>
        <p:origin x="1992" y="32"/>
      </p:cViewPr>
      <p:guideLst>
        <p:guide orient="horz" pos="1911"/>
        <p:guide pos="3120"/>
        <p:guide pos="172"/>
        <p:guide orient="horz" pos="368"/>
        <p:guide orient="horz" pos="2886"/>
        <p:guide pos="6068"/>
        <p:guide orient="horz" pos="4110"/>
      </p:guideLst>
    </p:cSldViewPr>
  </p:slideViewPr>
  <p:notesTextViewPr>
    <p:cViewPr>
      <p:scale>
        <a:sx n="75" d="100"/>
        <a:sy n="75" d="100"/>
      </p:scale>
      <p:origin x="0" y="0"/>
    </p:cViewPr>
  </p:notesTextViewPr>
  <p:notesViewPr>
    <p:cSldViewPr snapToGrid="0" showGuides="1">
      <p:cViewPr varScale="1">
        <p:scale>
          <a:sx n="44" d="100"/>
          <a:sy n="44" d="100"/>
        </p:scale>
        <p:origin x="28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621" cy="494813"/>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15" tIns="45306" rIns="90615" bIns="45306" rtlCol="0"/>
          <a:lstStyle>
            <a:lvl1pPr algn="r">
              <a:defRPr sz="1200"/>
            </a:lvl1pPr>
          </a:lstStyle>
          <a:p>
            <a:fld id="{F0E400C4-62FC-465D-ACBC-5BF91F622C6A}" type="datetimeFigureOut">
              <a:rPr kumimoji="1" lang="ja-JP" altLang="en-US" smtClean="0"/>
              <a:t>2023/3/9</a:t>
            </a:fld>
            <a:endParaRPr kumimoji="1" lang="ja-JP" altLang="en-US"/>
          </a:p>
        </p:txBody>
      </p:sp>
      <p:sp>
        <p:nvSpPr>
          <p:cNvPr id="4" name="フッター プレースホルダー 3"/>
          <p:cNvSpPr>
            <a:spLocks noGrp="1"/>
          </p:cNvSpPr>
          <p:nvPr>
            <p:ph type="ftr" sz="quarter" idx="2"/>
          </p:nvPr>
        </p:nvSpPr>
        <p:spPr>
          <a:xfrm>
            <a:off x="4" y="9371504"/>
            <a:ext cx="2918621" cy="494813"/>
          </a:xfrm>
          <a:prstGeom prst="rect">
            <a:avLst/>
          </a:prstGeom>
        </p:spPr>
        <p:txBody>
          <a:bodyPr vert="horz" lIns="90615" tIns="45306" rIns="90615" bIns="453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4"/>
            <a:ext cx="2918621" cy="494813"/>
          </a:xfrm>
          <a:prstGeom prst="rect">
            <a:avLst/>
          </a:prstGeom>
        </p:spPr>
        <p:txBody>
          <a:bodyPr vert="horz" lIns="90615" tIns="45306" rIns="90615" bIns="45306"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18831" cy="495029"/>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5029"/>
          </a:xfrm>
          <a:prstGeom prst="rect">
            <a:avLst/>
          </a:prstGeom>
        </p:spPr>
        <p:txBody>
          <a:bodyPr vert="horz" lIns="90615" tIns="45306" rIns="90615" bIns="45306" rtlCol="0"/>
          <a:lstStyle>
            <a:lvl1pPr algn="r">
              <a:defRPr sz="1200"/>
            </a:lvl1pPr>
          </a:lstStyle>
          <a:p>
            <a:fld id="{E2C52428-4ED6-4669-87B1-627096DC22A0}" type="datetimeFigureOut">
              <a:rPr kumimoji="1" lang="ja-JP" altLang="en-US" smtClean="0"/>
              <a:t>2023/3/9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15" tIns="45306" rIns="90615" bIns="4530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15" tIns="45306" rIns="90615"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15" tIns="45306" rIns="90615"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15" tIns="45306" rIns="90615" bIns="45306"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36</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25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094137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489031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830414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25491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604251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157463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75099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314243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384253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3097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4" name="正方形/長方形 13"/>
          <p:cNvSpPr/>
          <p:nvPr userDrawn="1"/>
        </p:nvSpPr>
        <p:spPr>
          <a:xfrm>
            <a:off x="-46119" y="-46139"/>
            <a:ext cx="2448126"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3960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0530928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12634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dirty="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186768967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2532875" y="1505823"/>
            <a:ext cx="6912000" cy="4420999"/>
          </a:xfrm>
          <a:solidFill>
            <a:srgbClr val="004196"/>
          </a:solidFill>
        </p:spPr>
        <p:txBody>
          <a:bodyPr rtlCol="0" anchor="t">
            <a:normAutofit/>
          </a:bodyPr>
          <a:lstStyle>
            <a:lvl1pPr>
              <a:defRPr lang="en-US" sz="2800" b="1" kern="1200" cap="all" baseline="0" smtClean="0">
                <a:solidFill>
                  <a:schemeClr val="bg1">
                    <a:lumMod val="95000"/>
                  </a:schemeClr>
                </a:solidFill>
                <a:latin typeface="+mn-ea"/>
                <a:ea typeface="+mn-ea"/>
                <a:cs typeface="+mj-cs"/>
              </a:defRPr>
            </a:lvl1pPr>
          </a:lstStyle>
          <a:p>
            <a:pPr rtl="0"/>
            <a:r>
              <a:rPr lang="ja-JP" altLang="en-US" noProof="0" dirty="0"/>
              <a:t>マスター タイトルの書式設定</a:t>
            </a:r>
          </a:p>
        </p:txBody>
      </p:sp>
      <p:sp>
        <p:nvSpPr>
          <p:cNvPr id="8" name="円/楕円 16">
            <a:extLst>
              <a:ext uri="{FF2B5EF4-FFF2-40B4-BE49-F238E27FC236}">
                <a16:creationId xmlns:a16="http://schemas.microsoft.com/office/drawing/2014/main" id="{8725921A-0ED5-431E-899C-28A6920B5029}"/>
              </a:ext>
            </a:extLst>
          </p:cNvPr>
          <p:cNvSpPr/>
          <p:nvPr userDrawn="1"/>
        </p:nvSpPr>
        <p:spPr>
          <a:xfrm>
            <a:off x="-936185" y="1731521"/>
            <a:ext cx="3298372" cy="3298372"/>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7">
            <a:extLst>
              <a:ext uri="{FF2B5EF4-FFF2-40B4-BE49-F238E27FC236}">
                <a16:creationId xmlns:a16="http://schemas.microsoft.com/office/drawing/2014/main" id="{EE8B169A-8A2F-4425-A9A1-1B828428B434}"/>
              </a:ext>
            </a:extLst>
          </p:cNvPr>
          <p:cNvSpPr/>
          <p:nvPr userDrawn="1"/>
        </p:nvSpPr>
        <p:spPr>
          <a:xfrm>
            <a:off x="-122428" y="5143744"/>
            <a:ext cx="1268186" cy="1268186"/>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22066169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396765" y="2574401"/>
            <a:ext cx="9112469" cy="902836"/>
          </a:xfrm>
          <a:prstGeom prst="rect">
            <a:avLst/>
          </a:prstGeom>
          <a:solidFill>
            <a:srgbClr val="004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49"/>
            <a:ext cx="8648480" cy="654338"/>
          </a:xfrm>
        </p:spPr>
        <p:txBody>
          <a:bodyPr anchor="ctr">
            <a:normAutofit/>
          </a:bodyPr>
          <a:lstStyle>
            <a:lvl1pPr algn="ctr">
              <a:defRPr sz="3200"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dirty="0"/>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592"/>
            <a:ext cx="8648480" cy="398809"/>
          </a:xfrm>
        </p:spPr>
        <p:txBody>
          <a:bodyPr anchor="ctr">
            <a:noAutofit/>
          </a:bodyPr>
          <a:lstStyle>
            <a:lvl1pPr marL="0" indent="0">
              <a:buNone/>
              <a:defRPr sz="2400">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dirty="0"/>
              <a:t>業務名称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0409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EED4A916-229F-4D68-B1CA-918B9E6F994E}"/>
              </a:ext>
            </a:extLst>
          </p:cNvPr>
          <p:cNvCxnSpPr>
            <a:cxnSpLocks/>
          </p:cNvCxnSpPr>
          <p:nvPr userDrawn="1"/>
        </p:nvCxnSpPr>
        <p:spPr>
          <a:xfrm>
            <a:off x="638133" y="3377420"/>
            <a:ext cx="8648480" cy="346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12"/>
            <a:ext cx="8648480" cy="398809"/>
          </a:xfrm>
        </p:spPr>
        <p:txBody>
          <a:bodyPr anchor="ctr">
            <a:noAutofit/>
          </a:bodyPr>
          <a:lstStyle>
            <a:lvl1pPr marL="0" indent="0">
              <a:buNone/>
              <a:defRPr sz="2400">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dirty="0"/>
              <a:t>章の名称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957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8DEC90F-B50A-4FD3-84C7-6DF53D8C0224}"/>
              </a:ext>
            </a:extLst>
          </p:cNvPr>
          <p:cNvCxnSpPr/>
          <p:nvPr userDrawn="1"/>
        </p:nvCxnSpPr>
        <p:spPr>
          <a:xfrm>
            <a:off x="0" y="639101"/>
            <a:ext cx="990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57" y="155279"/>
            <a:ext cx="9722841" cy="360000"/>
          </a:xfrm>
        </p:spPr>
        <p:txBody>
          <a:bodyPr lIns="72000" tIns="36000" rIns="72000" bIns="36000" anchor="ctr">
            <a:noAutofit/>
          </a:bodyPr>
          <a:lstStyle>
            <a:lvl1pPr marL="0" indent="0">
              <a:buNone/>
              <a:defRPr sz="2400" b="1">
                <a:solidFill>
                  <a:schemeClr val="accent1"/>
                </a:solidFill>
                <a:latin typeface="ＭＳ ゴシック" panose="020B0609070205080204" pitchFamily="49" charset="-128"/>
                <a:ea typeface="ＭＳ ゴシック" panose="020B0609070205080204" pitchFamily="49" charset="-128"/>
              </a:defRPr>
            </a:lvl1pPr>
          </a:lstStyle>
          <a:p>
            <a:pPr lvl="0"/>
            <a:r>
              <a:rPr kumimoji="1" lang="en-US" altLang="ja-JP" dirty="0"/>
              <a:t>T2</a:t>
            </a:r>
          </a:p>
        </p:txBody>
      </p:sp>
      <p:sp>
        <p:nvSpPr>
          <p:cNvPr id="13"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12128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5413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93218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2"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7" y="635636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687436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61" r:id="rId5"/>
    <p:sldLayoutId id="2147483669" r:id="rId6"/>
    <p:sldLayoutId id="2147483670" r:id="rId7"/>
    <p:sldLayoutId id="2147483671" r:id="rId8"/>
    <p:sldLayoutId id="2147483672" r:id="rId9"/>
    <p:sldLayoutId id="2147483673" r:id="rId10"/>
  </p:sldLayoutIdLst>
  <p:hf hdr="0" ftr="0" dt="0"/>
  <p:txStyles>
    <p:title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7" indent="-228597" algn="l" defTabSz="91438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8" indent="-228597" algn="l" defTabSz="91438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80" indent="-228597" algn="l" defTabSz="91438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72"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64"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56"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49"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40"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33"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84" rtl="0" eaLnBrk="1" latinLnBrk="0" hangingPunct="1">
        <a:defRPr kumimoji="1" sz="1800" kern="1200">
          <a:solidFill>
            <a:schemeClr val="tx1"/>
          </a:solidFill>
          <a:latin typeface="+mn-lt"/>
          <a:ea typeface="+mn-ea"/>
          <a:cs typeface="+mn-cs"/>
        </a:defRPr>
      </a:lvl1pPr>
      <a:lvl2pPr marL="457193" algn="l" defTabSz="914384" rtl="0" eaLnBrk="1" latinLnBrk="0" hangingPunct="1">
        <a:defRPr kumimoji="1" sz="1800" kern="1200">
          <a:solidFill>
            <a:schemeClr val="tx1"/>
          </a:solidFill>
          <a:latin typeface="+mn-lt"/>
          <a:ea typeface="+mn-ea"/>
          <a:cs typeface="+mn-cs"/>
        </a:defRPr>
      </a:lvl2pPr>
      <a:lvl3pPr marL="914384" algn="l" defTabSz="914384" rtl="0" eaLnBrk="1" latinLnBrk="0" hangingPunct="1">
        <a:defRPr kumimoji="1" sz="1800" kern="1200">
          <a:solidFill>
            <a:schemeClr val="tx1"/>
          </a:solidFill>
          <a:latin typeface="+mn-lt"/>
          <a:ea typeface="+mn-ea"/>
          <a:cs typeface="+mn-cs"/>
        </a:defRPr>
      </a:lvl3pPr>
      <a:lvl4pPr marL="1371577" algn="l" defTabSz="914384" rtl="0" eaLnBrk="1" latinLnBrk="0" hangingPunct="1">
        <a:defRPr kumimoji="1" sz="1800" kern="1200">
          <a:solidFill>
            <a:schemeClr val="tx1"/>
          </a:solidFill>
          <a:latin typeface="+mn-lt"/>
          <a:ea typeface="+mn-ea"/>
          <a:cs typeface="+mn-cs"/>
        </a:defRPr>
      </a:lvl4pPr>
      <a:lvl5pPr marL="1828767" algn="l" defTabSz="914384" rtl="0" eaLnBrk="1" latinLnBrk="0" hangingPunct="1">
        <a:defRPr kumimoji="1" sz="1800" kern="1200">
          <a:solidFill>
            <a:schemeClr val="tx1"/>
          </a:solidFill>
          <a:latin typeface="+mn-lt"/>
          <a:ea typeface="+mn-ea"/>
          <a:cs typeface="+mn-cs"/>
        </a:defRPr>
      </a:lvl5pPr>
      <a:lvl6pPr marL="2285961" algn="l" defTabSz="914384" rtl="0" eaLnBrk="1" latinLnBrk="0" hangingPunct="1">
        <a:defRPr kumimoji="1" sz="1800" kern="1200">
          <a:solidFill>
            <a:schemeClr val="tx1"/>
          </a:solidFill>
          <a:latin typeface="+mn-lt"/>
          <a:ea typeface="+mn-ea"/>
          <a:cs typeface="+mn-cs"/>
        </a:defRPr>
      </a:lvl6pPr>
      <a:lvl7pPr marL="2743152" algn="l" defTabSz="914384" rtl="0" eaLnBrk="1" latinLnBrk="0" hangingPunct="1">
        <a:defRPr kumimoji="1" sz="1800" kern="1200">
          <a:solidFill>
            <a:schemeClr val="tx1"/>
          </a:solidFill>
          <a:latin typeface="+mn-lt"/>
          <a:ea typeface="+mn-ea"/>
          <a:cs typeface="+mn-cs"/>
        </a:defRPr>
      </a:lvl7pPr>
      <a:lvl8pPr marL="3200344" algn="l" defTabSz="914384" rtl="0" eaLnBrk="1" latinLnBrk="0" hangingPunct="1">
        <a:defRPr kumimoji="1" sz="1800" kern="1200">
          <a:solidFill>
            <a:schemeClr val="tx1"/>
          </a:solidFill>
          <a:latin typeface="+mn-lt"/>
          <a:ea typeface="+mn-ea"/>
          <a:cs typeface="+mn-cs"/>
        </a:defRPr>
      </a:lvl8pPr>
      <a:lvl9pPr marL="3657537" algn="l" defTabSz="91438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B26A-F333-4671-8EC9-FE0F88FDBA6E}" type="datetimeFigureOut">
              <a:rPr kumimoji="1" lang="ja-JP" altLang="en-US" smtClean="0"/>
              <a:t>2023/3/9</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99695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3927364"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2023</a:t>
            </a:r>
            <a:r>
              <a:rPr lang="ja-JP" altLang="en-US" sz="2000" b="1" dirty="0">
                <a:solidFill>
                  <a:srgbClr val="004196"/>
                </a:solidFill>
                <a:latin typeface="+mn-ea"/>
                <a:ea typeface="+mn-ea"/>
              </a:rPr>
              <a:t>（令和５）年３月</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小売業</a:t>
            </a:r>
          </a:p>
        </p:txBody>
      </p:sp>
      <p:sp>
        <p:nvSpPr>
          <p:cNvPr id="16" name="タイトル 4"/>
          <p:cNvSpPr txBox="1">
            <a:spLocks/>
          </p:cNvSpPr>
          <p:nvPr/>
        </p:nvSpPr>
        <p:spPr>
          <a:xfrm>
            <a:off x="2260772" y="5741106"/>
            <a:ext cx="7832688" cy="1580868"/>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3610319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3" name="テキスト ボックス 2"/>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小売業</a:t>
            </a:r>
            <a:r>
              <a:rPr kumimoji="1" lang="ja-JP" altLang="en-US" b="1" u="sng" dirty="0">
                <a:latin typeface="+mn-ea"/>
              </a:rPr>
              <a:t>の目利き（参考事例）　その２　</a:t>
            </a:r>
          </a:p>
        </p:txBody>
      </p:sp>
      <p:cxnSp>
        <p:nvCxnSpPr>
          <p:cNvPr id="1244" name="直線コネクタ 45"/>
          <p:cNvCxnSpPr/>
          <p:nvPr/>
        </p:nvCxnSpPr>
        <p:spPr>
          <a:xfrm>
            <a:off x="222020" y="470141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45" name="正方形/長方形 60"/>
          <p:cNvSpPr/>
          <p:nvPr/>
        </p:nvSpPr>
        <p:spPr>
          <a:xfrm>
            <a:off x="273000" y="4842194"/>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　企業支援担当者として、どのように感じたか　～</a:t>
            </a:r>
          </a:p>
        </p:txBody>
      </p:sp>
      <p:sp>
        <p:nvSpPr>
          <p:cNvPr id="1246" name="テキスト ボックス 61"/>
          <p:cNvSpPr txBox="1"/>
          <p:nvPr/>
        </p:nvSpPr>
        <p:spPr>
          <a:xfrm>
            <a:off x="546265" y="5297760"/>
            <a:ext cx="8835241" cy="1246495"/>
          </a:xfrm>
          <a:prstGeom prst="rect">
            <a:avLst/>
          </a:prstGeom>
          <a:noFill/>
        </p:spPr>
        <p:txBody>
          <a:bodyPr wrap="square" rtlCol="0">
            <a:spAutoFit/>
          </a:bodyPr>
          <a:lstStyle/>
          <a:p>
            <a:pPr>
              <a:spcAft>
                <a:spcPts val="600"/>
              </a:spcAft>
            </a:pPr>
            <a:r>
              <a:rPr kumimoji="1" lang="ja-JP" altLang="en-US" sz="1000" dirty="0"/>
              <a:t>　営業店の若手担当者から相談があり「後継者さんが、いつも資金繰りに追われている状況」と聞いていました。小規模事業者であり、会社というより個人商店ですので、経営状況はもとより、</a:t>
            </a:r>
            <a:r>
              <a:rPr kumimoji="1" lang="ja-JP" altLang="en-US" sz="1000" spc="-10" dirty="0"/>
              <a:t>何らかの家族の問題があるのではないかとも感じていました。決算書を見たところ、営業赤字が連続しており、</a:t>
            </a:r>
            <a:r>
              <a:rPr kumimoji="1" lang="ja-JP" altLang="en-US" sz="1000" dirty="0"/>
              <a:t>明らかに人件費が高いように感じました。また、製造原価率にもブレがあったため、その点も確認する必要があると感じていました。</a:t>
            </a:r>
            <a:endParaRPr kumimoji="1" lang="en-US" altLang="ja-JP" sz="1000" dirty="0"/>
          </a:p>
          <a:p>
            <a:pPr>
              <a:spcAft>
                <a:spcPts val="600"/>
              </a:spcAft>
            </a:pPr>
            <a:r>
              <a:rPr kumimoji="1" lang="ja-JP" altLang="en-US" sz="1000" dirty="0"/>
              <a:t>　</a:t>
            </a:r>
            <a:r>
              <a:rPr kumimoji="1" lang="ja-JP" altLang="en-US" sz="1000" spc="-10" dirty="0"/>
              <a:t>実際に企業に赴く際には、事業者に理解できるような平易な資料を作成し、家族関係をギクシャクさせないためにも全員が同席で現状を確認しました。</a:t>
            </a:r>
            <a:r>
              <a:rPr kumimoji="1" lang="ja-JP" altLang="en-US" sz="1000" spc="30" dirty="0"/>
              <a:t>引退した先代夫婦が継続して役員報酬を得ていたこと（年金収入があり、役員報酬がなくても十分に生活できた）、和洋菓子では原価に占める割合の</a:t>
            </a:r>
            <a:r>
              <a:rPr kumimoji="1" lang="ja-JP" altLang="en-US" sz="1000" dirty="0"/>
              <a:t>大きな包材費等の発注にも課題が大きいことが分かりました。“家族問題”にも間接的に配慮できたことから、事業者との信頼関係の強化につながった事例となりました。</a:t>
            </a:r>
            <a:endParaRPr kumimoji="1" lang="en-US" altLang="ja-JP" sz="1000" dirty="0"/>
          </a:p>
        </p:txBody>
      </p:sp>
      <p:cxnSp>
        <p:nvCxnSpPr>
          <p:cNvPr id="1247" name="直線コネクタ 62"/>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248" name="グループ化 63"/>
          <p:cNvGrpSpPr/>
          <p:nvPr/>
        </p:nvGrpSpPr>
        <p:grpSpPr>
          <a:xfrm>
            <a:off x="367553" y="1193555"/>
            <a:ext cx="9132226" cy="576000"/>
            <a:chOff x="529931" y="4005263"/>
            <a:chExt cx="9132226" cy="576000"/>
          </a:xfrm>
        </p:grpSpPr>
        <p:grpSp>
          <p:nvGrpSpPr>
            <p:cNvPr id="1249" name="グループ化 64"/>
            <p:cNvGrpSpPr/>
            <p:nvPr/>
          </p:nvGrpSpPr>
          <p:grpSpPr>
            <a:xfrm>
              <a:off x="529931" y="4005263"/>
              <a:ext cx="2774055" cy="576000"/>
              <a:chOff x="4409473" y="1240406"/>
              <a:chExt cx="2774055" cy="576000"/>
            </a:xfrm>
          </p:grpSpPr>
          <p:sp>
            <p:nvSpPr>
              <p:cNvPr id="1250" name="正方形/長方形 66"/>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1251" name="グループ化 67"/>
              <p:cNvGrpSpPr/>
              <p:nvPr/>
            </p:nvGrpSpPr>
            <p:grpSpPr>
              <a:xfrm>
                <a:off x="4409473" y="1240406"/>
                <a:ext cx="576000" cy="576000"/>
                <a:chOff x="279451" y="1197222"/>
                <a:chExt cx="576000" cy="576000"/>
              </a:xfrm>
            </p:grpSpPr>
            <p:sp>
              <p:nvSpPr>
                <p:cNvPr id="1252" name="楕円 68"/>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53" name="テキスト ボックス 69"/>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1254" name="テキスト ボックス 65"/>
            <p:cNvSpPr txBox="1"/>
            <p:nvPr/>
          </p:nvSpPr>
          <p:spPr>
            <a:xfrm>
              <a:off x="3394399" y="4011709"/>
              <a:ext cx="6267758" cy="553998"/>
            </a:xfrm>
            <a:prstGeom prst="rect">
              <a:avLst/>
            </a:prstGeom>
            <a:noFill/>
          </p:spPr>
          <p:txBody>
            <a:bodyPr wrap="square" rtlCol="0">
              <a:spAutoFit/>
            </a:bodyPr>
            <a:lstStyle/>
            <a:p>
              <a:r>
                <a:rPr kumimoji="1" lang="ja-JP" altLang="en-US" sz="1000" dirty="0">
                  <a:latin typeface="+mn-ea"/>
                </a:rPr>
                <a:t>□　家族経営の老舗和菓子店で、観光名所の近隣に立地しており、観光客も来店する</a:t>
              </a:r>
              <a:endParaRPr kumimoji="1" lang="en-US" altLang="ja-JP" sz="1000" dirty="0">
                <a:latin typeface="+mn-ea"/>
              </a:endParaRPr>
            </a:p>
            <a:p>
              <a:r>
                <a:rPr kumimoji="1" lang="ja-JP" altLang="en-US" sz="1000" dirty="0">
                  <a:latin typeface="+mn-ea"/>
                </a:rPr>
                <a:t>□　店頭では季節ごとの生菓子販売が中心、また売店向けの焼菓子も製造（外注）している</a:t>
              </a:r>
              <a:endParaRPr kumimoji="1" lang="en-US" altLang="ja-JP" sz="1000" dirty="0">
                <a:latin typeface="+mn-ea"/>
              </a:endParaRPr>
            </a:p>
            <a:p>
              <a:r>
                <a:rPr kumimoji="1" lang="ja-JP" altLang="en-US" sz="1000" dirty="0">
                  <a:latin typeface="+mn-ea"/>
                </a:rPr>
                <a:t>□　</a:t>
              </a:r>
              <a:r>
                <a:rPr kumimoji="1" lang="ja-JP" altLang="en-US" sz="1000" spc="-30" dirty="0">
                  <a:latin typeface="+mn-ea"/>
                </a:rPr>
                <a:t>数年前の世代交代の直後から資金繰りが悪化しており、事業者自身もその原因が理解できていなかった</a:t>
              </a:r>
              <a:endParaRPr kumimoji="1" lang="en-US" altLang="ja-JP" sz="1000" spc="-30" dirty="0">
                <a:latin typeface="+mn-ea"/>
              </a:endParaRPr>
            </a:p>
          </p:txBody>
        </p:sp>
      </p:grpSp>
      <p:grpSp>
        <p:nvGrpSpPr>
          <p:cNvPr id="1255" name="グループ化 70"/>
          <p:cNvGrpSpPr/>
          <p:nvPr/>
        </p:nvGrpSpPr>
        <p:grpSpPr>
          <a:xfrm>
            <a:off x="367553" y="1981832"/>
            <a:ext cx="9265397" cy="707886"/>
            <a:chOff x="529931" y="4755401"/>
            <a:chExt cx="9265397" cy="707886"/>
          </a:xfrm>
        </p:grpSpPr>
        <p:grpSp>
          <p:nvGrpSpPr>
            <p:cNvPr id="1256" name="グループ化 71"/>
            <p:cNvGrpSpPr/>
            <p:nvPr/>
          </p:nvGrpSpPr>
          <p:grpSpPr>
            <a:xfrm>
              <a:off x="529931" y="4807946"/>
              <a:ext cx="2774055" cy="576000"/>
              <a:chOff x="4409473" y="2044014"/>
              <a:chExt cx="2774055" cy="576000"/>
            </a:xfrm>
          </p:grpSpPr>
          <p:sp>
            <p:nvSpPr>
              <p:cNvPr id="1257" name="正方形/長方形 73"/>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1258" name="楕円 74"/>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1259" name="テキスト ボックス 75"/>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1260" name="テキスト ボックス 72"/>
            <p:cNvSpPr txBox="1"/>
            <p:nvPr/>
          </p:nvSpPr>
          <p:spPr>
            <a:xfrm>
              <a:off x="3394402" y="4755401"/>
              <a:ext cx="6400926" cy="707886"/>
            </a:xfrm>
            <a:prstGeom prst="rect">
              <a:avLst/>
            </a:prstGeom>
            <a:noFill/>
          </p:spPr>
          <p:txBody>
            <a:bodyPr wrap="square" rtlCol="0">
              <a:spAutoFit/>
            </a:bodyPr>
            <a:lstStyle/>
            <a:p>
              <a:r>
                <a:rPr kumimoji="1" lang="ja-JP" altLang="en-US" sz="1000" dirty="0">
                  <a:latin typeface="+mn-ea"/>
                </a:rPr>
                <a:t>□　経営者・後継者ともに自社の財務状況を把握できておらず、場当たり的な経営が限界になっていた</a:t>
              </a:r>
              <a:endParaRPr kumimoji="1" lang="en-US" altLang="ja-JP" sz="1000" dirty="0">
                <a:latin typeface="+mn-ea"/>
              </a:endParaRPr>
            </a:p>
            <a:p>
              <a:r>
                <a:rPr kumimoji="1" lang="ja-JP" altLang="en-US" sz="1000" dirty="0">
                  <a:latin typeface="+mn-ea"/>
                </a:rPr>
                <a:t>□　先代夫婦と後継者夫婦（親子で師弟）には、家族だから言えない微妙な関係があった</a:t>
              </a:r>
              <a:endParaRPr kumimoji="1" lang="en-US" altLang="ja-JP" sz="1000" dirty="0">
                <a:latin typeface="+mn-ea"/>
              </a:endParaRPr>
            </a:p>
            <a:p>
              <a:r>
                <a:rPr kumimoji="1" lang="ja-JP" altLang="en-US" sz="1000" dirty="0">
                  <a:latin typeface="+mn-ea"/>
                </a:rPr>
                <a:t>　　（二家族の生活維持を無視して、経営改善は成り立たないという認識）</a:t>
              </a:r>
              <a:endParaRPr kumimoji="1" lang="en-US" altLang="ja-JP" sz="1000" dirty="0">
                <a:latin typeface="+mn-ea"/>
              </a:endParaRPr>
            </a:p>
            <a:p>
              <a:r>
                <a:rPr kumimoji="1" lang="ja-JP" altLang="en-US" sz="1000" dirty="0">
                  <a:latin typeface="+mn-ea"/>
                </a:rPr>
                <a:t>□　</a:t>
              </a:r>
              <a:r>
                <a:rPr kumimoji="1" lang="ja-JP" altLang="en-US" sz="1000" spc="-50" dirty="0">
                  <a:latin typeface="+mn-ea"/>
                </a:rPr>
                <a:t>観光名所までの街道に面しており立地条件が良く、更なる観光客（一見の顧客）の確保に可能性があった</a:t>
              </a:r>
              <a:endParaRPr kumimoji="1" lang="en-US" altLang="ja-JP" sz="1000" spc="-50" dirty="0">
                <a:latin typeface="+mn-ea"/>
              </a:endParaRPr>
            </a:p>
          </p:txBody>
        </p:sp>
      </p:grpSp>
      <p:grpSp>
        <p:nvGrpSpPr>
          <p:cNvPr id="1261" name="グループ化 76"/>
          <p:cNvGrpSpPr/>
          <p:nvPr/>
        </p:nvGrpSpPr>
        <p:grpSpPr>
          <a:xfrm>
            <a:off x="367553" y="2897442"/>
            <a:ext cx="9100595" cy="707886"/>
            <a:chOff x="367553" y="1999085"/>
            <a:chExt cx="9100595" cy="707886"/>
          </a:xfrm>
        </p:grpSpPr>
        <p:sp>
          <p:nvSpPr>
            <p:cNvPr id="1262" name="楕円 77"/>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1263" name="正方形/長方形 78"/>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1264" name="正方形/長方形 79"/>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1265" name="テキスト ボックス 80"/>
            <p:cNvSpPr txBox="1"/>
            <p:nvPr/>
          </p:nvSpPr>
          <p:spPr>
            <a:xfrm>
              <a:off x="3232021" y="1999085"/>
              <a:ext cx="6236127" cy="707886"/>
            </a:xfrm>
            <a:prstGeom prst="rect">
              <a:avLst/>
            </a:prstGeom>
            <a:noFill/>
          </p:spPr>
          <p:txBody>
            <a:bodyPr wrap="square" rtlCol="0">
              <a:spAutoFit/>
            </a:bodyPr>
            <a:lstStyle/>
            <a:p>
              <a:r>
                <a:rPr kumimoji="1" lang="ja-JP" altLang="en-US" sz="1000" dirty="0">
                  <a:latin typeface="+mn-ea"/>
                </a:rPr>
                <a:t>□　現状分析や課題の共有のため、経営者の金融リテラシーに合わせた資料を作成</a:t>
              </a:r>
              <a:endParaRPr kumimoji="1" lang="en-US" altLang="ja-JP" sz="1000" dirty="0">
                <a:latin typeface="+mn-ea"/>
              </a:endParaRPr>
            </a:p>
            <a:p>
              <a:r>
                <a:rPr kumimoji="1" lang="ja-JP" altLang="en-US" sz="1000" dirty="0">
                  <a:latin typeface="+mn-ea"/>
                </a:rPr>
                <a:t>□　</a:t>
              </a:r>
              <a:r>
                <a:rPr kumimoji="1" lang="ja-JP" altLang="en-US" sz="1000" spc="-30" dirty="0">
                  <a:latin typeface="+mn-ea"/>
                </a:rPr>
                <a:t>説明は、経営会議（家族会議）にて、全員出席のもとで必ず実施し、家族全員の意識を共有した</a:t>
              </a:r>
              <a:endParaRPr kumimoji="1" lang="en-US" altLang="ja-JP" sz="1000" spc="-30" dirty="0">
                <a:latin typeface="+mn-ea"/>
              </a:endParaRPr>
            </a:p>
            <a:p>
              <a:r>
                <a:rPr kumimoji="1" lang="ja-JP" altLang="en-US" sz="1000" dirty="0">
                  <a:latin typeface="+mn-ea"/>
                </a:rPr>
                <a:t>□　出来る範囲で正確な原価を把握するため、コスト構造について事業者と一緒に分析を実施　</a:t>
              </a:r>
              <a:endParaRPr kumimoji="1" lang="en-US" altLang="ja-JP" sz="1000" dirty="0">
                <a:latin typeface="+mn-ea"/>
              </a:endParaRPr>
            </a:p>
            <a:p>
              <a:r>
                <a:rPr kumimoji="1" lang="ja-JP" altLang="en-US" sz="1000" dirty="0">
                  <a:latin typeface="+mn-ea"/>
                </a:rPr>
                <a:t>□　</a:t>
              </a:r>
              <a:r>
                <a:rPr kumimoji="1" lang="ja-JP" altLang="en-US" sz="1000" spc="-70" dirty="0">
                  <a:latin typeface="+mn-ea"/>
                </a:rPr>
                <a:t>専門家を活用し、新規顧客の増加に向けた支援、レイアウト変更や店舗改装のための補助金申請支援を実施</a:t>
              </a:r>
              <a:endParaRPr kumimoji="1" lang="en-US" altLang="ja-JP" sz="1000" spc="-70" dirty="0">
                <a:latin typeface="+mn-ea"/>
              </a:endParaRPr>
            </a:p>
          </p:txBody>
        </p:sp>
      </p:grpSp>
      <p:grpSp>
        <p:nvGrpSpPr>
          <p:cNvPr id="1266" name="グループ化 81"/>
          <p:cNvGrpSpPr/>
          <p:nvPr/>
        </p:nvGrpSpPr>
        <p:grpSpPr>
          <a:xfrm>
            <a:off x="367553" y="3900872"/>
            <a:ext cx="9335247" cy="576000"/>
            <a:chOff x="367553" y="2051424"/>
            <a:chExt cx="9335247" cy="576000"/>
          </a:xfrm>
        </p:grpSpPr>
        <p:sp>
          <p:nvSpPr>
            <p:cNvPr id="1267" name="楕円 82"/>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1268" name="正方形/長方形 83"/>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1269" name="正方形/長方形 84"/>
            <p:cNvSpPr/>
            <p:nvPr/>
          </p:nvSpPr>
          <p:spPr>
            <a:xfrm>
              <a:off x="424205"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1270" name="テキスト ボックス 85"/>
            <p:cNvSpPr txBox="1"/>
            <p:nvPr/>
          </p:nvSpPr>
          <p:spPr>
            <a:xfrm>
              <a:off x="3232021" y="2065483"/>
              <a:ext cx="6470779" cy="553998"/>
            </a:xfrm>
            <a:prstGeom prst="rect">
              <a:avLst/>
            </a:prstGeom>
            <a:noFill/>
          </p:spPr>
          <p:txBody>
            <a:bodyPr wrap="square" rtlCol="0">
              <a:spAutoFit/>
            </a:bodyPr>
            <a:lstStyle/>
            <a:p>
              <a:r>
                <a:rPr kumimoji="1" lang="ja-JP" altLang="en-US" sz="1000" dirty="0">
                  <a:latin typeface="+mn-ea"/>
                </a:rPr>
                <a:t>□　主要商品の原価を再算定し、正確な原価に基づく適正価格での販売（値上げ）を実施</a:t>
              </a:r>
              <a:endParaRPr kumimoji="1" lang="en-US" altLang="ja-JP" sz="1000" dirty="0">
                <a:latin typeface="+mn-ea"/>
              </a:endParaRPr>
            </a:p>
            <a:p>
              <a:r>
                <a:rPr kumimoji="1" lang="ja-JP" altLang="en-US" sz="1000" dirty="0">
                  <a:latin typeface="+mn-ea"/>
                </a:rPr>
                <a:t>□　立地を生かした集客増強のため、店外タペストリーや陳列方法等の改善を補助金活用にて実施</a:t>
              </a:r>
              <a:endParaRPr kumimoji="1" lang="en-US" altLang="ja-JP" sz="1000" dirty="0">
                <a:latin typeface="+mn-ea"/>
              </a:endParaRPr>
            </a:p>
            <a:p>
              <a:r>
                <a:rPr kumimoji="1" lang="ja-JP" altLang="en-US" sz="1000" dirty="0">
                  <a:latin typeface="+mn-ea"/>
                </a:rPr>
                <a:t>□　後継者が中心となり事業を展開し、短期間で黒字化を達成</a:t>
              </a:r>
              <a:endParaRPr kumimoji="1" lang="en-US" altLang="ja-JP" sz="1000" dirty="0">
                <a:latin typeface="+mn-ea"/>
              </a:endParaRPr>
            </a:p>
          </p:txBody>
        </p:sp>
      </p:grpSp>
      <p:cxnSp>
        <p:nvCxnSpPr>
          <p:cNvPr id="1271" name="直線コネクタ 86"/>
          <p:cNvCxnSpPr/>
          <p:nvPr/>
        </p:nvCxnSpPr>
        <p:spPr>
          <a:xfrm>
            <a:off x="231775" y="656260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8113D595-3964-2C36-6F63-AA36066BD432}"/>
              </a:ext>
            </a:extLst>
          </p:cNvPr>
          <p:cNvSpPr txBox="1"/>
          <p:nvPr/>
        </p:nvSpPr>
        <p:spPr>
          <a:xfrm>
            <a:off x="186901" y="488100"/>
            <a:ext cx="8379129" cy="400110"/>
          </a:xfrm>
          <a:prstGeom prst="rect">
            <a:avLst/>
          </a:prstGeom>
          <a:noFill/>
        </p:spPr>
        <p:txBody>
          <a:bodyPr wrap="square" rtlCol="0">
            <a:spAutoFit/>
          </a:bodyPr>
          <a:lstStyle/>
          <a:p>
            <a:r>
              <a:rPr kumimoji="1" lang="ja-JP" altLang="en-US" sz="1000" dirty="0">
                <a:latin typeface="+mn-ea"/>
              </a:rPr>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dirty="0">
              <a:latin typeface="+mn-ea"/>
            </a:endParaRPr>
          </a:p>
        </p:txBody>
      </p:sp>
      <p:sp>
        <p:nvSpPr>
          <p:cNvPr id="35"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45</a:t>
            </a:fld>
            <a:endParaRPr kumimoji="1" lang="ja-JP" altLang="en-US"/>
          </a:p>
        </p:txBody>
      </p:sp>
      <p:sp>
        <p:nvSpPr>
          <p:cNvPr id="36" name="テキスト ボックス 35"/>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37" name="テキスト ボックス 36"/>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小売業</a:t>
            </a:r>
          </a:p>
        </p:txBody>
      </p:sp>
    </p:spTree>
    <p:extLst>
      <p:ext uri="{BB962C8B-B14F-4D97-AF65-F5344CB8AC3E}">
        <p14:creationId xmlns:p14="http://schemas.microsoft.com/office/powerpoint/2010/main" val="1138554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p:cNvSpPr txBox="1">
            <a:spLocks/>
          </p:cNvSpPr>
          <p:nvPr/>
        </p:nvSpPr>
        <p:spPr>
          <a:xfrm>
            <a:off x="2260772" y="5741106"/>
            <a:ext cx="7832688" cy="822254"/>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0534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37</a:t>
            </a:fld>
            <a:endParaRPr kumimoji="1" lang="ja-JP" altLang="en-US"/>
          </a:p>
        </p:txBody>
      </p:sp>
      <p:sp>
        <p:nvSpPr>
          <p:cNvPr id="6" name="正方形/長方形 5"/>
          <p:cNvSpPr/>
          <p:nvPr/>
        </p:nvSpPr>
        <p:spPr>
          <a:xfrm>
            <a:off x="368515" y="3548447"/>
            <a:ext cx="6547962" cy="1169551"/>
          </a:xfrm>
          <a:prstGeom prst="rect">
            <a:avLst/>
          </a:prstGeom>
        </p:spPr>
        <p:txBody>
          <a:bodyPr wrap="square">
            <a:spAutoFit/>
          </a:bodyPr>
          <a:lstStyle/>
          <a:p>
            <a:r>
              <a:rPr kumimoji="1" lang="ja-JP" altLang="en-US" sz="1400">
                <a:latin typeface="游ゴシック" panose="020B0400000000000000" pitchFamily="50" charset="-128"/>
              </a:rPr>
              <a:t>　業種</a:t>
            </a:r>
            <a:r>
              <a:rPr kumimoji="1" lang="ja-JP" altLang="en-US" sz="1400" dirty="0">
                <a:latin typeface="游ゴシック" panose="020B0400000000000000" pitchFamily="50" charset="-128"/>
              </a:rPr>
              <a:t>別に事業者支援の「入口」となりうるポイントにフォーカスしています。また、事業者支援の実務家の方々の知見・ノウハウを取りまとめたものであり、実務者の主観的な表現等を含みます。</a:t>
            </a:r>
          </a:p>
          <a:p>
            <a:r>
              <a:rPr kumimoji="1" lang="ja-JP" altLang="en-US" sz="1400">
                <a:latin typeface="游ゴシック" panose="020B0400000000000000" pitchFamily="50" charset="-128"/>
              </a:rPr>
              <a:t>　本書</a:t>
            </a:r>
            <a:r>
              <a:rPr kumimoji="1" lang="ja-JP" altLang="en-US" sz="1400" dirty="0">
                <a:latin typeface="游ゴシック" panose="020B0400000000000000" pitchFamily="50" charset="-128"/>
              </a:rPr>
              <a:t>を出発点として、用途に応じてそれぞれの組織・個人で、内容の追加等の工夫を加えながら活用いただくことを期待しています。</a:t>
            </a:r>
          </a:p>
        </p:txBody>
      </p:sp>
      <p:sp>
        <p:nvSpPr>
          <p:cNvPr id="5" name="タイトル 2"/>
          <p:cNvSpPr txBox="1">
            <a:spLocks/>
          </p:cNvSpPr>
          <p:nvPr/>
        </p:nvSpPr>
        <p:spPr>
          <a:xfrm>
            <a:off x="373768" y="2490033"/>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dirty="0"/>
              <a:t>５　小売業</a:t>
            </a:r>
          </a:p>
        </p:txBody>
      </p:sp>
      <p:sp>
        <p:nvSpPr>
          <p:cNvPr id="8"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2023</a:t>
            </a:r>
            <a:r>
              <a:rPr lang="ja-JP" altLang="en-US" sz="2000" dirty="0"/>
              <a:t>（令和５）年３月</a:t>
            </a:r>
            <a:endParaRPr lang="ja-JP" altLang="en-US" sz="2400" dirty="0"/>
          </a:p>
        </p:txBody>
      </p:sp>
    </p:spTree>
    <p:extLst>
      <p:ext uri="{BB962C8B-B14F-4D97-AF65-F5344CB8AC3E}">
        <p14:creationId xmlns:p14="http://schemas.microsoft.com/office/powerpoint/2010/main" val="4198791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3A48ECE-C68D-4B11-BDAC-A243A2739F51}"/>
              </a:ext>
            </a:extLst>
          </p:cNvPr>
          <p:cNvSpPr txBox="1"/>
          <p:nvPr/>
        </p:nvSpPr>
        <p:spPr>
          <a:xfrm>
            <a:off x="0" y="0"/>
            <a:ext cx="6638243"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小売</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の目利き（基本原則・</a:t>
            </a:r>
            <a:r>
              <a:rPr kumimoji="1" lang="ja-JP" altLang="en-US" b="1" u="sng">
                <a:latin typeface="+mn-ea"/>
              </a:rPr>
              <a:t>商圏）　その</a:t>
            </a:r>
            <a:r>
              <a:rPr kumimoji="1" lang="ja-JP" altLang="en-US" b="1" u="sng" dirty="0">
                <a:latin typeface="+mn-ea"/>
              </a:rPr>
              <a:t>１</a:t>
            </a:r>
          </a:p>
        </p:txBody>
      </p:sp>
      <p:sp>
        <p:nvSpPr>
          <p:cNvPr id="52" name="正方形/長方形 51">
            <a:extLst>
              <a:ext uri="{FF2B5EF4-FFF2-40B4-BE49-F238E27FC236}">
                <a16:creationId xmlns:a16="http://schemas.microsoft.com/office/drawing/2014/main" id="{9DC8ABF3-DA5A-8410-556A-713391733E0F}"/>
              </a:ext>
            </a:extLst>
          </p:cNvPr>
          <p:cNvSpPr/>
          <p:nvPr/>
        </p:nvSpPr>
        <p:spPr>
          <a:xfrm>
            <a:off x="273000" y="4640495"/>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latin typeface="+mn-ea"/>
              </a:rPr>
              <a:t>～　大手</a:t>
            </a:r>
            <a:r>
              <a:rPr kumimoji="1" lang="ja-JP" altLang="en-US" b="1" dirty="0">
                <a:solidFill>
                  <a:schemeClr val="tx1"/>
                </a:solidFill>
                <a:latin typeface="+mn-ea"/>
              </a:rPr>
              <a:t>・全国チェーンというものを冷静に捉えること</a:t>
            </a:r>
            <a:r>
              <a:rPr kumimoji="1" lang="ja-JP" altLang="en-US" b="1">
                <a:solidFill>
                  <a:schemeClr val="tx1"/>
                </a:solidFill>
                <a:latin typeface="+mn-ea"/>
              </a:rPr>
              <a:t>が重要　～</a:t>
            </a:r>
            <a:endParaRPr kumimoji="1" lang="ja-JP" altLang="en-US" b="1" dirty="0">
              <a:solidFill>
                <a:schemeClr val="tx1"/>
              </a:solidFill>
              <a:latin typeface="+mn-ea"/>
            </a:endParaRPr>
          </a:p>
        </p:txBody>
      </p:sp>
      <p:sp>
        <p:nvSpPr>
          <p:cNvPr id="57" name="テキスト ボックス 56">
            <a:extLst>
              <a:ext uri="{FF2B5EF4-FFF2-40B4-BE49-F238E27FC236}">
                <a16:creationId xmlns:a16="http://schemas.microsoft.com/office/drawing/2014/main" id="{B7E2E35D-CE6F-8ECA-F9AB-4FBB3A142711}"/>
              </a:ext>
            </a:extLst>
          </p:cNvPr>
          <p:cNvSpPr txBox="1"/>
          <p:nvPr/>
        </p:nvSpPr>
        <p:spPr>
          <a:xfrm>
            <a:off x="558141" y="5178108"/>
            <a:ext cx="8835240" cy="1400383"/>
          </a:xfrm>
          <a:prstGeom prst="rect">
            <a:avLst/>
          </a:prstGeom>
          <a:noFill/>
        </p:spPr>
        <p:txBody>
          <a:bodyPr wrap="square" rtlCol="0">
            <a:spAutoFit/>
          </a:bodyPr>
          <a:lstStyle/>
          <a:p>
            <a:r>
              <a:rPr kumimoji="1" lang="ja-JP" altLang="en-US" sz="1000" spc="-20" dirty="0"/>
              <a:t>　小売業は製造業や飲食業と異なり、自ら品質や味といった差別化を創造することが困難な業種といえます。従って品揃えや、取り扱う商品への専門知識、</a:t>
            </a:r>
            <a:r>
              <a:rPr kumimoji="1" lang="ja-JP" altLang="en-US" sz="1000" spc="40" dirty="0"/>
              <a:t>専門的なアフターサービス等との関連的な販売（例：特定人気車種に特化した中古車販売業）等が事業性を見極めるポイントになります。一方で、</a:t>
            </a:r>
            <a:r>
              <a:rPr kumimoji="1" lang="ja-JP" altLang="en-US" sz="1000" spc="-20" dirty="0"/>
              <a:t>大手量販店は大量仕入大量販売を軸としたビジネスモデルを展開していますが、昨今では決して侮ることができない専門商材の販売も手掛け始めて</a:t>
            </a:r>
            <a:r>
              <a:rPr kumimoji="1" lang="ja-JP" altLang="en-US" sz="1000" spc="20" dirty="0"/>
              <a:t>います</a:t>
            </a:r>
            <a:r>
              <a:rPr kumimoji="1" lang="ja-JP" altLang="en-US" sz="1000" spc="50" dirty="0"/>
              <a:t>（例：ホームセンターでペットやプラモデル関連の商材販売）。大手量販店は、建設や流通コストも徹底的に低減し、好立地に出店しています。</a:t>
            </a:r>
            <a:r>
              <a:rPr kumimoji="1" lang="ja-JP" altLang="en-US" sz="1000" spc="-20" dirty="0"/>
              <a:t>そのような大手量販店が、中小小売業の主要な生命線である専門性・趣味性の高い分野に進出してくることは脅威といえます。</a:t>
            </a:r>
            <a:endParaRPr kumimoji="1" lang="en-US" altLang="ja-JP" sz="1000" spc="-20" dirty="0"/>
          </a:p>
          <a:p>
            <a:pPr>
              <a:spcBef>
                <a:spcPts val="600"/>
              </a:spcBef>
            </a:pPr>
            <a:r>
              <a:rPr kumimoji="1" lang="ja-JP" altLang="en-US" sz="1000" spc="-20" dirty="0"/>
              <a:t>　このような昨今の大手競合の傾向も踏まえると、金融機関は地域の中小企業を応援することが多いこともあり、事業性の判断も“判官贔屓”になりがちで、</a:t>
            </a:r>
            <a:r>
              <a:rPr kumimoji="1" lang="ja-JP" altLang="en-US" sz="1000" spc="-40" dirty="0"/>
              <a:t>“大手のサービスは均質的”“大きいから小回りが効かない”と固定概念で捉えてしまうこともありますが、似たような商品なら“安い”“近い”という強力な武器を</a:t>
            </a:r>
            <a:r>
              <a:rPr kumimoji="1" lang="ja-JP" altLang="en-US" sz="1000" spc="-50" dirty="0"/>
              <a:t>持った競争相手だという点、そして、取引先企業の“こだわり”が、競争相手にどのくらい対抗できるか、という点を冷静に判断することがポイントになります。</a:t>
            </a:r>
            <a:endParaRPr kumimoji="1" lang="en-US" altLang="ja-JP" sz="1000" spc="-50" dirty="0"/>
          </a:p>
        </p:txBody>
      </p:sp>
      <p:sp>
        <p:nvSpPr>
          <p:cNvPr id="61" name="テキスト ボックス 6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latin typeface="+mn-ea"/>
              </a:rPr>
              <a:t>基本原則・商圏</a:t>
            </a:r>
          </a:p>
        </p:txBody>
      </p:sp>
      <p:sp>
        <p:nvSpPr>
          <p:cNvPr id="72" name="テキスト ボックス 7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小売業</a:t>
            </a:r>
          </a:p>
        </p:txBody>
      </p:sp>
      <p:grpSp>
        <p:nvGrpSpPr>
          <p:cNvPr id="51" name="グループ化 50">
            <a:extLst>
              <a:ext uri="{FF2B5EF4-FFF2-40B4-BE49-F238E27FC236}">
                <a16:creationId xmlns:a16="http://schemas.microsoft.com/office/drawing/2014/main" id="{B50336DB-1DE8-14C2-27D8-3C920B5AA009}"/>
              </a:ext>
            </a:extLst>
          </p:cNvPr>
          <p:cNvGrpSpPr/>
          <p:nvPr/>
        </p:nvGrpSpPr>
        <p:grpSpPr>
          <a:xfrm>
            <a:off x="299662" y="612837"/>
            <a:ext cx="3148012" cy="885825"/>
            <a:chOff x="333374" y="789944"/>
            <a:chExt cx="3148012" cy="885825"/>
          </a:xfrm>
        </p:grpSpPr>
        <p:grpSp>
          <p:nvGrpSpPr>
            <p:cNvPr id="60" name="グループ化 59">
              <a:extLst>
                <a:ext uri="{FF2B5EF4-FFF2-40B4-BE49-F238E27FC236}">
                  <a16:creationId xmlns:a16="http://schemas.microsoft.com/office/drawing/2014/main" id="{D7B3E4BF-A8C3-5595-3C32-F7AA9905B6B4}"/>
                </a:ext>
              </a:extLst>
            </p:cNvPr>
            <p:cNvGrpSpPr/>
            <p:nvPr/>
          </p:nvGrpSpPr>
          <p:grpSpPr>
            <a:xfrm>
              <a:off x="333374" y="789944"/>
              <a:ext cx="1162051" cy="885825"/>
              <a:chOff x="295274" y="1523999"/>
              <a:chExt cx="1162051" cy="885825"/>
            </a:xfrm>
          </p:grpSpPr>
          <p:sp>
            <p:nvSpPr>
              <p:cNvPr id="63" name="楕円 62">
                <a:extLst>
                  <a:ext uri="{FF2B5EF4-FFF2-40B4-BE49-F238E27FC236}">
                    <a16:creationId xmlns:a16="http://schemas.microsoft.com/office/drawing/2014/main" id="{D46B292A-9C4D-AF9F-02B9-062F9E957540}"/>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64" name="テキスト ボックス 63">
                <a:extLst>
                  <a:ext uri="{FF2B5EF4-FFF2-40B4-BE49-F238E27FC236}">
                    <a16:creationId xmlns:a16="http://schemas.microsoft.com/office/drawing/2014/main" id="{75BECF63-371D-5C65-9807-95161A6CE516}"/>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dirty="0">
                    <a:solidFill>
                      <a:schemeClr val="accent1">
                        <a:lumMod val="60000"/>
                        <a:lumOff val="40000"/>
                      </a:schemeClr>
                    </a:solidFill>
                    <a:latin typeface="+mn-ea"/>
                  </a:rPr>
                  <a:t>１</a:t>
                </a:r>
              </a:p>
            </p:txBody>
          </p:sp>
        </p:grpSp>
        <p:sp>
          <p:nvSpPr>
            <p:cNvPr id="62" name="正方形/長方形 61">
              <a:extLst>
                <a:ext uri="{FF2B5EF4-FFF2-40B4-BE49-F238E27FC236}">
                  <a16:creationId xmlns:a16="http://schemas.microsoft.com/office/drawing/2014/main" id="{B8E82E46-0C41-C791-2B27-A6C1A2BA465C}"/>
                </a:ext>
              </a:extLst>
            </p:cNvPr>
            <p:cNvSpPr/>
            <p:nvPr/>
          </p:nvSpPr>
          <p:spPr>
            <a:xfrm>
              <a:off x="1500185" y="931187"/>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中小規模の小売業</a:t>
              </a:r>
              <a:endParaRPr kumimoji="1" lang="en-US" altLang="ja-JP" sz="1200" b="1" dirty="0">
                <a:solidFill>
                  <a:schemeClr val="tx1"/>
                </a:solidFill>
                <a:latin typeface="+mn-ea"/>
              </a:endParaRPr>
            </a:p>
            <a:p>
              <a:pPr algn="ctr"/>
              <a:r>
                <a:rPr kumimoji="1" lang="ja-JP" altLang="en-US" sz="1600" b="1" dirty="0">
                  <a:solidFill>
                    <a:schemeClr val="tx1"/>
                  </a:solidFill>
                  <a:latin typeface="+mn-ea"/>
                </a:rPr>
                <a:t>戦いの基本原則</a:t>
              </a:r>
              <a:endParaRPr kumimoji="1" lang="en-US" altLang="ja-JP" sz="1600" b="1" dirty="0">
                <a:solidFill>
                  <a:schemeClr val="tx1"/>
                </a:solidFill>
                <a:latin typeface="+mn-ea"/>
              </a:endParaRPr>
            </a:p>
          </p:txBody>
        </p:sp>
      </p:grpSp>
      <p:sp>
        <p:nvSpPr>
          <p:cNvPr id="65" name="テキスト ボックス 64">
            <a:extLst>
              <a:ext uri="{FF2B5EF4-FFF2-40B4-BE49-F238E27FC236}">
                <a16:creationId xmlns:a16="http://schemas.microsoft.com/office/drawing/2014/main" id="{D834E14B-ADC0-AF6D-EE2E-5E872AD68777}"/>
              </a:ext>
            </a:extLst>
          </p:cNvPr>
          <p:cNvSpPr txBox="1"/>
          <p:nvPr/>
        </p:nvSpPr>
        <p:spPr>
          <a:xfrm>
            <a:off x="3365104" y="2487222"/>
            <a:ext cx="1338124" cy="769441"/>
          </a:xfrm>
          <a:prstGeom prst="rect">
            <a:avLst/>
          </a:prstGeom>
          <a:noFill/>
        </p:spPr>
        <p:txBody>
          <a:bodyPr wrap="square" rtlCol="0">
            <a:spAutoFit/>
          </a:bodyPr>
          <a:lstStyle/>
          <a:p>
            <a:pPr algn="ctr"/>
            <a:r>
              <a:rPr kumimoji="1" lang="ja-JP" altLang="en-US" sz="4400" b="1" dirty="0">
                <a:solidFill>
                  <a:schemeClr val="tx1">
                    <a:lumMod val="50000"/>
                    <a:lumOff val="50000"/>
                  </a:schemeClr>
                </a:solidFill>
                <a:latin typeface="+mn-ea"/>
                <a:cs typeface="Times New Roman" panose="02020603050405020304" pitchFamily="18" charset="0"/>
              </a:rPr>
              <a:t>に</a:t>
            </a:r>
          </a:p>
        </p:txBody>
      </p:sp>
      <p:sp>
        <p:nvSpPr>
          <p:cNvPr id="66" name="テキスト ボックス 65">
            <a:extLst>
              <a:ext uri="{FF2B5EF4-FFF2-40B4-BE49-F238E27FC236}">
                <a16:creationId xmlns:a16="http://schemas.microsoft.com/office/drawing/2014/main" id="{ED58346E-C837-E350-7176-27EF8D7456E7}"/>
              </a:ext>
            </a:extLst>
          </p:cNvPr>
          <p:cNvSpPr txBox="1"/>
          <p:nvPr/>
        </p:nvSpPr>
        <p:spPr>
          <a:xfrm>
            <a:off x="184901" y="1610599"/>
            <a:ext cx="3790026" cy="400110"/>
          </a:xfrm>
          <a:prstGeom prst="rect">
            <a:avLst/>
          </a:prstGeom>
          <a:noFill/>
        </p:spPr>
        <p:txBody>
          <a:bodyPr wrap="square" rtlCol="0">
            <a:spAutoFit/>
          </a:bodyPr>
          <a:lstStyle/>
          <a:p>
            <a:pPr algn="ctr"/>
            <a:r>
              <a:rPr kumimoji="1" lang="ja-JP" altLang="en-US" sz="2000" b="1" u="sng" dirty="0">
                <a:latin typeface="+mn-ea"/>
              </a:rPr>
              <a:t>大手の武器</a:t>
            </a:r>
          </a:p>
        </p:txBody>
      </p:sp>
      <p:sp>
        <p:nvSpPr>
          <p:cNvPr id="67" name="テキスト ボックス 66">
            <a:extLst>
              <a:ext uri="{FF2B5EF4-FFF2-40B4-BE49-F238E27FC236}">
                <a16:creationId xmlns:a16="http://schemas.microsoft.com/office/drawing/2014/main" id="{B35BBC17-6633-04E8-CBC4-A806032C0AB0}"/>
              </a:ext>
            </a:extLst>
          </p:cNvPr>
          <p:cNvSpPr txBox="1"/>
          <p:nvPr/>
        </p:nvSpPr>
        <p:spPr>
          <a:xfrm>
            <a:off x="3181351" y="849051"/>
            <a:ext cx="6724649" cy="646331"/>
          </a:xfrm>
          <a:prstGeom prst="rect">
            <a:avLst/>
          </a:prstGeom>
          <a:noFill/>
        </p:spPr>
        <p:txBody>
          <a:bodyPr wrap="square" rtlCol="0">
            <a:spAutoFit/>
          </a:bodyPr>
          <a:lstStyle/>
          <a:p>
            <a:pPr algn="ctr"/>
            <a:r>
              <a:rPr kumimoji="1" lang="ja-JP" altLang="en-US" b="1" dirty="0">
                <a:latin typeface="+mn-ea"/>
              </a:rPr>
              <a:t>「安い」・「近い」と、どのように戦っていくか？</a:t>
            </a:r>
            <a:endParaRPr kumimoji="1" lang="en-US" altLang="ja-JP" b="1" dirty="0">
              <a:latin typeface="+mn-ea"/>
            </a:endParaRPr>
          </a:p>
          <a:p>
            <a:pPr algn="ctr"/>
            <a:r>
              <a:rPr kumimoji="1" lang="ja-JP" altLang="en-US" b="1" dirty="0">
                <a:latin typeface="+mn-ea"/>
              </a:rPr>
              <a:t>～選ばれるお店とは～</a:t>
            </a:r>
          </a:p>
        </p:txBody>
      </p:sp>
      <p:grpSp>
        <p:nvGrpSpPr>
          <p:cNvPr id="68" name="グループ化 67">
            <a:extLst>
              <a:ext uri="{FF2B5EF4-FFF2-40B4-BE49-F238E27FC236}">
                <a16:creationId xmlns:a16="http://schemas.microsoft.com/office/drawing/2014/main" id="{A1305475-B88A-C4CE-BCB6-C168AED5CD68}"/>
              </a:ext>
            </a:extLst>
          </p:cNvPr>
          <p:cNvGrpSpPr/>
          <p:nvPr/>
        </p:nvGrpSpPr>
        <p:grpSpPr>
          <a:xfrm>
            <a:off x="142509" y="2045810"/>
            <a:ext cx="3493992" cy="2309988"/>
            <a:chOff x="11129" y="2363741"/>
            <a:chExt cx="3493992" cy="2309988"/>
          </a:xfrm>
        </p:grpSpPr>
        <p:sp>
          <p:nvSpPr>
            <p:cNvPr id="69" name="四角形: 角を丸くする 48">
              <a:extLst>
                <a:ext uri="{FF2B5EF4-FFF2-40B4-BE49-F238E27FC236}">
                  <a16:creationId xmlns:a16="http://schemas.microsoft.com/office/drawing/2014/main" id="{83B5AE77-6FA7-CDD7-E266-A224B0E5384E}"/>
                </a:ext>
              </a:extLst>
            </p:cNvPr>
            <p:cNvSpPr/>
            <p:nvPr/>
          </p:nvSpPr>
          <p:spPr>
            <a:xfrm>
              <a:off x="954533" y="3336819"/>
              <a:ext cx="1338124" cy="768802"/>
            </a:xfrm>
            <a:prstGeom prst="roundRect">
              <a:avLst/>
            </a:prstGeom>
            <a:solidFill>
              <a:schemeClr val="accent5">
                <a:lumMod val="60000"/>
                <a:lumOff val="40000"/>
                <a:alpha val="23000"/>
              </a:schemeClr>
            </a:solidFill>
            <a:ln w="730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好立地</a:t>
              </a:r>
            </a:p>
          </p:txBody>
        </p:sp>
        <p:grpSp>
          <p:nvGrpSpPr>
            <p:cNvPr id="70" name="グループ化 69">
              <a:extLst>
                <a:ext uri="{FF2B5EF4-FFF2-40B4-BE49-F238E27FC236}">
                  <a16:creationId xmlns:a16="http://schemas.microsoft.com/office/drawing/2014/main" id="{4EAF04F3-2665-295C-E721-9DD5260691E7}"/>
                </a:ext>
              </a:extLst>
            </p:cNvPr>
            <p:cNvGrpSpPr/>
            <p:nvPr/>
          </p:nvGrpSpPr>
          <p:grpSpPr>
            <a:xfrm>
              <a:off x="2406493" y="3336196"/>
              <a:ext cx="1091638" cy="1337533"/>
              <a:chOff x="2769086" y="3812264"/>
              <a:chExt cx="1091638" cy="1260307"/>
            </a:xfrm>
          </p:grpSpPr>
          <p:sp>
            <p:nvSpPr>
              <p:cNvPr id="80" name="四角形: 角を丸くする 23">
                <a:extLst>
                  <a:ext uri="{FF2B5EF4-FFF2-40B4-BE49-F238E27FC236}">
                    <a16:creationId xmlns:a16="http://schemas.microsoft.com/office/drawing/2014/main" id="{E4FAECDC-3A5E-9853-85EE-7833C079DE0B}"/>
                  </a:ext>
                </a:extLst>
              </p:cNvPr>
              <p:cNvSpPr/>
              <p:nvPr/>
            </p:nvSpPr>
            <p:spPr>
              <a:xfrm>
                <a:off x="2769086" y="3812264"/>
                <a:ext cx="1091638" cy="725002"/>
              </a:xfrm>
              <a:prstGeom prst="roundRect">
                <a:avLst/>
              </a:prstGeom>
              <a:solidFill>
                <a:schemeClr val="accent5">
                  <a:lumMod val="60000"/>
                  <a:lumOff val="40000"/>
                  <a:alpha val="23000"/>
                </a:schemeClr>
              </a:solidFill>
              <a:ln w="730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81" name="テキスト ボックス 80">
                <a:extLst>
                  <a:ext uri="{FF2B5EF4-FFF2-40B4-BE49-F238E27FC236}">
                    <a16:creationId xmlns:a16="http://schemas.microsoft.com/office/drawing/2014/main" id="{DA9DEDD2-8EBD-1AAE-9721-0F38AA81DEBF}"/>
                  </a:ext>
                </a:extLst>
              </p:cNvPr>
              <p:cNvSpPr txBox="1"/>
              <p:nvPr/>
            </p:nvSpPr>
            <p:spPr>
              <a:xfrm>
                <a:off x="2838714" y="3883545"/>
                <a:ext cx="1007960" cy="1189026"/>
              </a:xfrm>
              <a:prstGeom prst="rect">
                <a:avLst/>
              </a:prstGeom>
              <a:noFill/>
            </p:spPr>
            <p:txBody>
              <a:bodyPr wrap="square" rtlCol="0">
                <a:spAutoFit/>
              </a:bodyPr>
              <a:lstStyle/>
              <a:p>
                <a:pPr algn="ctr"/>
                <a:r>
                  <a:rPr kumimoji="1" lang="ja-JP" altLang="en-US" sz="3200" b="1" dirty="0">
                    <a:latin typeface="+mn-ea"/>
                  </a:rPr>
                  <a:t>近い</a:t>
                </a:r>
                <a:endParaRPr kumimoji="1" lang="en-US" altLang="ja-JP" sz="3200" b="1" dirty="0">
                  <a:latin typeface="+mn-ea"/>
                </a:endParaRPr>
              </a:p>
              <a:p>
                <a:endParaRPr kumimoji="1" lang="ja-JP" altLang="en-US" sz="4400" b="1" dirty="0">
                  <a:latin typeface="+mn-ea"/>
                </a:endParaRPr>
              </a:p>
            </p:txBody>
          </p:sp>
        </p:grpSp>
        <p:sp>
          <p:nvSpPr>
            <p:cNvPr id="71" name="四角形: 角を丸くする 49">
              <a:extLst>
                <a:ext uri="{FF2B5EF4-FFF2-40B4-BE49-F238E27FC236}">
                  <a16:creationId xmlns:a16="http://schemas.microsoft.com/office/drawing/2014/main" id="{5AD9ECDA-4188-BC89-8260-BD3B9F6DB881}"/>
                </a:ext>
              </a:extLst>
            </p:cNvPr>
            <p:cNvSpPr/>
            <p:nvPr/>
          </p:nvSpPr>
          <p:spPr>
            <a:xfrm>
              <a:off x="965195" y="2381833"/>
              <a:ext cx="1338124" cy="751334"/>
            </a:xfrm>
            <a:prstGeom prst="roundRect">
              <a:avLst/>
            </a:prstGeom>
            <a:solidFill>
              <a:schemeClr val="accent5">
                <a:lumMod val="60000"/>
                <a:lumOff val="40000"/>
                <a:alpha val="23000"/>
              </a:schemeClr>
            </a:solidFill>
            <a:ln w="730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低価格</a:t>
              </a:r>
            </a:p>
          </p:txBody>
        </p:sp>
        <p:grpSp>
          <p:nvGrpSpPr>
            <p:cNvPr id="74" name="グループ化 73">
              <a:extLst>
                <a:ext uri="{FF2B5EF4-FFF2-40B4-BE49-F238E27FC236}">
                  <a16:creationId xmlns:a16="http://schemas.microsoft.com/office/drawing/2014/main" id="{665416B4-3111-3ECD-4CC9-2C0A77A56092}"/>
                </a:ext>
              </a:extLst>
            </p:cNvPr>
            <p:cNvGrpSpPr/>
            <p:nvPr/>
          </p:nvGrpSpPr>
          <p:grpSpPr>
            <a:xfrm>
              <a:off x="11129" y="2366664"/>
              <a:ext cx="1019963" cy="1760592"/>
              <a:chOff x="411509" y="2437242"/>
              <a:chExt cx="1019963" cy="1934236"/>
            </a:xfrm>
          </p:grpSpPr>
          <p:sp>
            <p:nvSpPr>
              <p:cNvPr id="78" name="四角形: 角を丸くする 28">
                <a:extLst>
                  <a:ext uri="{FF2B5EF4-FFF2-40B4-BE49-F238E27FC236}">
                    <a16:creationId xmlns:a16="http://schemas.microsoft.com/office/drawing/2014/main" id="{45ADBF2B-1194-AA75-234B-C5962EACBEBE}"/>
                  </a:ext>
                </a:extLst>
              </p:cNvPr>
              <p:cNvSpPr/>
              <p:nvPr/>
            </p:nvSpPr>
            <p:spPr>
              <a:xfrm>
                <a:off x="583573" y="2437242"/>
                <a:ext cx="653807" cy="1934236"/>
              </a:xfrm>
              <a:prstGeom prst="roundRect">
                <a:avLst/>
              </a:prstGeom>
              <a:solidFill>
                <a:schemeClr val="accent1">
                  <a:lumMod val="60000"/>
                  <a:lumOff val="40000"/>
                  <a:alpha val="23000"/>
                </a:schemeClr>
              </a:solidFill>
              <a:ln w="730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79" name="テキスト ボックス 78">
                <a:extLst>
                  <a:ext uri="{FF2B5EF4-FFF2-40B4-BE49-F238E27FC236}">
                    <a16:creationId xmlns:a16="http://schemas.microsoft.com/office/drawing/2014/main" id="{CBCBC402-0AAF-8EF7-2FAD-A1CCDFAE5480}"/>
                  </a:ext>
                </a:extLst>
              </p:cNvPr>
              <p:cNvSpPr txBox="1"/>
              <p:nvPr/>
            </p:nvSpPr>
            <p:spPr>
              <a:xfrm>
                <a:off x="411509" y="2605419"/>
                <a:ext cx="1019963" cy="1453967"/>
              </a:xfrm>
              <a:prstGeom prst="rect">
                <a:avLst/>
              </a:prstGeom>
              <a:noFill/>
            </p:spPr>
            <p:txBody>
              <a:bodyPr wrap="square" rtlCol="0">
                <a:spAutoFit/>
              </a:bodyPr>
              <a:lstStyle/>
              <a:p>
                <a:pPr algn="ctr"/>
                <a:r>
                  <a:rPr kumimoji="1" lang="ja-JP" altLang="en-US" sz="2000" b="1" dirty="0">
                    <a:latin typeface="+mn-ea"/>
                  </a:rPr>
                  <a:t>大</a:t>
                </a:r>
                <a:endParaRPr kumimoji="1" lang="en-US" altLang="ja-JP" sz="2000" b="1" dirty="0">
                  <a:latin typeface="+mn-ea"/>
                </a:endParaRPr>
              </a:p>
              <a:p>
                <a:pPr algn="ctr"/>
                <a:r>
                  <a:rPr kumimoji="1" lang="ja-JP" altLang="en-US" sz="2000" b="1" dirty="0">
                    <a:latin typeface="+mn-ea"/>
                  </a:rPr>
                  <a:t>手</a:t>
                </a:r>
                <a:endParaRPr kumimoji="1" lang="en-US" altLang="ja-JP" sz="2000" b="1" dirty="0">
                  <a:latin typeface="+mn-ea"/>
                </a:endParaRPr>
              </a:p>
              <a:p>
                <a:pPr algn="ctr"/>
                <a:r>
                  <a:rPr kumimoji="1" lang="ja-JP" altLang="en-US" sz="2000" b="1" dirty="0">
                    <a:latin typeface="+mn-ea"/>
                  </a:rPr>
                  <a:t>競</a:t>
                </a:r>
                <a:endParaRPr kumimoji="1" lang="en-US" altLang="ja-JP" sz="2000" b="1" dirty="0">
                  <a:latin typeface="+mn-ea"/>
                </a:endParaRPr>
              </a:p>
              <a:p>
                <a:pPr algn="ctr"/>
                <a:r>
                  <a:rPr kumimoji="1" lang="ja-JP" altLang="en-US" sz="2000" b="1" dirty="0">
                    <a:latin typeface="+mn-ea"/>
                  </a:rPr>
                  <a:t>合</a:t>
                </a:r>
                <a:endParaRPr kumimoji="1" lang="ja-JP" altLang="en-US" sz="3600" b="1" dirty="0">
                  <a:latin typeface="+mn-ea"/>
                </a:endParaRPr>
              </a:p>
            </p:txBody>
          </p:sp>
        </p:grpSp>
        <p:grpSp>
          <p:nvGrpSpPr>
            <p:cNvPr id="75" name="グループ化 74">
              <a:extLst>
                <a:ext uri="{FF2B5EF4-FFF2-40B4-BE49-F238E27FC236}">
                  <a16:creationId xmlns:a16="http://schemas.microsoft.com/office/drawing/2014/main" id="{529DE822-0644-8F4A-2961-723A95E67553}"/>
                </a:ext>
              </a:extLst>
            </p:cNvPr>
            <p:cNvGrpSpPr/>
            <p:nvPr/>
          </p:nvGrpSpPr>
          <p:grpSpPr>
            <a:xfrm>
              <a:off x="2413483" y="2363741"/>
              <a:ext cx="1091638" cy="1345042"/>
              <a:chOff x="2769086" y="3805189"/>
              <a:chExt cx="1091638" cy="1267383"/>
            </a:xfrm>
          </p:grpSpPr>
          <p:sp>
            <p:nvSpPr>
              <p:cNvPr id="76" name="四角形: 角を丸くする 18">
                <a:extLst>
                  <a:ext uri="{FF2B5EF4-FFF2-40B4-BE49-F238E27FC236}">
                    <a16:creationId xmlns:a16="http://schemas.microsoft.com/office/drawing/2014/main" id="{F6B625DB-3E1A-5B48-6319-9019E75D74EA}"/>
                  </a:ext>
                </a:extLst>
              </p:cNvPr>
              <p:cNvSpPr/>
              <p:nvPr/>
            </p:nvSpPr>
            <p:spPr>
              <a:xfrm>
                <a:off x="2769086" y="3805189"/>
                <a:ext cx="1091638" cy="725002"/>
              </a:xfrm>
              <a:prstGeom prst="roundRect">
                <a:avLst/>
              </a:prstGeom>
              <a:solidFill>
                <a:schemeClr val="accent5">
                  <a:lumMod val="60000"/>
                  <a:lumOff val="40000"/>
                  <a:alpha val="23000"/>
                </a:schemeClr>
              </a:solidFill>
              <a:ln w="730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77" name="テキスト ボックス 76">
                <a:extLst>
                  <a:ext uri="{FF2B5EF4-FFF2-40B4-BE49-F238E27FC236}">
                    <a16:creationId xmlns:a16="http://schemas.microsoft.com/office/drawing/2014/main" id="{C8E0263C-B779-7416-8423-610E7384CF54}"/>
                  </a:ext>
                </a:extLst>
              </p:cNvPr>
              <p:cNvSpPr txBox="1"/>
              <p:nvPr/>
            </p:nvSpPr>
            <p:spPr>
              <a:xfrm>
                <a:off x="2819664" y="3883545"/>
                <a:ext cx="1007960" cy="1189027"/>
              </a:xfrm>
              <a:prstGeom prst="rect">
                <a:avLst/>
              </a:prstGeom>
              <a:noFill/>
            </p:spPr>
            <p:txBody>
              <a:bodyPr wrap="square" rtlCol="0">
                <a:spAutoFit/>
              </a:bodyPr>
              <a:lstStyle/>
              <a:p>
                <a:pPr algn="ctr"/>
                <a:r>
                  <a:rPr kumimoji="1" lang="ja-JP" altLang="en-US" sz="3200" b="1" dirty="0">
                    <a:latin typeface="+mn-ea"/>
                  </a:rPr>
                  <a:t>安い</a:t>
                </a:r>
                <a:endParaRPr kumimoji="1" lang="en-US" altLang="ja-JP" sz="3200" b="1" dirty="0">
                  <a:latin typeface="+mn-ea"/>
                </a:endParaRPr>
              </a:p>
              <a:p>
                <a:endParaRPr kumimoji="1" lang="ja-JP" altLang="en-US" sz="4400" b="1" dirty="0">
                  <a:latin typeface="+mn-ea"/>
                </a:endParaRPr>
              </a:p>
            </p:txBody>
          </p:sp>
        </p:grpSp>
      </p:grpSp>
      <p:grpSp>
        <p:nvGrpSpPr>
          <p:cNvPr id="82" name="グループ化 81">
            <a:extLst>
              <a:ext uri="{FF2B5EF4-FFF2-40B4-BE49-F238E27FC236}">
                <a16:creationId xmlns:a16="http://schemas.microsoft.com/office/drawing/2014/main" id="{3DB87DC4-2B63-2C4B-1106-1DC8A565EDB7}"/>
              </a:ext>
            </a:extLst>
          </p:cNvPr>
          <p:cNvGrpSpPr/>
          <p:nvPr/>
        </p:nvGrpSpPr>
        <p:grpSpPr>
          <a:xfrm>
            <a:off x="4510722" y="2062575"/>
            <a:ext cx="5264883" cy="1760592"/>
            <a:chOff x="5401802" y="2366664"/>
            <a:chExt cx="5264883" cy="1760592"/>
          </a:xfrm>
        </p:grpSpPr>
        <p:grpSp>
          <p:nvGrpSpPr>
            <p:cNvPr id="83" name="グループ化 82">
              <a:extLst>
                <a:ext uri="{FF2B5EF4-FFF2-40B4-BE49-F238E27FC236}">
                  <a16:creationId xmlns:a16="http://schemas.microsoft.com/office/drawing/2014/main" id="{DC9E4177-C0ED-FD9E-52B6-A6E1A88317F3}"/>
                </a:ext>
              </a:extLst>
            </p:cNvPr>
            <p:cNvGrpSpPr/>
            <p:nvPr/>
          </p:nvGrpSpPr>
          <p:grpSpPr>
            <a:xfrm>
              <a:off x="5401802" y="2366664"/>
              <a:ext cx="3388855" cy="1760592"/>
              <a:chOff x="5525627" y="2366664"/>
              <a:chExt cx="3388855" cy="1760592"/>
            </a:xfrm>
          </p:grpSpPr>
          <p:grpSp>
            <p:nvGrpSpPr>
              <p:cNvPr id="85" name="グループ化 84">
                <a:extLst>
                  <a:ext uri="{FF2B5EF4-FFF2-40B4-BE49-F238E27FC236}">
                    <a16:creationId xmlns:a16="http://schemas.microsoft.com/office/drawing/2014/main" id="{6610280F-72E3-BEC7-376D-19DB2F33F889}"/>
                  </a:ext>
                </a:extLst>
              </p:cNvPr>
              <p:cNvGrpSpPr/>
              <p:nvPr/>
            </p:nvGrpSpPr>
            <p:grpSpPr>
              <a:xfrm>
                <a:off x="6488131" y="2366664"/>
                <a:ext cx="2426351" cy="1739087"/>
                <a:chOff x="6052621" y="2395420"/>
                <a:chExt cx="2426351" cy="1739087"/>
              </a:xfrm>
            </p:grpSpPr>
            <p:sp>
              <p:nvSpPr>
                <p:cNvPr id="89" name="楕円 88">
                  <a:extLst>
                    <a:ext uri="{FF2B5EF4-FFF2-40B4-BE49-F238E27FC236}">
                      <a16:creationId xmlns:a16="http://schemas.microsoft.com/office/drawing/2014/main" id="{5BCC265F-5580-D7E8-DA86-FF7F8892CC7A}"/>
                    </a:ext>
                  </a:extLst>
                </p:cNvPr>
                <p:cNvSpPr/>
                <p:nvPr/>
              </p:nvSpPr>
              <p:spPr>
                <a:xfrm>
                  <a:off x="6052621" y="3306507"/>
                  <a:ext cx="828000" cy="828000"/>
                </a:xfrm>
                <a:prstGeom prst="ellipse">
                  <a:avLst/>
                </a:prstGeom>
                <a:solidFill>
                  <a:schemeClr val="accent5">
                    <a:lumMod val="40000"/>
                    <a:lumOff val="60000"/>
                    <a:alpha val="28000"/>
                  </a:schemeClr>
                </a:solidFill>
                <a:ln w="730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0" name="テキスト ボックス 89">
                  <a:extLst>
                    <a:ext uri="{FF2B5EF4-FFF2-40B4-BE49-F238E27FC236}">
                      <a16:creationId xmlns:a16="http://schemas.microsoft.com/office/drawing/2014/main" id="{CA35AFDE-CE09-12E2-7526-6BE3FF42EED4}"/>
                    </a:ext>
                  </a:extLst>
                </p:cNvPr>
                <p:cNvSpPr txBox="1"/>
                <p:nvPr/>
              </p:nvSpPr>
              <p:spPr>
                <a:xfrm>
                  <a:off x="6098260" y="3356482"/>
                  <a:ext cx="745234" cy="707886"/>
                </a:xfrm>
                <a:prstGeom prst="rect">
                  <a:avLst/>
                </a:prstGeom>
                <a:noFill/>
              </p:spPr>
              <p:txBody>
                <a:bodyPr wrap="square" rtlCol="0">
                  <a:spAutoFit/>
                </a:bodyPr>
                <a:lstStyle/>
                <a:p>
                  <a:pPr algn="ctr"/>
                  <a:r>
                    <a:rPr kumimoji="1" lang="ja-JP" altLang="en-US" sz="2000" b="1" dirty="0">
                      <a:solidFill>
                        <a:schemeClr val="bg1">
                          <a:lumMod val="50000"/>
                        </a:schemeClr>
                      </a:solidFill>
                      <a:latin typeface="+mn-ea"/>
                    </a:rPr>
                    <a:t>店舗</a:t>
                  </a:r>
                  <a:endParaRPr kumimoji="1" lang="en-US" altLang="ja-JP" sz="2000" b="1" dirty="0">
                    <a:solidFill>
                      <a:schemeClr val="bg1">
                        <a:lumMod val="50000"/>
                      </a:schemeClr>
                    </a:solidFill>
                    <a:latin typeface="+mn-ea"/>
                  </a:endParaRPr>
                </a:p>
                <a:p>
                  <a:pPr algn="ctr"/>
                  <a:r>
                    <a:rPr kumimoji="1" lang="ja-JP" altLang="en-US" sz="2000" b="1" dirty="0">
                      <a:solidFill>
                        <a:schemeClr val="bg1">
                          <a:lumMod val="50000"/>
                        </a:schemeClr>
                      </a:solidFill>
                      <a:latin typeface="+mn-ea"/>
                    </a:rPr>
                    <a:t>造り</a:t>
                  </a:r>
                </a:p>
              </p:txBody>
            </p:sp>
            <p:sp>
              <p:nvSpPr>
                <p:cNvPr id="91" name="楕円 90">
                  <a:extLst>
                    <a:ext uri="{FF2B5EF4-FFF2-40B4-BE49-F238E27FC236}">
                      <a16:creationId xmlns:a16="http://schemas.microsoft.com/office/drawing/2014/main" id="{C748B4BA-B7A2-6234-9C73-4E0CD394A932}"/>
                    </a:ext>
                  </a:extLst>
                </p:cNvPr>
                <p:cNvSpPr/>
                <p:nvPr/>
              </p:nvSpPr>
              <p:spPr>
                <a:xfrm>
                  <a:off x="7650972" y="3306507"/>
                  <a:ext cx="828000" cy="828000"/>
                </a:xfrm>
                <a:prstGeom prst="ellipse">
                  <a:avLst/>
                </a:prstGeom>
                <a:solidFill>
                  <a:srgbClr val="92D050">
                    <a:alpha val="36000"/>
                  </a:srgbClr>
                </a:solidFill>
                <a:ln w="730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2" name="テキスト ボックス 91">
                  <a:extLst>
                    <a:ext uri="{FF2B5EF4-FFF2-40B4-BE49-F238E27FC236}">
                      <a16:creationId xmlns:a16="http://schemas.microsoft.com/office/drawing/2014/main" id="{2B43D618-3DF0-C05B-CB41-D17B83162DF9}"/>
                    </a:ext>
                  </a:extLst>
                </p:cNvPr>
                <p:cNvSpPr txBox="1"/>
                <p:nvPr/>
              </p:nvSpPr>
              <p:spPr>
                <a:xfrm>
                  <a:off x="7706135" y="3338396"/>
                  <a:ext cx="745234" cy="707886"/>
                </a:xfrm>
                <a:prstGeom prst="rect">
                  <a:avLst/>
                </a:prstGeom>
                <a:noFill/>
              </p:spPr>
              <p:txBody>
                <a:bodyPr wrap="square" rtlCol="0">
                  <a:spAutoFit/>
                </a:bodyPr>
                <a:lstStyle/>
                <a:p>
                  <a:pPr algn="ctr"/>
                  <a:r>
                    <a:rPr kumimoji="1" lang="ja-JP" altLang="en-US" sz="2000" b="1" dirty="0">
                      <a:solidFill>
                        <a:schemeClr val="bg1">
                          <a:lumMod val="50000"/>
                        </a:schemeClr>
                      </a:solidFill>
                      <a:latin typeface="+mn-ea"/>
                    </a:rPr>
                    <a:t>サー</a:t>
                  </a:r>
                  <a:endParaRPr kumimoji="1" lang="en-US" altLang="ja-JP" sz="2000" b="1" dirty="0">
                    <a:solidFill>
                      <a:schemeClr val="bg1">
                        <a:lumMod val="50000"/>
                      </a:schemeClr>
                    </a:solidFill>
                    <a:latin typeface="+mn-ea"/>
                  </a:endParaRPr>
                </a:p>
                <a:p>
                  <a:pPr algn="ctr"/>
                  <a:r>
                    <a:rPr kumimoji="1" lang="ja-JP" altLang="en-US" sz="2000" b="1" dirty="0">
                      <a:solidFill>
                        <a:schemeClr val="bg1">
                          <a:lumMod val="50000"/>
                        </a:schemeClr>
                      </a:solidFill>
                      <a:latin typeface="+mn-ea"/>
                    </a:rPr>
                    <a:t>ビス</a:t>
                  </a:r>
                </a:p>
              </p:txBody>
            </p:sp>
            <p:sp>
              <p:nvSpPr>
                <p:cNvPr id="93" name="楕円 92">
                  <a:extLst>
                    <a:ext uri="{FF2B5EF4-FFF2-40B4-BE49-F238E27FC236}">
                      <a16:creationId xmlns:a16="http://schemas.microsoft.com/office/drawing/2014/main" id="{B5CB0D74-928E-E9E8-FEAB-3AAF7014B602}"/>
                    </a:ext>
                  </a:extLst>
                </p:cNvPr>
                <p:cNvSpPr/>
                <p:nvPr/>
              </p:nvSpPr>
              <p:spPr>
                <a:xfrm>
                  <a:off x="6052621" y="2395420"/>
                  <a:ext cx="828000" cy="828000"/>
                </a:xfrm>
                <a:prstGeom prst="ellipse">
                  <a:avLst/>
                </a:prstGeom>
                <a:solidFill>
                  <a:srgbClr val="FF0000">
                    <a:alpha val="8000"/>
                  </a:srgbClr>
                </a:solidFill>
                <a:ln w="73025">
                  <a:solidFill>
                    <a:srgbClr val="FF0000">
                      <a:alpha val="5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5" name="楕円 94">
                  <a:extLst>
                    <a:ext uri="{FF2B5EF4-FFF2-40B4-BE49-F238E27FC236}">
                      <a16:creationId xmlns:a16="http://schemas.microsoft.com/office/drawing/2014/main" id="{6EDE05FC-D1C4-EB9B-6620-2627757057EF}"/>
                    </a:ext>
                  </a:extLst>
                </p:cNvPr>
                <p:cNvSpPr/>
                <p:nvPr/>
              </p:nvSpPr>
              <p:spPr>
                <a:xfrm>
                  <a:off x="7650972" y="2395420"/>
                  <a:ext cx="828000" cy="828000"/>
                </a:xfrm>
                <a:prstGeom prst="ellipse">
                  <a:avLst/>
                </a:prstGeom>
                <a:solidFill>
                  <a:srgbClr val="FFC000">
                    <a:alpha val="22000"/>
                  </a:srgbClr>
                </a:solidFill>
                <a:ln w="730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6" name="テキスト ボックス 95">
                  <a:extLst>
                    <a:ext uri="{FF2B5EF4-FFF2-40B4-BE49-F238E27FC236}">
                      <a16:creationId xmlns:a16="http://schemas.microsoft.com/office/drawing/2014/main" id="{06414B6E-6E49-556A-9D45-BAC827109091}"/>
                    </a:ext>
                  </a:extLst>
                </p:cNvPr>
                <p:cNvSpPr txBox="1"/>
                <p:nvPr/>
              </p:nvSpPr>
              <p:spPr>
                <a:xfrm>
                  <a:off x="7733738" y="2590607"/>
                  <a:ext cx="745234" cy="400110"/>
                </a:xfrm>
                <a:prstGeom prst="rect">
                  <a:avLst/>
                </a:prstGeom>
                <a:noFill/>
              </p:spPr>
              <p:txBody>
                <a:bodyPr wrap="square" rtlCol="0">
                  <a:spAutoFit/>
                </a:bodyPr>
                <a:lstStyle/>
                <a:p>
                  <a:r>
                    <a:rPr kumimoji="1" lang="ja-JP" altLang="en-US" sz="2000" b="1" dirty="0">
                      <a:solidFill>
                        <a:schemeClr val="bg1">
                          <a:lumMod val="50000"/>
                        </a:schemeClr>
                      </a:solidFill>
                      <a:latin typeface="+mn-ea"/>
                    </a:rPr>
                    <a:t>接客</a:t>
                  </a:r>
                </a:p>
              </p:txBody>
            </p:sp>
            <p:sp>
              <p:nvSpPr>
                <p:cNvPr id="97" name="楕円 96">
                  <a:extLst>
                    <a:ext uri="{FF2B5EF4-FFF2-40B4-BE49-F238E27FC236}">
                      <a16:creationId xmlns:a16="http://schemas.microsoft.com/office/drawing/2014/main" id="{6658A878-C616-0B93-81EF-6EC537FA0B6D}"/>
                    </a:ext>
                  </a:extLst>
                </p:cNvPr>
                <p:cNvSpPr/>
                <p:nvPr/>
              </p:nvSpPr>
              <p:spPr>
                <a:xfrm>
                  <a:off x="6846319" y="2839441"/>
                  <a:ext cx="828000" cy="828000"/>
                </a:xfrm>
                <a:prstGeom prst="ellipse">
                  <a:avLst/>
                </a:prstGeom>
                <a:solidFill>
                  <a:schemeClr val="bg1">
                    <a:lumMod val="65000"/>
                    <a:alpha val="15000"/>
                  </a:schemeClr>
                </a:solidFill>
                <a:ln w="73025">
                  <a:solidFill>
                    <a:schemeClr val="bg1">
                      <a:lumMod val="65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8" name="テキスト ボックス 97">
                  <a:extLst>
                    <a:ext uri="{FF2B5EF4-FFF2-40B4-BE49-F238E27FC236}">
                      <a16:creationId xmlns:a16="http://schemas.microsoft.com/office/drawing/2014/main" id="{18F2824B-1217-72C3-67B4-DE491D589EAD}"/>
                    </a:ext>
                  </a:extLst>
                </p:cNvPr>
                <p:cNvSpPr txBox="1"/>
                <p:nvPr/>
              </p:nvSpPr>
              <p:spPr>
                <a:xfrm>
                  <a:off x="6894931" y="2907547"/>
                  <a:ext cx="745234" cy="707886"/>
                </a:xfrm>
                <a:prstGeom prst="rect">
                  <a:avLst/>
                </a:prstGeom>
                <a:noFill/>
              </p:spPr>
              <p:txBody>
                <a:bodyPr wrap="square" rtlCol="0">
                  <a:spAutoFit/>
                </a:bodyPr>
                <a:lstStyle/>
                <a:p>
                  <a:pPr algn="ctr"/>
                  <a:r>
                    <a:rPr kumimoji="1" lang="ja-JP" altLang="en-US" sz="2000" b="1" dirty="0">
                      <a:solidFill>
                        <a:schemeClr val="bg1">
                          <a:lumMod val="50000"/>
                        </a:schemeClr>
                      </a:solidFill>
                      <a:latin typeface="+mn-ea"/>
                    </a:rPr>
                    <a:t>専門性</a:t>
                  </a:r>
                </a:p>
              </p:txBody>
            </p:sp>
          </p:grpSp>
          <p:grpSp>
            <p:nvGrpSpPr>
              <p:cNvPr id="86" name="グループ化 85">
                <a:extLst>
                  <a:ext uri="{FF2B5EF4-FFF2-40B4-BE49-F238E27FC236}">
                    <a16:creationId xmlns:a16="http://schemas.microsoft.com/office/drawing/2014/main" id="{DCA2FED0-E78A-39CB-77DF-41E498018252}"/>
                  </a:ext>
                </a:extLst>
              </p:cNvPr>
              <p:cNvGrpSpPr/>
              <p:nvPr/>
            </p:nvGrpSpPr>
            <p:grpSpPr>
              <a:xfrm>
                <a:off x="5525627" y="2366664"/>
                <a:ext cx="1019963" cy="1760592"/>
                <a:chOff x="5525627" y="2366664"/>
                <a:chExt cx="1019963" cy="1760592"/>
              </a:xfrm>
            </p:grpSpPr>
            <p:sp>
              <p:nvSpPr>
                <p:cNvPr id="87" name="四角形: 角を丸くする 28">
                  <a:extLst>
                    <a:ext uri="{FF2B5EF4-FFF2-40B4-BE49-F238E27FC236}">
                      <a16:creationId xmlns:a16="http://schemas.microsoft.com/office/drawing/2014/main" id="{8FD7A202-CAAA-E1B4-A92E-C8646B7B44BA}"/>
                    </a:ext>
                  </a:extLst>
                </p:cNvPr>
                <p:cNvSpPr/>
                <p:nvPr/>
              </p:nvSpPr>
              <p:spPr>
                <a:xfrm>
                  <a:off x="5713499" y="2366664"/>
                  <a:ext cx="653807" cy="1760592"/>
                </a:xfrm>
                <a:prstGeom prst="roundRect">
                  <a:avLst/>
                </a:prstGeom>
                <a:solidFill>
                  <a:schemeClr val="accent4">
                    <a:lumMod val="60000"/>
                    <a:lumOff val="40000"/>
                    <a:alpha val="23000"/>
                  </a:schemeClr>
                </a:solidFill>
                <a:ln w="730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88" name="テキスト ボックス 87">
                  <a:extLst>
                    <a:ext uri="{FF2B5EF4-FFF2-40B4-BE49-F238E27FC236}">
                      <a16:creationId xmlns:a16="http://schemas.microsoft.com/office/drawing/2014/main" id="{3ADF94E3-DA13-539D-BBBC-22248F2AB2E2}"/>
                    </a:ext>
                  </a:extLst>
                </p:cNvPr>
                <p:cNvSpPr txBox="1"/>
                <p:nvPr/>
              </p:nvSpPr>
              <p:spPr>
                <a:xfrm>
                  <a:off x="5525627" y="2519792"/>
                  <a:ext cx="1019963" cy="1323439"/>
                </a:xfrm>
                <a:prstGeom prst="rect">
                  <a:avLst/>
                </a:prstGeom>
                <a:noFill/>
              </p:spPr>
              <p:txBody>
                <a:bodyPr wrap="square" rtlCol="0">
                  <a:spAutoFit/>
                </a:bodyPr>
                <a:lstStyle/>
                <a:p>
                  <a:pPr algn="ctr"/>
                  <a:r>
                    <a:rPr kumimoji="1" lang="ja-JP" altLang="en-US" sz="2000" b="1" dirty="0">
                      <a:latin typeface="+mn-ea"/>
                    </a:rPr>
                    <a:t>中</a:t>
                  </a:r>
                  <a:endParaRPr kumimoji="1" lang="en-US" altLang="ja-JP" sz="2000" b="1" dirty="0">
                    <a:latin typeface="+mn-ea"/>
                  </a:endParaRPr>
                </a:p>
                <a:p>
                  <a:pPr algn="ctr"/>
                  <a:r>
                    <a:rPr kumimoji="1" lang="ja-JP" altLang="en-US" sz="2000" b="1" dirty="0">
                      <a:latin typeface="+mn-ea"/>
                    </a:rPr>
                    <a:t>小</a:t>
                  </a:r>
                  <a:endParaRPr kumimoji="1" lang="en-US" altLang="ja-JP" sz="2000" b="1" dirty="0">
                    <a:latin typeface="+mn-ea"/>
                  </a:endParaRPr>
                </a:p>
                <a:p>
                  <a:pPr algn="ctr"/>
                  <a:r>
                    <a:rPr kumimoji="1" lang="ja-JP" altLang="en-US" sz="2000" b="1" dirty="0">
                      <a:latin typeface="+mn-ea"/>
                    </a:rPr>
                    <a:t>企</a:t>
                  </a:r>
                  <a:endParaRPr kumimoji="1" lang="en-US" altLang="ja-JP" sz="2000" b="1" dirty="0">
                    <a:latin typeface="+mn-ea"/>
                  </a:endParaRPr>
                </a:p>
                <a:p>
                  <a:pPr algn="ctr"/>
                  <a:r>
                    <a:rPr kumimoji="1" lang="ja-JP" altLang="en-US" sz="2000" b="1" dirty="0">
                      <a:latin typeface="+mn-ea"/>
                    </a:rPr>
                    <a:t>業</a:t>
                  </a:r>
                  <a:endParaRPr kumimoji="1" lang="en-US" altLang="ja-JP" sz="2000" b="1" dirty="0">
                    <a:latin typeface="+mn-ea"/>
                  </a:endParaRPr>
                </a:p>
              </p:txBody>
            </p:sp>
          </p:grpSp>
        </p:grpSp>
        <p:sp>
          <p:nvSpPr>
            <p:cNvPr id="84" name="テキスト ボックス 83">
              <a:extLst>
                <a:ext uri="{FF2B5EF4-FFF2-40B4-BE49-F238E27FC236}">
                  <a16:creationId xmlns:a16="http://schemas.microsoft.com/office/drawing/2014/main" id="{A21FE28C-8C2F-C7EE-D58D-E0CA0F3ED550}"/>
                </a:ext>
              </a:extLst>
            </p:cNvPr>
            <p:cNvSpPr txBox="1"/>
            <p:nvPr/>
          </p:nvSpPr>
          <p:spPr>
            <a:xfrm>
              <a:off x="8616576" y="2845486"/>
              <a:ext cx="2050109" cy="707886"/>
            </a:xfrm>
            <a:prstGeom prst="rect">
              <a:avLst/>
            </a:prstGeom>
            <a:noFill/>
          </p:spPr>
          <p:txBody>
            <a:bodyPr wrap="square" rtlCol="0">
              <a:spAutoFit/>
            </a:bodyPr>
            <a:lstStyle/>
            <a:p>
              <a:pPr algn="ctr"/>
              <a:r>
                <a:rPr kumimoji="1" lang="ja-JP" altLang="en-US" sz="4000" b="1" dirty="0">
                  <a:solidFill>
                    <a:schemeClr val="tx1">
                      <a:lumMod val="50000"/>
                      <a:lumOff val="50000"/>
                    </a:schemeClr>
                  </a:solidFill>
                  <a:latin typeface="+mn-ea"/>
                </a:rPr>
                <a:t>で対抗</a:t>
              </a:r>
              <a:endParaRPr kumimoji="1" lang="en-US" altLang="ja-JP" sz="1100" b="1" dirty="0">
                <a:solidFill>
                  <a:schemeClr val="tx1">
                    <a:lumMod val="50000"/>
                    <a:lumOff val="50000"/>
                  </a:schemeClr>
                </a:solidFill>
                <a:latin typeface="+mn-ea"/>
              </a:endParaRPr>
            </a:p>
          </p:txBody>
        </p:sp>
      </p:grpSp>
      <p:sp>
        <p:nvSpPr>
          <p:cNvPr id="99" name="テキスト ボックス 98">
            <a:extLst>
              <a:ext uri="{FF2B5EF4-FFF2-40B4-BE49-F238E27FC236}">
                <a16:creationId xmlns:a16="http://schemas.microsoft.com/office/drawing/2014/main" id="{E7BD0E97-B86D-6DAE-4BAF-1CD92D5C6115}"/>
              </a:ext>
            </a:extLst>
          </p:cNvPr>
          <p:cNvSpPr txBox="1"/>
          <p:nvPr/>
        </p:nvSpPr>
        <p:spPr>
          <a:xfrm>
            <a:off x="4756157" y="1635642"/>
            <a:ext cx="3790026" cy="400110"/>
          </a:xfrm>
          <a:prstGeom prst="rect">
            <a:avLst/>
          </a:prstGeom>
          <a:noFill/>
        </p:spPr>
        <p:txBody>
          <a:bodyPr wrap="square" rtlCol="0">
            <a:spAutoFit/>
          </a:bodyPr>
          <a:lstStyle/>
          <a:p>
            <a:pPr algn="ctr"/>
            <a:r>
              <a:rPr kumimoji="1" lang="ja-JP" altLang="en-US" sz="2000" b="1" u="sng" dirty="0">
                <a:latin typeface="+mn-ea"/>
              </a:rPr>
              <a:t>地域企業のこだわり例</a:t>
            </a:r>
          </a:p>
        </p:txBody>
      </p:sp>
      <p:sp>
        <p:nvSpPr>
          <p:cNvPr id="100" name="テキスト ボックス 99">
            <a:extLst>
              <a:ext uri="{FF2B5EF4-FFF2-40B4-BE49-F238E27FC236}">
                <a16:creationId xmlns:a16="http://schemas.microsoft.com/office/drawing/2014/main" id="{8FC434CF-AFF9-F878-2ABE-5BC74EAF418C}"/>
              </a:ext>
            </a:extLst>
          </p:cNvPr>
          <p:cNvSpPr txBox="1"/>
          <p:nvPr/>
        </p:nvSpPr>
        <p:spPr>
          <a:xfrm>
            <a:off x="339415" y="3890904"/>
            <a:ext cx="4512051" cy="553998"/>
          </a:xfrm>
          <a:prstGeom prst="rect">
            <a:avLst/>
          </a:prstGeom>
          <a:noFill/>
        </p:spPr>
        <p:txBody>
          <a:bodyPr wrap="square" rtlCol="0">
            <a:spAutoFit/>
          </a:bodyPr>
          <a:lstStyle/>
          <a:p>
            <a:r>
              <a:rPr kumimoji="1" lang="ja-JP" altLang="en-US" sz="1000">
                <a:latin typeface="+mn-ea"/>
              </a:rPr>
              <a:t>□　大きな</a:t>
            </a:r>
            <a:r>
              <a:rPr kumimoji="1" lang="ja-JP" altLang="en-US" sz="1000" dirty="0">
                <a:latin typeface="+mn-ea"/>
              </a:rPr>
              <a:t>資本を投下</a:t>
            </a:r>
            <a:endParaRPr kumimoji="1" lang="en-US" altLang="ja-JP" sz="1000" dirty="0">
              <a:latin typeface="+mn-ea"/>
            </a:endParaRPr>
          </a:p>
          <a:p>
            <a:r>
              <a:rPr kumimoji="1" lang="ja-JP" altLang="en-US" sz="1000">
                <a:latin typeface="+mn-ea"/>
              </a:rPr>
              <a:t>□　同一</a:t>
            </a:r>
            <a:r>
              <a:rPr kumimoji="1" lang="ja-JP" altLang="en-US" sz="1000" dirty="0">
                <a:latin typeface="+mn-ea"/>
              </a:rPr>
              <a:t>地域に複数店展開という場合もある</a:t>
            </a:r>
            <a:endParaRPr kumimoji="1" lang="en-US" altLang="ja-JP" sz="1000" dirty="0">
              <a:latin typeface="+mn-ea"/>
            </a:endParaRPr>
          </a:p>
          <a:p>
            <a:r>
              <a:rPr kumimoji="1" lang="ja-JP" altLang="en-US" sz="1000">
                <a:latin typeface="+mn-ea"/>
              </a:rPr>
              <a:t>□　週末型</a:t>
            </a:r>
            <a:r>
              <a:rPr kumimoji="1" lang="ja-JP" altLang="en-US" sz="1000" dirty="0">
                <a:latin typeface="+mn-ea"/>
              </a:rPr>
              <a:t>の複合店舗への出店（複合店舗自体が運営する競合先もある）</a:t>
            </a:r>
            <a:endParaRPr kumimoji="1" lang="en-US" altLang="ja-JP" sz="1000" dirty="0">
              <a:latin typeface="+mn-ea"/>
            </a:endParaRPr>
          </a:p>
        </p:txBody>
      </p:sp>
      <p:sp>
        <p:nvSpPr>
          <p:cNvPr id="101" name="テキスト ボックス 100">
            <a:extLst>
              <a:ext uri="{FF2B5EF4-FFF2-40B4-BE49-F238E27FC236}">
                <a16:creationId xmlns:a16="http://schemas.microsoft.com/office/drawing/2014/main" id="{2FE4F023-408B-EFBA-0606-644B37456DBC}"/>
              </a:ext>
            </a:extLst>
          </p:cNvPr>
          <p:cNvSpPr txBox="1"/>
          <p:nvPr/>
        </p:nvSpPr>
        <p:spPr>
          <a:xfrm>
            <a:off x="5027588" y="3890904"/>
            <a:ext cx="4644113" cy="553998"/>
          </a:xfrm>
          <a:prstGeom prst="rect">
            <a:avLst/>
          </a:prstGeom>
          <a:noFill/>
        </p:spPr>
        <p:txBody>
          <a:bodyPr wrap="square" rtlCol="0">
            <a:spAutoFit/>
          </a:bodyPr>
          <a:lstStyle/>
          <a:p>
            <a:r>
              <a:rPr kumimoji="1" lang="ja-JP" altLang="en-US" sz="1000">
                <a:latin typeface="+mn-ea"/>
              </a:rPr>
              <a:t>□　単</a:t>
            </a:r>
            <a:r>
              <a:rPr kumimoji="1" lang="ja-JP" altLang="en-US" sz="1000" dirty="0">
                <a:latin typeface="+mn-ea"/>
              </a:rPr>
              <a:t>店舗運営が多く、経営資本も小さい</a:t>
            </a:r>
            <a:endParaRPr kumimoji="1" lang="en-US" altLang="ja-JP" sz="1000" dirty="0">
              <a:latin typeface="+mn-ea"/>
            </a:endParaRPr>
          </a:p>
          <a:p>
            <a:r>
              <a:rPr kumimoji="1" lang="ja-JP" altLang="en-US" sz="1000">
                <a:latin typeface="+mn-ea"/>
              </a:rPr>
              <a:t>□　上図</a:t>
            </a:r>
            <a:r>
              <a:rPr kumimoji="1" lang="ja-JP" altLang="en-US" sz="1000" dirty="0">
                <a:latin typeface="+mn-ea"/>
              </a:rPr>
              <a:t>のような“こだわり”要素の組み合わせで「存在感」を訴求する</a:t>
            </a:r>
            <a:endParaRPr kumimoji="1" lang="en-US" altLang="ja-JP" sz="1000" dirty="0">
              <a:latin typeface="+mn-ea"/>
            </a:endParaRPr>
          </a:p>
          <a:p>
            <a:r>
              <a:rPr kumimoji="1" lang="ja-JP" altLang="en-US" sz="1000">
                <a:latin typeface="+mn-ea"/>
              </a:rPr>
              <a:t>□　大手</a:t>
            </a:r>
            <a:r>
              <a:rPr kumimoji="1" lang="ja-JP" altLang="en-US" sz="1000" dirty="0">
                <a:latin typeface="+mn-ea"/>
              </a:rPr>
              <a:t>との消耗戦にならない経営が重要になる</a:t>
            </a:r>
            <a:endParaRPr kumimoji="1" lang="en-US" altLang="ja-JP" sz="1000" dirty="0">
              <a:latin typeface="+mn-ea"/>
            </a:endParaRPr>
          </a:p>
        </p:txBody>
      </p:sp>
      <p:sp>
        <p:nvSpPr>
          <p:cNvPr id="50" name="テキスト ボックス 49">
            <a:extLst>
              <a:ext uri="{FF2B5EF4-FFF2-40B4-BE49-F238E27FC236}">
                <a16:creationId xmlns:a16="http://schemas.microsoft.com/office/drawing/2014/main" id="{86E11DFE-E950-DE6B-C114-4E4299085458}"/>
              </a:ext>
            </a:extLst>
          </p:cNvPr>
          <p:cNvSpPr txBox="1"/>
          <p:nvPr/>
        </p:nvSpPr>
        <p:spPr>
          <a:xfrm>
            <a:off x="5505688" y="2155239"/>
            <a:ext cx="745234" cy="677108"/>
          </a:xfrm>
          <a:prstGeom prst="rect">
            <a:avLst/>
          </a:prstGeom>
          <a:noFill/>
        </p:spPr>
        <p:txBody>
          <a:bodyPr wrap="square" rtlCol="0">
            <a:spAutoFit/>
          </a:bodyPr>
          <a:lstStyle/>
          <a:p>
            <a:pPr algn="ctr"/>
            <a:r>
              <a:rPr kumimoji="1" lang="ja-JP" altLang="en-US" sz="1200" b="1" dirty="0">
                <a:solidFill>
                  <a:schemeClr val="bg1">
                    <a:lumMod val="50000"/>
                  </a:schemeClr>
                </a:solidFill>
                <a:latin typeface="+mn-ea"/>
              </a:rPr>
              <a:t>趣味性の高い</a:t>
            </a:r>
            <a:r>
              <a:rPr kumimoji="1" lang="ja-JP" altLang="en-US" sz="1400" b="1" dirty="0">
                <a:solidFill>
                  <a:schemeClr val="bg1">
                    <a:lumMod val="50000"/>
                  </a:schemeClr>
                </a:solidFill>
                <a:latin typeface="+mn-ea"/>
              </a:rPr>
              <a:t>品揃え</a:t>
            </a:r>
            <a:endParaRPr kumimoji="1" lang="ja-JP" altLang="en-US" b="1" dirty="0">
              <a:solidFill>
                <a:schemeClr val="bg1">
                  <a:lumMod val="50000"/>
                </a:schemeClr>
              </a:solidFill>
              <a:latin typeface="+mn-ea"/>
            </a:endParaRPr>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38</a:t>
            </a:fld>
            <a:endParaRPr kumimoji="1" lang="ja-JP" altLang="en-US"/>
          </a:p>
        </p:txBody>
      </p:sp>
      <p:cxnSp>
        <p:nvCxnSpPr>
          <p:cNvPr id="49" name="直線コネクタ 48">
            <a:extLst>
              <a:ext uri="{FF2B5EF4-FFF2-40B4-BE49-F238E27FC236}">
                <a16:creationId xmlns:a16="http://schemas.microsoft.com/office/drawing/2014/main" id="{0EB3233E-B893-4679-07F8-520BB236E985}"/>
              </a:ext>
            </a:extLst>
          </p:cNvPr>
          <p:cNvCxnSpPr/>
          <p:nvPr/>
        </p:nvCxnSpPr>
        <p:spPr>
          <a:xfrm>
            <a:off x="252413" y="665608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2647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矢印: 下 27">
            <a:extLst>
              <a:ext uri="{FF2B5EF4-FFF2-40B4-BE49-F238E27FC236}">
                <a16:creationId xmlns:a16="http://schemas.microsoft.com/office/drawing/2014/main" id="{5E552679-A9E1-458D-A815-7C46670ECA0E}"/>
              </a:ext>
            </a:extLst>
          </p:cNvPr>
          <p:cNvSpPr/>
          <p:nvPr/>
        </p:nvSpPr>
        <p:spPr>
          <a:xfrm>
            <a:off x="6076321" y="2428993"/>
            <a:ext cx="1000125" cy="2876912"/>
          </a:xfrm>
          <a:prstGeom prst="downArrow">
            <a:avLst/>
          </a:prstGeom>
          <a:solidFill>
            <a:srgbClr val="FFC000">
              <a:alpha val="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714CFB37-EA37-448B-88DE-68359A450CF7}"/>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小売</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の目利き（基本原則・</a:t>
            </a:r>
            <a:r>
              <a:rPr kumimoji="1" lang="ja-JP" altLang="en-US" b="1" u="sng">
                <a:latin typeface="+mn-ea"/>
              </a:rPr>
              <a:t>商圏）　その</a:t>
            </a:r>
            <a:r>
              <a:rPr kumimoji="1" lang="ja-JP" altLang="en-US" b="1" u="sng" dirty="0">
                <a:latin typeface="+mn-ea"/>
              </a:rPr>
              <a:t>２</a:t>
            </a:r>
          </a:p>
        </p:txBody>
      </p:sp>
      <p:sp>
        <p:nvSpPr>
          <p:cNvPr id="3" name="テキスト ボックス 2">
            <a:extLst>
              <a:ext uri="{FF2B5EF4-FFF2-40B4-BE49-F238E27FC236}">
                <a16:creationId xmlns:a16="http://schemas.microsoft.com/office/drawing/2014/main" id="{E7C2B6A4-1E6D-42D2-9490-46A815E4CBB2}"/>
              </a:ext>
            </a:extLst>
          </p:cNvPr>
          <p:cNvSpPr txBox="1"/>
          <p:nvPr/>
        </p:nvSpPr>
        <p:spPr>
          <a:xfrm>
            <a:off x="306799" y="1643229"/>
            <a:ext cx="3790026" cy="261610"/>
          </a:xfrm>
          <a:prstGeom prst="rect">
            <a:avLst/>
          </a:prstGeom>
          <a:noFill/>
        </p:spPr>
        <p:txBody>
          <a:bodyPr wrap="square" rtlCol="0">
            <a:spAutoFit/>
          </a:bodyPr>
          <a:lstStyle/>
          <a:p>
            <a:r>
              <a:rPr kumimoji="1" lang="ja-JP" altLang="en-US" sz="1100" b="1" dirty="0">
                <a:latin typeface="+mn-ea"/>
              </a:rPr>
              <a:t>大まかな商圏イメージ</a:t>
            </a:r>
          </a:p>
        </p:txBody>
      </p:sp>
      <p:sp>
        <p:nvSpPr>
          <p:cNvPr id="30" name="矢印: 下 29">
            <a:extLst>
              <a:ext uri="{FF2B5EF4-FFF2-40B4-BE49-F238E27FC236}">
                <a16:creationId xmlns:a16="http://schemas.microsoft.com/office/drawing/2014/main" id="{2421A5A0-B4CF-477E-8EC5-E24101545591}"/>
              </a:ext>
            </a:extLst>
          </p:cNvPr>
          <p:cNvSpPr/>
          <p:nvPr/>
        </p:nvSpPr>
        <p:spPr>
          <a:xfrm>
            <a:off x="5532003" y="1864865"/>
            <a:ext cx="1000125" cy="1774349"/>
          </a:xfrm>
          <a:prstGeom prst="downArrow">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矢印: 下 25">
            <a:extLst>
              <a:ext uri="{FF2B5EF4-FFF2-40B4-BE49-F238E27FC236}">
                <a16:creationId xmlns:a16="http://schemas.microsoft.com/office/drawing/2014/main" id="{3D9B8AEA-4305-4742-91DE-6C74862D5566}"/>
              </a:ext>
            </a:extLst>
          </p:cNvPr>
          <p:cNvSpPr/>
          <p:nvPr/>
        </p:nvSpPr>
        <p:spPr>
          <a:xfrm>
            <a:off x="4628326" y="1864866"/>
            <a:ext cx="1000125" cy="1196188"/>
          </a:xfrm>
          <a:prstGeom prst="downArrow">
            <a:avLst/>
          </a:prstGeom>
          <a:solidFill>
            <a:srgbClr val="FFC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矢印: 下 18">
            <a:extLst>
              <a:ext uri="{FF2B5EF4-FFF2-40B4-BE49-F238E27FC236}">
                <a16:creationId xmlns:a16="http://schemas.microsoft.com/office/drawing/2014/main" id="{998EE8E6-F991-424E-A060-629A567676C7}"/>
              </a:ext>
            </a:extLst>
          </p:cNvPr>
          <p:cNvSpPr/>
          <p:nvPr/>
        </p:nvSpPr>
        <p:spPr>
          <a:xfrm>
            <a:off x="3684840" y="1876114"/>
            <a:ext cx="1000125" cy="572074"/>
          </a:xfrm>
          <a:prstGeom prst="downArrow">
            <a:avLst/>
          </a:prstGeom>
          <a:solidFill>
            <a:schemeClr val="accent5">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46" name="直線コネクタ 45">
            <a:extLst>
              <a:ext uri="{FF2B5EF4-FFF2-40B4-BE49-F238E27FC236}">
                <a16:creationId xmlns:a16="http://schemas.microsoft.com/office/drawing/2014/main" id="{66CD3364-00DF-4A2F-8649-DB8271F9DCCF}"/>
              </a:ext>
            </a:extLst>
          </p:cNvPr>
          <p:cNvCxnSpPr>
            <a:cxnSpLocks/>
          </p:cNvCxnSpPr>
          <p:nvPr/>
        </p:nvCxnSpPr>
        <p:spPr>
          <a:xfrm>
            <a:off x="329972" y="3061054"/>
            <a:ext cx="9360000" cy="0"/>
          </a:xfrm>
          <a:prstGeom prst="line">
            <a:avLst/>
          </a:prstGeom>
          <a:ln w="44450">
            <a:solidFill>
              <a:schemeClr val="accent4">
                <a:lumMod val="60000"/>
                <a:lumOff val="40000"/>
                <a:alpha val="37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3A74D733-0B1C-43CC-A7FD-2A50304FF05C}"/>
              </a:ext>
            </a:extLst>
          </p:cNvPr>
          <p:cNvCxnSpPr>
            <a:cxnSpLocks/>
          </p:cNvCxnSpPr>
          <p:nvPr/>
        </p:nvCxnSpPr>
        <p:spPr>
          <a:xfrm>
            <a:off x="329972" y="2464761"/>
            <a:ext cx="9360000" cy="0"/>
          </a:xfrm>
          <a:prstGeom prst="line">
            <a:avLst/>
          </a:prstGeom>
          <a:ln w="44450">
            <a:solidFill>
              <a:schemeClr val="accent5">
                <a:lumMod val="60000"/>
                <a:lumOff val="40000"/>
                <a:alpha val="37000"/>
              </a:schemeClr>
            </a:solidFill>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638A3F6A-3C95-4EA4-A0AD-A386D43BC1A9}"/>
              </a:ext>
            </a:extLst>
          </p:cNvPr>
          <p:cNvGrpSpPr/>
          <p:nvPr/>
        </p:nvGrpSpPr>
        <p:grpSpPr>
          <a:xfrm>
            <a:off x="329972" y="1829027"/>
            <a:ext cx="9360000" cy="1865489"/>
            <a:chOff x="1204684" y="2602764"/>
            <a:chExt cx="9360000" cy="1865489"/>
          </a:xfrm>
        </p:grpSpPr>
        <p:cxnSp>
          <p:nvCxnSpPr>
            <p:cNvPr id="47" name="直線コネクタ 46">
              <a:extLst>
                <a:ext uri="{FF2B5EF4-FFF2-40B4-BE49-F238E27FC236}">
                  <a16:creationId xmlns:a16="http://schemas.microsoft.com/office/drawing/2014/main" id="{15C940A0-D6E3-40C6-9474-DA7B49AC4F76}"/>
                </a:ext>
              </a:extLst>
            </p:cNvPr>
            <p:cNvCxnSpPr>
              <a:cxnSpLocks/>
            </p:cNvCxnSpPr>
            <p:nvPr/>
          </p:nvCxnSpPr>
          <p:spPr>
            <a:xfrm flipV="1">
              <a:off x="1204684" y="4440602"/>
              <a:ext cx="9360000" cy="0"/>
            </a:xfrm>
            <a:prstGeom prst="line">
              <a:avLst/>
            </a:prstGeom>
            <a:ln w="44450">
              <a:solidFill>
                <a:schemeClr val="bg1">
                  <a:lumMod val="65000"/>
                  <a:alpha val="37000"/>
                </a:schemeClr>
              </a:solidFill>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8D615AEC-856B-470B-9476-C554DBE38A73}"/>
                </a:ext>
              </a:extLst>
            </p:cNvPr>
            <p:cNvGrpSpPr/>
            <p:nvPr/>
          </p:nvGrpSpPr>
          <p:grpSpPr>
            <a:xfrm>
              <a:off x="1307992" y="2726610"/>
              <a:ext cx="3160397" cy="526458"/>
              <a:chOff x="1307992" y="2726610"/>
              <a:chExt cx="3160397" cy="526458"/>
            </a:xfrm>
          </p:grpSpPr>
          <p:sp>
            <p:nvSpPr>
              <p:cNvPr id="5" name="テキスト ボックス 4">
                <a:extLst>
                  <a:ext uri="{FF2B5EF4-FFF2-40B4-BE49-F238E27FC236}">
                    <a16:creationId xmlns:a16="http://schemas.microsoft.com/office/drawing/2014/main" id="{C79BE545-875D-44CD-86AF-DC49929122DE}"/>
                  </a:ext>
                </a:extLst>
              </p:cNvPr>
              <p:cNvSpPr txBox="1"/>
              <p:nvPr/>
            </p:nvSpPr>
            <p:spPr>
              <a:xfrm>
                <a:off x="1307992" y="2729848"/>
                <a:ext cx="1338125" cy="523220"/>
              </a:xfrm>
              <a:prstGeom prst="rect">
                <a:avLst/>
              </a:prstGeom>
              <a:noFill/>
            </p:spPr>
            <p:txBody>
              <a:bodyPr wrap="square" rtlCol="0">
                <a:spAutoFit/>
              </a:bodyPr>
              <a:lstStyle/>
              <a:p>
                <a:r>
                  <a:rPr kumimoji="1" lang="ja-JP" altLang="en-US" sz="1600" b="1" dirty="0">
                    <a:latin typeface="+mn-ea"/>
                  </a:rPr>
                  <a:t>１次</a:t>
                </a:r>
                <a:r>
                  <a:rPr kumimoji="1" lang="ja-JP" altLang="en-US" sz="1200" b="1" dirty="0">
                    <a:latin typeface="+mn-ea"/>
                  </a:rPr>
                  <a:t>商圏</a:t>
                </a:r>
                <a:endParaRPr kumimoji="1" lang="en-US" altLang="ja-JP" sz="1200" b="1" dirty="0">
                  <a:latin typeface="+mn-ea"/>
                </a:endParaRPr>
              </a:p>
              <a:p>
                <a:r>
                  <a:rPr kumimoji="1" lang="ja-JP" altLang="en-US" sz="1200" b="1" dirty="0">
                    <a:solidFill>
                      <a:srgbClr val="FF0000"/>
                    </a:solidFill>
                    <a:latin typeface="+mn-ea"/>
                  </a:rPr>
                  <a:t>半径</a:t>
                </a:r>
                <a:r>
                  <a:rPr kumimoji="1" lang="en-US" altLang="ja-JP" sz="1200" b="1" dirty="0">
                    <a:solidFill>
                      <a:srgbClr val="FF0000"/>
                    </a:solidFill>
                    <a:latin typeface="+mn-ea"/>
                  </a:rPr>
                  <a:t>350</a:t>
                </a:r>
                <a:r>
                  <a:rPr kumimoji="1" lang="ja-JP" altLang="en-US" sz="1200" b="1" dirty="0">
                    <a:solidFill>
                      <a:srgbClr val="FF0000"/>
                    </a:solidFill>
                    <a:latin typeface="+mn-ea"/>
                  </a:rPr>
                  <a:t>～</a:t>
                </a:r>
                <a:r>
                  <a:rPr kumimoji="1" lang="en-US" altLang="ja-JP" sz="1200" b="1" dirty="0">
                    <a:solidFill>
                      <a:srgbClr val="FF0000"/>
                    </a:solidFill>
                    <a:latin typeface="+mn-ea"/>
                  </a:rPr>
                  <a:t>500</a:t>
                </a:r>
                <a:r>
                  <a:rPr kumimoji="1" lang="ja-JP" altLang="en-US" sz="1200" b="1" dirty="0">
                    <a:solidFill>
                      <a:srgbClr val="FF0000"/>
                    </a:solidFill>
                    <a:latin typeface="+mn-ea"/>
                  </a:rPr>
                  <a:t>ｍ</a:t>
                </a:r>
              </a:p>
            </p:txBody>
          </p:sp>
          <p:sp>
            <p:nvSpPr>
              <p:cNvPr id="15" name="四角形: 角を丸くする 14">
                <a:extLst>
                  <a:ext uri="{FF2B5EF4-FFF2-40B4-BE49-F238E27FC236}">
                    <a16:creationId xmlns:a16="http://schemas.microsoft.com/office/drawing/2014/main" id="{E2CEADC8-BC2E-4563-A5B9-9B57C7B5D372}"/>
                  </a:ext>
                </a:extLst>
              </p:cNvPr>
              <p:cNvSpPr/>
              <p:nvPr/>
            </p:nvSpPr>
            <p:spPr>
              <a:xfrm>
                <a:off x="2844717" y="2726610"/>
                <a:ext cx="1623672" cy="423860"/>
              </a:xfrm>
              <a:prstGeom prst="roundRect">
                <a:avLst/>
              </a:prstGeom>
              <a:noFill/>
              <a:ln w="476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徒歩で</a:t>
                </a:r>
                <a:r>
                  <a:rPr kumimoji="1" lang="en-US" altLang="ja-JP" sz="1200" b="1" dirty="0">
                    <a:solidFill>
                      <a:schemeClr val="tx1"/>
                    </a:solidFill>
                    <a:latin typeface="+mn-ea"/>
                  </a:rPr>
                  <a:t>15</a:t>
                </a:r>
                <a:r>
                  <a:rPr kumimoji="1" lang="ja-JP" altLang="en-US" sz="1200" b="1" dirty="0">
                    <a:solidFill>
                      <a:schemeClr val="tx1"/>
                    </a:solidFill>
                    <a:latin typeface="+mn-ea"/>
                  </a:rPr>
                  <a:t>分以内</a:t>
                </a:r>
              </a:p>
            </p:txBody>
          </p:sp>
        </p:grpSp>
        <p:grpSp>
          <p:nvGrpSpPr>
            <p:cNvPr id="16" name="グループ化 15">
              <a:extLst>
                <a:ext uri="{FF2B5EF4-FFF2-40B4-BE49-F238E27FC236}">
                  <a16:creationId xmlns:a16="http://schemas.microsoft.com/office/drawing/2014/main" id="{4F075AA3-9159-4DF5-A5FE-41013A4F154E}"/>
                </a:ext>
              </a:extLst>
            </p:cNvPr>
            <p:cNvGrpSpPr/>
            <p:nvPr/>
          </p:nvGrpSpPr>
          <p:grpSpPr>
            <a:xfrm>
              <a:off x="1307992" y="3316990"/>
              <a:ext cx="3160397" cy="549836"/>
              <a:chOff x="1307992" y="3393190"/>
              <a:chExt cx="3160397" cy="549836"/>
            </a:xfrm>
          </p:grpSpPr>
          <p:sp>
            <p:nvSpPr>
              <p:cNvPr id="12" name="テキスト ボックス 11">
                <a:extLst>
                  <a:ext uri="{FF2B5EF4-FFF2-40B4-BE49-F238E27FC236}">
                    <a16:creationId xmlns:a16="http://schemas.microsoft.com/office/drawing/2014/main" id="{7F80B348-EDFE-49F5-8DCE-490945DC2D55}"/>
                  </a:ext>
                </a:extLst>
              </p:cNvPr>
              <p:cNvSpPr txBox="1"/>
              <p:nvPr/>
            </p:nvSpPr>
            <p:spPr>
              <a:xfrm>
                <a:off x="1307992" y="3419806"/>
                <a:ext cx="1338124" cy="523220"/>
              </a:xfrm>
              <a:prstGeom prst="rect">
                <a:avLst/>
              </a:prstGeom>
              <a:noFill/>
            </p:spPr>
            <p:txBody>
              <a:bodyPr wrap="square" rtlCol="0">
                <a:spAutoFit/>
              </a:bodyPr>
              <a:lstStyle/>
              <a:p>
                <a:r>
                  <a:rPr kumimoji="1" lang="ja-JP" altLang="en-US" sz="1600" b="1" dirty="0">
                    <a:latin typeface="+mn-ea"/>
                  </a:rPr>
                  <a:t>２次</a:t>
                </a:r>
                <a:r>
                  <a:rPr kumimoji="1" lang="ja-JP" altLang="en-US" sz="1200" b="1" dirty="0">
                    <a:latin typeface="+mn-ea"/>
                  </a:rPr>
                  <a:t>商圏</a:t>
                </a:r>
                <a:endParaRPr kumimoji="1" lang="en-US" altLang="ja-JP" sz="1200" b="1" dirty="0">
                  <a:latin typeface="+mn-ea"/>
                </a:endParaRPr>
              </a:p>
              <a:p>
                <a:r>
                  <a:rPr kumimoji="1" lang="ja-JP" altLang="en-US" sz="1200" b="1" dirty="0">
                    <a:solidFill>
                      <a:srgbClr val="FF0000"/>
                    </a:solidFill>
                    <a:latin typeface="+mn-ea"/>
                  </a:rPr>
                  <a:t>半径</a:t>
                </a:r>
                <a:r>
                  <a:rPr kumimoji="1" lang="en-US" altLang="ja-JP" sz="1200" b="1" dirty="0">
                    <a:solidFill>
                      <a:srgbClr val="FF0000"/>
                    </a:solidFill>
                    <a:latin typeface="+mn-ea"/>
                  </a:rPr>
                  <a:t>3</a:t>
                </a:r>
                <a:r>
                  <a:rPr kumimoji="1" lang="ja-JP" altLang="en-US" sz="1200" b="1" dirty="0">
                    <a:solidFill>
                      <a:srgbClr val="FF0000"/>
                    </a:solidFill>
                    <a:latin typeface="+mn-ea"/>
                  </a:rPr>
                  <a:t>～４㎞</a:t>
                </a:r>
                <a:endParaRPr kumimoji="1" lang="en-US" altLang="ja-JP" sz="1200" b="1" dirty="0">
                  <a:solidFill>
                    <a:srgbClr val="FF0000"/>
                  </a:solidFill>
                  <a:latin typeface="+mn-ea"/>
                </a:endParaRPr>
              </a:p>
            </p:txBody>
          </p:sp>
          <p:sp>
            <p:nvSpPr>
              <p:cNvPr id="22" name="四角形: 角を丸くする 21">
                <a:extLst>
                  <a:ext uri="{FF2B5EF4-FFF2-40B4-BE49-F238E27FC236}">
                    <a16:creationId xmlns:a16="http://schemas.microsoft.com/office/drawing/2014/main" id="{A9A6D69E-D5DA-4E07-8A59-D18EBCF6FBDE}"/>
                  </a:ext>
                </a:extLst>
              </p:cNvPr>
              <p:cNvSpPr/>
              <p:nvPr/>
            </p:nvSpPr>
            <p:spPr>
              <a:xfrm>
                <a:off x="2844717" y="3393190"/>
                <a:ext cx="1623672" cy="423860"/>
              </a:xfrm>
              <a:prstGeom prst="roundRect">
                <a:avLst/>
              </a:prstGeom>
              <a:noFill/>
              <a:ln w="476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自転車で</a:t>
                </a:r>
                <a:r>
                  <a:rPr kumimoji="1" lang="en-US" altLang="ja-JP" sz="1200" b="1" dirty="0">
                    <a:solidFill>
                      <a:schemeClr val="tx1"/>
                    </a:solidFill>
                    <a:latin typeface="+mn-ea"/>
                  </a:rPr>
                  <a:t>15</a:t>
                </a:r>
                <a:r>
                  <a:rPr kumimoji="1" lang="ja-JP" altLang="en-US" sz="1200" b="1" dirty="0">
                    <a:solidFill>
                      <a:schemeClr val="tx1"/>
                    </a:solidFill>
                    <a:latin typeface="+mn-ea"/>
                  </a:rPr>
                  <a:t>分以内</a:t>
                </a:r>
              </a:p>
            </p:txBody>
          </p:sp>
        </p:grpSp>
        <p:grpSp>
          <p:nvGrpSpPr>
            <p:cNvPr id="17" name="グループ化 16">
              <a:extLst>
                <a:ext uri="{FF2B5EF4-FFF2-40B4-BE49-F238E27FC236}">
                  <a16:creationId xmlns:a16="http://schemas.microsoft.com/office/drawing/2014/main" id="{3F5F4A1B-B06F-4C54-910A-71494AED16B3}"/>
                </a:ext>
              </a:extLst>
            </p:cNvPr>
            <p:cNvGrpSpPr/>
            <p:nvPr/>
          </p:nvGrpSpPr>
          <p:grpSpPr>
            <a:xfrm>
              <a:off x="1307992" y="3926197"/>
              <a:ext cx="3160397" cy="542056"/>
              <a:chOff x="1307992" y="4050391"/>
              <a:chExt cx="3160397" cy="542056"/>
            </a:xfrm>
          </p:grpSpPr>
          <p:sp>
            <p:nvSpPr>
              <p:cNvPr id="14" name="テキスト ボックス 13">
                <a:extLst>
                  <a:ext uri="{FF2B5EF4-FFF2-40B4-BE49-F238E27FC236}">
                    <a16:creationId xmlns:a16="http://schemas.microsoft.com/office/drawing/2014/main" id="{16FF4881-E756-4382-9348-1372742A28CB}"/>
                  </a:ext>
                </a:extLst>
              </p:cNvPr>
              <p:cNvSpPr txBox="1"/>
              <p:nvPr/>
            </p:nvSpPr>
            <p:spPr>
              <a:xfrm>
                <a:off x="1307992" y="4069227"/>
                <a:ext cx="1338124" cy="523220"/>
              </a:xfrm>
              <a:prstGeom prst="rect">
                <a:avLst/>
              </a:prstGeom>
              <a:noFill/>
              <a:ln>
                <a:noFill/>
              </a:ln>
            </p:spPr>
            <p:txBody>
              <a:bodyPr wrap="square" rtlCol="0">
                <a:spAutoFit/>
              </a:bodyPr>
              <a:lstStyle/>
              <a:p>
                <a:r>
                  <a:rPr kumimoji="1" lang="ja-JP" altLang="en-US" sz="1600" b="1" dirty="0">
                    <a:latin typeface="+mn-ea"/>
                  </a:rPr>
                  <a:t>３次</a:t>
                </a:r>
                <a:r>
                  <a:rPr kumimoji="1" lang="ja-JP" altLang="en-US" sz="1200" b="1" dirty="0">
                    <a:latin typeface="+mn-ea"/>
                  </a:rPr>
                  <a:t>商圏</a:t>
                </a:r>
                <a:endParaRPr kumimoji="1" lang="en-US" altLang="ja-JP" sz="1200" b="1" dirty="0">
                  <a:latin typeface="+mn-ea"/>
                </a:endParaRPr>
              </a:p>
              <a:p>
                <a:r>
                  <a:rPr kumimoji="1" lang="ja-JP" altLang="en-US" sz="1200" b="1" dirty="0">
                    <a:solidFill>
                      <a:srgbClr val="FF0000"/>
                    </a:solidFill>
                    <a:latin typeface="+mn-ea"/>
                  </a:rPr>
                  <a:t>半径</a:t>
                </a:r>
                <a:r>
                  <a:rPr kumimoji="1" lang="en-US" altLang="ja-JP" sz="1200" b="1" dirty="0">
                    <a:solidFill>
                      <a:srgbClr val="FF0000"/>
                    </a:solidFill>
                    <a:latin typeface="+mn-ea"/>
                  </a:rPr>
                  <a:t>15</a:t>
                </a:r>
                <a:r>
                  <a:rPr kumimoji="1" lang="ja-JP" altLang="en-US" sz="1200" b="1" dirty="0">
                    <a:solidFill>
                      <a:srgbClr val="FF0000"/>
                    </a:solidFill>
                    <a:latin typeface="+mn-ea"/>
                  </a:rPr>
                  <a:t>㎞以内</a:t>
                </a:r>
              </a:p>
            </p:txBody>
          </p:sp>
          <p:sp>
            <p:nvSpPr>
              <p:cNvPr id="23" name="四角形: 角を丸くする 22">
                <a:extLst>
                  <a:ext uri="{FF2B5EF4-FFF2-40B4-BE49-F238E27FC236}">
                    <a16:creationId xmlns:a16="http://schemas.microsoft.com/office/drawing/2014/main" id="{578C3D19-A447-4AE3-B259-55C51DA80413}"/>
                  </a:ext>
                </a:extLst>
              </p:cNvPr>
              <p:cNvSpPr/>
              <p:nvPr/>
            </p:nvSpPr>
            <p:spPr>
              <a:xfrm>
                <a:off x="2844717" y="4050391"/>
                <a:ext cx="1623672" cy="423860"/>
              </a:xfrm>
              <a:prstGeom prst="roundRect">
                <a:avLst/>
              </a:prstGeom>
              <a:noFill/>
              <a:ln w="476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車で</a:t>
                </a:r>
                <a:r>
                  <a:rPr kumimoji="1" lang="en-US" altLang="ja-JP" sz="1200" b="1" dirty="0">
                    <a:solidFill>
                      <a:schemeClr val="tx1"/>
                    </a:solidFill>
                    <a:latin typeface="+mn-ea"/>
                  </a:rPr>
                  <a:t>30</a:t>
                </a:r>
                <a:r>
                  <a:rPr kumimoji="1" lang="ja-JP" altLang="en-US" sz="1200" b="1" dirty="0">
                    <a:solidFill>
                      <a:schemeClr val="tx1"/>
                    </a:solidFill>
                    <a:latin typeface="+mn-ea"/>
                  </a:rPr>
                  <a:t>分以内</a:t>
                </a:r>
              </a:p>
            </p:txBody>
          </p:sp>
        </p:grpSp>
        <p:sp>
          <p:nvSpPr>
            <p:cNvPr id="27" name="テキスト ボックス 26">
              <a:extLst>
                <a:ext uri="{FF2B5EF4-FFF2-40B4-BE49-F238E27FC236}">
                  <a16:creationId xmlns:a16="http://schemas.microsoft.com/office/drawing/2014/main" id="{0E7DA97A-BBA2-4E57-BBF4-F194ED632C5D}"/>
                </a:ext>
              </a:extLst>
            </p:cNvPr>
            <p:cNvSpPr txBox="1"/>
            <p:nvPr/>
          </p:nvSpPr>
          <p:spPr>
            <a:xfrm>
              <a:off x="5321532" y="2602764"/>
              <a:ext cx="1333508" cy="461665"/>
            </a:xfrm>
            <a:prstGeom prst="rect">
              <a:avLst/>
            </a:prstGeom>
            <a:noFill/>
          </p:spPr>
          <p:txBody>
            <a:bodyPr wrap="square" rtlCol="0">
              <a:spAutoFit/>
            </a:bodyPr>
            <a:lstStyle/>
            <a:p>
              <a:pPr algn="ctr"/>
              <a:r>
                <a:rPr kumimoji="1" lang="ja-JP" altLang="en-US" sz="1200" b="1" dirty="0">
                  <a:latin typeface="+mn-ea"/>
                </a:rPr>
                <a:t>中規模な</a:t>
              </a:r>
              <a:endParaRPr kumimoji="1" lang="en-US" altLang="ja-JP" sz="1200" b="1" dirty="0">
                <a:latin typeface="+mn-ea"/>
              </a:endParaRPr>
            </a:p>
            <a:p>
              <a:pPr algn="ctr"/>
              <a:r>
                <a:rPr kumimoji="1" lang="ja-JP" altLang="en-US" sz="1200" b="1" dirty="0">
                  <a:latin typeface="+mn-ea"/>
                </a:rPr>
                <a:t>スーパー</a:t>
              </a:r>
              <a:endParaRPr kumimoji="1" lang="en-US" altLang="ja-JP" sz="1200" b="1" dirty="0">
                <a:latin typeface="+mn-ea"/>
              </a:endParaRPr>
            </a:p>
          </p:txBody>
        </p:sp>
      </p:grpSp>
      <p:sp>
        <p:nvSpPr>
          <p:cNvPr id="2" name="テキスト ボックス 1">
            <a:extLst>
              <a:ext uri="{FF2B5EF4-FFF2-40B4-BE49-F238E27FC236}">
                <a16:creationId xmlns:a16="http://schemas.microsoft.com/office/drawing/2014/main" id="{221728E3-2236-36FB-DB5E-DD3AA44D1CFB}"/>
              </a:ext>
            </a:extLst>
          </p:cNvPr>
          <p:cNvSpPr txBox="1"/>
          <p:nvPr/>
        </p:nvSpPr>
        <p:spPr>
          <a:xfrm>
            <a:off x="6752956" y="1907155"/>
            <a:ext cx="2900211" cy="400110"/>
          </a:xfrm>
          <a:prstGeom prst="rect">
            <a:avLst/>
          </a:prstGeom>
          <a:noFill/>
        </p:spPr>
        <p:txBody>
          <a:bodyPr wrap="square" rtlCol="0">
            <a:spAutoFit/>
          </a:bodyPr>
          <a:lstStyle/>
          <a:p>
            <a:r>
              <a:rPr kumimoji="1" lang="ja-JP" altLang="en-US" sz="1000" b="1" dirty="0">
                <a:latin typeface="+mn-ea"/>
              </a:rPr>
              <a:t>大人の歩幅を約</a:t>
            </a:r>
            <a:r>
              <a:rPr kumimoji="1" lang="en-US" altLang="ja-JP" sz="1000" b="1" dirty="0">
                <a:latin typeface="+mn-ea"/>
              </a:rPr>
              <a:t>70</a:t>
            </a:r>
            <a:r>
              <a:rPr kumimoji="1" lang="ja-JP" altLang="en-US" sz="1000" b="1" dirty="0">
                <a:latin typeface="+mn-ea"/>
              </a:rPr>
              <a:t>㎝として</a:t>
            </a:r>
            <a:r>
              <a:rPr kumimoji="1" lang="en-US" altLang="ja-JP" sz="1000" b="1" dirty="0">
                <a:latin typeface="+mn-ea"/>
              </a:rPr>
              <a:t>500</a:t>
            </a:r>
            <a:r>
              <a:rPr kumimoji="1" lang="ja-JP" altLang="en-US" sz="1000" b="1" dirty="0">
                <a:latin typeface="+mn-ea"/>
              </a:rPr>
              <a:t>～</a:t>
            </a:r>
            <a:r>
              <a:rPr kumimoji="1" lang="en-US" altLang="ja-JP" sz="1000" b="1" dirty="0">
                <a:latin typeface="+mn-ea"/>
              </a:rPr>
              <a:t>700</a:t>
            </a:r>
            <a:r>
              <a:rPr kumimoji="1" lang="ja-JP" altLang="en-US" sz="1000" b="1" dirty="0">
                <a:latin typeface="+mn-ea"/>
              </a:rPr>
              <a:t>歩強、</a:t>
            </a:r>
          </a:p>
          <a:p>
            <a:r>
              <a:rPr kumimoji="1" lang="ja-JP" altLang="en-US" sz="1000" b="1" dirty="0">
                <a:latin typeface="+mn-ea"/>
              </a:rPr>
              <a:t>自転車ですと２～３分の範囲です。</a:t>
            </a:r>
          </a:p>
        </p:txBody>
      </p:sp>
      <p:sp>
        <p:nvSpPr>
          <p:cNvPr id="36" name="テキスト ボックス 35">
            <a:extLst>
              <a:ext uri="{FF2B5EF4-FFF2-40B4-BE49-F238E27FC236}">
                <a16:creationId xmlns:a16="http://schemas.microsoft.com/office/drawing/2014/main" id="{A8B93EA6-398A-5AC7-76EA-FA53F645B320}"/>
              </a:ext>
            </a:extLst>
          </p:cNvPr>
          <p:cNvSpPr txBox="1"/>
          <p:nvPr/>
        </p:nvSpPr>
        <p:spPr>
          <a:xfrm>
            <a:off x="6754559" y="2478630"/>
            <a:ext cx="3389318" cy="400110"/>
          </a:xfrm>
          <a:prstGeom prst="rect">
            <a:avLst/>
          </a:prstGeom>
          <a:noFill/>
        </p:spPr>
        <p:txBody>
          <a:bodyPr wrap="square" rtlCol="0">
            <a:spAutoFit/>
          </a:bodyPr>
          <a:lstStyle/>
          <a:p>
            <a:r>
              <a:rPr kumimoji="1" lang="ja-JP" altLang="en-US" sz="1000" b="1" dirty="0">
                <a:latin typeface="+mn-ea"/>
              </a:rPr>
              <a:t>歩くと１時間前後かかる範囲です。</a:t>
            </a:r>
            <a:endParaRPr kumimoji="1" lang="en-US" altLang="ja-JP" sz="1000" b="1" dirty="0">
              <a:latin typeface="+mn-ea"/>
            </a:endParaRPr>
          </a:p>
          <a:p>
            <a:r>
              <a:rPr kumimoji="1" lang="ja-JP" altLang="en-US" sz="1000" b="1" spc="-60" dirty="0">
                <a:latin typeface="+mn-ea"/>
              </a:rPr>
              <a:t>歩いて行くイメージではないかもしれません。</a:t>
            </a:r>
            <a:endParaRPr kumimoji="1" lang="en-US" altLang="ja-JP" sz="1000" b="1" spc="-60" dirty="0">
              <a:latin typeface="+mn-ea"/>
            </a:endParaRPr>
          </a:p>
        </p:txBody>
      </p:sp>
      <p:sp>
        <p:nvSpPr>
          <p:cNvPr id="37" name="テキスト ボックス 36">
            <a:extLst>
              <a:ext uri="{FF2B5EF4-FFF2-40B4-BE49-F238E27FC236}">
                <a16:creationId xmlns:a16="http://schemas.microsoft.com/office/drawing/2014/main" id="{810570EE-B832-33DD-5FAD-820F00144132}"/>
              </a:ext>
            </a:extLst>
          </p:cNvPr>
          <p:cNvSpPr txBox="1"/>
          <p:nvPr/>
        </p:nvSpPr>
        <p:spPr>
          <a:xfrm>
            <a:off x="6720908" y="3190994"/>
            <a:ext cx="3389318" cy="246221"/>
          </a:xfrm>
          <a:prstGeom prst="rect">
            <a:avLst/>
          </a:prstGeom>
          <a:noFill/>
        </p:spPr>
        <p:txBody>
          <a:bodyPr wrap="square" rtlCol="0">
            <a:spAutoFit/>
          </a:bodyPr>
          <a:lstStyle/>
          <a:p>
            <a:r>
              <a:rPr kumimoji="1" lang="ja-JP" altLang="en-US" sz="1000" b="1" dirty="0">
                <a:latin typeface="+mn-ea"/>
              </a:rPr>
              <a:t>音楽を６～７曲聞いて到着する感覚です。</a:t>
            </a:r>
            <a:endParaRPr kumimoji="1" lang="en-US" altLang="ja-JP" sz="1000" b="1" dirty="0">
              <a:latin typeface="+mn-ea"/>
            </a:endParaRPr>
          </a:p>
        </p:txBody>
      </p:sp>
      <p:sp>
        <p:nvSpPr>
          <p:cNvPr id="40" name="四角形: 角を丸くする 39">
            <a:extLst>
              <a:ext uri="{FF2B5EF4-FFF2-40B4-BE49-F238E27FC236}">
                <a16:creationId xmlns:a16="http://schemas.microsoft.com/office/drawing/2014/main" id="{23B0C8BA-BB9C-C414-13FA-CE8BD5A1EF3C}"/>
              </a:ext>
            </a:extLst>
          </p:cNvPr>
          <p:cNvSpPr/>
          <p:nvPr/>
        </p:nvSpPr>
        <p:spPr>
          <a:xfrm>
            <a:off x="283717" y="4700707"/>
            <a:ext cx="1640033" cy="938940"/>
          </a:xfrm>
          <a:prstGeom prst="roundRect">
            <a:avLst/>
          </a:prstGeom>
          <a:solidFill>
            <a:schemeClr val="accent2">
              <a:lumMod val="40000"/>
              <a:lumOff val="60000"/>
              <a:alpha val="23000"/>
            </a:schemeClr>
          </a:solidFill>
          <a:ln w="7302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B6A9B568-7080-362C-50E6-8C411EBBADEE}"/>
              </a:ext>
            </a:extLst>
          </p:cNvPr>
          <p:cNvSpPr txBox="1"/>
          <p:nvPr/>
        </p:nvSpPr>
        <p:spPr>
          <a:xfrm>
            <a:off x="247045" y="4860135"/>
            <a:ext cx="1713374" cy="646331"/>
          </a:xfrm>
          <a:prstGeom prst="rect">
            <a:avLst/>
          </a:prstGeom>
          <a:noFill/>
        </p:spPr>
        <p:txBody>
          <a:bodyPr wrap="square" rtlCol="0">
            <a:spAutoFit/>
          </a:bodyPr>
          <a:lstStyle/>
          <a:p>
            <a:pPr algn="ctr"/>
            <a:r>
              <a:rPr kumimoji="1" lang="ja-JP" altLang="en-US" sz="3600" b="1" dirty="0">
                <a:latin typeface="+mn-ea"/>
              </a:rPr>
              <a:t>専門性</a:t>
            </a:r>
            <a:endParaRPr kumimoji="1" lang="ja-JP" altLang="en-US" sz="4000" b="1" dirty="0">
              <a:latin typeface="+mn-ea"/>
            </a:endParaRPr>
          </a:p>
        </p:txBody>
      </p:sp>
      <p:sp>
        <p:nvSpPr>
          <p:cNvPr id="41" name="テキスト ボックス 40">
            <a:extLst>
              <a:ext uri="{FF2B5EF4-FFF2-40B4-BE49-F238E27FC236}">
                <a16:creationId xmlns:a16="http://schemas.microsoft.com/office/drawing/2014/main" id="{850097C9-4F26-8488-12CF-1B54B3BFF1AB}"/>
              </a:ext>
            </a:extLst>
          </p:cNvPr>
          <p:cNvSpPr txBox="1"/>
          <p:nvPr/>
        </p:nvSpPr>
        <p:spPr>
          <a:xfrm>
            <a:off x="179918" y="5738803"/>
            <a:ext cx="1866514" cy="861774"/>
          </a:xfrm>
          <a:prstGeom prst="rect">
            <a:avLst/>
          </a:prstGeom>
          <a:noFill/>
        </p:spPr>
        <p:txBody>
          <a:bodyPr wrap="square" rtlCol="0">
            <a:spAutoFit/>
          </a:bodyPr>
          <a:lstStyle/>
          <a:p>
            <a:pPr lvl="0" algn="ctr"/>
            <a:r>
              <a:rPr kumimoji="1" lang="ja-JP" altLang="en-US" sz="1600" b="1" dirty="0">
                <a:solidFill>
                  <a:prstClr val="black"/>
                </a:solidFill>
                <a:latin typeface="+mn-ea"/>
              </a:rPr>
              <a:t>という言葉と</a:t>
            </a:r>
            <a:endParaRPr kumimoji="1" lang="en-US" altLang="ja-JP" sz="1600" b="1" dirty="0">
              <a:solidFill>
                <a:prstClr val="black"/>
              </a:solidFill>
              <a:latin typeface="+mn-ea"/>
            </a:endParaRPr>
          </a:p>
          <a:p>
            <a:pPr lvl="0" algn="ctr"/>
            <a:r>
              <a:rPr kumimoji="1" lang="ja-JP" altLang="en-US" sz="1600" b="1" dirty="0">
                <a:solidFill>
                  <a:prstClr val="black"/>
                </a:solidFill>
                <a:latin typeface="+mn-ea"/>
              </a:rPr>
              <a:t>どのように</a:t>
            </a:r>
            <a:endParaRPr kumimoji="1" lang="en-US" altLang="ja-JP" sz="1600" b="1" dirty="0">
              <a:solidFill>
                <a:prstClr val="black"/>
              </a:solidFill>
              <a:latin typeface="+mn-ea"/>
            </a:endParaRPr>
          </a:p>
          <a:p>
            <a:pPr lvl="0" algn="ctr"/>
            <a:r>
              <a:rPr kumimoji="1" lang="ja-JP" altLang="en-US" sz="1600" b="1" dirty="0">
                <a:solidFill>
                  <a:prstClr val="black"/>
                </a:solidFill>
                <a:latin typeface="+mn-ea"/>
              </a:rPr>
              <a:t>向き合うか</a:t>
            </a:r>
            <a:endParaRPr kumimoji="1" lang="en-US" altLang="ja-JP" sz="1600" b="1" dirty="0">
              <a:solidFill>
                <a:prstClr val="black"/>
              </a:solidFill>
              <a:latin typeface="+mn-ea"/>
            </a:endParaRPr>
          </a:p>
        </p:txBody>
      </p:sp>
      <p:grpSp>
        <p:nvGrpSpPr>
          <p:cNvPr id="52" name="グループ化 51">
            <a:extLst>
              <a:ext uri="{FF2B5EF4-FFF2-40B4-BE49-F238E27FC236}">
                <a16:creationId xmlns:a16="http://schemas.microsoft.com/office/drawing/2014/main" id="{F47320EB-7515-999B-50D0-B32DFA99CF07}"/>
              </a:ext>
            </a:extLst>
          </p:cNvPr>
          <p:cNvGrpSpPr/>
          <p:nvPr/>
        </p:nvGrpSpPr>
        <p:grpSpPr>
          <a:xfrm>
            <a:off x="300132" y="606971"/>
            <a:ext cx="3148012" cy="885825"/>
            <a:chOff x="333374" y="1883470"/>
            <a:chExt cx="3148012" cy="885825"/>
          </a:xfrm>
        </p:grpSpPr>
        <p:grpSp>
          <p:nvGrpSpPr>
            <p:cNvPr id="53" name="グループ化 52">
              <a:extLst>
                <a:ext uri="{FF2B5EF4-FFF2-40B4-BE49-F238E27FC236}">
                  <a16:creationId xmlns:a16="http://schemas.microsoft.com/office/drawing/2014/main" id="{01694148-B524-D803-FE7D-69F18A3CBCB8}"/>
                </a:ext>
              </a:extLst>
            </p:cNvPr>
            <p:cNvGrpSpPr/>
            <p:nvPr/>
          </p:nvGrpSpPr>
          <p:grpSpPr>
            <a:xfrm>
              <a:off x="333374" y="1883470"/>
              <a:ext cx="1162051" cy="885825"/>
              <a:chOff x="2409824" y="3038474"/>
              <a:chExt cx="1162051" cy="885825"/>
            </a:xfrm>
          </p:grpSpPr>
          <p:sp>
            <p:nvSpPr>
              <p:cNvPr id="55" name="楕円 54">
                <a:extLst>
                  <a:ext uri="{FF2B5EF4-FFF2-40B4-BE49-F238E27FC236}">
                    <a16:creationId xmlns:a16="http://schemas.microsoft.com/office/drawing/2014/main" id="{3AA97E97-9F5B-D1D8-57E5-D4C83656C5E2}"/>
                  </a:ext>
                </a:extLst>
              </p:cNvPr>
              <p:cNvSpPr/>
              <p:nvPr/>
            </p:nvSpPr>
            <p:spPr>
              <a:xfrm>
                <a:off x="2409824" y="3038474"/>
                <a:ext cx="895350" cy="885825"/>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B55BE1FC-065E-3EDC-4C95-EC980F3816AD}"/>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dirty="0">
                    <a:solidFill>
                      <a:schemeClr val="accent2">
                        <a:lumMod val="60000"/>
                        <a:lumOff val="40000"/>
                      </a:schemeClr>
                    </a:solidFill>
                    <a:latin typeface="Britannic Bold" panose="020B0903060703020204" pitchFamily="34" charset="0"/>
                  </a:rPr>
                  <a:t>２</a:t>
                </a:r>
              </a:p>
            </p:txBody>
          </p:sp>
        </p:grpSp>
        <p:sp>
          <p:nvSpPr>
            <p:cNvPr id="54" name="正方形/長方形 53">
              <a:extLst>
                <a:ext uri="{FF2B5EF4-FFF2-40B4-BE49-F238E27FC236}">
                  <a16:creationId xmlns:a16="http://schemas.microsoft.com/office/drawing/2014/main" id="{612D2075-6E82-7400-4693-89F5A650EF54}"/>
                </a:ext>
              </a:extLst>
            </p:cNvPr>
            <p:cNvSpPr/>
            <p:nvPr/>
          </p:nvSpPr>
          <p:spPr>
            <a:xfrm>
              <a:off x="1500185" y="2034426"/>
              <a:ext cx="1981201" cy="583911"/>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商圏の感覚</a:t>
              </a:r>
              <a:endParaRPr kumimoji="1" lang="en-US" altLang="ja-JP" sz="1400" b="1" dirty="0">
                <a:solidFill>
                  <a:schemeClr val="tx1"/>
                </a:solidFill>
                <a:latin typeface="+mn-ea"/>
              </a:endParaRPr>
            </a:p>
          </p:txBody>
        </p:sp>
      </p:grpSp>
      <p:sp>
        <p:nvSpPr>
          <p:cNvPr id="57" name="正方形/長方形 56">
            <a:extLst>
              <a:ext uri="{FF2B5EF4-FFF2-40B4-BE49-F238E27FC236}">
                <a16:creationId xmlns:a16="http://schemas.microsoft.com/office/drawing/2014/main" id="{7D4AA595-271F-110A-3194-F909948F2B40}"/>
              </a:ext>
            </a:extLst>
          </p:cNvPr>
          <p:cNvSpPr/>
          <p:nvPr/>
        </p:nvSpPr>
        <p:spPr>
          <a:xfrm>
            <a:off x="273000" y="4107689"/>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latin typeface="+mn-ea"/>
              </a:rPr>
              <a:t>～　汗</a:t>
            </a:r>
            <a:r>
              <a:rPr kumimoji="1" lang="ja-JP" altLang="en-US" b="1" dirty="0">
                <a:solidFill>
                  <a:schemeClr val="tx1"/>
                </a:solidFill>
                <a:latin typeface="+mn-ea"/>
              </a:rPr>
              <a:t>をかいて理解するしかない「専門性」</a:t>
            </a:r>
            <a:r>
              <a:rPr kumimoji="1" lang="ja-JP" altLang="en-US" b="1">
                <a:solidFill>
                  <a:schemeClr val="tx1"/>
                </a:solidFill>
                <a:latin typeface="+mn-ea"/>
              </a:rPr>
              <a:t>の難しさ　～</a:t>
            </a:r>
            <a:endParaRPr kumimoji="1" lang="ja-JP" altLang="en-US" b="1" dirty="0">
              <a:solidFill>
                <a:schemeClr val="tx1"/>
              </a:solidFill>
              <a:latin typeface="+mn-ea"/>
            </a:endParaRPr>
          </a:p>
        </p:txBody>
      </p:sp>
      <p:sp>
        <p:nvSpPr>
          <p:cNvPr id="58" name="テキスト ボックス 57">
            <a:extLst>
              <a:ext uri="{FF2B5EF4-FFF2-40B4-BE49-F238E27FC236}">
                <a16:creationId xmlns:a16="http://schemas.microsoft.com/office/drawing/2014/main" id="{96459475-8892-DF50-7429-995359588D74}"/>
              </a:ext>
            </a:extLst>
          </p:cNvPr>
          <p:cNvSpPr txBox="1"/>
          <p:nvPr/>
        </p:nvSpPr>
        <p:spPr>
          <a:xfrm>
            <a:off x="2039028" y="4637305"/>
            <a:ext cx="7397580" cy="1785104"/>
          </a:xfrm>
          <a:prstGeom prst="rect">
            <a:avLst/>
          </a:prstGeom>
          <a:noFill/>
        </p:spPr>
        <p:txBody>
          <a:bodyPr wrap="square" rtlCol="0">
            <a:spAutoFit/>
          </a:bodyPr>
          <a:lstStyle/>
          <a:p>
            <a:r>
              <a:rPr kumimoji="1" lang="ja-JP" altLang="en-US" sz="1000" spc="-30" dirty="0"/>
              <a:t>　中小小売業の強みの一つに「専門性」という言葉があります。例えば、釣具店であっても、「フライフィッシングの専門店であり、店主は趣味人なら知る人ぞ知るその道の有名人、そして店主を囲むように顧客クラブがある釣具店」「扱われている商材も、店主が世界中で釣りをした経験から仕入れるこだわりの品ばかりの釣具店」という極めて分かりやすい専門性を有している事業者はまれです。</a:t>
            </a:r>
            <a:endParaRPr kumimoji="1" lang="en-US" altLang="ja-JP" sz="1000" spc="-30" dirty="0"/>
          </a:p>
          <a:p>
            <a:r>
              <a:rPr kumimoji="1" lang="ja-JP" altLang="en-US" sz="1000" spc="-30" dirty="0"/>
              <a:t>　「専門性」といっても、趣味の世界やプロが使うといった買う側のレベルに合わせた商材を指す場合だけでなく、利用のシーンや条件が極めて限られる、または過去には標準仕様だった商材でも、技術革新や代替品の流通が進み利用の範囲が限られるものも、「専門性」という言葉で括られてしまうこともあります。</a:t>
            </a:r>
            <a:endParaRPr kumimoji="1" lang="en-US" altLang="ja-JP" sz="1000" spc="-30" dirty="0"/>
          </a:p>
          <a:p>
            <a:r>
              <a:rPr kumimoji="1" lang="ja-JP" altLang="en-US" sz="1000" spc="-30" dirty="0"/>
              <a:t>　もちろん、販路や市場性の確認も必要ですが、その分野自体の理解を自分自身の努力である程度深めないと、事業性を目利きできないということも小売業の「専門性」の特徴です。実務的には、社長や店主から商材の説明を口頭で受けることが多く、飲食業と異なりその場で“味”等の差異性を直接的な経験で体感することができないということも、専門性理解の難しさといえるでしょう。昨今は、</a:t>
            </a:r>
            <a:r>
              <a:rPr kumimoji="1" lang="en-US" altLang="ja-JP" sz="1000" spc="-30" dirty="0">
                <a:latin typeface="+mn-ea"/>
              </a:rPr>
              <a:t>SNS</a:t>
            </a:r>
            <a:r>
              <a:rPr kumimoji="1" lang="ja-JP" altLang="en-US" sz="1000" spc="-30" dirty="0"/>
              <a:t>やインターネット等に様々な分野の多くの情報が存在しますので、理解深耕に活用されるとよいでしょう。</a:t>
            </a:r>
            <a:endParaRPr kumimoji="1" lang="en-US" altLang="ja-JP" sz="1000" spc="-30" dirty="0"/>
          </a:p>
        </p:txBody>
      </p:sp>
      <p:sp>
        <p:nvSpPr>
          <p:cNvPr id="42" name="テキスト ボックス 41">
            <a:extLst>
              <a:ext uri="{FF2B5EF4-FFF2-40B4-BE49-F238E27FC236}">
                <a16:creationId xmlns:a16="http://schemas.microsoft.com/office/drawing/2014/main" id="{E52BA380-CCAE-961D-46D9-7FB6DDDA76FE}"/>
              </a:ext>
            </a:extLst>
          </p:cNvPr>
          <p:cNvSpPr txBox="1"/>
          <p:nvPr/>
        </p:nvSpPr>
        <p:spPr>
          <a:xfrm>
            <a:off x="3605987" y="872064"/>
            <a:ext cx="5736586" cy="369332"/>
          </a:xfrm>
          <a:prstGeom prst="rect">
            <a:avLst/>
          </a:prstGeom>
          <a:noFill/>
        </p:spPr>
        <p:txBody>
          <a:bodyPr wrap="square" rtlCol="0">
            <a:spAutoFit/>
          </a:bodyPr>
          <a:lstStyle/>
          <a:p>
            <a:r>
              <a:rPr kumimoji="1" lang="ja-JP" altLang="en-US" b="1" dirty="0">
                <a:latin typeface="+mn-ea"/>
              </a:rPr>
              <a:t>～普段の感覚から商圏をイメージしましょう～</a:t>
            </a:r>
          </a:p>
        </p:txBody>
      </p:sp>
      <p:sp>
        <p:nvSpPr>
          <p:cNvPr id="43" name="テキスト ボックス 42"/>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latin typeface="+mn-ea"/>
              </a:rPr>
              <a:t>基本原則・商圏</a:t>
            </a:r>
          </a:p>
        </p:txBody>
      </p:sp>
      <p:sp>
        <p:nvSpPr>
          <p:cNvPr id="44" name="テキスト ボックス 43"/>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小売業</a:t>
            </a:r>
          </a:p>
        </p:txBody>
      </p:sp>
      <p:sp>
        <p:nvSpPr>
          <p:cNvPr id="6" name="正方形/長方形 5"/>
          <p:cNvSpPr/>
          <p:nvPr/>
        </p:nvSpPr>
        <p:spPr>
          <a:xfrm>
            <a:off x="3507404" y="1819946"/>
            <a:ext cx="1349957" cy="461665"/>
          </a:xfrm>
          <a:prstGeom prst="rect">
            <a:avLst/>
          </a:prstGeom>
        </p:spPr>
        <p:txBody>
          <a:bodyPr wrap="square">
            <a:spAutoFit/>
          </a:bodyPr>
          <a:lstStyle/>
          <a:p>
            <a:pPr lvl="0" algn="ctr"/>
            <a:r>
              <a:rPr kumimoji="1" lang="ja-JP" altLang="en-US" sz="1200" b="1" dirty="0">
                <a:solidFill>
                  <a:prstClr val="black"/>
                </a:solidFill>
                <a:latin typeface="+mn-ea"/>
              </a:rPr>
              <a:t>コンビニ</a:t>
            </a:r>
            <a:endParaRPr kumimoji="1" lang="en-US" altLang="ja-JP" sz="1200" b="1" dirty="0">
              <a:solidFill>
                <a:prstClr val="black"/>
              </a:solidFill>
              <a:latin typeface="+mn-ea"/>
            </a:endParaRPr>
          </a:p>
          <a:p>
            <a:pPr lvl="0" algn="ctr"/>
            <a:r>
              <a:rPr kumimoji="1" lang="ja-JP" altLang="en-US" sz="1200" b="1" dirty="0">
                <a:solidFill>
                  <a:prstClr val="black"/>
                </a:solidFill>
                <a:latin typeface="+mn-ea"/>
              </a:rPr>
              <a:t>小規模な小売店</a:t>
            </a:r>
          </a:p>
        </p:txBody>
      </p:sp>
      <p:sp>
        <p:nvSpPr>
          <p:cNvPr id="48" name="テキスト ボックス 47">
            <a:extLst>
              <a:ext uri="{FF2B5EF4-FFF2-40B4-BE49-F238E27FC236}">
                <a16:creationId xmlns:a16="http://schemas.microsoft.com/office/drawing/2014/main" id="{325CECC7-1931-4A79-BF65-722CFD536CF0}"/>
              </a:ext>
            </a:extLst>
          </p:cNvPr>
          <p:cNvSpPr txBox="1"/>
          <p:nvPr/>
        </p:nvSpPr>
        <p:spPr>
          <a:xfrm>
            <a:off x="5365311" y="1824753"/>
            <a:ext cx="1333508" cy="1938992"/>
          </a:xfrm>
          <a:prstGeom prst="rect">
            <a:avLst/>
          </a:prstGeom>
          <a:noFill/>
        </p:spPr>
        <p:txBody>
          <a:bodyPr wrap="square" rtlCol="0">
            <a:spAutoFit/>
          </a:bodyPr>
          <a:lstStyle/>
          <a:p>
            <a:pPr algn="ctr"/>
            <a:r>
              <a:rPr kumimoji="1" lang="ja-JP" altLang="en-US" sz="1200" b="1" dirty="0">
                <a:latin typeface="+mn-ea"/>
              </a:rPr>
              <a:t>大規模な</a:t>
            </a:r>
            <a:endParaRPr kumimoji="1" lang="en-US" altLang="ja-JP" sz="1200" b="1" dirty="0">
              <a:latin typeface="+mn-ea"/>
            </a:endParaRPr>
          </a:p>
          <a:p>
            <a:pPr algn="ctr"/>
            <a:r>
              <a:rPr kumimoji="1" lang="ja-JP" altLang="en-US" sz="1200" b="1" dirty="0">
                <a:latin typeface="+mn-ea"/>
              </a:rPr>
              <a:t>スーパー</a:t>
            </a:r>
            <a:endParaRPr kumimoji="1" lang="en-US" altLang="ja-JP" sz="1200" b="1" dirty="0">
              <a:latin typeface="+mn-ea"/>
            </a:endParaRPr>
          </a:p>
          <a:p>
            <a:pPr algn="ctr"/>
            <a:endParaRPr kumimoji="1" lang="en-US" altLang="ja-JP" sz="1200" b="1" dirty="0">
              <a:latin typeface="+mn-ea"/>
            </a:endParaRPr>
          </a:p>
          <a:p>
            <a:pPr algn="ctr"/>
            <a:endParaRPr kumimoji="1" lang="en-US" altLang="ja-JP" sz="1200" b="1" dirty="0">
              <a:latin typeface="+mn-ea"/>
            </a:endParaRPr>
          </a:p>
          <a:p>
            <a:pPr algn="ctr"/>
            <a:endParaRPr kumimoji="1" lang="en-US" altLang="ja-JP" sz="200" b="1" dirty="0">
              <a:latin typeface="+mn-ea"/>
            </a:endParaRPr>
          </a:p>
          <a:p>
            <a:pPr algn="ctr"/>
            <a:r>
              <a:rPr kumimoji="1" lang="ja-JP" altLang="en-US" sz="1200" b="1" dirty="0">
                <a:latin typeface="+mn-ea"/>
              </a:rPr>
              <a:t>家電量販店</a:t>
            </a:r>
            <a:endParaRPr kumimoji="1" lang="en-US" altLang="ja-JP" sz="1200" b="1" dirty="0">
              <a:latin typeface="+mn-ea"/>
            </a:endParaRPr>
          </a:p>
          <a:p>
            <a:pPr algn="ctr"/>
            <a:endParaRPr kumimoji="1" lang="en-US" altLang="ja-JP" b="1" dirty="0">
              <a:latin typeface="+mn-ea"/>
            </a:endParaRPr>
          </a:p>
          <a:p>
            <a:pPr algn="ctr"/>
            <a:r>
              <a:rPr kumimoji="1" lang="ja-JP" altLang="en-US" sz="1200" b="1" dirty="0">
                <a:latin typeface="+mn-ea"/>
              </a:rPr>
              <a:t>非常に</a:t>
            </a:r>
            <a:endParaRPr kumimoji="1" lang="en-US" altLang="ja-JP" sz="1200" b="1" dirty="0">
              <a:latin typeface="+mn-ea"/>
            </a:endParaRPr>
          </a:p>
          <a:p>
            <a:pPr algn="ctr"/>
            <a:r>
              <a:rPr kumimoji="1" lang="ja-JP" altLang="en-US" sz="1200" b="1" dirty="0">
                <a:latin typeface="+mn-ea"/>
              </a:rPr>
              <a:t>有名な</a:t>
            </a:r>
            <a:endParaRPr kumimoji="1" lang="en-US" altLang="ja-JP" sz="1200" b="1" dirty="0">
              <a:latin typeface="+mn-ea"/>
            </a:endParaRPr>
          </a:p>
          <a:p>
            <a:pPr algn="ctr"/>
            <a:r>
              <a:rPr kumimoji="1" lang="ja-JP" altLang="en-US" sz="1200" b="1" dirty="0">
                <a:latin typeface="+mn-ea"/>
              </a:rPr>
              <a:t>専門店</a:t>
            </a:r>
            <a:endParaRPr kumimoji="1" lang="en-US" altLang="ja-JP" sz="1200" b="1" dirty="0">
              <a:latin typeface="+mn-ea"/>
            </a:endParaRPr>
          </a:p>
        </p:txBody>
      </p:sp>
      <p:sp>
        <p:nvSpPr>
          <p:cNvPr id="7" name="スライド番号プレースホルダー 6"/>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39</a:t>
            </a:fld>
            <a:endParaRPr kumimoji="1" lang="ja-JP" altLang="en-US"/>
          </a:p>
        </p:txBody>
      </p:sp>
      <p:cxnSp>
        <p:nvCxnSpPr>
          <p:cNvPr id="49" name="直線コネクタ 48">
            <a:extLst>
              <a:ext uri="{FF2B5EF4-FFF2-40B4-BE49-F238E27FC236}">
                <a16:creationId xmlns:a16="http://schemas.microsoft.com/office/drawing/2014/main" id="{F52AB47F-C759-4CCA-87B9-04EF78617D93}"/>
              </a:ext>
            </a:extLst>
          </p:cNvPr>
          <p:cNvCxnSpPr/>
          <p:nvPr/>
        </p:nvCxnSpPr>
        <p:spPr>
          <a:xfrm>
            <a:off x="252412" y="652462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0780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55EF604-0949-F0B9-A49D-C93B395B303C}"/>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小売業</a:t>
            </a:r>
            <a:r>
              <a:rPr kumimoji="1" lang="ja-JP" altLang="en-US" b="1" u="sng" dirty="0">
                <a:latin typeface="+mn-ea"/>
              </a:rPr>
              <a:t>の目利き（決算</a:t>
            </a:r>
            <a:r>
              <a:rPr kumimoji="1" lang="ja-JP" altLang="en-US" b="1" u="sng">
                <a:latin typeface="+mn-ea"/>
              </a:rPr>
              <a:t>資料編）　その</a:t>
            </a:r>
            <a:r>
              <a:rPr kumimoji="1" lang="ja-JP" altLang="en-US" b="1" u="sng" dirty="0">
                <a:latin typeface="+mn-ea"/>
              </a:rPr>
              <a:t>１</a:t>
            </a:r>
          </a:p>
        </p:txBody>
      </p:sp>
      <p:sp>
        <p:nvSpPr>
          <p:cNvPr id="3" name="テキスト ボックス 2">
            <a:extLst>
              <a:ext uri="{FF2B5EF4-FFF2-40B4-BE49-F238E27FC236}">
                <a16:creationId xmlns:a16="http://schemas.microsoft.com/office/drawing/2014/main" id="{75ED1964-4A87-9ADE-1EFF-03AA457135F0}"/>
              </a:ext>
            </a:extLst>
          </p:cNvPr>
          <p:cNvSpPr txBox="1"/>
          <p:nvPr/>
        </p:nvSpPr>
        <p:spPr>
          <a:xfrm>
            <a:off x="188095" y="497900"/>
            <a:ext cx="8380407" cy="400110"/>
          </a:xfrm>
          <a:prstGeom prst="rect">
            <a:avLst/>
          </a:prstGeom>
          <a:noFill/>
        </p:spPr>
        <p:txBody>
          <a:bodyPr wrap="square" rtlCol="0">
            <a:spAutoFit/>
          </a:bodyPr>
          <a:lstStyle/>
          <a:p>
            <a:r>
              <a:rPr kumimoji="1" lang="ja-JP" altLang="en-US" sz="1000" dirty="0">
                <a:latin typeface="+mn-ea"/>
              </a:rPr>
              <a:t>小売業といっても、地方に多店舗展開しているスーパーから町の小さな雑貨店まで千差万別です。ここでは、中小規模の小売業（地域限定・　大きくても２～３店舗程度の運営）について、事業性の把握や目利きの初動に必要なポイントをまとめます</a:t>
            </a:r>
            <a:r>
              <a:rPr kumimoji="1" lang="ja-JP" altLang="en-US" sz="1000" dirty="0"/>
              <a:t>。</a:t>
            </a:r>
            <a:endParaRPr kumimoji="1" lang="en-US" altLang="ja-JP" sz="1000" dirty="0"/>
          </a:p>
        </p:txBody>
      </p:sp>
      <p:grpSp>
        <p:nvGrpSpPr>
          <p:cNvPr id="5" name="グループ化 4">
            <a:extLst>
              <a:ext uri="{FF2B5EF4-FFF2-40B4-BE49-F238E27FC236}">
                <a16:creationId xmlns:a16="http://schemas.microsoft.com/office/drawing/2014/main" id="{2F50EC1B-7A48-B201-988A-B5A2148DA3CD}"/>
              </a:ext>
            </a:extLst>
          </p:cNvPr>
          <p:cNvGrpSpPr/>
          <p:nvPr/>
        </p:nvGrpSpPr>
        <p:grpSpPr>
          <a:xfrm>
            <a:off x="277016" y="1089396"/>
            <a:ext cx="3148012" cy="885825"/>
            <a:chOff x="333374" y="789944"/>
            <a:chExt cx="3148012" cy="885825"/>
          </a:xfrm>
        </p:grpSpPr>
        <p:grpSp>
          <p:nvGrpSpPr>
            <p:cNvPr id="6" name="グループ化 5">
              <a:extLst>
                <a:ext uri="{FF2B5EF4-FFF2-40B4-BE49-F238E27FC236}">
                  <a16:creationId xmlns:a16="http://schemas.microsoft.com/office/drawing/2014/main" id="{7DCCBCE0-55F4-5640-3DAB-55A8A893F51E}"/>
                </a:ext>
              </a:extLst>
            </p:cNvPr>
            <p:cNvGrpSpPr/>
            <p:nvPr/>
          </p:nvGrpSpPr>
          <p:grpSpPr>
            <a:xfrm>
              <a:off x="333374" y="789944"/>
              <a:ext cx="1162051" cy="885825"/>
              <a:chOff x="295274" y="1523999"/>
              <a:chExt cx="1162051" cy="885825"/>
            </a:xfrm>
          </p:grpSpPr>
          <p:sp>
            <p:nvSpPr>
              <p:cNvPr id="8" name="楕円 7">
                <a:extLst>
                  <a:ext uri="{FF2B5EF4-FFF2-40B4-BE49-F238E27FC236}">
                    <a16:creationId xmlns:a16="http://schemas.microsoft.com/office/drawing/2014/main" id="{AE359A42-B935-5402-4D21-50BC8B9974D9}"/>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61BDF90-0237-FC2A-1866-8FFCF2F8C0E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dirty="0">
                    <a:solidFill>
                      <a:schemeClr val="accent1">
                        <a:lumMod val="60000"/>
                        <a:lumOff val="40000"/>
                      </a:schemeClr>
                    </a:solidFill>
                    <a:latin typeface="Britannic Bold" panose="020B0903060703020204" pitchFamily="34" charset="0"/>
                  </a:rPr>
                  <a:t>１</a:t>
                </a:r>
              </a:p>
            </p:txBody>
          </p:sp>
        </p:grpSp>
        <p:sp>
          <p:nvSpPr>
            <p:cNvPr id="7" name="正方形/長方形 6">
              <a:extLst>
                <a:ext uri="{FF2B5EF4-FFF2-40B4-BE49-F238E27FC236}">
                  <a16:creationId xmlns:a16="http://schemas.microsoft.com/office/drawing/2014/main" id="{0978C235-D67B-0566-D621-593CFF906267}"/>
                </a:ext>
              </a:extLst>
            </p:cNvPr>
            <p:cNvSpPr/>
            <p:nvPr/>
          </p:nvSpPr>
          <p:spPr>
            <a:xfrm>
              <a:off x="1500185" y="931187"/>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総資本回転率</a:t>
              </a:r>
              <a:endParaRPr kumimoji="1" lang="en-US" altLang="ja-JP" sz="1400" b="1" dirty="0">
                <a:solidFill>
                  <a:schemeClr val="tx1"/>
                </a:solidFill>
              </a:endParaRPr>
            </a:p>
          </p:txBody>
        </p:sp>
      </p:grpSp>
      <p:grpSp>
        <p:nvGrpSpPr>
          <p:cNvPr id="10" name="グループ化 9">
            <a:extLst>
              <a:ext uri="{FF2B5EF4-FFF2-40B4-BE49-F238E27FC236}">
                <a16:creationId xmlns:a16="http://schemas.microsoft.com/office/drawing/2014/main" id="{D1DB30C5-5619-3BB3-6B52-523EEA2E01DB}"/>
              </a:ext>
            </a:extLst>
          </p:cNvPr>
          <p:cNvGrpSpPr/>
          <p:nvPr/>
        </p:nvGrpSpPr>
        <p:grpSpPr>
          <a:xfrm>
            <a:off x="295822" y="3524508"/>
            <a:ext cx="3148012" cy="885825"/>
            <a:chOff x="333374" y="1883470"/>
            <a:chExt cx="3148012" cy="885825"/>
          </a:xfrm>
        </p:grpSpPr>
        <p:grpSp>
          <p:nvGrpSpPr>
            <p:cNvPr id="11" name="グループ化 10">
              <a:extLst>
                <a:ext uri="{FF2B5EF4-FFF2-40B4-BE49-F238E27FC236}">
                  <a16:creationId xmlns:a16="http://schemas.microsoft.com/office/drawing/2014/main" id="{F8414671-116A-E70D-64D3-39DFFC5742C2}"/>
                </a:ext>
              </a:extLst>
            </p:cNvPr>
            <p:cNvGrpSpPr/>
            <p:nvPr/>
          </p:nvGrpSpPr>
          <p:grpSpPr>
            <a:xfrm>
              <a:off x="333374" y="1883470"/>
              <a:ext cx="1162051" cy="885825"/>
              <a:chOff x="2409824" y="3038474"/>
              <a:chExt cx="1162051" cy="885825"/>
            </a:xfrm>
          </p:grpSpPr>
          <p:sp>
            <p:nvSpPr>
              <p:cNvPr id="13" name="楕円 12">
                <a:extLst>
                  <a:ext uri="{FF2B5EF4-FFF2-40B4-BE49-F238E27FC236}">
                    <a16:creationId xmlns:a16="http://schemas.microsoft.com/office/drawing/2014/main" id="{3625EF6E-CB11-30C3-F69E-ECB829315937}"/>
                  </a:ext>
                </a:extLst>
              </p:cNvPr>
              <p:cNvSpPr/>
              <p:nvPr/>
            </p:nvSpPr>
            <p:spPr>
              <a:xfrm>
                <a:off x="2409824" y="3038474"/>
                <a:ext cx="895350" cy="885825"/>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F7283518-5F6B-0284-5BA2-1BD49B941ED3}"/>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dirty="0">
                    <a:solidFill>
                      <a:schemeClr val="accent2">
                        <a:lumMod val="60000"/>
                        <a:lumOff val="40000"/>
                      </a:schemeClr>
                    </a:solidFill>
                    <a:latin typeface="Britannic Bold" panose="020B0903060703020204" pitchFamily="34" charset="0"/>
                  </a:rPr>
                  <a:t>２</a:t>
                </a:r>
              </a:p>
            </p:txBody>
          </p:sp>
        </p:grpSp>
        <p:sp>
          <p:nvSpPr>
            <p:cNvPr id="12" name="正方形/長方形 11">
              <a:extLst>
                <a:ext uri="{FF2B5EF4-FFF2-40B4-BE49-F238E27FC236}">
                  <a16:creationId xmlns:a16="http://schemas.microsoft.com/office/drawing/2014/main" id="{C3E5D680-F416-4C76-0079-75D09CD6039A}"/>
                </a:ext>
              </a:extLst>
            </p:cNvPr>
            <p:cNvSpPr/>
            <p:nvPr/>
          </p:nvSpPr>
          <p:spPr>
            <a:xfrm>
              <a:off x="1500185" y="2034426"/>
              <a:ext cx="1981201" cy="583911"/>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売上高総利益率</a:t>
              </a:r>
              <a:endParaRPr kumimoji="1" lang="en-US" altLang="ja-JP" sz="1400" b="1" dirty="0">
                <a:solidFill>
                  <a:schemeClr val="tx1"/>
                </a:solidFill>
              </a:endParaRPr>
            </a:p>
          </p:txBody>
        </p:sp>
      </p:grpSp>
      <p:sp>
        <p:nvSpPr>
          <p:cNvPr id="20" name="テキスト ボックス 19">
            <a:extLst>
              <a:ext uri="{FF2B5EF4-FFF2-40B4-BE49-F238E27FC236}">
                <a16:creationId xmlns:a16="http://schemas.microsoft.com/office/drawing/2014/main" id="{E4CC9CBB-AAFA-2AAB-3AEC-C37E694CBE5A}"/>
              </a:ext>
            </a:extLst>
          </p:cNvPr>
          <p:cNvSpPr txBox="1"/>
          <p:nvPr/>
        </p:nvSpPr>
        <p:spPr>
          <a:xfrm>
            <a:off x="3479342" y="3610304"/>
            <a:ext cx="6141810" cy="707886"/>
          </a:xfrm>
          <a:prstGeom prst="rect">
            <a:avLst/>
          </a:prstGeom>
          <a:noFill/>
        </p:spPr>
        <p:txBody>
          <a:bodyPr wrap="square" rtlCol="0">
            <a:spAutoFit/>
          </a:bodyPr>
          <a:lstStyle/>
          <a:p>
            <a:r>
              <a:rPr kumimoji="1" lang="ja-JP" altLang="en-US" sz="1000" dirty="0">
                <a:latin typeface="+mn-ea"/>
              </a:rPr>
              <a:t>□　小売業の特徴は、取扱品目によって大きく変化することが多く、また規模による違いも大きい</a:t>
            </a:r>
            <a:endParaRPr kumimoji="1" lang="en-US" altLang="ja-JP" sz="1000" dirty="0">
              <a:latin typeface="+mn-ea"/>
            </a:endParaRPr>
          </a:p>
          <a:p>
            <a:r>
              <a:rPr kumimoji="1" lang="ja-JP" altLang="en-US" sz="1000" dirty="0">
                <a:latin typeface="+mn-ea"/>
              </a:rPr>
              <a:t>□　規模・取扱商材等が類似した比較しやすい業界平均比較があれば参考になるが、適切な比較指標</a:t>
            </a:r>
            <a:endParaRPr kumimoji="1" lang="en-US" altLang="ja-JP" sz="1000" dirty="0">
              <a:latin typeface="+mn-ea"/>
            </a:endParaRPr>
          </a:p>
          <a:p>
            <a:r>
              <a:rPr kumimoji="1" lang="ja-JP" altLang="en-US" sz="1000" dirty="0">
                <a:latin typeface="+mn-ea"/>
              </a:rPr>
              <a:t>　　が見つからないことが多い</a:t>
            </a:r>
            <a:endParaRPr kumimoji="1" lang="en-US" altLang="ja-JP" sz="1000" dirty="0">
              <a:latin typeface="+mn-ea"/>
            </a:endParaRPr>
          </a:p>
          <a:p>
            <a:r>
              <a:rPr kumimoji="1" lang="ja-JP" altLang="en-US" sz="1000" dirty="0">
                <a:latin typeface="+mn-ea"/>
              </a:rPr>
              <a:t>□　売上</a:t>
            </a:r>
            <a:r>
              <a:rPr kumimoji="1" lang="ja-JP" altLang="en-US" sz="1000" dirty="0"/>
              <a:t>高</a:t>
            </a:r>
            <a:r>
              <a:rPr kumimoji="1" lang="ja-JP" altLang="en-US" sz="1000" dirty="0">
                <a:latin typeface="+mn-ea"/>
              </a:rPr>
              <a:t>総利益率についても、他社比較よりも自社の３年程度の傾向をみるとよい</a:t>
            </a:r>
          </a:p>
        </p:txBody>
      </p:sp>
      <p:sp>
        <p:nvSpPr>
          <p:cNvPr id="21" name="テキスト ボックス 20">
            <a:extLst>
              <a:ext uri="{FF2B5EF4-FFF2-40B4-BE49-F238E27FC236}">
                <a16:creationId xmlns:a16="http://schemas.microsoft.com/office/drawing/2014/main" id="{CEFF54EA-CC14-A9EB-623C-4002BB2E24B6}"/>
              </a:ext>
            </a:extLst>
          </p:cNvPr>
          <p:cNvSpPr txBox="1"/>
          <p:nvPr/>
        </p:nvSpPr>
        <p:spPr>
          <a:xfrm>
            <a:off x="3460292" y="1164026"/>
            <a:ext cx="6265995" cy="707886"/>
          </a:xfrm>
          <a:prstGeom prst="rect">
            <a:avLst/>
          </a:prstGeom>
          <a:noFill/>
        </p:spPr>
        <p:txBody>
          <a:bodyPr wrap="square" rtlCol="0">
            <a:spAutoFit/>
          </a:bodyPr>
          <a:lstStyle/>
          <a:p>
            <a:r>
              <a:rPr kumimoji="1" lang="ja-JP" altLang="en-US" sz="1000" dirty="0">
                <a:latin typeface="+mn-ea"/>
              </a:rPr>
              <a:t>□　一般論として「小売業は事業資産を繰り回して、どれだけ売上高を確保しているか」が事業の</a:t>
            </a:r>
            <a:endParaRPr kumimoji="1" lang="en-US" altLang="ja-JP" sz="1000" dirty="0">
              <a:latin typeface="+mn-ea"/>
            </a:endParaRPr>
          </a:p>
          <a:p>
            <a:r>
              <a:rPr kumimoji="1" lang="ja-JP" altLang="en-US" sz="1000" dirty="0">
                <a:latin typeface="+mn-ea"/>
              </a:rPr>
              <a:t>　　基軸になりやすいので、３年程度の傾向で事業全体の大まかな流れをつかむ</a:t>
            </a:r>
            <a:endParaRPr kumimoji="1" lang="en-US" altLang="ja-JP" sz="1000" dirty="0">
              <a:latin typeface="+mn-ea"/>
            </a:endParaRPr>
          </a:p>
          <a:p>
            <a:r>
              <a:rPr kumimoji="1" lang="ja-JP" altLang="en-US" sz="1000" dirty="0">
                <a:latin typeface="+mn-ea"/>
              </a:rPr>
              <a:t>□　“自社物件”か“賃借物件”かにより、数値の変化もあるため、業界平均との比較よりも、個社別の</a:t>
            </a:r>
            <a:endParaRPr kumimoji="1" lang="en-US" altLang="ja-JP" sz="1000" dirty="0">
              <a:latin typeface="+mn-ea"/>
            </a:endParaRPr>
          </a:p>
          <a:p>
            <a:r>
              <a:rPr kumimoji="1" lang="ja-JP" altLang="en-US" sz="1000" dirty="0">
                <a:latin typeface="+mn-ea"/>
              </a:rPr>
              <a:t>　　傾向・変動に注視することもポイント</a:t>
            </a:r>
          </a:p>
        </p:txBody>
      </p:sp>
      <p:sp>
        <p:nvSpPr>
          <p:cNvPr id="47" name="テキスト ボックス 46">
            <a:extLst>
              <a:ext uri="{FF2B5EF4-FFF2-40B4-BE49-F238E27FC236}">
                <a16:creationId xmlns:a16="http://schemas.microsoft.com/office/drawing/2014/main" id="{26BC7D44-9775-0D94-13E4-D7EB6AF499EB}"/>
              </a:ext>
            </a:extLst>
          </p:cNvPr>
          <p:cNvSpPr txBox="1"/>
          <p:nvPr/>
        </p:nvSpPr>
        <p:spPr>
          <a:xfrm>
            <a:off x="544515" y="2086240"/>
            <a:ext cx="3086510" cy="1015663"/>
          </a:xfrm>
          <a:prstGeom prst="rect">
            <a:avLst/>
          </a:prstGeom>
          <a:noFill/>
        </p:spPr>
        <p:txBody>
          <a:bodyPr wrap="square" rtlCol="0">
            <a:spAutoFit/>
          </a:bodyPr>
          <a:lstStyle/>
          <a:p>
            <a:r>
              <a:rPr kumimoji="1" lang="ja-JP" altLang="en-US" sz="1000" spc="-50" dirty="0">
                <a:latin typeface="+mn-ea"/>
              </a:rPr>
              <a:t>　</a:t>
            </a:r>
            <a:r>
              <a:rPr kumimoji="1" lang="ja-JP" altLang="en-US" sz="1000" spc="-60" dirty="0">
                <a:latin typeface="+mn-ea"/>
              </a:rPr>
              <a:t>経営分析の最も基本的な指標の一つに</a:t>
            </a:r>
            <a:r>
              <a:rPr kumimoji="1" lang="en-US" altLang="ja-JP" sz="1000" spc="-60" dirty="0">
                <a:latin typeface="+mn-ea"/>
              </a:rPr>
              <a:t>ROA</a:t>
            </a:r>
            <a:r>
              <a:rPr kumimoji="1" lang="ja-JP" altLang="en-US" sz="1000" spc="-60" dirty="0">
                <a:latin typeface="+mn-ea"/>
              </a:rPr>
              <a:t>があります。</a:t>
            </a:r>
            <a:r>
              <a:rPr kumimoji="1" lang="en-US" altLang="ja-JP" sz="1000" spc="-60" dirty="0">
                <a:latin typeface="+mn-ea"/>
              </a:rPr>
              <a:t>ROA</a:t>
            </a:r>
            <a:r>
              <a:rPr kumimoji="1" lang="ja-JP" altLang="en-US" sz="1000" spc="-60" dirty="0">
                <a:latin typeface="+mn-ea"/>
              </a:rPr>
              <a:t>とは</a:t>
            </a:r>
            <a:r>
              <a:rPr kumimoji="1" lang="en-US" altLang="ja-JP" sz="1000" spc="-60" dirty="0">
                <a:latin typeface="+mn-ea"/>
              </a:rPr>
              <a:t>『</a:t>
            </a:r>
            <a:r>
              <a:rPr kumimoji="1" lang="ja-JP" altLang="en-US" sz="1000" spc="-60" dirty="0">
                <a:latin typeface="+mn-ea"/>
              </a:rPr>
              <a:t>経営資産からどれだけの利益を稼いでいるか？</a:t>
            </a:r>
            <a:r>
              <a:rPr kumimoji="1" lang="en-US" altLang="ja-JP" sz="1000" spc="-60" dirty="0">
                <a:latin typeface="+mn-ea"/>
              </a:rPr>
              <a:t>』</a:t>
            </a:r>
            <a:r>
              <a:rPr kumimoji="1" lang="ja-JP" altLang="en-US" sz="1000" spc="-60" dirty="0">
                <a:latin typeface="+mn-ea"/>
              </a:rPr>
              <a:t>を示します。右の</a:t>
            </a:r>
            <a:r>
              <a:rPr kumimoji="1" lang="en-US" altLang="ja-JP" sz="1000" spc="-60" dirty="0">
                <a:latin typeface="+mn-ea"/>
              </a:rPr>
              <a:t>ROA</a:t>
            </a:r>
            <a:r>
              <a:rPr kumimoji="1" lang="ja-JP" altLang="en-US" sz="1000" spc="-60" dirty="0">
                <a:latin typeface="+mn-ea"/>
              </a:rPr>
              <a:t>分解式では、小売業は一般的に、総資本回転率を基軸に</a:t>
            </a:r>
            <a:r>
              <a:rPr kumimoji="1" lang="en-US" altLang="ja-JP" sz="1000" spc="-60" dirty="0">
                <a:latin typeface="+mn-ea"/>
              </a:rPr>
              <a:t>ROA</a:t>
            </a:r>
            <a:r>
              <a:rPr kumimoji="1" lang="ja-JP" altLang="en-US" sz="1000" spc="-60" dirty="0" err="1">
                <a:latin typeface="+mn-ea"/>
              </a:rPr>
              <a:t>を向</a:t>
            </a:r>
            <a:r>
              <a:rPr kumimoji="1" lang="ja-JP" altLang="en-US" sz="1000" spc="-60" dirty="0">
                <a:latin typeface="+mn-ea"/>
              </a:rPr>
              <a:t>上させる</a:t>
            </a:r>
            <a:r>
              <a:rPr kumimoji="1" lang="ja-JP" altLang="en-US" sz="1000" spc="-20" dirty="0">
                <a:latin typeface="+mn-ea"/>
              </a:rPr>
              <a:t>傾向が強いため、一つの目安ですが、着眼点として</a:t>
            </a:r>
            <a:r>
              <a:rPr kumimoji="1" lang="ja-JP" altLang="en-US" sz="1000" spc="-60" dirty="0">
                <a:latin typeface="+mn-ea"/>
              </a:rPr>
              <a:t>留意することもポイントになります。</a:t>
            </a:r>
            <a:endParaRPr kumimoji="1" lang="en-US" altLang="ja-JP" sz="1000" spc="-60" dirty="0">
              <a:latin typeface="+mn-ea"/>
            </a:endParaRPr>
          </a:p>
        </p:txBody>
      </p:sp>
      <p:sp>
        <p:nvSpPr>
          <p:cNvPr id="49" name="矢印: 右 48">
            <a:extLst>
              <a:ext uri="{FF2B5EF4-FFF2-40B4-BE49-F238E27FC236}">
                <a16:creationId xmlns:a16="http://schemas.microsoft.com/office/drawing/2014/main" id="{98119F8D-C5BD-1148-ECED-26205C329631}"/>
              </a:ext>
            </a:extLst>
          </p:cNvPr>
          <p:cNvSpPr/>
          <p:nvPr/>
        </p:nvSpPr>
        <p:spPr>
          <a:xfrm flipH="1">
            <a:off x="7981552" y="2560158"/>
            <a:ext cx="303535" cy="307777"/>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2" name="グループ化 51">
            <a:extLst>
              <a:ext uri="{FF2B5EF4-FFF2-40B4-BE49-F238E27FC236}">
                <a16:creationId xmlns:a16="http://schemas.microsoft.com/office/drawing/2014/main" id="{A883529B-BBCE-6316-BA2B-788A87F30022}"/>
              </a:ext>
            </a:extLst>
          </p:cNvPr>
          <p:cNvGrpSpPr/>
          <p:nvPr/>
        </p:nvGrpSpPr>
        <p:grpSpPr>
          <a:xfrm>
            <a:off x="3182915" y="2015370"/>
            <a:ext cx="6576417" cy="1202195"/>
            <a:chOff x="3182915" y="2525256"/>
            <a:chExt cx="6576417" cy="1202195"/>
          </a:xfrm>
        </p:grpSpPr>
        <p:sp>
          <p:nvSpPr>
            <p:cNvPr id="48" name="四角形: 角を丸くする 47">
              <a:extLst>
                <a:ext uri="{FF2B5EF4-FFF2-40B4-BE49-F238E27FC236}">
                  <a16:creationId xmlns:a16="http://schemas.microsoft.com/office/drawing/2014/main" id="{1F4A2327-0AF1-B376-B409-ED673347DCB0}"/>
                </a:ext>
              </a:extLst>
            </p:cNvPr>
            <p:cNvSpPr/>
            <p:nvPr/>
          </p:nvSpPr>
          <p:spPr>
            <a:xfrm>
              <a:off x="6360823" y="2525256"/>
              <a:ext cx="3325401" cy="1202195"/>
            </a:xfrm>
            <a:prstGeom prst="roundRect">
              <a:avLst>
                <a:gd name="adj" fmla="val 8744"/>
              </a:avLst>
            </a:prstGeom>
            <a:solidFill>
              <a:schemeClr val="bg1">
                <a:lumMod val="85000"/>
                <a:alpha val="32000"/>
              </a:schemeClr>
            </a:solidFill>
            <a:ln w="44450">
              <a:solidFill>
                <a:srgbClr val="FFC000">
                  <a:alpha val="2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nvGrpSpPr>
            <p:cNvPr id="46" name="グループ化 45">
              <a:extLst>
                <a:ext uri="{FF2B5EF4-FFF2-40B4-BE49-F238E27FC236}">
                  <a16:creationId xmlns:a16="http://schemas.microsoft.com/office/drawing/2014/main" id="{E250EFDA-8F68-F89B-1452-0A1B8461F42D}"/>
                </a:ext>
              </a:extLst>
            </p:cNvPr>
            <p:cNvGrpSpPr/>
            <p:nvPr/>
          </p:nvGrpSpPr>
          <p:grpSpPr>
            <a:xfrm>
              <a:off x="3182915" y="2656230"/>
              <a:ext cx="5576469" cy="902579"/>
              <a:chOff x="1367256" y="2560252"/>
              <a:chExt cx="5576469" cy="902579"/>
            </a:xfrm>
          </p:grpSpPr>
          <p:sp>
            <p:nvSpPr>
              <p:cNvPr id="27" name="テキスト ボックス 26">
                <a:extLst>
                  <a:ext uri="{FF2B5EF4-FFF2-40B4-BE49-F238E27FC236}">
                    <a16:creationId xmlns:a16="http://schemas.microsoft.com/office/drawing/2014/main" id="{653D814A-0CC0-EA37-3454-E9A24F6F3FB7}"/>
                  </a:ext>
                </a:extLst>
              </p:cNvPr>
              <p:cNvSpPr txBox="1"/>
              <p:nvPr/>
            </p:nvSpPr>
            <p:spPr>
              <a:xfrm>
                <a:off x="2370460" y="2955000"/>
                <a:ext cx="438150" cy="338554"/>
              </a:xfrm>
              <a:prstGeom prst="rect">
                <a:avLst/>
              </a:prstGeom>
              <a:noFill/>
            </p:spPr>
            <p:txBody>
              <a:bodyPr wrap="square" rtlCol="0">
                <a:spAutoFit/>
              </a:bodyPr>
              <a:lstStyle/>
              <a:p>
                <a:pPr algn="ctr"/>
                <a:r>
                  <a:rPr kumimoji="1" lang="en-US" altLang="ja-JP" sz="1600" b="1" dirty="0">
                    <a:latin typeface="+mn-ea"/>
                  </a:rPr>
                  <a:t>=</a:t>
                </a:r>
                <a:endParaRPr kumimoji="1" lang="ja-JP" altLang="en-US" sz="1600" b="1" dirty="0">
                  <a:latin typeface="+mn-ea"/>
                </a:endParaRPr>
              </a:p>
            </p:txBody>
          </p:sp>
          <p:grpSp>
            <p:nvGrpSpPr>
              <p:cNvPr id="45" name="グループ化 44">
                <a:extLst>
                  <a:ext uri="{FF2B5EF4-FFF2-40B4-BE49-F238E27FC236}">
                    <a16:creationId xmlns:a16="http://schemas.microsoft.com/office/drawing/2014/main" id="{A6B814C7-2DEE-7AEB-3308-7387A580DA72}"/>
                  </a:ext>
                </a:extLst>
              </p:cNvPr>
              <p:cNvGrpSpPr/>
              <p:nvPr/>
            </p:nvGrpSpPr>
            <p:grpSpPr>
              <a:xfrm>
                <a:off x="1367256" y="2560252"/>
                <a:ext cx="5576469" cy="902579"/>
                <a:chOff x="1367256" y="2560252"/>
                <a:chExt cx="5576469" cy="902579"/>
              </a:xfrm>
            </p:grpSpPr>
            <p:sp>
              <p:nvSpPr>
                <p:cNvPr id="24" name="テキスト ボックス 23">
                  <a:extLst>
                    <a:ext uri="{FF2B5EF4-FFF2-40B4-BE49-F238E27FC236}">
                      <a16:creationId xmlns:a16="http://schemas.microsoft.com/office/drawing/2014/main" id="{47BB76C7-3146-65F5-2488-7AEEC35991B1}"/>
                    </a:ext>
                  </a:extLst>
                </p:cNvPr>
                <p:cNvSpPr txBox="1"/>
                <p:nvPr/>
              </p:nvSpPr>
              <p:spPr>
                <a:xfrm>
                  <a:off x="1367256" y="2920405"/>
                  <a:ext cx="1757284" cy="500137"/>
                </a:xfrm>
                <a:prstGeom prst="rect">
                  <a:avLst/>
                </a:prstGeom>
                <a:noFill/>
              </p:spPr>
              <p:txBody>
                <a:bodyPr wrap="square" rtlCol="0">
                  <a:spAutoFit/>
                </a:bodyPr>
                <a:lstStyle/>
                <a:p>
                  <a:pPr algn="ctr"/>
                  <a:r>
                    <a:rPr kumimoji="1" lang="en-US" altLang="ja-JP" sz="1600" b="1" dirty="0">
                      <a:latin typeface="+mn-ea"/>
                    </a:rPr>
                    <a:t>ROA</a:t>
                  </a:r>
                </a:p>
                <a:p>
                  <a:pPr algn="ctr"/>
                  <a:r>
                    <a:rPr kumimoji="1" lang="ja-JP" altLang="en-US" sz="1000" b="1" dirty="0">
                      <a:latin typeface="+mn-ea"/>
                    </a:rPr>
                    <a:t>分解すると・・</a:t>
                  </a:r>
                </a:p>
              </p:txBody>
            </p:sp>
            <p:grpSp>
              <p:nvGrpSpPr>
                <p:cNvPr id="44" name="グループ化 43">
                  <a:extLst>
                    <a:ext uri="{FF2B5EF4-FFF2-40B4-BE49-F238E27FC236}">
                      <a16:creationId xmlns:a16="http://schemas.microsoft.com/office/drawing/2014/main" id="{D5A4FBE0-E708-0C72-FA3B-5B2DD138CB1F}"/>
                    </a:ext>
                  </a:extLst>
                </p:cNvPr>
                <p:cNvGrpSpPr/>
                <p:nvPr/>
              </p:nvGrpSpPr>
              <p:grpSpPr>
                <a:xfrm>
                  <a:off x="3952876" y="2560252"/>
                  <a:ext cx="2990849" cy="902579"/>
                  <a:chOff x="3952876" y="2560252"/>
                  <a:chExt cx="2990849" cy="902579"/>
                </a:xfrm>
              </p:grpSpPr>
              <p:cxnSp>
                <p:nvCxnSpPr>
                  <p:cNvPr id="29" name="直線コネクタ 28">
                    <a:extLst>
                      <a:ext uri="{FF2B5EF4-FFF2-40B4-BE49-F238E27FC236}">
                        <a16:creationId xmlns:a16="http://schemas.microsoft.com/office/drawing/2014/main" id="{8ABAB7A4-11D0-BD0B-0403-F132BF18EC1C}"/>
                      </a:ext>
                    </a:extLst>
                  </p:cNvPr>
                  <p:cNvCxnSpPr>
                    <a:cxnSpLocks/>
                  </p:cNvCxnSpPr>
                  <p:nvPr/>
                </p:nvCxnSpPr>
                <p:spPr>
                  <a:xfrm>
                    <a:off x="4667212" y="3138172"/>
                    <a:ext cx="1466928" cy="0"/>
                  </a:xfrm>
                  <a:prstGeom prst="line">
                    <a:avLst/>
                  </a:prstGeom>
                  <a:ln w="412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2029A85F-19B3-742E-AA28-EBD1BA8606C5}"/>
                      </a:ext>
                    </a:extLst>
                  </p:cNvPr>
                  <p:cNvSpPr txBox="1"/>
                  <p:nvPr/>
                </p:nvSpPr>
                <p:spPr>
                  <a:xfrm>
                    <a:off x="4678740" y="2854224"/>
                    <a:ext cx="1443741" cy="261610"/>
                  </a:xfrm>
                  <a:prstGeom prst="rect">
                    <a:avLst/>
                  </a:prstGeom>
                  <a:noFill/>
                </p:spPr>
                <p:txBody>
                  <a:bodyPr wrap="square" rtlCol="0">
                    <a:spAutoFit/>
                  </a:bodyPr>
                  <a:lstStyle/>
                  <a:p>
                    <a:pPr algn="ctr"/>
                    <a:r>
                      <a:rPr kumimoji="1" lang="ja-JP" altLang="en-US" sz="1100" b="1" dirty="0">
                        <a:latin typeface="+mn-ea"/>
                      </a:rPr>
                      <a:t>売   上   高</a:t>
                    </a:r>
                  </a:p>
                </p:txBody>
              </p:sp>
              <p:sp>
                <p:nvSpPr>
                  <p:cNvPr id="31" name="テキスト ボックス 30">
                    <a:extLst>
                      <a:ext uri="{FF2B5EF4-FFF2-40B4-BE49-F238E27FC236}">
                        <a16:creationId xmlns:a16="http://schemas.microsoft.com/office/drawing/2014/main" id="{95A028FA-2350-5C12-238B-96B4C9191D19}"/>
                      </a:ext>
                    </a:extLst>
                  </p:cNvPr>
                  <p:cNvSpPr txBox="1"/>
                  <p:nvPr/>
                </p:nvSpPr>
                <p:spPr>
                  <a:xfrm>
                    <a:off x="3952876" y="3201221"/>
                    <a:ext cx="2990849" cy="261610"/>
                  </a:xfrm>
                  <a:prstGeom prst="rect">
                    <a:avLst/>
                  </a:prstGeom>
                  <a:noFill/>
                </p:spPr>
                <p:txBody>
                  <a:bodyPr wrap="square" rtlCol="0">
                    <a:spAutoFit/>
                  </a:bodyPr>
                  <a:lstStyle/>
                  <a:p>
                    <a:pPr algn="ctr"/>
                    <a:r>
                      <a:rPr kumimoji="1" lang="ja-JP" altLang="en-US" sz="1100" b="1" dirty="0">
                        <a:latin typeface="+mn-ea"/>
                      </a:rPr>
                      <a:t>総資産（自己資本</a:t>
                    </a:r>
                    <a:r>
                      <a:rPr kumimoji="1" lang="en-US" altLang="ja-JP" sz="1100" b="1" dirty="0">
                        <a:latin typeface="+mn-ea"/>
                      </a:rPr>
                      <a:t>+</a:t>
                    </a:r>
                    <a:r>
                      <a:rPr kumimoji="1" lang="ja-JP" altLang="en-US" sz="1100" b="1" dirty="0">
                        <a:latin typeface="+mn-ea"/>
                      </a:rPr>
                      <a:t>負債）</a:t>
                    </a:r>
                  </a:p>
                </p:txBody>
              </p:sp>
              <p:sp>
                <p:nvSpPr>
                  <p:cNvPr id="32" name="正方形/長方形 31">
                    <a:extLst>
                      <a:ext uri="{FF2B5EF4-FFF2-40B4-BE49-F238E27FC236}">
                        <a16:creationId xmlns:a16="http://schemas.microsoft.com/office/drawing/2014/main" id="{486071F9-BDF1-143B-DE0B-3050E225EA55}"/>
                      </a:ext>
                    </a:extLst>
                  </p:cNvPr>
                  <p:cNvSpPr/>
                  <p:nvPr/>
                </p:nvSpPr>
                <p:spPr>
                  <a:xfrm>
                    <a:off x="4662451" y="2560252"/>
                    <a:ext cx="1533603" cy="280928"/>
                  </a:xfrm>
                  <a:prstGeom prst="rect">
                    <a:avLst/>
                  </a:prstGeom>
                  <a:solidFill>
                    <a:schemeClr val="accent2">
                      <a:lumMod val="40000"/>
                      <a:lumOff val="60000"/>
                      <a:alpha val="39000"/>
                    </a:schemeClr>
                  </a:solidFill>
                  <a:ln w="47625">
                    <a:solidFill>
                      <a:schemeClr val="accent2">
                        <a:lumMod val="60000"/>
                        <a:lumOff val="40000"/>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lumMod val="50000"/>
                          </a:schemeClr>
                        </a:solidFill>
                        <a:latin typeface="+mn-ea"/>
                      </a:rPr>
                      <a:t>総資本（産）回転率</a:t>
                    </a:r>
                  </a:p>
                </p:txBody>
              </p:sp>
            </p:grpSp>
            <p:sp>
              <p:nvSpPr>
                <p:cNvPr id="28" name="テキスト ボックス 27">
                  <a:extLst>
                    <a:ext uri="{FF2B5EF4-FFF2-40B4-BE49-F238E27FC236}">
                      <a16:creationId xmlns:a16="http://schemas.microsoft.com/office/drawing/2014/main" id="{20BDBD31-EAE8-F6A2-7E9D-BE05D77C45CD}"/>
                    </a:ext>
                  </a:extLst>
                </p:cNvPr>
                <p:cNvSpPr txBox="1"/>
                <p:nvPr/>
              </p:nvSpPr>
              <p:spPr>
                <a:xfrm>
                  <a:off x="4154949" y="2984927"/>
                  <a:ext cx="438150" cy="307777"/>
                </a:xfrm>
                <a:prstGeom prst="rect">
                  <a:avLst/>
                </a:prstGeom>
                <a:noFill/>
              </p:spPr>
              <p:txBody>
                <a:bodyPr wrap="square" rtlCol="0">
                  <a:spAutoFit/>
                </a:bodyPr>
                <a:lstStyle/>
                <a:p>
                  <a:pPr algn="ctr"/>
                  <a:r>
                    <a:rPr kumimoji="1" lang="en-US" altLang="ja-JP" sz="1400" b="1" dirty="0">
                      <a:latin typeface="+mn-ea"/>
                    </a:rPr>
                    <a:t>×</a:t>
                  </a:r>
                  <a:endParaRPr kumimoji="1" lang="ja-JP" altLang="en-US" sz="1400" b="1" dirty="0">
                    <a:latin typeface="+mn-ea"/>
                  </a:endParaRPr>
                </a:p>
              </p:txBody>
            </p:sp>
            <p:grpSp>
              <p:nvGrpSpPr>
                <p:cNvPr id="43" name="グループ化 42">
                  <a:extLst>
                    <a:ext uri="{FF2B5EF4-FFF2-40B4-BE49-F238E27FC236}">
                      <a16:creationId xmlns:a16="http://schemas.microsoft.com/office/drawing/2014/main" id="{DD457360-2DC6-FD98-2A02-6055EB3C839E}"/>
                    </a:ext>
                  </a:extLst>
                </p:cNvPr>
                <p:cNvGrpSpPr/>
                <p:nvPr/>
              </p:nvGrpSpPr>
              <p:grpSpPr>
                <a:xfrm>
                  <a:off x="2497854" y="2560252"/>
                  <a:ext cx="2055021" cy="902579"/>
                  <a:chOff x="2497854" y="2560252"/>
                  <a:chExt cx="2055021" cy="902579"/>
                </a:xfrm>
              </p:grpSpPr>
              <p:sp>
                <p:nvSpPr>
                  <p:cNvPr id="33" name="テキスト ボックス 32">
                    <a:extLst>
                      <a:ext uri="{FF2B5EF4-FFF2-40B4-BE49-F238E27FC236}">
                        <a16:creationId xmlns:a16="http://schemas.microsoft.com/office/drawing/2014/main" id="{49DF3FCE-4D23-8A1B-2FD5-3BF90F57F135}"/>
                      </a:ext>
                    </a:extLst>
                  </p:cNvPr>
                  <p:cNvSpPr txBox="1"/>
                  <p:nvPr/>
                </p:nvSpPr>
                <p:spPr>
                  <a:xfrm>
                    <a:off x="2504999" y="3201221"/>
                    <a:ext cx="2047876" cy="261610"/>
                  </a:xfrm>
                  <a:prstGeom prst="rect">
                    <a:avLst/>
                  </a:prstGeom>
                  <a:noFill/>
                </p:spPr>
                <p:txBody>
                  <a:bodyPr wrap="square" rtlCol="0">
                    <a:spAutoFit/>
                  </a:bodyPr>
                  <a:lstStyle/>
                  <a:p>
                    <a:pPr algn="ctr"/>
                    <a:r>
                      <a:rPr kumimoji="1" lang="ja-JP" altLang="en-US" sz="1100" b="1" dirty="0">
                        <a:latin typeface="+mn-ea"/>
                      </a:rPr>
                      <a:t>売   上   高</a:t>
                    </a:r>
                  </a:p>
                </p:txBody>
              </p:sp>
              <p:sp>
                <p:nvSpPr>
                  <p:cNvPr id="34" name="テキスト ボックス 33">
                    <a:extLst>
                      <a:ext uri="{FF2B5EF4-FFF2-40B4-BE49-F238E27FC236}">
                        <a16:creationId xmlns:a16="http://schemas.microsoft.com/office/drawing/2014/main" id="{AF21C1DC-AB5A-7731-2FD2-9C3C58BDFA0B}"/>
                      </a:ext>
                    </a:extLst>
                  </p:cNvPr>
                  <p:cNvSpPr txBox="1"/>
                  <p:nvPr/>
                </p:nvSpPr>
                <p:spPr>
                  <a:xfrm>
                    <a:off x="2497854" y="2854224"/>
                    <a:ext cx="2047876" cy="261610"/>
                  </a:xfrm>
                  <a:prstGeom prst="rect">
                    <a:avLst/>
                  </a:prstGeom>
                  <a:noFill/>
                </p:spPr>
                <p:txBody>
                  <a:bodyPr wrap="square" rtlCol="0">
                    <a:spAutoFit/>
                  </a:bodyPr>
                  <a:lstStyle/>
                  <a:p>
                    <a:pPr algn="ctr"/>
                    <a:r>
                      <a:rPr kumimoji="1" lang="ja-JP" altLang="en-US" sz="1100" b="1" dirty="0">
                        <a:latin typeface="+mn-ea"/>
                      </a:rPr>
                      <a:t>当 期 利 益</a:t>
                    </a:r>
                  </a:p>
                </p:txBody>
              </p:sp>
              <p:sp>
                <p:nvSpPr>
                  <p:cNvPr id="36" name="正方形/長方形 35">
                    <a:extLst>
                      <a:ext uri="{FF2B5EF4-FFF2-40B4-BE49-F238E27FC236}">
                        <a16:creationId xmlns:a16="http://schemas.microsoft.com/office/drawing/2014/main" id="{A2A13F6E-D7ED-AA5A-5B1C-7D94D97E56E2}"/>
                      </a:ext>
                    </a:extLst>
                  </p:cNvPr>
                  <p:cNvSpPr/>
                  <p:nvPr/>
                </p:nvSpPr>
                <p:spPr>
                  <a:xfrm>
                    <a:off x="2720065" y="2560252"/>
                    <a:ext cx="1528125" cy="261888"/>
                  </a:xfrm>
                  <a:prstGeom prst="rect">
                    <a:avLst/>
                  </a:prstGeom>
                  <a:solidFill>
                    <a:schemeClr val="accent5">
                      <a:lumMod val="40000"/>
                      <a:lumOff val="60000"/>
                      <a:alpha val="40000"/>
                    </a:schemeClr>
                  </a:solidFill>
                  <a:ln w="47625">
                    <a:solidFill>
                      <a:schemeClr val="accent5">
                        <a:lumMod val="75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lumMod val="50000"/>
                          </a:schemeClr>
                        </a:solidFill>
                        <a:latin typeface="+mn-ea"/>
                      </a:rPr>
                      <a:t>売上高当期純利益率</a:t>
                    </a:r>
                  </a:p>
                </p:txBody>
              </p:sp>
              <p:cxnSp>
                <p:nvCxnSpPr>
                  <p:cNvPr id="42" name="直線コネクタ 41">
                    <a:extLst>
                      <a:ext uri="{FF2B5EF4-FFF2-40B4-BE49-F238E27FC236}">
                        <a16:creationId xmlns:a16="http://schemas.microsoft.com/office/drawing/2014/main" id="{031BE5BF-E6CE-744D-27E8-2D7644E1D721}"/>
                      </a:ext>
                    </a:extLst>
                  </p:cNvPr>
                  <p:cNvCxnSpPr>
                    <a:cxnSpLocks/>
                  </p:cNvCxnSpPr>
                  <p:nvPr/>
                </p:nvCxnSpPr>
                <p:spPr>
                  <a:xfrm>
                    <a:off x="2781262" y="3138172"/>
                    <a:ext cx="1466928" cy="0"/>
                  </a:xfrm>
                  <a:prstGeom prst="line">
                    <a:avLst/>
                  </a:prstGeom>
                  <a:ln w="41275">
                    <a:solidFill>
                      <a:srgbClr val="0070C0">
                        <a:alpha val="49000"/>
                      </a:srgbClr>
                    </a:solidFill>
                  </a:ln>
                </p:spPr>
                <p:style>
                  <a:lnRef idx="1">
                    <a:schemeClr val="accent1"/>
                  </a:lnRef>
                  <a:fillRef idx="0">
                    <a:schemeClr val="accent1"/>
                  </a:fillRef>
                  <a:effectRef idx="0">
                    <a:schemeClr val="accent1"/>
                  </a:effectRef>
                  <a:fontRef idx="minor">
                    <a:schemeClr val="tx1"/>
                  </a:fontRef>
                </p:style>
              </p:cxnSp>
            </p:grpSp>
          </p:grpSp>
        </p:grpSp>
        <p:sp>
          <p:nvSpPr>
            <p:cNvPr id="51" name="テキスト ボックス 50">
              <a:extLst>
                <a:ext uri="{FF2B5EF4-FFF2-40B4-BE49-F238E27FC236}">
                  <a16:creationId xmlns:a16="http://schemas.microsoft.com/office/drawing/2014/main" id="{7C3C1CEB-CBE1-B41E-C21E-6F9E5C475DD9}"/>
                </a:ext>
              </a:extLst>
            </p:cNvPr>
            <p:cNvSpPr txBox="1"/>
            <p:nvPr/>
          </p:nvSpPr>
          <p:spPr>
            <a:xfrm>
              <a:off x="8221906" y="2789368"/>
              <a:ext cx="1537426" cy="861774"/>
            </a:xfrm>
            <a:prstGeom prst="rect">
              <a:avLst/>
            </a:prstGeom>
            <a:noFill/>
          </p:spPr>
          <p:txBody>
            <a:bodyPr wrap="square" rtlCol="0">
              <a:spAutoFit/>
            </a:bodyPr>
            <a:lstStyle/>
            <a:p>
              <a:r>
                <a:rPr kumimoji="1" lang="ja-JP" altLang="en-US" sz="1000" dirty="0">
                  <a:latin typeface="+mn-ea"/>
                </a:rPr>
                <a:t>小売業は、余程希少性や専門性の高い分野の商材を扱ってない限り、総資本（産）回転率は大切な指標</a:t>
              </a:r>
            </a:p>
          </p:txBody>
        </p:sp>
      </p:grpSp>
      <p:sp>
        <p:nvSpPr>
          <p:cNvPr id="99" name="テキスト ボックス 98">
            <a:extLst>
              <a:ext uri="{FF2B5EF4-FFF2-40B4-BE49-F238E27FC236}">
                <a16:creationId xmlns:a16="http://schemas.microsoft.com/office/drawing/2014/main" id="{C5B02DC3-D16C-193F-930D-6D8564082B75}"/>
              </a:ext>
            </a:extLst>
          </p:cNvPr>
          <p:cNvSpPr txBox="1"/>
          <p:nvPr/>
        </p:nvSpPr>
        <p:spPr>
          <a:xfrm>
            <a:off x="2723627" y="5806370"/>
            <a:ext cx="6870630" cy="215444"/>
          </a:xfrm>
          <a:prstGeom prst="rect">
            <a:avLst/>
          </a:prstGeom>
          <a:noFill/>
        </p:spPr>
        <p:txBody>
          <a:bodyPr wrap="square" rtlCol="0">
            <a:spAutoFit/>
          </a:bodyPr>
          <a:lstStyle/>
          <a:p>
            <a:r>
              <a:rPr kumimoji="1" lang="ja-JP" altLang="en-US" sz="800" dirty="0">
                <a:latin typeface="+mn-ea"/>
              </a:rPr>
              <a:t>（年次統計調査</a:t>
            </a:r>
            <a:r>
              <a:rPr kumimoji="1" lang="en-US" altLang="ja-JP" sz="800" dirty="0">
                <a:latin typeface="+mn-ea"/>
              </a:rPr>
              <a:t>2021</a:t>
            </a:r>
            <a:r>
              <a:rPr kumimoji="1" lang="ja-JP" altLang="en-US" sz="800" dirty="0">
                <a:latin typeface="+mn-ea"/>
              </a:rPr>
              <a:t>年調査（一般社団法人全国スーパーマーケット協会）及び令和２年中小企業実態基本調査確報（中小企業庁）を基に作成）</a:t>
            </a:r>
          </a:p>
        </p:txBody>
      </p:sp>
      <p:grpSp>
        <p:nvGrpSpPr>
          <p:cNvPr id="108" name="グループ化 107">
            <a:extLst>
              <a:ext uri="{FF2B5EF4-FFF2-40B4-BE49-F238E27FC236}">
                <a16:creationId xmlns:a16="http://schemas.microsoft.com/office/drawing/2014/main" id="{44670A18-61E0-1725-EA06-1F12CAD911B7}"/>
              </a:ext>
            </a:extLst>
          </p:cNvPr>
          <p:cNvGrpSpPr/>
          <p:nvPr/>
        </p:nvGrpSpPr>
        <p:grpSpPr>
          <a:xfrm>
            <a:off x="1876644" y="4469929"/>
            <a:ext cx="7809356" cy="1444318"/>
            <a:chOff x="1863857" y="4847855"/>
            <a:chExt cx="7809356" cy="1444318"/>
          </a:xfrm>
        </p:grpSpPr>
        <p:grpSp>
          <p:nvGrpSpPr>
            <p:cNvPr id="101" name="グループ化 100">
              <a:extLst>
                <a:ext uri="{FF2B5EF4-FFF2-40B4-BE49-F238E27FC236}">
                  <a16:creationId xmlns:a16="http://schemas.microsoft.com/office/drawing/2014/main" id="{FE245866-E48B-CCB2-EA98-6B482C695DAB}"/>
                </a:ext>
              </a:extLst>
            </p:cNvPr>
            <p:cNvGrpSpPr/>
            <p:nvPr/>
          </p:nvGrpSpPr>
          <p:grpSpPr>
            <a:xfrm>
              <a:off x="1863857" y="4847855"/>
              <a:ext cx="7809356" cy="842408"/>
              <a:chOff x="1724025" y="4926947"/>
              <a:chExt cx="7809356" cy="842408"/>
            </a:xfrm>
          </p:grpSpPr>
          <p:cxnSp>
            <p:nvCxnSpPr>
              <p:cNvPr id="64" name="直線コネクタ 63">
                <a:extLst>
                  <a:ext uri="{FF2B5EF4-FFF2-40B4-BE49-F238E27FC236}">
                    <a16:creationId xmlns:a16="http://schemas.microsoft.com/office/drawing/2014/main" id="{60B1CF1D-5271-73AA-67D0-4E4516191C12}"/>
                  </a:ext>
                </a:extLst>
              </p:cNvPr>
              <p:cNvCxnSpPr>
                <a:cxnSpLocks/>
              </p:cNvCxnSpPr>
              <p:nvPr/>
            </p:nvCxnSpPr>
            <p:spPr>
              <a:xfrm>
                <a:off x="1724025" y="5759538"/>
                <a:ext cx="7809356" cy="0"/>
              </a:xfrm>
              <a:prstGeom prst="line">
                <a:avLst/>
              </a:prstGeom>
              <a:ln w="412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97" name="グループ化 96">
                <a:extLst>
                  <a:ext uri="{FF2B5EF4-FFF2-40B4-BE49-F238E27FC236}">
                    <a16:creationId xmlns:a16="http://schemas.microsoft.com/office/drawing/2014/main" id="{CF02775E-1E1A-6089-9F57-30893B10B2A8}"/>
                  </a:ext>
                </a:extLst>
              </p:cNvPr>
              <p:cNvGrpSpPr/>
              <p:nvPr/>
            </p:nvGrpSpPr>
            <p:grpSpPr>
              <a:xfrm>
                <a:off x="3139772" y="4950707"/>
                <a:ext cx="785810" cy="818648"/>
                <a:chOff x="1538406" y="4826453"/>
                <a:chExt cx="785810" cy="818648"/>
              </a:xfrm>
            </p:grpSpPr>
            <p:grpSp>
              <p:nvGrpSpPr>
                <p:cNvPr id="77" name="グループ化 76">
                  <a:extLst>
                    <a:ext uri="{FF2B5EF4-FFF2-40B4-BE49-F238E27FC236}">
                      <a16:creationId xmlns:a16="http://schemas.microsoft.com/office/drawing/2014/main" id="{29B6E241-D070-B3F1-EA08-BE6D32DE3508}"/>
                    </a:ext>
                  </a:extLst>
                </p:cNvPr>
                <p:cNvGrpSpPr/>
                <p:nvPr/>
              </p:nvGrpSpPr>
              <p:grpSpPr>
                <a:xfrm>
                  <a:off x="1609845" y="4826453"/>
                  <a:ext cx="642933" cy="818648"/>
                  <a:chOff x="324796" y="4796571"/>
                  <a:chExt cx="642933" cy="818648"/>
                </a:xfrm>
              </p:grpSpPr>
              <p:sp>
                <p:nvSpPr>
                  <p:cNvPr id="78" name="二等辺三角形 77">
                    <a:extLst>
                      <a:ext uri="{FF2B5EF4-FFF2-40B4-BE49-F238E27FC236}">
                        <a16:creationId xmlns:a16="http://schemas.microsoft.com/office/drawing/2014/main" id="{5278647A-6AC1-25D0-C164-04277145D849}"/>
                      </a:ext>
                    </a:extLst>
                  </p:cNvPr>
                  <p:cNvSpPr/>
                  <p:nvPr/>
                </p:nvSpPr>
                <p:spPr>
                  <a:xfrm>
                    <a:off x="496243" y="5424719"/>
                    <a:ext cx="300039" cy="1905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9" name="八角形 78">
                    <a:extLst>
                      <a:ext uri="{FF2B5EF4-FFF2-40B4-BE49-F238E27FC236}">
                        <a16:creationId xmlns:a16="http://schemas.microsoft.com/office/drawing/2014/main" id="{25E8722E-6661-19BA-E354-951555717244}"/>
                      </a:ext>
                    </a:extLst>
                  </p:cNvPr>
                  <p:cNvSpPr/>
                  <p:nvPr/>
                </p:nvSpPr>
                <p:spPr>
                  <a:xfrm>
                    <a:off x="324796" y="4796571"/>
                    <a:ext cx="642933" cy="602354"/>
                  </a:xfrm>
                  <a:prstGeom prst="octagon">
                    <a:avLst/>
                  </a:prstGeom>
                  <a:solidFill>
                    <a:schemeClr val="accent4">
                      <a:lumMod val="40000"/>
                      <a:lumOff val="60000"/>
                      <a:alpha val="23000"/>
                    </a:schemeClr>
                  </a:solid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latin typeface="+mn-ea"/>
                    </a:endParaRPr>
                  </a:p>
                </p:txBody>
              </p:sp>
            </p:grpSp>
            <p:sp>
              <p:nvSpPr>
                <p:cNvPr id="76" name="テキスト ボックス 75">
                  <a:extLst>
                    <a:ext uri="{FF2B5EF4-FFF2-40B4-BE49-F238E27FC236}">
                      <a16:creationId xmlns:a16="http://schemas.microsoft.com/office/drawing/2014/main" id="{014930E5-4A6A-DC52-CD1A-D556850051C2}"/>
                    </a:ext>
                  </a:extLst>
                </p:cNvPr>
                <p:cNvSpPr txBox="1"/>
                <p:nvPr/>
              </p:nvSpPr>
              <p:spPr>
                <a:xfrm>
                  <a:off x="1538406" y="4888004"/>
                  <a:ext cx="785810" cy="492443"/>
                </a:xfrm>
                <a:prstGeom prst="rect">
                  <a:avLst/>
                </a:prstGeom>
                <a:noFill/>
              </p:spPr>
              <p:txBody>
                <a:bodyPr wrap="square" rtlCol="0">
                  <a:spAutoFit/>
                </a:bodyPr>
                <a:lstStyle/>
                <a:p>
                  <a:pPr algn="ctr"/>
                  <a:r>
                    <a:rPr kumimoji="1" lang="en-US" altLang="ja-JP" sz="1400" b="1" dirty="0">
                      <a:latin typeface="Times New Roman" panose="02020603050405020304" pitchFamily="18" charset="0"/>
                      <a:cs typeface="Times New Roman" panose="02020603050405020304" pitchFamily="18" charset="0"/>
                    </a:rPr>
                    <a:t>26.11</a:t>
                  </a:r>
                </a:p>
                <a:p>
                  <a:pPr algn="ctr"/>
                  <a:r>
                    <a:rPr kumimoji="1" lang="ja-JP" altLang="en-US" sz="1200" b="1" dirty="0">
                      <a:latin typeface="+mn-ea"/>
                      <a:cs typeface="Times New Roman" panose="02020603050405020304" pitchFamily="18" charset="0"/>
                    </a:rPr>
                    <a:t>％</a:t>
                  </a:r>
                  <a:endParaRPr kumimoji="1" lang="ja-JP" altLang="en-US" b="1" dirty="0">
                    <a:latin typeface="+mn-ea"/>
                    <a:cs typeface="Times New Roman" panose="02020603050405020304" pitchFamily="18" charset="0"/>
                  </a:endParaRPr>
                </a:p>
              </p:txBody>
            </p:sp>
          </p:grpSp>
          <p:grpSp>
            <p:nvGrpSpPr>
              <p:cNvPr id="96" name="グループ化 95">
                <a:extLst>
                  <a:ext uri="{FF2B5EF4-FFF2-40B4-BE49-F238E27FC236}">
                    <a16:creationId xmlns:a16="http://schemas.microsoft.com/office/drawing/2014/main" id="{EB675A19-AD5D-4557-5B91-CE3DEA9D0BEF}"/>
                  </a:ext>
                </a:extLst>
              </p:cNvPr>
              <p:cNvGrpSpPr/>
              <p:nvPr/>
            </p:nvGrpSpPr>
            <p:grpSpPr>
              <a:xfrm>
                <a:off x="4523591" y="4926947"/>
                <a:ext cx="785810" cy="818648"/>
                <a:chOff x="2788739" y="4826453"/>
                <a:chExt cx="785810" cy="818648"/>
              </a:xfrm>
            </p:grpSpPr>
            <p:grpSp>
              <p:nvGrpSpPr>
                <p:cNvPr id="81" name="グループ化 80">
                  <a:extLst>
                    <a:ext uri="{FF2B5EF4-FFF2-40B4-BE49-F238E27FC236}">
                      <a16:creationId xmlns:a16="http://schemas.microsoft.com/office/drawing/2014/main" id="{49C67B17-C5D3-8DEE-396F-BB825ABCA6F1}"/>
                    </a:ext>
                  </a:extLst>
                </p:cNvPr>
                <p:cNvGrpSpPr/>
                <p:nvPr/>
              </p:nvGrpSpPr>
              <p:grpSpPr>
                <a:xfrm>
                  <a:off x="2860177" y="4826453"/>
                  <a:ext cx="642933" cy="818648"/>
                  <a:chOff x="324796" y="4796571"/>
                  <a:chExt cx="642933" cy="818648"/>
                </a:xfrm>
              </p:grpSpPr>
              <p:sp>
                <p:nvSpPr>
                  <p:cNvPr id="82" name="二等辺三角形 81">
                    <a:extLst>
                      <a:ext uri="{FF2B5EF4-FFF2-40B4-BE49-F238E27FC236}">
                        <a16:creationId xmlns:a16="http://schemas.microsoft.com/office/drawing/2014/main" id="{09773E6F-1ED6-9136-8890-BA54154D821B}"/>
                      </a:ext>
                    </a:extLst>
                  </p:cNvPr>
                  <p:cNvSpPr/>
                  <p:nvPr/>
                </p:nvSpPr>
                <p:spPr>
                  <a:xfrm>
                    <a:off x="496243" y="5424719"/>
                    <a:ext cx="300039" cy="190500"/>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3" name="八角形 82">
                    <a:extLst>
                      <a:ext uri="{FF2B5EF4-FFF2-40B4-BE49-F238E27FC236}">
                        <a16:creationId xmlns:a16="http://schemas.microsoft.com/office/drawing/2014/main" id="{E57FC6A3-6472-5268-6DED-8781EA20DEA9}"/>
                      </a:ext>
                    </a:extLst>
                  </p:cNvPr>
                  <p:cNvSpPr/>
                  <p:nvPr/>
                </p:nvSpPr>
                <p:spPr>
                  <a:xfrm>
                    <a:off x="324796" y="4796571"/>
                    <a:ext cx="642933" cy="602354"/>
                  </a:xfrm>
                  <a:prstGeom prst="octagon">
                    <a:avLst/>
                  </a:prstGeom>
                  <a:solidFill>
                    <a:schemeClr val="accent6">
                      <a:lumMod val="40000"/>
                      <a:lumOff val="60000"/>
                      <a:alpha val="23000"/>
                    </a:schemeClr>
                  </a:solid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latin typeface="+mn-ea"/>
                    </a:endParaRPr>
                  </a:p>
                </p:txBody>
              </p:sp>
            </p:grpSp>
            <p:sp>
              <p:nvSpPr>
                <p:cNvPr id="60" name="テキスト ボックス 59">
                  <a:extLst>
                    <a:ext uri="{FF2B5EF4-FFF2-40B4-BE49-F238E27FC236}">
                      <a16:creationId xmlns:a16="http://schemas.microsoft.com/office/drawing/2014/main" id="{B2A5D383-7873-ABD0-2AFB-E14D60D27132}"/>
                    </a:ext>
                  </a:extLst>
                </p:cNvPr>
                <p:cNvSpPr txBox="1"/>
                <p:nvPr/>
              </p:nvSpPr>
              <p:spPr>
                <a:xfrm>
                  <a:off x="2788739" y="4888004"/>
                  <a:ext cx="785810" cy="492443"/>
                </a:xfrm>
                <a:prstGeom prst="rect">
                  <a:avLst/>
                </a:prstGeom>
                <a:noFill/>
              </p:spPr>
              <p:txBody>
                <a:bodyPr wrap="square" rtlCol="0">
                  <a:spAutoFit/>
                </a:bodyPr>
                <a:lstStyle/>
                <a:p>
                  <a:pPr algn="ctr"/>
                  <a:r>
                    <a:rPr kumimoji="1" lang="en-US" altLang="ja-JP" sz="1400" b="1" dirty="0">
                      <a:latin typeface="Times New Roman" panose="02020603050405020304" pitchFamily="18" charset="0"/>
                      <a:cs typeface="Times New Roman" panose="02020603050405020304" pitchFamily="18" charset="0"/>
                    </a:rPr>
                    <a:t>30.92</a:t>
                  </a:r>
                </a:p>
                <a:p>
                  <a:pPr algn="ctr"/>
                  <a:r>
                    <a:rPr kumimoji="1" lang="ja-JP" altLang="en-US" sz="1200" b="1" dirty="0">
                      <a:latin typeface="+mn-ea"/>
                      <a:cs typeface="Times New Roman" panose="02020603050405020304" pitchFamily="18" charset="0"/>
                    </a:rPr>
                    <a:t>％</a:t>
                  </a:r>
                  <a:endParaRPr kumimoji="1" lang="ja-JP" altLang="en-US" b="1" dirty="0">
                    <a:latin typeface="+mn-ea"/>
                    <a:cs typeface="Times New Roman" panose="02020603050405020304" pitchFamily="18" charset="0"/>
                  </a:endParaRPr>
                </a:p>
              </p:txBody>
            </p:sp>
          </p:grpSp>
          <p:grpSp>
            <p:nvGrpSpPr>
              <p:cNvPr id="95" name="グループ化 94">
                <a:extLst>
                  <a:ext uri="{FF2B5EF4-FFF2-40B4-BE49-F238E27FC236}">
                    <a16:creationId xmlns:a16="http://schemas.microsoft.com/office/drawing/2014/main" id="{4FA2D05E-D4CB-A0CB-5A17-CDB65B614B33}"/>
                  </a:ext>
                </a:extLst>
              </p:cNvPr>
              <p:cNvGrpSpPr/>
              <p:nvPr/>
            </p:nvGrpSpPr>
            <p:grpSpPr>
              <a:xfrm>
                <a:off x="8365717" y="4936348"/>
                <a:ext cx="785810" cy="816585"/>
                <a:chOff x="8725028" y="4812094"/>
                <a:chExt cx="785810" cy="816585"/>
              </a:xfrm>
            </p:grpSpPr>
            <p:grpSp>
              <p:nvGrpSpPr>
                <p:cNvPr id="90" name="グループ化 89">
                  <a:extLst>
                    <a:ext uri="{FF2B5EF4-FFF2-40B4-BE49-F238E27FC236}">
                      <a16:creationId xmlns:a16="http://schemas.microsoft.com/office/drawing/2014/main" id="{FD1E3895-053D-D962-0A3C-5E279FCB3B5B}"/>
                    </a:ext>
                  </a:extLst>
                </p:cNvPr>
                <p:cNvGrpSpPr/>
                <p:nvPr/>
              </p:nvGrpSpPr>
              <p:grpSpPr>
                <a:xfrm>
                  <a:off x="8796467" y="4812094"/>
                  <a:ext cx="642933" cy="816585"/>
                  <a:chOff x="520350" y="4782212"/>
                  <a:chExt cx="642933" cy="816585"/>
                </a:xfrm>
              </p:grpSpPr>
              <p:sp>
                <p:nvSpPr>
                  <p:cNvPr id="91" name="二等辺三角形 90">
                    <a:extLst>
                      <a:ext uri="{FF2B5EF4-FFF2-40B4-BE49-F238E27FC236}">
                        <a16:creationId xmlns:a16="http://schemas.microsoft.com/office/drawing/2014/main" id="{8F8C79E5-090D-752C-7143-37E0100F965F}"/>
                      </a:ext>
                    </a:extLst>
                  </p:cNvPr>
                  <p:cNvSpPr/>
                  <p:nvPr/>
                </p:nvSpPr>
                <p:spPr>
                  <a:xfrm>
                    <a:off x="691798" y="5408297"/>
                    <a:ext cx="300039" cy="1905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2" name="八角形 91">
                    <a:extLst>
                      <a:ext uri="{FF2B5EF4-FFF2-40B4-BE49-F238E27FC236}">
                        <a16:creationId xmlns:a16="http://schemas.microsoft.com/office/drawing/2014/main" id="{CBC41EFA-C7CE-AEEC-37E8-B217869CD732}"/>
                      </a:ext>
                    </a:extLst>
                  </p:cNvPr>
                  <p:cNvSpPr/>
                  <p:nvPr/>
                </p:nvSpPr>
                <p:spPr>
                  <a:xfrm>
                    <a:off x="520350" y="4782212"/>
                    <a:ext cx="642933" cy="602354"/>
                  </a:xfrm>
                  <a:prstGeom prst="octagon">
                    <a:avLst/>
                  </a:prstGeom>
                  <a:solidFill>
                    <a:schemeClr val="accent4">
                      <a:lumMod val="40000"/>
                      <a:lumOff val="60000"/>
                      <a:alpha val="23000"/>
                    </a:schemeClr>
                  </a:solid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latin typeface="+mn-ea"/>
                    </a:endParaRPr>
                  </a:p>
                </p:txBody>
              </p:sp>
            </p:grpSp>
            <p:sp>
              <p:nvSpPr>
                <p:cNvPr id="70" name="テキスト ボックス 69">
                  <a:extLst>
                    <a:ext uri="{FF2B5EF4-FFF2-40B4-BE49-F238E27FC236}">
                      <a16:creationId xmlns:a16="http://schemas.microsoft.com/office/drawing/2014/main" id="{BE1FBBE8-34C3-1039-443D-4A205F8324BD}"/>
                    </a:ext>
                  </a:extLst>
                </p:cNvPr>
                <p:cNvSpPr txBox="1"/>
                <p:nvPr/>
              </p:nvSpPr>
              <p:spPr>
                <a:xfrm>
                  <a:off x="8725028" y="4864244"/>
                  <a:ext cx="785810" cy="492443"/>
                </a:xfrm>
                <a:prstGeom prst="rect">
                  <a:avLst/>
                </a:prstGeom>
                <a:noFill/>
              </p:spPr>
              <p:txBody>
                <a:bodyPr wrap="square" rtlCol="0">
                  <a:spAutoFit/>
                </a:bodyPr>
                <a:lstStyle/>
                <a:p>
                  <a:pPr algn="ctr"/>
                  <a:r>
                    <a:rPr kumimoji="1" lang="en-US" altLang="ja-JP" sz="1400" b="1" dirty="0">
                      <a:latin typeface="Times New Roman" panose="02020603050405020304" pitchFamily="18" charset="0"/>
                      <a:cs typeface="Times New Roman" panose="02020603050405020304" pitchFamily="18" charset="0"/>
                    </a:rPr>
                    <a:t>44.81</a:t>
                  </a:r>
                </a:p>
                <a:p>
                  <a:pPr algn="ctr"/>
                  <a:r>
                    <a:rPr kumimoji="1" lang="ja-JP" altLang="en-US" sz="1200" b="1" dirty="0">
                      <a:latin typeface="+mn-ea"/>
                      <a:cs typeface="Times New Roman" panose="02020603050405020304" pitchFamily="18" charset="0"/>
                    </a:rPr>
                    <a:t>％</a:t>
                  </a:r>
                  <a:endParaRPr kumimoji="1" lang="ja-JP" altLang="en-US" b="1" dirty="0">
                    <a:latin typeface="+mn-ea"/>
                    <a:cs typeface="Times New Roman" panose="02020603050405020304" pitchFamily="18" charset="0"/>
                  </a:endParaRPr>
                </a:p>
              </p:txBody>
            </p:sp>
          </p:grpSp>
          <p:grpSp>
            <p:nvGrpSpPr>
              <p:cNvPr id="98" name="グループ化 97">
                <a:extLst>
                  <a:ext uri="{FF2B5EF4-FFF2-40B4-BE49-F238E27FC236}">
                    <a16:creationId xmlns:a16="http://schemas.microsoft.com/office/drawing/2014/main" id="{80F964C2-ABDC-39EA-C979-0EEECCF7DE83}"/>
                  </a:ext>
                </a:extLst>
              </p:cNvPr>
              <p:cNvGrpSpPr/>
              <p:nvPr/>
            </p:nvGrpSpPr>
            <p:grpSpPr>
              <a:xfrm>
                <a:off x="2227695" y="4950707"/>
                <a:ext cx="785810" cy="818648"/>
                <a:chOff x="263175" y="4826453"/>
                <a:chExt cx="785810" cy="818648"/>
              </a:xfrm>
            </p:grpSpPr>
            <p:grpSp>
              <p:nvGrpSpPr>
                <p:cNvPr id="73" name="グループ化 72">
                  <a:extLst>
                    <a:ext uri="{FF2B5EF4-FFF2-40B4-BE49-F238E27FC236}">
                      <a16:creationId xmlns:a16="http://schemas.microsoft.com/office/drawing/2014/main" id="{FA32F7CE-9695-9593-6DA0-369E06F2A366}"/>
                    </a:ext>
                  </a:extLst>
                </p:cNvPr>
                <p:cNvGrpSpPr/>
                <p:nvPr/>
              </p:nvGrpSpPr>
              <p:grpSpPr>
                <a:xfrm>
                  <a:off x="324796" y="4826453"/>
                  <a:ext cx="642933" cy="818648"/>
                  <a:chOff x="324796" y="4796571"/>
                  <a:chExt cx="642933" cy="818648"/>
                </a:xfrm>
              </p:grpSpPr>
              <p:sp>
                <p:nvSpPr>
                  <p:cNvPr id="65" name="二等辺三角形 64">
                    <a:extLst>
                      <a:ext uri="{FF2B5EF4-FFF2-40B4-BE49-F238E27FC236}">
                        <a16:creationId xmlns:a16="http://schemas.microsoft.com/office/drawing/2014/main" id="{FCD7CB45-A319-B9EA-CBC9-FA0B0B52DD22}"/>
                      </a:ext>
                    </a:extLst>
                  </p:cNvPr>
                  <p:cNvSpPr/>
                  <p:nvPr/>
                </p:nvSpPr>
                <p:spPr>
                  <a:xfrm>
                    <a:off x="496243" y="5424719"/>
                    <a:ext cx="300039" cy="1905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1" name="八角形 70">
                    <a:extLst>
                      <a:ext uri="{FF2B5EF4-FFF2-40B4-BE49-F238E27FC236}">
                        <a16:creationId xmlns:a16="http://schemas.microsoft.com/office/drawing/2014/main" id="{891396FE-CC77-C99E-C57C-7806A8D68D7A}"/>
                      </a:ext>
                    </a:extLst>
                  </p:cNvPr>
                  <p:cNvSpPr/>
                  <p:nvPr/>
                </p:nvSpPr>
                <p:spPr>
                  <a:xfrm>
                    <a:off x="324796" y="4796571"/>
                    <a:ext cx="642933" cy="602354"/>
                  </a:xfrm>
                  <a:prstGeom prst="octagon">
                    <a:avLst/>
                  </a:prstGeom>
                  <a:solidFill>
                    <a:schemeClr val="accent4">
                      <a:lumMod val="40000"/>
                      <a:lumOff val="60000"/>
                      <a:alpha val="23000"/>
                    </a:schemeClr>
                  </a:solid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latin typeface="+mn-ea"/>
                    </a:endParaRPr>
                  </a:p>
                </p:txBody>
              </p:sp>
            </p:grpSp>
            <p:sp>
              <p:nvSpPr>
                <p:cNvPr id="72" name="テキスト ボックス 71">
                  <a:extLst>
                    <a:ext uri="{FF2B5EF4-FFF2-40B4-BE49-F238E27FC236}">
                      <a16:creationId xmlns:a16="http://schemas.microsoft.com/office/drawing/2014/main" id="{1DDA4715-CB51-E6DE-4552-82F50A1C0623}"/>
                    </a:ext>
                  </a:extLst>
                </p:cNvPr>
                <p:cNvSpPr txBox="1"/>
                <p:nvPr/>
              </p:nvSpPr>
              <p:spPr>
                <a:xfrm>
                  <a:off x="263175" y="4888004"/>
                  <a:ext cx="785810" cy="492443"/>
                </a:xfrm>
                <a:prstGeom prst="rect">
                  <a:avLst/>
                </a:prstGeom>
                <a:noFill/>
              </p:spPr>
              <p:txBody>
                <a:bodyPr wrap="square" rtlCol="0">
                  <a:spAutoFit/>
                </a:bodyPr>
                <a:lstStyle/>
                <a:p>
                  <a:pPr algn="ctr"/>
                  <a:r>
                    <a:rPr kumimoji="1" lang="en-US" altLang="ja-JP" sz="1400" b="1" dirty="0">
                      <a:latin typeface="Times New Roman" panose="02020603050405020304" pitchFamily="18" charset="0"/>
                      <a:cs typeface="Times New Roman" panose="02020603050405020304" pitchFamily="18" charset="0"/>
                    </a:rPr>
                    <a:t>25.14</a:t>
                  </a:r>
                </a:p>
                <a:p>
                  <a:pPr algn="ctr"/>
                  <a:r>
                    <a:rPr kumimoji="1" lang="ja-JP" altLang="en-US" sz="1200" b="1" dirty="0">
                      <a:latin typeface="+mn-ea"/>
                      <a:cs typeface="Times New Roman" panose="02020603050405020304" pitchFamily="18" charset="0"/>
                    </a:rPr>
                    <a:t>％</a:t>
                  </a:r>
                  <a:endParaRPr kumimoji="1" lang="ja-JP" altLang="en-US" b="1" dirty="0">
                    <a:latin typeface="+mn-ea"/>
                    <a:cs typeface="Times New Roman" panose="02020603050405020304" pitchFamily="18" charset="0"/>
                  </a:endParaRPr>
                </a:p>
              </p:txBody>
            </p:sp>
          </p:grpSp>
          <p:grpSp>
            <p:nvGrpSpPr>
              <p:cNvPr id="94" name="グループ化 93">
                <a:extLst>
                  <a:ext uri="{FF2B5EF4-FFF2-40B4-BE49-F238E27FC236}">
                    <a16:creationId xmlns:a16="http://schemas.microsoft.com/office/drawing/2014/main" id="{6FFDE0EF-4E24-9F31-B336-6F734BFDD17F}"/>
                  </a:ext>
                </a:extLst>
              </p:cNvPr>
              <p:cNvGrpSpPr/>
              <p:nvPr/>
            </p:nvGrpSpPr>
            <p:grpSpPr>
              <a:xfrm>
                <a:off x="7299728" y="4931676"/>
                <a:ext cx="785810" cy="818648"/>
                <a:chOff x="7244911" y="4826453"/>
                <a:chExt cx="785810" cy="818648"/>
              </a:xfrm>
            </p:grpSpPr>
            <p:grpSp>
              <p:nvGrpSpPr>
                <p:cNvPr id="87" name="グループ化 86">
                  <a:extLst>
                    <a:ext uri="{FF2B5EF4-FFF2-40B4-BE49-F238E27FC236}">
                      <a16:creationId xmlns:a16="http://schemas.microsoft.com/office/drawing/2014/main" id="{6CD14768-9BA5-BFC2-D07B-5849B38CFF82}"/>
                    </a:ext>
                  </a:extLst>
                </p:cNvPr>
                <p:cNvGrpSpPr/>
                <p:nvPr/>
              </p:nvGrpSpPr>
              <p:grpSpPr>
                <a:xfrm>
                  <a:off x="7307063" y="4826453"/>
                  <a:ext cx="642933" cy="818648"/>
                  <a:chOff x="334321" y="4796571"/>
                  <a:chExt cx="642933" cy="818648"/>
                </a:xfrm>
              </p:grpSpPr>
              <p:sp>
                <p:nvSpPr>
                  <p:cNvPr id="88" name="二等辺三角形 87">
                    <a:extLst>
                      <a:ext uri="{FF2B5EF4-FFF2-40B4-BE49-F238E27FC236}">
                        <a16:creationId xmlns:a16="http://schemas.microsoft.com/office/drawing/2014/main" id="{6F7C8A9C-DE86-E8CB-B236-CF89E6926588}"/>
                      </a:ext>
                    </a:extLst>
                  </p:cNvPr>
                  <p:cNvSpPr/>
                  <p:nvPr/>
                </p:nvSpPr>
                <p:spPr>
                  <a:xfrm>
                    <a:off x="496243" y="5424719"/>
                    <a:ext cx="300039" cy="1905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9" name="八角形 88">
                    <a:extLst>
                      <a:ext uri="{FF2B5EF4-FFF2-40B4-BE49-F238E27FC236}">
                        <a16:creationId xmlns:a16="http://schemas.microsoft.com/office/drawing/2014/main" id="{7A61B5C7-4016-A742-0BA3-5A36670164B3}"/>
                      </a:ext>
                    </a:extLst>
                  </p:cNvPr>
                  <p:cNvSpPr/>
                  <p:nvPr/>
                </p:nvSpPr>
                <p:spPr>
                  <a:xfrm>
                    <a:off x="334321" y="4796571"/>
                    <a:ext cx="642933" cy="602354"/>
                  </a:xfrm>
                  <a:prstGeom prst="octagon">
                    <a:avLst/>
                  </a:prstGeom>
                  <a:solidFill>
                    <a:schemeClr val="accent4">
                      <a:lumMod val="40000"/>
                      <a:lumOff val="60000"/>
                      <a:alpha val="23000"/>
                    </a:schemeClr>
                  </a:solid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latin typeface="+mn-ea"/>
                    </a:endParaRPr>
                  </a:p>
                </p:txBody>
              </p:sp>
            </p:grpSp>
            <p:sp>
              <p:nvSpPr>
                <p:cNvPr id="74" name="テキスト ボックス 73">
                  <a:extLst>
                    <a:ext uri="{FF2B5EF4-FFF2-40B4-BE49-F238E27FC236}">
                      <a16:creationId xmlns:a16="http://schemas.microsoft.com/office/drawing/2014/main" id="{13CBFA82-8797-B24D-6F22-4724A2DB903F}"/>
                    </a:ext>
                  </a:extLst>
                </p:cNvPr>
                <p:cNvSpPr txBox="1"/>
                <p:nvPr/>
              </p:nvSpPr>
              <p:spPr>
                <a:xfrm>
                  <a:off x="7244911" y="4888004"/>
                  <a:ext cx="785810" cy="492443"/>
                </a:xfrm>
                <a:prstGeom prst="rect">
                  <a:avLst/>
                </a:prstGeom>
                <a:noFill/>
              </p:spPr>
              <p:txBody>
                <a:bodyPr wrap="square" rtlCol="0">
                  <a:spAutoFit/>
                </a:bodyPr>
                <a:lstStyle/>
                <a:p>
                  <a:pPr algn="ctr"/>
                  <a:r>
                    <a:rPr kumimoji="1" lang="en-US" altLang="ja-JP" sz="1400" b="1" dirty="0">
                      <a:latin typeface="Times New Roman" panose="02020603050405020304" pitchFamily="18" charset="0"/>
                      <a:cs typeface="Times New Roman" panose="02020603050405020304" pitchFamily="18" charset="0"/>
                    </a:rPr>
                    <a:t>41.15</a:t>
                  </a:r>
                </a:p>
                <a:p>
                  <a:pPr algn="ctr"/>
                  <a:r>
                    <a:rPr kumimoji="1" lang="ja-JP" altLang="en-US" sz="1200" b="1" dirty="0">
                      <a:latin typeface="+mn-ea"/>
                      <a:cs typeface="Times New Roman" panose="02020603050405020304" pitchFamily="18" charset="0"/>
                    </a:rPr>
                    <a:t>％</a:t>
                  </a:r>
                  <a:endParaRPr kumimoji="1" lang="ja-JP" altLang="en-US" b="1" dirty="0">
                    <a:latin typeface="+mn-ea"/>
                    <a:cs typeface="Times New Roman" panose="02020603050405020304" pitchFamily="18" charset="0"/>
                  </a:endParaRPr>
                </a:p>
              </p:txBody>
            </p:sp>
          </p:grpSp>
          <p:grpSp>
            <p:nvGrpSpPr>
              <p:cNvPr id="93" name="グループ化 92">
                <a:extLst>
                  <a:ext uri="{FF2B5EF4-FFF2-40B4-BE49-F238E27FC236}">
                    <a16:creationId xmlns:a16="http://schemas.microsoft.com/office/drawing/2014/main" id="{665F61AA-AFF9-17B5-1BC0-B5A87F4133B7}"/>
                  </a:ext>
                </a:extLst>
              </p:cNvPr>
              <p:cNvGrpSpPr/>
              <p:nvPr/>
            </p:nvGrpSpPr>
            <p:grpSpPr>
              <a:xfrm>
                <a:off x="5334341" y="4940890"/>
                <a:ext cx="785810" cy="818648"/>
                <a:chOff x="3789043" y="4826453"/>
                <a:chExt cx="785810" cy="818648"/>
              </a:xfrm>
            </p:grpSpPr>
            <p:sp>
              <p:nvSpPr>
                <p:cNvPr id="86" name="八角形 85">
                  <a:extLst>
                    <a:ext uri="{FF2B5EF4-FFF2-40B4-BE49-F238E27FC236}">
                      <a16:creationId xmlns:a16="http://schemas.microsoft.com/office/drawing/2014/main" id="{E74FB8F7-08D5-8887-E7DD-A2897498ADF8}"/>
                    </a:ext>
                  </a:extLst>
                </p:cNvPr>
                <p:cNvSpPr/>
                <p:nvPr/>
              </p:nvSpPr>
              <p:spPr>
                <a:xfrm>
                  <a:off x="3845187" y="4826453"/>
                  <a:ext cx="642933" cy="602354"/>
                </a:xfrm>
                <a:prstGeom prst="octagon">
                  <a:avLst/>
                </a:prstGeom>
                <a:solidFill>
                  <a:schemeClr val="accent4">
                    <a:lumMod val="40000"/>
                    <a:lumOff val="60000"/>
                    <a:alpha val="23000"/>
                  </a:schemeClr>
                </a:solid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latin typeface="+mn-ea"/>
                  </a:endParaRPr>
                </a:p>
              </p:txBody>
            </p:sp>
            <p:sp>
              <p:nvSpPr>
                <p:cNvPr id="85" name="二等辺三角形 84">
                  <a:extLst>
                    <a:ext uri="{FF2B5EF4-FFF2-40B4-BE49-F238E27FC236}">
                      <a16:creationId xmlns:a16="http://schemas.microsoft.com/office/drawing/2014/main" id="{E97EA45A-AB7B-4345-9B5F-B791D13C641C}"/>
                    </a:ext>
                  </a:extLst>
                </p:cNvPr>
                <p:cNvSpPr/>
                <p:nvPr/>
              </p:nvSpPr>
              <p:spPr>
                <a:xfrm>
                  <a:off x="4016634" y="5454601"/>
                  <a:ext cx="300039" cy="1905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75" name="テキスト ボックス 74">
                  <a:extLst>
                    <a:ext uri="{FF2B5EF4-FFF2-40B4-BE49-F238E27FC236}">
                      <a16:creationId xmlns:a16="http://schemas.microsoft.com/office/drawing/2014/main" id="{EC427115-C0A6-09C1-5525-AB34C5AEB172}"/>
                    </a:ext>
                  </a:extLst>
                </p:cNvPr>
                <p:cNvSpPr txBox="1"/>
                <p:nvPr/>
              </p:nvSpPr>
              <p:spPr>
                <a:xfrm>
                  <a:off x="3789043" y="4888004"/>
                  <a:ext cx="785810" cy="492443"/>
                </a:xfrm>
                <a:prstGeom prst="rect">
                  <a:avLst/>
                </a:prstGeom>
                <a:noFill/>
              </p:spPr>
              <p:txBody>
                <a:bodyPr wrap="square" rtlCol="0">
                  <a:spAutoFit/>
                </a:bodyPr>
                <a:lstStyle/>
                <a:p>
                  <a:pPr algn="ctr"/>
                  <a:r>
                    <a:rPr kumimoji="1" lang="en-US" altLang="ja-JP" sz="1400" b="1" dirty="0">
                      <a:latin typeface="Times New Roman" panose="02020603050405020304" pitchFamily="18" charset="0"/>
                      <a:cs typeface="Times New Roman" panose="02020603050405020304" pitchFamily="18" charset="0"/>
                    </a:rPr>
                    <a:t>32.11</a:t>
                  </a:r>
                </a:p>
                <a:p>
                  <a:pPr algn="ctr"/>
                  <a:r>
                    <a:rPr kumimoji="1" lang="ja-JP" altLang="en-US" sz="1200" b="1" dirty="0">
                      <a:latin typeface="+mn-ea"/>
                      <a:cs typeface="Times New Roman" panose="02020603050405020304" pitchFamily="18" charset="0"/>
                    </a:rPr>
                    <a:t>％</a:t>
                  </a:r>
                  <a:endParaRPr kumimoji="1" lang="ja-JP" altLang="en-US" b="1" dirty="0">
                    <a:latin typeface="+mn-ea"/>
                    <a:cs typeface="Times New Roman" panose="02020603050405020304" pitchFamily="18" charset="0"/>
                  </a:endParaRPr>
                </a:p>
              </p:txBody>
            </p:sp>
          </p:grpSp>
        </p:grpSp>
        <p:sp>
          <p:nvSpPr>
            <p:cNvPr id="102" name="テキスト ボックス 101">
              <a:extLst>
                <a:ext uri="{FF2B5EF4-FFF2-40B4-BE49-F238E27FC236}">
                  <a16:creationId xmlns:a16="http://schemas.microsoft.com/office/drawing/2014/main" id="{C81228B6-12B4-8E59-5CD7-887435519D02}"/>
                </a:ext>
              </a:extLst>
            </p:cNvPr>
            <p:cNvSpPr txBox="1"/>
            <p:nvPr/>
          </p:nvSpPr>
          <p:spPr>
            <a:xfrm>
              <a:off x="2204149" y="5689844"/>
              <a:ext cx="1051290" cy="415498"/>
            </a:xfrm>
            <a:prstGeom prst="rect">
              <a:avLst/>
            </a:prstGeom>
            <a:noFill/>
          </p:spPr>
          <p:txBody>
            <a:bodyPr wrap="square" rtlCol="0">
              <a:spAutoFit/>
            </a:bodyPr>
            <a:lstStyle/>
            <a:p>
              <a:pPr algn="ctr"/>
              <a:r>
                <a:rPr kumimoji="1" lang="ja-JP" altLang="en-US" sz="1050" dirty="0">
                  <a:latin typeface="+mn-ea"/>
                </a:rPr>
                <a:t>機械機器</a:t>
              </a:r>
              <a:endParaRPr kumimoji="1" lang="en-US" altLang="ja-JP" sz="1050" dirty="0">
                <a:latin typeface="+mn-ea"/>
              </a:endParaRPr>
            </a:p>
            <a:p>
              <a:pPr algn="ctr"/>
              <a:r>
                <a:rPr kumimoji="1" lang="ja-JP" altLang="en-US" sz="1050" dirty="0">
                  <a:latin typeface="+mn-ea"/>
                </a:rPr>
                <a:t>小売業</a:t>
              </a:r>
            </a:p>
          </p:txBody>
        </p:sp>
        <p:sp>
          <p:nvSpPr>
            <p:cNvPr id="103" name="テキスト ボックス 102">
              <a:extLst>
                <a:ext uri="{FF2B5EF4-FFF2-40B4-BE49-F238E27FC236}">
                  <a16:creationId xmlns:a16="http://schemas.microsoft.com/office/drawing/2014/main" id="{B5FADA7F-CD8D-F538-9CB8-107DFD03B1FB}"/>
                </a:ext>
              </a:extLst>
            </p:cNvPr>
            <p:cNvSpPr txBox="1"/>
            <p:nvPr/>
          </p:nvSpPr>
          <p:spPr>
            <a:xfrm>
              <a:off x="3134829" y="5689844"/>
              <a:ext cx="1051290" cy="415498"/>
            </a:xfrm>
            <a:prstGeom prst="rect">
              <a:avLst/>
            </a:prstGeom>
            <a:noFill/>
          </p:spPr>
          <p:txBody>
            <a:bodyPr wrap="square" rtlCol="0">
              <a:spAutoFit/>
            </a:bodyPr>
            <a:lstStyle/>
            <a:p>
              <a:pPr algn="ctr"/>
              <a:r>
                <a:rPr kumimoji="1" lang="ja-JP" altLang="en-US" sz="1050" dirty="0">
                  <a:latin typeface="+mn-ea"/>
                </a:rPr>
                <a:t>スーパー</a:t>
              </a:r>
              <a:endParaRPr kumimoji="1" lang="en-US" altLang="ja-JP" sz="1050" dirty="0">
                <a:latin typeface="+mn-ea"/>
              </a:endParaRPr>
            </a:p>
            <a:p>
              <a:pPr algn="ctr"/>
              <a:r>
                <a:rPr kumimoji="1" lang="ja-JP" altLang="en-US" sz="1050" dirty="0">
                  <a:latin typeface="+mn-ea"/>
                </a:rPr>
                <a:t>平均</a:t>
              </a:r>
              <a:endParaRPr kumimoji="1" lang="en-US" altLang="ja-JP" sz="1050" dirty="0">
                <a:latin typeface="+mn-ea"/>
              </a:endParaRPr>
            </a:p>
          </p:txBody>
        </p:sp>
        <p:sp>
          <p:nvSpPr>
            <p:cNvPr id="104" name="テキスト ボックス 103">
              <a:extLst>
                <a:ext uri="{FF2B5EF4-FFF2-40B4-BE49-F238E27FC236}">
                  <a16:creationId xmlns:a16="http://schemas.microsoft.com/office/drawing/2014/main" id="{BBA1C95A-A6C6-E6D4-194E-601B7F1FE10C}"/>
                </a:ext>
              </a:extLst>
            </p:cNvPr>
            <p:cNvSpPr txBox="1"/>
            <p:nvPr/>
          </p:nvSpPr>
          <p:spPr>
            <a:xfrm>
              <a:off x="4534004" y="5689844"/>
              <a:ext cx="1051290" cy="415498"/>
            </a:xfrm>
            <a:prstGeom prst="rect">
              <a:avLst/>
            </a:prstGeom>
            <a:noFill/>
          </p:spPr>
          <p:txBody>
            <a:bodyPr wrap="square" rtlCol="0">
              <a:spAutoFit/>
            </a:bodyPr>
            <a:lstStyle/>
            <a:p>
              <a:pPr algn="ctr"/>
              <a:r>
                <a:rPr kumimoji="1" lang="ja-JP" altLang="en-US" sz="1050" dirty="0">
                  <a:latin typeface="+mn-ea"/>
                </a:rPr>
                <a:t>小売業</a:t>
              </a:r>
              <a:endParaRPr kumimoji="1" lang="en-US" altLang="ja-JP" sz="1050" dirty="0">
                <a:latin typeface="+mn-ea"/>
              </a:endParaRPr>
            </a:p>
            <a:p>
              <a:pPr algn="ctr"/>
              <a:r>
                <a:rPr kumimoji="1" lang="ja-JP" altLang="en-US" sz="1050" dirty="0">
                  <a:latin typeface="+mn-ea"/>
                </a:rPr>
                <a:t>全体平均</a:t>
              </a:r>
              <a:endParaRPr kumimoji="1" lang="en-US" altLang="ja-JP" sz="1050" dirty="0">
                <a:latin typeface="+mn-ea"/>
              </a:endParaRPr>
            </a:p>
          </p:txBody>
        </p:sp>
        <p:sp>
          <p:nvSpPr>
            <p:cNvPr id="105" name="テキスト ボックス 104">
              <a:extLst>
                <a:ext uri="{FF2B5EF4-FFF2-40B4-BE49-F238E27FC236}">
                  <a16:creationId xmlns:a16="http://schemas.microsoft.com/office/drawing/2014/main" id="{E6FBAABC-FD9D-788F-009A-661C79BB5AA0}"/>
                </a:ext>
              </a:extLst>
            </p:cNvPr>
            <p:cNvSpPr txBox="1"/>
            <p:nvPr/>
          </p:nvSpPr>
          <p:spPr>
            <a:xfrm>
              <a:off x="5362318" y="5699241"/>
              <a:ext cx="1051290" cy="415498"/>
            </a:xfrm>
            <a:prstGeom prst="rect">
              <a:avLst/>
            </a:prstGeom>
            <a:noFill/>
          </p:spPr>
          <p:txBody>
            <a:bodyPr wrap="square" rtlCol="0">
              <a:spAutoFit/>
            </a:bodyPr>
            <a:lstStyle/>
            <a:p>
              <a:pPr algn="ctr"/>
              <a:r>
                <a:rPr kumimoji="1" lang="ja-JP" altLang="en-US" sz="1050" dirty="0">
                  <a:latin typeface="+mn-ea"/>
                </a:rPr>
                <a:t>飲食料品</a:t>
              </a:r>
              <a:endParaRPr kumimoji="1" lang="en-US" altLang="ja-JP" sz="1050" dirty="0">
                <a:latin typeface="+mn-ea"/>
              </a:endParaRPr>
            </a:p>
            <a:p>
              <a:pPr algn="ctr"/>
              <a:r>
                <a:rPr kumimoji="1" lang="ja-JP" altLang="en-US" sz="1050" dirty="0">
                  <a:latin typeface="+mn-ea"/>
                </a:rPr>
                <a:t>小売業</a:t>
              </a:r>
              <a:endParaRPr kumimoji="1" lang="en-US" altLang="ja-JP" sz="1050" dirty="0">
                <a:latin typeface="+mn-ea"/>
              </a:endParaRPr>
            </a:p>
          </p:txBody>
        </p:sp>
        <p:sp>
          <p:nvSpPr>
            <p:cNvPr id="106" name="テキスト ボックス 105">
              <a:extLst>
                <a:ext uri="{FF2B5EF4-FFF2-40B4-BE49-F238E27FC236}">
                  <a16:creationId xmlns:a16="http://schemas.microsoft.com/office/drawing/2014/main" id="{2DE3243E-D843-C5C1-4E3C-999F51F4105C}"/>
                </a:ext>
              </a:extLst>
            </p:cNvPr>
            <p:cNvSpPr txBox="1"/>
            <p:nvPr/>
          </p:nvSpPr>
          <p:spPr>
            <a:xfrm>
              <a:off x="7330143" y="5689661"/>
              <a:ext cx="1051290" cy="415498"/>
            </a:xfrm>
            <a:prstGeom prst="rect">
              <a:avLst/>
            </a:prstGeom>
            <a:noFill/>
          </p:spPr>
          <p:txBody>
            <a:bodyPr wrap="square" rtlCol="0">
              <a:spAutoFit/>
            </a:bodyPr>
            <a:lstStyle/>
            <a:p>
              <a:pPr algn="ctr"/>
              <a:r>
                <a:rPr kumimoji="1" lang="ja-JP" altLang="en-US" sz="1050" dirty="0">
                  <a:latin typeface="+mn-ea"/>
                </a:rPr>
                <a:t>無店舗</a:t>
              </a:r>
              <a:endParaRPr kumimoji="1" lang="en-US" altLang="ja-JP" sz="1050" dirty="0">
                <a:latin typeface="+mn-ea"/>
              </a:endParaRPr>
            </a:p>
            <a:p>
              <a:pPr algn="ctr"/>
              <a:r>
                <a:rPr kumimoji="1" lang="ja-JP" altLang="en-US" sz="1050" dirty="0">
                  <a:latin typeface="+mn-ea"/>
                </a:rPr>
                <a:t>小売業</a:t>
              </a:r>
              <a:endParaRPr kumimoji="1" lang="en-US" altLang="ja-JP" sz="1050" dirty="0">
                <a:latin typeface="+mn-ea"/>
              </a:endParaRPr>
            </a:p>
          </p:txBody>
        </p:sp>
        <p:sp>
          <p:nvSpPr>
            <p:cNvPr id="107" name="テキスト ボックス 106">
              <a:extLst>
                <a:ext uri="{FF2B5EF4-FFF2-40B4-BE49-F238E27FC236}">
                  <a16:creationId xmlns:a16="http://schemas.microsoft.com/office/drawing/2014/main" id="{90FACBA1-8824-37B7-8D6E-5651E98D1B56}"/>
                </a:ext>
              </a:extLst>
            </p:cNvPr>
            <p:cNvSpPr txBox="1"/>
            <p:nvPr/>
          </p:nvSpPr>
          <p:spPr>
            <a:xfrm>
              <a:off x="8225370" y="5715092"/>
              <a:ext cx="1394891" cy="577081"/>
            </a:xfrm>
            <a:prstGeom prst="rect">
              <a:avLst/>
            </a:prstGeom>
            <a:noFill/>
          </p:spPr>
          <p:txBody>
            <a:bodyPr wrap="square" rtlCol="0">
              <a:spAutoFit/>
            </a:bodyPr>
            <a:lstStyle/>
            <a:p>
              <a:pPr algn="ctr"/>
              <a:r>
                <a:rPr kumimoji="1" lang="ja-JP" altLang="en-US" sz="1050" dirty="0">
                  <a:latin typeface="+mn-ea"/>
                </a:rPr>
                <a:t>織物・衣服</a:t>
              </a:r>
              <a:endParaRPr kumimoji="1" lang="en-US" altLang="ja-JP" sz="1050" dirty="0">
                <a:latin typeface="+mn-ea"/>
              </a:endParaRPr>
            </a:p>
            <a:p>
              <a:pPr algn="ctr"/>
              <a:r>
                <a:rPr kumimoji="1" lang="ja-JP" altLang="en-US" sz="1050" dirty="0">
                  <a:latin typeface="+mn-ea"/>
                </a:rPr>
                <a:t>身の回り品小売業</a:t>
              </a:r>
              <a:endParaRPr kumimoji="1" lang="en-US" altLang="ja-JP" sz="1050" dirty="0">
                <a:latin typeface="+mn-ea"/>
              </a:endParaRPr>
            </a:p>
            <a:p>
              <a:pPr algn="ctr"/>
              <a:endParaRPr kumimoji="1" lang="en-US" altLang="ja-JP" sz="1050" dirty="0">
                <a:latin typeface="+mn-ea"/>
              </a:endParaRPr>
            </a:p>
          </p:txBody>
        </p:sp>
      </p:grpSp>
      <p:sp>
        <p:nvSpPr>
          <p:cNvPr id="111" name="テキスト ボックス 110">
            <a:extLst>
              <a:ext uri="{FF2B5EF4-FFF2-40B4-BE49-F238E27FC236}">
                <a16:creationId xmlns:a16="http://schemas.microsoft.com/office/drawing/2014/main" id="{FFCEA7A6-A6E1-071A-FC00-4B6D81FD06E0}"/>
              </a:ext>
            </a:extLst>
          </p:cNvPr>
          <p:cNvSpPr txBox="1"/>
          <p:nvPr/>
        </p:nvSpPr>
        <p:spPr>
          <a:xfrm>
            <a:off x="524256" y="6078483"/>
            <a:ext cx="8936736" cy="553998"/>
          </a:xfrm>
          <a:prstGeom prst="rect">
            <a:avLst/>
          </a:prstGeom>
          <a:noFill/>
        </p:spPr>
        <p:txBody>
          <a:bodyPr wrap="square" rtlCol="0">
            <a:spAutoFit/>
          </a:bodyPr>
          <a:lstStyle/>
          <a:p>
            <a:r>
              <a:rPr kumimoji="1" lang="ja-JP" altLang="en-US" sz="1000" spc="-60" dirty="0">
                <a:latin typeface="+mn-ea"/>
              </a:rPr>
              <a:t>　</a:t>
            </a:r>
            <a:r>
              <a:rPr kumimoji="1" lang="ja-JP" altLang="en-US" sz="1000" spc="-20" dirty="0">
                <a:latin typeface="+mn-ea"/>
              </a:rPr>
              <a:t>上図のように、おおよそ</a:t>
            </a:r>
            <a:r>
              <a:rPr kumimoji="1" lang="en-US" altLang="ja-JP" sz="1000" spc="-20" dirty="0">
                <a:latin typeface="+mn-ea"/>
              </a:rPr>
              <a:t>『</a:t>
            </a:r>
            <a:r>
              <a:rPr kumimoji="1" lang="ja-JP" altLang="en-US" sz="1000" spc="-20" dirty="0">
                <a:latin typeface="+mn-ea"/>
              </a:rPr>
              <a:t>小売業の平均で３割ぐらいの粗利益率</a:t>
            </a:r>
            <a:r>
              <a:rPr kumimoji="1" lang="en-US" altLang="ja-JP" sz="1000" spc="-20" dirty="0">
                <a:latin typeface="+mn-ea"/>
              </a:rPr>
              <a:t>』</a:t>
            </a:r>
            <a:r>
              <a:rPr kumimoji="1" lang="ja-JP" altLang="en-US" sz="1000" spc="-20" dirty="0">
                <a:latin typeface="+mn-ea"/>
              </a:rPr>
              <a:t>とみることもできますが、取扱品目や業態（規模等）によって売上</a:t>
            </a:r>
            <a:r>
              <a:rPr kumimoji="1" lang="ja-JP" altLang="en-US" sz="1000" spc="-20" dirty="0"/>
              <a:t>高</a:t>
            </a:r>
            <a:r>
              <a:rPr kumimoji="1" lang="ja-JP" altLang="en-US" sz="1000" spc="-20" dirty="0">
                <a:latin typeface="+mn-ea"/>
              </a:rPr>
              <a:t>総利益率も大きく</a:t>
            </a:r>
            <a:r>
              <a:rPr kumimoji="1" lang="ja-JP" altLang="en-US" sz="1000" spc="-10" dirty="0">
                <a:latin typeface="+mn-ea"/>
              </a:rPr>
              <a:t>変化します。そのため、特に中小規模の小売業の場合は、“事業を継続していけるだけの粗利益が取れているか”“自分達で考えていたように粗利益は取れているか”</a:t>
            </a:r>
            <a:r>
              <a:rPr kumimoji="1" lang="ja-JP" altLang="en-US" sz="1000" spc="-60" dirty="0">
                <a:latin typeface="+mn-ea"/>
              </a:rPr>
              <a:t>“ここ数年の傾向はどのようになっているか”という観点と、“類似業態の平均値は参考程度に比較する”というくらいのスタンスが現実的かもしれません。</a:t>
            </a:r>
            <a:endParaRPr kumimoji="1" lang="en-US" altLang="ja-JP" sz="1000" spc="-60" dirty="0">
              <a:latin typeface="+mn-ea"/>
            </a:endParaRPr>
          </a:p>
        </p:txBody>
      </p:sp>
      <p:cxnSp>
        <p:nvCxnSpPr>
          <p:cNvPr id="112" name="直線コネクタ 111">
            <a:extLst>
              <a:ext uri="{FF2B5EF4-FFF2-40B4-BE49-F238E27FC236}">
                <a16:creationId xmlns:a16="http://schemas.microsoft.com/office/drawing/2014/main" id="{6CBF497A-53FF-F174-B6AC-B91D81246644}"/>
              </a:ext>
            </a:extLst>
          </p:cNvPr>
          <p:cNvCxnSpPr/>
          <p:nvPr/>
        </p:nvCxnSpPr>
        <p:spPr>
          <a:xfrm>
            <a:off x="239611" y="337081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0" name="テキスト ボックス 99"/>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124" name="テキスト ボックス 12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小売業</a:t>
            </a:r>
          </a:p>
        </p:txBody>
      </p:sp>
      <p:sp>
        <p:nvSpPr>
          <p:cNvPr id="84" name="正方形/長方形 83">
            <a:extLst>
              <a:ext uri="{FF2B5EF4-FFF2-40B4-BE49-F238E27FC236}">
                <a16:creationId xmlns:a16="http://schemas.microsoft.com/office/drawing/2014/main" id="{2A39054B-2768-84C2-14FC-106E9B23E7B9}"/>
              </a:ext>
            </a:extLst>
          </p:cNvPr>
          <p:cNvSpPr/>
          <p:nvPr/>
        </p:nvSpPr>
        <p:spPr>
          <a:xfrm>
            <a:off x="259814" y="4608513"/>
            <a:ext cx="1619497" cy="1382089"/>
          </a:xfrm>
          <a:prstGeom prst="rect">
            <a:avLst/>
          </a:prstGeom>
          <a:noFill/>
          <a:ln w="444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業態別の</a:t>
            </a:r>
          </a:p>
          <a:p>
            <a:pPr algn="ctr"/>
            <a:r>
              <a:rPr kumimoji="1" lang="ja-JP" altLang="en-US" b="1" dirty="0">
                <a:solidFill>
                  <a:schemeClr val="tx1"/>
                </a:solidFill>
                <a:latin typeface="+mn-ea"/>
              </a:rPr>
              <a:t>一定の目安</a:t>
            </a:r>
          </a:p>
          <a:p>
            <a:pPr algn="ctr"/>
            <a:r>
              <a:rPr kumimoji="1" lang="ja-JP" altLang="en-US" sz="1400" b="1" dirty="0">
                <a:solidFill>
                  <a:schemeClr val="tx1"/>
                </a:solidFill>
                <a:latin typeface="+mn-ea"/>
              </a:rPr>
              <a:t>（参考）</a:t>
            </a:r>
            <a:endParaRPr kumimoji="1" lang="en-US" altLang="ja-JP" sz="1400" b="1" dirty="0">
              <a:solidFill>
                <a:schemeClr val="tx1"/>
              </a:solidFill>
              <a:latin typeface="+mn-ea"/>
            </a:endParaRPr>
          </a:p>
        </p:txBody>
      </p:sp>
      <p:sp>
        <p:nvSpPr>
          <p:cNvPr id="16" name="スライド番号プレースホルダー 15"/>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40</a:t>
            </a:fld>
            <a:endParaRPr kumimoji="1" lang="ja-JP" altLang="en-US"/>
          </a:p>
        </p:txBody>
      </p:sp>
      <p:cxnSp>
        <p:nvCxnSpPr>
          <p:cNvPr id="110" name="直線コネクタ 109">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6CBF497A-53FF-F174-B6AC-B91D81246644}"/>
              </a:ext>
            </a:extLst>
          </p:cNvPr>
          <p:cNvCxnSpPr/>
          <p:nvPr/>
        </p:nvCxnSpPr>
        <p:spPr>
          <a:xfrm>
            <a:off x="188095" y="663248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9206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ECB688F-5112-DB6E-E90C-27E36B31C9D1}"/>
              </a:ext>
            </a:extLst>
          </p:cNvPr>
          <p:cNvGrpSpPr/>
          <p:nvPr/>
        </p:nvGrpSpPr>
        <p:grpSpPr>
          <a:xfrm>
            <a:off x="278219" y="1094101"/>
            <a:ext cx="3080986" cy="885825"/>
            <a:chOff x="333374" y="2994009"/>
            <a:chExt cx="3080986" cy="885825"/>
          </a:xfrm>
        </p:grpSpPr>
        <p:grpSp>
          <p:nvGrpSpPr>
            <p:cNvPr id="3" name="グループ化 2">
              <a:extLst>
                <a:ext uri="{FF2B5EF4-FFF2-40B4-BE49-F238E27FC236}">
                  <a16:creationId xmlns:a16="http://schemas.microsoft.com/office/drawing/2014/main" id="{214AA9FB-30A5-2D02-5855-2B2820695E55}"/>
                </a:ext>
              </a:extLst>
            </p:cNvPr>
            <p:cNvGrpSpPr/>
            <p:nvPr/>
          </p:nvGrpSpPr>
          <p:grpSpPr>
            <a:xfrm>
              <a:off x="333374" y="2994009"/>
              <a:ext cx="1162051" cy="885825"/>
              <a:chOff x="2409824" y="3038474"/>
              <a:chExt cx="1162051" cy="885825"/>
            </a:xfrm>
            <a:noFill/>
          </p:grpSpPr>
          <p:sp>
            <p:nvSpPr>
              <p:cNvPr id="5" name="楕円 4">
                <a:extLst>
                  <a:ext uri="{FF2B5EF4-FFF2-40B4-BE49-F238E27FC236}">
                    <a16:creationId xmlns:a16="http://schemas.microsoft.com/office/drawing/2014/main" id="{AA701D24-18D7-C024-5FBD-86536AC4C09C}"/>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A451958-806D-F4D1-76F1-2E0D5A9C6D3D}"/>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6">
                        <a:lumMod val="60000"/>
                        <a:lumOff val="40000"/>
                      </a:schemeClr>
                    </a:solidFill>
                    <a:latin typeface="Britannic Bold" panose="020B0903060703020204" pitchFamily="34" charset="0"/>
                  </a:rPr>
                  <a:t>３</a:t>
                </a:r>
              </a:p>
            </p:txBody>
          </p:sp>
        </p:grpSp>
        <p:sp>
          <p:nvSpPr>
            <p:cNvPr id="4" name="正方形/長方形 3">
              <a:extLst>
                <a:ext uri="{FF2B5EF4-FFF2-40B4-BE49-F238E27FC236}">
                  <a16:creationId xmlns:a16="http://schemas.microsoft.com/office/drawing/2014/main" id="{E5FD5946-E3A1-5209-D906-BA888BCE2976}"/>
                </a:ext>
              </a:extLst>
            </p:cNvPr>
            <p:cNvSpPr/>
            <p:nvPr/>
          </p:nvSpPr>
          <p:spPr>
            <a:xfrm>
              <a:off x="1433159" y="3133163"/>
              <a:ext cx="1981201" cy="583911"/>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経常利益</a:t>
              </a:r>
              <a:endParaRPr kumimoji="1" lang="en-US" altLang="ja-JP" sz="1400" b="1" dirty="0">
                <a:solidFill>
                  <a:schemeClr val="tx1"/>
                </a:solidFill>
              </a:endParaRPr>
            </a:p>
            <a:p>
              <a:pPr algn="ctr"/>
              <a:r>
                <a:rPr kumimoji="1" lang="ja-JP" altLang="en-US" sz="1400" b="1" dirty="0">
                  <a:solidFill>
                    <a:schemeClr val="tx1"/>
                  </a:solidFill>
                </a:rPr>
                <a:t>（雑収入）</a:t>
              </a:r>
              <a:endParaRPr kumimoji="1" lang="en-US" altLang="ja-JP" sz="1400" b="1" dirty="0">
                <a:solidFill>
                  <a:schemeClr val="tx1"/>
                </a:solidFill>
              </a:endParaRPr>
            </a:p>
          </p:txBody>
        </p:sp>
      </p:grpSp>
      <p:sp>
        <p:nvSpPr>
          <p:cNvPr id="7" name="テキスト ボックス 6">
            <a:extLst>
              <a:ext uri="{FF2B5EF4-FFF2-40B4-BE49-F238E27FC236}">
                <a16:creationId xmlns:a16="http://schemas.microsoft.com/office/drawing/2014/main" id="{F12BE103-9AB5-2BD9-3579-81FAE5F87671}"/>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小売業</a:t>
            </a:r>
            <a:r>
              <a:rPr kumimoji="1" lang="ja-JP" altLang="en-US" b="1" u="sng" dirty="0">
                <a:latin typeface="+mn-ea"/>
              </a:rPr>
              <a:t>の目利き（決算</a:t>
            </a:r>
            <a:r>
              <a:rPr kumimoji="1" lang="ja-JP" altLang="en-US" b="1" u="sng">
                <a:latin typeface="+mn-ea"/>
              </a:rPr>
              <a:t>資料編）　その</a:t>
            </a:r>
            <a:r>
              <a:rPr kumimoji="1" lang="ja-JP" altLang="en-US" b="1" u="sng" dirty="0">
                <a:latin typeface="+mn-ea"/>
              </a:rPr>
              <a:t>２</a:t>
            </a:r>
          </a:p>
        </p:txBody>
      </p:sp>
      <p:sp>
        <p:nvSpPr>
          <p:cNvPr id="11" name="テキスト ボックス 10">
            <a:extLst>
              <a:ext uri="{FF2B5EF4-FFF2-40B4-BE49-F238E27FC236}">
                <a16:creationId xmlns:a16="http://schemas.microsoft.com/office/drawing/2014/main" id="{F7AA5DC0-23B7-EA57-BA3F-74F7CADCAF4D}"/>
              </a:ext>
            </a:extLst>
          </p:cNvPr>
          <p:cNvSpPr txBox="1"/>
          <p:nvPr/>
        </p:nvSpPr>
        <p:spPr>
          <a:xfrm>
            <a:off x="3394027" y="1173121"/>
            <a:ext cx="6490614" cy="707886"/>
          </a:xfrm>
          <a:prstGeom prst="rect">
            <a:avLst/>
          </a:prstGeom>
          <a:noFill/>
        </p:spPr>
        <p:txBody>
          <a:bodyPr wrap="square" rtlCol="0">
            <a:spAutoFit/>
          </a:bodyPr>
          <a:lstStyle/>
          <a:p>
            <a:r>
              <a:rPr kumimoji="1" lang="ja-JP" altLang="en-US" sz="1000" dirty="0">
                <a:latin typeface="+mn-ea"/>
              </a:rPr>
              <a:t>□　小売業では、メーカーや問屋から、年間の販売数・額によってリベートが支払われることが多い</a:t>
            </a:r>
            <a:endParaRPr kumimoji="1" lang="en-US" altLang="ja-JP" sz="1000" dirty="0">
              <a:latin typeface="+mn-ea"/>
            </a:endParaRPr>
          </a:p>
          <a:p>
            <a:r>
              <a:rPr kumimoji="1" lang="ja-JP" altLang="en-US" sz="1000" dirty="0">
                <a:latin typeface="+mn-ea"/>
              </a:rPr>
              <a:t>□　リベートは決算書上で雑収入として扱われることが多く、</a:t>
            </a:r>
            <a:r>
              <a:rPr kumimoji="1" lang="ja-JP" altLang="en-US" sz="1000" spc="-10" dirty="0">
                <a:latin typeface="+mn-ea"/>
              </a:rPr>
              <a:t>そのため本業収益（営業利益）とは分け</a:t>
            </a:r>
            <a:endParaRPr kumimoji="1" lang="en-US" altLang="ja-JP" sz="1000" spc="-10" dirty="0">
              <a:latin typeface="+mn-ea"/>
            </a:endParaRPr>
          </a:p>
          <a:p>
            <a:r>
              <a:rPr kumimoji="1" lang="ja-JP" altLang="en-US" sz="1000" dirty="0">
                <a:latin typeface="+mn-ea"/>
              </a:rPr>
              <a:t>　　</a:t>
            </a:r>
            <a:r>
              <a:rPr kumimoji="1" lang="ja-JP" altLang="en-US" sz="1000" dirty="0" err="1">
                <a:latin typeface="+mn-ea"/>
              </a:rPr>
              <a:t>て</a:t>
            </a:r>
            <a:r>
              <a:rPr kumimoji="1" lang="ja-JP" altLang="en-US" sz="1000" dirty="0">
                <a:latin typeface="+mn-ea"/>
              </a:rPr>
              <a:t>計上される場合も少なくない</a:t>
            </a:r>
            <a:endParaRPr kumimoji="1" lang="en-US" altLang="ja-JP" sz="1000" dirty="0">
              <a:latin typeface="+mn-ea"/>
            </a:endParaRPr>
          </a:p>
          <a:p>
            <a:r>
              <a:rPr kumimoji="1" lang="ja-JP" altLang="en-US" sz="1000" dirty="0">
                <a:latin typeface="+mn-ea"/>
              </a:rPr>
              <a:t>□　リベートの金額・内容に注視して実際の本業収益の傾向を把握することも大切</a:t>
            </a:r>
            <a:endParaRPr kumimoji="1" lang="en-US" altLang="ja-JP" sz="1000" dirty="0">
              <a:latin typeface="+mn-ea"/>
            </a:endParaRPr>
          </a:p>
        </p:txBody>
      </p:sp>
      <p:sp>
        <p:nvSpPr>
          <p:cNvPr id="19" name="テキスト ボックス 18">
            <a:extLst>
              <a:ext uri="{FF2B5EF4-FFF2-40B4-BE49-F238E27FC236}">
                <a16:creationId xmlns:a16="http://schemas.microsoft.com/office/drawing/2014/main" id="{5BC542BB-A7AC-9482-19A2-BD16E537E01A}"/>
              </a:ext>
            </a:extLst>
          </p:cNvPr>
          <p:cNvSpPr txBox="1"/>
          <p:nvPr/>
        </p:nvSpPr>
        <p:spPr>
          <a:xfrm>
            <a:off x="534656" y="2044619"/>
            <a:ext cx="8958886" cy="1246495"/>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40" dirty="0">
                <a:latin typeface="+mn-ea"/>
              </a:rPr>
              <a:t>小売業（卸売業にも多い）は、仕入先からのリベートも含めて損益（経常損益）を確保している企業も多く見受けられます。リベートにも様々な種類が</a:t>
            </a:r>
            <a:r>
              <a:rPr kumimoji="1" lang="ja-JP" altLang="en-US" sz="1000" spc="-30" dirty="0">
                <a:latin typeface="+mn-ea"/>
              </a:rPr>
              <a:t>ありますが、下図の例のように、営業利益段階では赤字でも、雑収入（リベート）を入れて、</a:t>
            </a:r>
            <a:r>
              <a:rPr kumimoji="1" lang="ja-JP" altLang="en-US" sz="1000" spc="-20" dirty="0">
                <a:latin typeface="+mn-ea"/>
              </a:rPr>
              <a:t>経常利益段階で少額黒字を維持している中小規模の小売業もあると</a:t>
            </a:r>
            <a:r>
              <a:rPr kumimoji="1" lang="ja-JP" altLang="en-US" sz="1000" spc="-40" dirty="0">
                <a:latin typeface="+mn-ea"/>
              </a:rPr>
              <a:t>思われます。</a:t>
            </a:r>
            <a:endParaRPr kumimoji="1" lang="en-US" altLang="ja-JP" sz="1000" spc="-40" dirty="0">
              <a:latin typeface="+mn-ea"/>
            </a:endParaRPr>
          </a:p>
          <a:p>
            <a:r>
              <a:rPr kumimoji="1" lang="ja-JP" altLang="en-US" sz="1000" spc="-40" dirty="0">
                <a:latin typeface="+mn-ea"/>
              </a:rPr>
              <a:t>　もちろん、リベートに頼らず、営業利益段階で大きな黒字を創出するのは理想ではありますが、仕入先との力関係から、納入価格段階で大手と同等の条件を引出すことが難しい中小規模の小売業は、仕入先から「これだけ売ったら、〇％戻すので、この金額で仕入れてください。」という成果報酬のような値引きに近い、リベート頼みの営業を余儀なくされることも少なくありません。また、仕入先や取扱商品も一つではないため、１年間事業を行い「最終的に決算で赤字か黒字かは、各社からの年度末リベート次第」という企業も多くあります。（訪問時にリベートの条件等のヒアリングも忘れないようにする。）</a:t>
            </a:r>
            <a:endParaRPr kumimoji="1" lang="en-US" altLang="ja-JP" sz="1000" spc="-40" dirty="0">
              <a:latin typeface="+mn-ea"/>
            </a:endParaRPr>
          </a:p>
        </p:txBody>
      </p:sp>
      <p:sp>
        <p:nvSpPr>
          <p:cNvPr id="20" name="正方形/長方形 19">
            <a:extLst>
              <a:ext uri="{FF2B5EF4-FFF2-40B4-BE49-F238E27FC236}">
                <a16:creationId xmlns:a16="http://schemas.microsoft.com/office/drawing/2014/main" id="{61D651DE-A915-51F6-129A-D20A4A2E8CB8}"/>
              </a:ext>
            </a:extLst>
          </p:cNvPr>
          <p:cNvSpPr/>
          <p:nvPr/>
        </p:nvSpPr>
        <p:spPr>
          <a:xfrm>
            <a:off x="273050" y="5032732"/>
            <a:ext cx="1619497" cy="1584907"/>
          </a:xfrm>
          <a:prstGeom prst="rect">
            <a:avLst/>
          </a:prstGeom>
          <a:noFill/>
          <a:ln w="444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n-ea"/>
              </a:rPr>
              <a:t>リベート</a:t>
            </a:r>
            <a:endParaRPr kumimoji="1" lang="en-US" altLang="ja-JP" b="1" dirty="0">
              <a:solidFill>
                <a:schemeClr val="tx1"/>
              </a:solidFill>
              <a:latin typeface="+mn-ea"/>
            </a:endParaRPr>
          </a:p>
          <a:p>
            <a:pPr algn="ctr"/>
            <a:r>
              <a:rPr kumimoji="1" lang="ja-JP" altLang="en-US" b="1" dirty="0">
                <a:solidFill>
                  <a:schemeClr val="tx1"/>
                </a:solidFill>
                <a:latin typeface="+mn-ea"/>
              </a:rPr>
              <a:t>（雑収入）</a:t>
            </a:r>
            <a:endParaRPr kumimoji="1" lang="en-US" altLang="ja-JP" b="1" dirty="0">
              <a:solidFill>
                <a:schemeClr val="tx1"/>
              </a:solidFill>
              <a:latin typeface="+mn-ea"/>
            </a:endParaRPr>
          </a:p>
          <a:p>
            <a:pPr algn="ctr"/>
            <a:r>
              <a:rPr kumimoji="1" lang="ja-JP" altLang="en-US" b="1" dirty="0">
                <a:solidFill>
                  <a:schemeClr val="tx1"/>
                </a:solidFill>
                <a:latin typeface="+mn-ea"/>
              </a:rPr>
              <a:t>増減の類推例</a:t>
            </a:r>
            <a:endParaRPr kumimoji="1" lang="en-US" altLang="ja-JP" b="1" dirty="0">
              <a:solidFill>
                <a:schemeClr val="tx1"/>
              </a:solidFill>
              <a:latin typeface="+mn-ea"/>
            </a:endParaRPr>
          </a:p>
        </p:txBody>
      </p:sp>
      <p:sp>
        <p:nvSpPr>
          <p:cNvPr id="21" name="テキスト ボックス 20">
            <a:extLst>
              <a:ext uri="{FF2B5EF4-FFF2-40B4-BE49-F238E27FC236}">
                <a16:creationId xmlns:a16="http://schemas.microsoft.com/office/drawing/2014/main" id="{5365BD84-5498-CF3E-C0BC-1A84535E6CD9}"/>
              </a:ext>
            </a:extLst>
          </p:cNvPr>
          <p:cNvSpPr txBox="1"/>
          <p:nvPr/>
        </p:nvSpPr>
        <p:spPr>
          <a:xfrm>
            <a:off x="2018631" y="5262318"/>
            <a:ext cx="2029725" cy="276999"/>
          </a:xfrm>
          <a:prstGeom prst="rect">
            <a:avLst/>
          </a:prstGeom>
          <a:noFill/>
        </p:spPr>
        <p:txBody>
          <a:bodyPr wrap="square" rtlCol="0">
            <a:spAutoFit/>
          </a:bodyPr>
          <a:lstStyle/>
          <a:p>
            <a:r>
              <a:rPr kumimoji="1" lang="ja-JP" altLang="en-US" sz="1200" b="1" dirty="0">
                <a:latin typeface="+mn-ea"/>
              </a:rPr>
              <a:t>売上高に対する比率が減少</a:t>
            </a:r>
          </a:p>
        </p:txBody>
      </p:sp>
      <p:sp>
        <p:nvSpPr>
          <p:cNvPr id="22" name="テキスト ボックス 21">
            <a:extLst>
              <a:ext uri="{FF2B5EF4-FFF2-40B4-BE49-F238E27FC236}">
                <a16:creationId xmlns:a16="http://schemas.microsoft.com/office/drawing/2014/main" id="{9A0240F4-E904-01E8-1624-ECC292EFB940}"/>
              </a:ext>
            </a:extLst>
          </p:cNvPr>
          <p:cNvSpPr txBox="1"/>
          <p:nvPr/>
        </p:nvSpPr>
        <p:spPr>
          <a:xfrm>
            <a:off x="3963983" y="5057240"/>
            <a:ext cx="5541434" cy="707886"/>
          </a:xfrm>
          <a:prstGeom prst="rect">
            <a:avLst/>
          </a:prstGeom>
          <a:noFill/>
        </p:spPr>
        <p:txBody>
          <a:bodyPr wrap="square" rtlCol="0">
            <a:spAutoFit/>
          </a:bodyPr>
          <a:lstStyle/>
          <a:p>
            <a:r>
              <a:rPr kumimoji="1" lang="ja-JP" altLang="en-US" sz="1000" dirty="0">
                <a:latin typeface="+mn-ea"/>
              </a:rPr>
              <a:t>□　純粋に仕入先のリベート条件が悪化</a:t>
            </a:r>
            <a:endParaRPr kumimoji="1" lang="en-US" altLang="ja-JP" sz="1000" dirty="0">
              <a:latin typeface="+mn-ea"/>
            </a:endParaRPr>
          </a:p>
          <a:p>
            <a:r>
              <a:rPr kumimoji="1" lang="ja-JP" altLang="en-US" sz="1000" dirty="0">
                <a:latin typeface="+mn-ea"/>
              </a:rPr>
              <a:t>□　リベートの対象になっている仕入先商品の販売不振</a:t>
            </a:r>
            <a:endParaRPr kumimoji="1" lang="en-US" altLang="ja-JP" sz="1000" dirty="0">
              <a:latin typeface="+mn-ea"/>
            </a:endParaRPr>
          </a:p>
          <a:p>
            <a:r>
              <a:rPr kumimoji="1" lang="ja-JP" altLang="en-US" sz="1000" dirty="0">
                <a:latin typeface="+mn-ea"/>
              </a:rPr>
              <a:t>□　売上総利益が改善していれば、仕入価格の安い（リベート率の低い）取引先への変更</a:t>
            </a:r>
            <a:endParaRPr kumimoji="1" lang="en-US" altLang="ja-JP" sz="1000" dirty="0">
              <a:latin typeface="+mn-ea"/>
            </a:endParaRPr>
          </a:p>
          <a:p>
            <a:r>
              <a:rPr kumimoji="1" lang="ja-JP" altLang="en-US" sz="1000" dirty="0">
                <a:latin typeface="+mn-ea"/>
              </a:rPr>
              <a:t>　　（経常利益ベースでのバランスは良化しているか？悪化しているか？も併せて確認）</a:t>
            </a:r>
            <a:endParaRPr kumimoji="1" lang="en-US" altLang="ja-JP" sz="1000" dirty="0">
              <a:latin typeface="+mn-ea"/>
            </a:endParaRPr>
          </a:p>
        </p:txBody>
      </p:sp>
      <p:sp>
        <p:nvSpPr>
          <p:cNvPr id="23" name="テキスト ボックス 22">
            <a:extLst>
              <a:ext uri="{FF2B5EF4-FFF2-40B4-BE49-F238E27FC236}">
                <a16:creationId xmlns:a16="http://schemas.microsoft.com/office/drawing/2014/main" id="{71C336FA-7441-903D-BB85-F1753739996C}"/>
              </a:ext>
            </a:extLst>
          </p:cNvPr>
          <p:cNvSpPr txBox="1"/>
          <p:nvPr/>
        </p:nvSpPr>
        <p:spPr>
          <a:xfrm>
            <a:off x="2018632" y="6091866"/>
            <a:ext cx="2029724" cy="276999"/>
          </a:xfrm>
          <a:prstGeom prst="rect">
            <a:avLst/>
          </a:prstGeom>
          <a:noFill/>
        </p:spPr>
        <p:txBody>
          <a:bodyPr wrap="square" rtlCol="0">
            <a:spAutoFit/>
          </a:bodyPr>
          <a:lstStyle/>
          <a:p>
            <a:r>
              <a:rPr kumimoji="1" lang="ja-JP" altLang="en-US" sz="1200" b="1" dirty="0">
                <a:latin typeface="+mn-ea"/>
              </a:rPr>
              <a:t>売上高に対する比率が増加</a:t>
            </a:r>
          </a:p>
        </p:txBody>
      </p:sp>
      <p:sp>
        <p:nvSpPr>
          <p:cNvPr id="24" name="テキスト ボックス 23">
            <a:extLst>
              <a:ext uri="{FF2B5EF4-FFF2-40B4-BE49-F238E27FC236}">
                <a16:creationId xmlns:a16="http://schemas.microsoft.com/office/drawing/2014/main" id="{AACE06B0-CC68-24B1-47EF-40F856A65EBD}"/>
              </a:ext>
            </a:extLst>
          </p:cNvPr>
          <p:cNvSpPr txBox="1"/>
          <p:nvPr/>
        </p:nvSpPr>
        <p:spPr>
          <a:xfrm>
            <a:off x="3948073" y="5918026"/>
            <a:ext cx="5810251" cy="707886"/>
          </a:xfrm>
          <a:prstGeom prst="rect">
            <a:avLst/>
          </a:prstGeom>
          <a:noFill/>
        </p:spPr>
        <p:txBody>
          <a:bodyPr wrap="square" rtlCol="0">
            <a:spAutoFit/>
          </a:bodyPr>
          <a:lstStyle/>
          <a:p>
            <a:r>
              <a:rPr kumimoji="1" lang="ja-JP" altLang="en-US" sz="1000">
                <a:latin typeface="+mn-ea"/>
              </a:rPr>
              <a:t>□　純粋</a:t>
            </a:r>
            <a:r>
              <a:rPr kumimoji="1" lang="ja-JP" altLang="en-US" sz="1000" dirty="0">
                <a:latin typeface="+mn-ea"/>
              </a:rPr>
              <a:t>に仕入先のリベート条件が改善された、または、対象商品の販売が好調であった</a:t>
            </a:r>
            <a:endParaRPr kumimoji="1" lang="en-US" altLang="ja-JP" sz="1000" dirty="0">
              <a:latin typeface="+mn-ea"/>
            </a:endParaRPr>
          </a:p>
          <a:p>
            <a:r>
              <a:rPr kumimoji="1" lang="ja-JP" altLang="en-US" sz="1000">
                <a:latin typeface="+mn-ea"/>
              </a:rPr>
              <a:t>□　</a:t>
            </a:r>
            <a:r>
              <a:rPr kumimoji="1" lang="ja-JP" altLang="en-US" sz="1000" spc="-30">
                <a:latin typeface="+mn-ea"/>
              </a:rPr>
              <a:t>一過性</a:t>
            </a:r>
            <a:r>
              <a:rPr kumimoji="1" lang="ja-JP" altLang="en-US" sz="1000" spc="-30" dirty="0">
                <a:latin typeface="+mn-ea"/>
              </a:rPr>
              <a:t>の販売促進のためのリベート収入があった（通常のリベートと異なり継続性がない）</a:t>
            </a:r>
            <a:endParaRPr kumimoji="1" lang="en-US" altLang="ja-JP" sz="1000" spc="-30" dirty="0">
              <a:latin typeface="+mn-ea"/>
            </a:endParaRPr>
          </a:p>
          <a:p>
            <a:r>
              <a:rPr kumimoji="1" lang="ja-JP" altLang="en-US" sz="1000">
                <a:latin typeface="+mn-ea"/>
              </a:rPr>
              <a:t>□　仕入</a:t>
            </a:r>
            <a:r>
              <a:rPr kumimoji="1" lang="ja-JP" altLang="en-US" sz="1000" dirty="0">
                <a:latin typeface="+mn-ea"/>
              </a:rPr>
              <a:t>条件の変更、仕入価格の値上げ、リベート率の増加等</a:t>
            </a:r>
            <a:endParaRPr kumimoji="1" lang="en-US" altLang="ja-JP" sz="1000" dirty="0">
              <a:latin typeface="+mn-ea"/>
            </a:endParaRPr>
          </a:p>
          <a:p>
            <a:r>
              <a:rPr kumimoji="1" lang="ja-JP" altLang="en-US" sz="1000">
                <a:latin typeface="+mn-ea"/>
              </a:rPr>
              <a:t>　　（</a:t>
            </a:r>
            <a:r>
              <a:rPr kumimoji="1" lang="ja-JP" altLang="en-US" sz="1000" dirty="0">
                <a:latin typeface="+mn-ea"/>
              </a:rPr>
              <a:t>経常利益ベースでのバランスは良化しているか？悪化しているか？も併せて確認）</a:t>
            </a:r>
            <a:endParaRPr kumimoji="1" lang="en-US" altLang="ja-JP" sz="1000" dirty="0">
              <a:latin typeface="+mn-ea"/>
            </a:endParaRPr>
          </a:p>
        </p:txBody>
      </p:sp>
      <p:sp>
        <p:nvSpPr>
          <p:cNvPr id="26" name="正方形/長方形 25">
            <a:extLst>
              <a:ext uri="{FF2B5EF4-FFF2-40B4-BE49-F238E27FC236}">
                <a16:creationId xmlns:a16="http://schemas.microsoft.com/office/drawing/2014/main" id="{451931B8-7C1B-4D20-1BB0-02589316BA52}"/>
              </a:ext>
            </a:extLst>
          </p:cNvPr>
          <p:cNvSpPr/>
          <p:nvPr/>
        </p:nvSpPr>
        <p:spPr>
          <a:xfrm>
            <a:off x="1982536" y="5017197"/>
            <a:ext cx="7522882" cy="774317"/>
          </a:xfrm>
          <a:prstGeom prst="rect">
            <a:avLst/>
          </a:prstGeom>
          <a:no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latin typeface="+mn-ea"/>
            </a:endParaRPr>
          </a:p>
        </p:txBody>
      </p:sp>
      <p:sp>
        <p:nvSpPr>
          <p:cNvPr id="28" name="正方形/長方形 27">
            <a:extLst>
              <a:ext uri="{FF2B5EF4-FFF2-40B4-BE49-F238E27FC236}">
                <a16:creationId xmlns:a16="http://schemas.microsoft.com/office/drawing/2014/main" id="{EE44255C-97AB-CB0C-CA94-A6AED0F5A0F7}"/>
              </a:ext>
            </a:extLst>
          </p:cNvPr>
          <p:cNvSpPr/>
          <p:nvPr/>
        </p:nvSpPr>
        <p:spPr>
          <a:xfrm>
            <a:off x="1982534" y="5853917"/>
            <a:ext cx="7522883" cy="774317"/>
          </a:xfrm>
          <a:prstGeom prst="rect">
            <a:avLst/>
          </a:prstGeom>
          <a:no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latin typeface="+mn-ea"/>
            </a:endParaRPr>
          </a:p>
        </p:txBody>
      </p:sp>
      <p:sp>
        <p:nvSpPr>
          <p:cNvPr id="41" name="テキスト ボックス 40">
            <a:extLst>
              <a:ext uri="{FF2B5EF4-FFF2-40B4-BE49-F238E27FC236}">
                <a16:creationId xmlns:a16="http://schemas.microsoft.com/office/drawing/2014/main" id="{75ED1964-4A87-9ADE-1EFF-03AA457135F0}"/>
              </a:ext>
            </a:extLst>
          </p:cNvPr>
          <p:cNvSpPr txBox="1"/>
          <p:nvPr/>
        </p:nvSpPr>
        <p:spPr>
          <a:xfrm>
            <a:off x="189617" y="497878"/>
            <a:ext cx="8393666" cy="400110"/>
          </a:xfrm>
          <a:prstGeom prst="rect">
            <a:avLst/>
          </a:prstGeom>
          <a:noFill/>
        </p:spPr>
        <p:txBody>
          <a:bodyPr wrap="square" rtlCol="0">
            <a:spAutoFit/>
          </a:bodyPr>
          <a:lstStyle/>
          <a:p>
            <a:r>
              <a:rPr kumimoji="1" lang="ja-JP" altLang="en-US" sz="1000" dirty="0">
                <a:latin typeface="+mn-ea"/>
              </a:rPr>
              <a:t>小売業といっても、地方に多店舗展開しているスーパーから町の小さな雑貨店まで千差万別です。ここでは、中小規模の小売業（地域限定・　大きくても２～３店舗程度の運営）について、事業性の把握や目利きの初動に必要なポイントをまとめます</a:t>
            </a:r>
            <a:r>
              <a:rPr kumimoji="1" lang="ja-JP" altLang="en-US" sz="1000" dirty="0"/>
              <a:t>。</a:t>
            </a:r>
            <a:endParaRPr kumimoji="1" lang="en-US" altLang="ja-JP" sz="1000" dirty="0"/>
          </a:p>
        </p:txBody>
      </p:sp>
      <p:sp>
        <p:nvSpPr>
          <p:cNvPr id="42" name="テキスト ボックス 4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43" name="テキスト ボックス 4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小売業</a:t>
            </a:r>
          </a:p>
        </p:txBody>
      </p:sp>
      <p:sp>
        <p:nvSpPr>
          <p:cNvPr id="8" name="スライド番号プレースホルダー 7"/>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41</a:t>
            </a:fld>
            <a:endParaRPr kumimoji="1" lang="ja-JP" altLang="en-US"/>
          </a:p>
        </p:txBody>
      </p:sp>
      <p:cxnSp>
        <p:nvCxnSpPr>
          <p:cNvPr id="27" name="直線コネクタ 26">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66C0167F-E65C-7BB0-91E0-A6F90254E202}"/>
              </a:ext>
            </a:extLst>
          </p:cNvPr>
          <p:cNvGrpSpPr/>
          <p:nvPr/>
        </p:nvGrpSpPr>
        <p:grpSpPr>
          <a:xfrm>
            <a:off x="3164236" y="3613467"/>
            <a:ext cx="6760972" cy="895350"/>
            <a:chOff x="3009900" y="2781300"/>
            <a:chExt cx="6748676" cy="895350"/>
          </a:xfrm>
        </p:grpSpPr>
        <p:sp>
          <p:nvSpPr>
            <p:cNvPr id="30" name="左中かっこ 29">
              <a:extLst>
                <a:ext uri="{FF2B5EF4-FFF2-40B4-BE49-F238E27FC236}">
                  <a16:creationId xmlns:a16="http://schemas.microsoft.com/office/drawing/2014/main" id="{293563EE-27B3-0CBF-13A1-D6AF20DB32BB}"/>
                </a:ext>
              </a:extLst>
            </p:cNvPr>
            <p:cNvSpPr/>
            <p:nvPr/>
          </p:nvSpPr>
          <p:spPr>
            <a:xfrm>
              <a:off x="3657600" y="2781300"/>
              <a:ext cx="152400" cy="723900"/>
            </a:xfrm>
            <a:prstGeom prst="leftBrace">
              <a:avLst/>
            </a:prstGeom>
            <a:ln w="2222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1" name="コネクタ: カギ線 14">
              <a:extLst>
                <a:ext uri="{FF2B5EF4-FFF2-40B4-BE49-F238E27FC236}">
                  <a16:creationId xmlns:a16="http://schemas.microsoft.com/office/drawing/2014/main" id="{C3C25E30-5408-AA0D-D966-BBC2322EC5AF}"/>
                </a:ext>
              </a:extLst>
            </p:cNvPr>
            <p:cNvCxnSpPr>
              <a:cxnSpLocks/>
              <a:endCxn id="30" idx="1"/>
            </p:cNvCxnSpPr>
            <p:nvPr/>
          </p:nvCxnSpPr>
          <p:spPr>
            <a:xfrm flipV="1">
              <a:off x="3009900" y="3143250"/>
              <a:ext cx="647700" cy="533400"/>
            </a:xfrm>
            <a:prstGeom prst="bentConnector3">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E8C6B54E-10FA-EB71-7FD9-E49F2734C73A}"/>
                </a:ext>
              </a:extLst>
            </p:cNvPr>
            <p:cNvSpPr txBox="1"/>
            <p:nvPr/>
          </p:nvSpPr>
          <p:spPr>
            <a:xfrm>
              <a:off x="6224733" y="2794679"/>
              <a:ext cx="3533843" cy="861774"/>
            </a:xfrm>
            <a:prstGeom prst="rect">
              <a:avLst/>
            </a:prstGeom>
            <a:noFill/>
          </p:spPr>
          <p:txBody>
            <a:bodyPr wrap="square" rtlCol="0">
              <a:spAutoFit/>
            </a:bodyPr>
            <a:lstStyle/>
            <a:p>
              <a:r>
                <a:rPr kumimoji="1" lang="ja-JP" altLang="en-US" sz="1000" dirty="0">
                  <a:latin typeface="+mn-ea"/>
                </a:rPr>
                <a:t>□　</a:t>
              </a:r>
              <a:r>
                <a:rPr kumimoji="1" lang="ja-JP" altLang="en-US" sz="1000" spc="-40" dirty="0">
                  <a:latin typeface="+mn-ea"/>
                </a:rPr>
                <a:t>雑収入の内訳は確認可能か？（科目明細）</a:t>
              </a:r>
              <a:endParaRPr kumimoji="1" lang="en-US" altLang="ja-JP" sz="1000" spc="-40" dirty="0">
                <a:latin typeface="+mn-ea"/>
              </a:endParaRPr>
            </a:p>
            <a:p>
              <a:r>
                <a:rPr kumimoji="1" lang="ja-JP" altLang="en-US" sz="1000" dirty="0">
                  <a:latin typeface="+mn-ea"/>
                </a:rPr>
                <a:t>□　</a:t>
              </a:r>
              <a:r>
                <a:rPr kumimoji="1" lang="ja-JP" altLang="en-US" sz="1000" spc="40" dirty="0">
                  <a:latin typeface="+mn-ea"/>
                </a:rPr>
                <a:t>リベートが認識できるなら売上高との比率</a:t>
              </a:r>
            </a:p>
            <a:p>
              <a:r>
                <a:rPr kumimoji="1" lang="ja-JP" altLang="en-US" sz="1000" dirty="0">
                  <a:latin typeface="+mn-ea"/>
                </a:rPr>
                <a:t>　　を確認</a:t>
              </a:r>
              <a:endParaRPr kumimoji="1" lang="en-US" altLang="ja-JP" sz="1000" dirty="0">
                <a:latin typeface="+mn-ea"/>
              </a:endParaRPr>
            </a:p>
            <a:p>
              <a:r>
                <a:rPr kumimoji="1" lang="ja-JP" altLang="en-US" sz="1000" dirty="0">
                  <a:latin typeface="+mn-ea"/>
                </a:rPr>
                <a:t>□　</a:t>
              </a:r>
              <a:r>
                <a:rPr kumimoji="1" lang="ja-JP" altLang="en-US" sz="1000" spc="50" dirty="0">
                  <a:latin typeface="+mn-ea"/>
                </a:rPr>
                <a:t>認識できない場合は、雑収入と売上高との</a:t>
              </a:r>
            </a:p>
            <a:p>
              <a:r>
                <a:rPr kumimoji="1" lang="ja-JP" altLang="en-US" sz="1000" dirty="0">
                  <a:latin typeface="+mn-ea"/>
                </a:rPr>
                <a:t>　　比率を確認</a:t>
              </a:r>
              <a:endParaRPr kumimoji="1" lang="en-US" altLang="ja-JP" sz="1000" dirty="0">
                <a:latin typeface="+mn-ea"/>
              </a:endParaRPr>
            </a:p>
          </p:txBody>
        </p:sp>
      </p:grpSp>
      <p:pic>
        <p:nvPicPr>
          <p:cNvPr id="33" name="図 32"/>
          <p:cNvPicPr>
            <a:picLocks noChangeAspect="1"/>
          </p:cNvPicPr>
          <p:nvPr/>
        </p:nvPicPr>
        <p:blipFill>
          <a:blip r:embed="rId2"/>
          <a:stretch>
            <a:fillRect/>
          </a:stretch>
        </p:blipFill>
        <p:spPr>
          <a:xfrm>
            <a:off x="660902" y="3385189"/>
            <a:ext cx="5626970" cy="1512674"/>
          </a:xfrm>
          <a:prstGeom prst="rect">
            <a:avLst/>
          </a:prstGeom>
        </p:spPr>
      </p:pic>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676296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532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A219FE6-6D75-8768-BCBE-33DFEB76F672}"/>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小売業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１</a:t>
            </a:r>
          </a:p>
        </p:txBody>
      </p:sp>
      <p:grpSp>
        <p:nvGrpSpPr>
          <p:cNvPr id="5" name="グループ化 4">
            <a:extLst>
              <a:ext uri="{FF2B5EF4-FFF2-40B4-BE49-F238E27FC236}">
                <a16:creationId xmlns:a16="http://schemas.microsoft.com/office/drawing/2014/main" id="{04A32BEA-3429-DFF6-A51D-88F21F951141}"/>
              </a:ext>
            </a:extLst>
          </p:cNvPr>
          <p:cNvGrpSpPr/>
          <p:nvPr/>
        </p:nvGrpSpPr>
        <p:grpSpPr>
          <a:xfrm>
            <a:off x="292249" y="1076114"/>
            <a:ext cx="3148012" cy="885825"/>
            <a:chOff x="333374" y="789944"/>
            <a:chExt cx="3148012" cy="885825"/>
          </a:xfrm>
        </p:grpSpPr>
        <p:grpSp>
          <p:nvGrpSpPr>
            <p:cNvPr id="6" name="グループ化 5">
              <a:extLst>
                <a:ext uri="{FF2B5EF4-FFF2-40B4-BE49-F238E27FC236}">
                  <a16:creationId xmlns:a16="http://schemas.microsoft.com/office/drawing/2014/main" id="{A3EDA0CC-F77E-C4EF-71CA-845A6393CFF2}"/>
                </a:ext>
              </a:extLst>
            </p:cNvPr>
            <p:cNvGrpSpPr/>
            <p:nvPr/>
          </p:nvGrpSpPr>
          <p:grpSpPr>
            <a:xfrm>
              <a:off x="333374" y="789944"/>
              <a:ext cx="1162051" cy="885825"/>
              <a:chOff x="295274" y="1523999"/>
              <a:chExt cx="1162051" cy="885825"/>
            </a:xfrm>
          </p:grpSpPr>
          <p:sp>
            <p:nvSpPr>
              <p:cNvPr id="8" name="楕円 7">
                <a:extLst>
                  <a:ext uri="{FF2B5EF4-FFF2-40B4-BE49-F238E27FC236}">
                    <a16:creationId xmlns:a16="http://schemas.microsoft.com/office/drawing/2014/main" id="{9A95EF1D-B210-2758-DB13-9B57201E8268}"/>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FBCA5B3C-8B2B-C69E-71A1-5EAAE279F01A}"/>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dirty="0">
                    <a:solidFill>
                      <a:schemeClr val="accent1">
                        <a:lumMod val="60000"/>
                        <a:lumOff val="40000"/>
                      </a:schemeClr>
                    </a:solidFill>
                    <a:latin typeface="Britannic Bold" panose="020B0903060703020204" pitchFamily="34" charset="0"/>
                  </a:rPr>
                  <a:t>１</a:t>
                </a:r>
              </a:p>
            </p:txBody>
          </p:sp>
        </p:grpSp>
        <p:sp>
          <p:nvSpPr>
            <p:cNvPr id="7" name="正方形/長方形 6">
              <a:extLst>
                <a:ext uri="{FF2B5EF4-FFF2-40B4-BE49-F238E27FC236}">
                  <a16:creationId xmlns:a16="http://schemas.microsoft.com/office/drawing/2014/main" id="{F6E80817-A505-94CA-4B85-D5E0D851ED08}"/>
                </a:ext>
              </a:extLst>
            </p:cNvPr>
            <p:cNvSpPr/>
            <p:nvPr/>
          </p:nvSpPr>
          <p:spPr>
            <a:xfrm>
              <a:off x="1500185" y="931187"/>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売場面積</a:t>
              </a:r>
              <a:endParaRPr kumimoji="1" lang="en-US" altLang="ja-JP" sz="1400" b="1" dirty="0">
                <a:solidFill>
                  <a:schemeClr val="tx1"/>
                </a:solidFill>
              </a:endParaRPr>
            </a:p>
          </p:txBody>
        </p:sp>
      </p:grpSp>
      <p:sp>
        <p:nvSpPr>
          <p:cNvPr id="10" name="テキスト ボックス 9">
            <a:extLst>
              <a:ext uri="{FF2B5EF4-FFF2-40B4-BE49-F238E27FC236}">
                <a16:creationId xmlns:a16="http://schemas.microsoft.com/office/drawing/2014/main" id="{1629C7F6-4E08-D66A-32B9-82887463DBCC}"/>
              </a:ext>
            </a:extLst>
          </p:cNvPr>
          <p:cNvSpPr txBox="1"/>
          <p:nvPr/>
        </p:nvSpPr>
        <p:spPr>
          <a:xfrm>
            <a:off x="3477704" y="1087935"/>
            <a:ext cx="6124573" cy="861774"/>
          </a:xfrm>
          <a:prstGeom prst="rect">
            <a:avLst/>
          </a:prstGeom>
          <a:noFill/>
        </p:spPr>
        <p:txBody>
          <a:bodyPr wrap="square" rtlCol="0">
            <a:spAutoFit/>
          </a:bodyPr>
          <a:lstStyle/>
          <a:p>
            <a:r>
              <a:rPr kumimoji="1" lang="ja-JP" altLang="en-US" sz="1000" dirty="0">
                <a:latin typeface="+mn-ea"/>
              </a:rPr>
              <a:t>□　売場面積を把握していないことが多いので確認するとよい</a:t>
            </a:r>
            <a:endParaRPr kumimoji="1" lang="en-US" altLang="ja-JP" sz="1000" dirty="0">
              <a:latin typeface="+mn-ea"/>
            </a:endParaRPr>
          </a:p>
          <a:p>
            <a:r>
              <a:rPr kumimoji="1" lang="ja-JP" altLang="en-US" sz="1000" dirty="0">
                <a:latin typeface="+mn-ea"/>
              </a:rPr>
              <a:t>□　広さの目安は、身近な店舗等をモノサシにするとよい（例：コンビニエンスストア）</a:t>
            </a:r>
            <a:endParaRPr kumimoji="1" lang="en-US" altLang="ja-JP" sz="1000" dirty="0">
              <a:latin typeface="+mn-ea"/>
            </a:endParaRPr>
          </a:p>
          <a:p>
            <a:r>
              <a:rPr kumimoji="1" lang="ja-JP" altLang="en-US" sz="1000" dirty="0">
                <a:latin typeface="+mn-ea"/>
              </a:rPr>
              <a:t>□　売っている商品で大きく異なるが、１人当たりの管理可能面積の目安を持つとよい</a:t>
            </a:r>
            <a:endParaRPr kumimoji="1" lang="en-US" altLang="ja-JP" sz="1000" dirty="0">
              <a:latin typeface="+mn-ea"/>
            </a:endParaRPr>
          </a:p>
          <a:p>
            <a:r>
              <a:rPr kumimoji="1" lang="ja-JP" altLang="en-US" sz="1000" dirty="0">
                <a:latin typeface="+mn-ea"/>
              </a:rPr>
              <a:t>□　</a:t>
            </a:r>
            <a:r>
              <a:rPr kumimoji="1" lang="ja-JP" altLang="en-US" sz="1000" spc="40" dirty="0">
                <a:latin typeface="+mn-ea"/>
              </a:rPr>
              <a:t>中小規模の小売業の場合、同業・同種比較が難しいが「売場面積当たりの売上高」の比較は、</a:t>
            </a:r>
          </a:p>
          <a:p>
            <a:r>
              <a:rPr kumimoji="1" lang="ja-JP" altLang="en-US" sz="1000" dirty="0">
                <a:latin typeface="+mn-ea"/>
              </a:rPr>
              <a:t>　　一定の目安になりやすい場合もある</a:t>
            </a:r>
            <a:endParaRPr kumimoji="1" lang="en-US" altLang="ja-JP" sz="1000" dirty="0">
              <a:latin typeface="+mn-ea"/>
            </a:endParaRPr>
          </a:p>
        </p:txBody>
      </p:sp>
      <p:grpSp>
        <p:nvGrpSpPr>
          <p:cNvPr id="15" name="グループ化 14">
            <a:extLst>
              <a:ext uri="{FF2B5EF4-FFF2-40B4-BE49-F238E27FC236}">
                <a16:creationId xmlns:a16="http://schemas.microsoft.com/office/drawing/2014/main" id="{8B067A69-516B-086C-E1F4-804CF22232D9}"/>
              </a:ext>
            </a:extLst>
          </p:cNvPr>
          <p:cNvGrpSpPr/>
          <p:nvPr/>
        </p:nvGrpSpPr>
        <p:grpSpPr>
          <a:xfrm>
            <a:off x="48711" y="2163216"/>
            <a:ext cx="2701644" cy="923330"/>
            <a:chOff x="554424" y="2381429"/>
            <a:chExt cx="2628900" cy="923330"/>
          </a:xfrm>
        </p:grpSpPr>
        <p:sp>
          <p:nvSpPr>
            <p:cNvPr id="14" name="正方形/長方形 13">
              <a:extLst>
                <a:ext uri="{FF2B5EF4-FFF2-40B4-BE49-F238E27FC236}">
                  <a16:creationId xmlns:a16="http://schemas.microsoft.com/office/drawing/2014/main" id="{4079410B-0E09-A491-164C-6CBD16E0A40E}"/>
                </a:ext>
              </a:extLst>
            </p:cNvPr>
            <p:cNvSpPr/>
            <p:nvPr/>
          </p:nvSpPr>
          <p:spPr>
            <a:xfrm>
              <a:off x="826298" y="2381429"/>
              <a:ext cx="2095091" cy="923330"/>
            </a:xfrm>
            <a:prstGeom prst="rect">
              <a:avLst/>
            </a:prstGeom>
            <a:solidFill>
              <a:schemeClr val="accent5">
                <a:lumMod val="60000"/>
                <a:lumOff val="40000"/>
                <a:alpha val="23000"/>
              </a:schemeClr>
            </a:solidFill>
            <a:ln w="444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11" name="テキスト ボックス 10">
              <a:extLst>
                <a:ext uri="{FF2B5EF4-FFF2-40B4-BE49-F238E27FC236}">
                  <a16:creationId xmlns:a16="http://schemas.microsoft.com/office/drawing/2014/main" id="{4F9903CA-562E-06A9-7B4E-EF62595DC5B0}"/>
                </a:ext>
              </a:extLst>
            </p:cNvPr>
            <p:cNvSpPr txBox="1"/>
            <p:nvPr/>
          </p:nvSpPr>
          <p:spPr>
            <a:xfrm>
              <a:off x="554424" y="2556329"/>
              <a:ext cx="2628900" cy="584775"/>
            </a:xfrm>
            <a:prstGeom prst="rect">
              <a:avLst/>
            </a:prstGeom>
            <a:noFill/>
          </p:spPr>
          <p:txBody>
            <a:bodyPr wrap="square" rtlCol="0">
              <a:spAutoFit/>
            </a:bodyPr>
            <a:lstStyle/>
            <a:p>
              <a:pPr algn="ctr"/>
              <a:r>
                <a:rPr kumimoji="1" lang="ja-JP" altLang="en-US" sz="1600" b="1" dirty="0">
                  <a:latin typeface="+mn-ea"/>
                </a:rPr>
                <a:t>従業員１人当たりで</a:t>
              </a:r>
              <a:endParaRPr kumimoji="1" lang="en-US" altLang="ja-JP" sz="1600" b="1" dirty="0">
                <a:latin typeface="+mn-ea"/>
              </a:endParaRPr>
            </a:p>
            <a:p>
              <a:pPr algn="ctr"/>
              <a:r>
                <a:rPr kumimoji="1" lang="ja-JP" altLang="en-US" sz="1600" b="1" dirty="0">
                  <a:latin typeface="+mn-ea"/>
                </a:rPr>
                <a:t>管理可能な売場面積</a:t>
              </a:r>
            </a:p>
          </p:txBody>
        </p:sp>
      </p:grpSp>
      <p:sp>
        <p:nvSpPr>
          <p:cNvPr id="12" name="テキスト ボックス 11">
            <a:extLst>
              <a:ext uri="{FF2B5EF4-FFF2-40B4-BE49-F238E27FC236}">
                <a16:creationId xmlns:a16="http://schemas.microsoft.com/office/drawing/2014/main" id="{CF111833-E675-A6C9-2AC8-0B50EAC27B0A}"/>
              </a:ext>
            </a:extLst>
          </p:cNvPr>
          <p:cNvSpPr txBox="1"/>
          <p:nvPr/>
        </p:nvSpPr>
        <p:spPr>
          <a:xfrm>
            <a:off x="2383124" y="2175118"/>
            <a:ext cx="2140741" cy="954107"/>
          </a:xfrm>
          <a:prstGeom prst="rect">
            <a:avLst/>
          </a:prstGeom>
          <a:noFill/>
        </p:spPr>
        <p:txBody>
          <a:bodyPr wrap="square" rtlCol="0">
            <a:spAutoFit/>
          </a:bodyPr>
          <a:lstStyle/>
          <a:p>
            <a:pPr algn="ctr"/>
            <a:r>
              <a:rPr kumimoji="1" lang="ja-JP" altLang="en-US" sz="2000" b="1" dirty="0">
                <a:latin typeface="+mn-ea"/>
              </a:rPr>
              <a:t>目安</a:t>
            </a:r>
            <a:endParaRPr kumimoji="1" lang="en-US" altLang="ja-JP" sz="2000" b="1" dirty="0">
              <a:latin typeface="+mn-ea"/>
            </a:endParaRPr>
          </a:p>
          <a:p>
            <a:pPr algn="ctr"/>
            <a:r>
              <a:rPr kumimoji="1" lang="ja-JP" altLang="en-US" b="1" dirty="0">
                <a:latin typeface="+mn-ea"/>
              </a:rPr>
              <a:t>８～</a:t>
            </a:r>
            <a:r>
              <a:rPr kumimoji="1" lang="en-US" altLang="ja-JP" b="1" dirty="0">
                <a:latin typeface="+mn-ea"/>
              </a:rPr>
              <a:t>10</a:t>
            </a:r>
            <a:r>
              <a:rPr kumimoji="1" lang="ja-JP" altLang="en-US" b="1" dirty="0">
                <a:latin typeface="+mn-ea"/>
              </a:rPr>
              <a:t>坪</a:t>
            </a:r>
          </a:p>
          <a:p>
            <a:pPr algn="ctr"/>
            <a:r>
              <a:rPr kumimoji="1" lang="ja-JP" altLang="en-US" b="1" dirty="0">
                <a:latin typeface="+mn-ea"/>
              </a:rPr>
              <a:t>程度</a:t>
            </a:r>
          </a:p>
        </p:txBody>
      </p:sp>
      <p:sp>
        <p:nvSpPr>
          <p:cNvPr id="13" name="テキスト ボックス 12">
            <a:extLst>
              <a:ext uri="{FF2B5EF4-FFF2-40B4-BE49-F238E27FC236}">
                <a16:creationId xmlns:a16="http://schemas.microsoft.com/office/drawing/2014/main" id="{E648A8D1-B9D4-56A0-A460-30E13D444DAF}"/>
              </a:ext>
            </a:extLst>
          </p:cNvPr>
          <p:cNvSpPr txBox="1"/>
          <p:nvPr/>
        </p:nvSpPr>
        <p:spPr>
          <a:xfrm>
            <a:off x="106813" y="3150969"/>
            <a:ext cx="3962396" cy="276999"/>
          </a:xfrm>
          <a:prstGeom prst="rect">
            <a:avLst/>
          </a:prstGeom>
          <a:noFill/>
        </p:spPr>
        <p:txBody>
          <a:bodyPr wrap="square" rtlCol="0">
            <a:spAutoFit/>
          </a:bodyPr>
          <a:lstStyle/>
          <a:p>
            <a:pPr algn="ctr"/>
            <a:r>
              <a:rPr kumimoji="1" lang="ja-JP" altLang="en-US" sz="1200" b="1" dirty="0"/>
              <a:t>業種・業態で大きく変動する！（おおよその目安）</a:t>
            </a:r>
          </a:p>
        </p:txBody>
      </p:sp>
      <p:sp>
        <p:nvSpPr>
          <p:cNvPr id="16" name="矢印: 右 15">
            <a:extLst>
              <a:ext uri="{FF2B5EF4-FFF2-40B4-BE49-F238E27FC236}">
                <a16:creationId xmlns:a16="http://schemas.microsoft.com/office/drawing/2014/main" id="{A92848DC-F4BE-EF9E-03CD-F1865F5CE1F6}"/>
              </a:ext>
            </a:extLst>
          </p:cNvPr>
          <p:cNvSpPr/>
          <p:nvPr/>
        </p:nvSpPr>
        <p:spPr>
          <a:xfrm>
            <a:off x="2543701" y="2352389"/>
            <a:ext cx="413308" cy="662790"/>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FF2BB2C0-1F0F-AFC8-434E-B1A22529A1F7}"/>
              </a:ext>
            </a:extLst>
          </p:cNvPr>
          <p:cNvSpPr txBox="1"/>
          <p:nvPr/>
        </p:nvSpPr>
        <p:spPr>
          <a:xfrm>
            <a:off x="4138713" y="2031777"/>
            <a:ext cx="5532637" cy="1323439"/>
          </a:xfrm>
          <a:prstGeom prst="rect">
            <a:avLst/>
          </a:prstGeom>
          <a:noFill/>
        </p:spPr>
        <p:txBody>
          <a:bodyPr wrap="square" rtlCol="0">
            <a:spAutoFit/>
          </a:bodyPr>
          <a:lstStyle/>
          <a:p>
            <a:r>
              <a:rPr kumimoji="1" lang="ja-JP" altLang="en-US" sz="1000" dirty="0">
                <a:latin typeface="+mn-ea"/>
              </a:rPr>
              <a:t>□　一人で切り盛りする店舗の上限面積もこの程度が目安</a:t>
            </a:r>
            <a:endParaRPr kumimoji="1" lang="en-US" altLang="ja-JP" sz="1000" dirty="0">
              <a:latin typeface="+mn-ea"/>
            </a:endParaRPr>
          </a:p>
          <a:p>
            <a:r>
              <a:rPr kumimoji="1" lang="ja-JP" altLang="en-US" sz="1000" dirty="0">
                <a:latin typeface="+mn-ea"/>
              </a:rPr>
              <a:t>□　</a:t>
            </a:r>
            <a:r>
              <a:rPr kumimoji="1" lang="ja-JP" altLang="en-US" sz="1000" spc="-100" dirty="0">
                <a:latin typeface="+mn-ea"/>
              </a:rPr>
              <a:t>業種・業態により変動が大きいため、ヒアリングで確認しておく程度のものという認識は必要</a:t>
            </a:r>
            <a:endParaRPr kumimoji="1" lang="en-US" altLang="ja-JP" sz="1000" spc="-100" dirty="0">
              <a:latin typeface="+mn-ea"/>
            </a:endParaRPr>
          </a:p>
          <a:p>
            <a:r>
              <a:rPr kumimoji="1" lang="ja-JP" altLang="en-US" sz="1000" dirty="0">
                <a:latin typeface="+mn-ea"/>
              </a:rPr>
              <a:t>□　</a:t>
            </a:r>
            <a:r>
              <a:rPr kumimoji="1" lang="ja-JP" altLang="en-US" sz="1000" spc="-50" dirty="0">
                <a:latin typeface="+mn-ea"/>
              </a:rPr>
              <a:t>売場管理（≒接客・品揃え（チャンスロス防止）・顧客動向の観察等）において、小まめ</a:t>
            </a:r>
            <a:endParaRPr kumimoji="1" lang="en-US" altLang="ja-JP" sz="1000" spc="-50" dirty="0">
              <a:latin typeface="+mn-ea"/>
            </a:endParaRPr>
          </a:p>
          <a:p>
            <a:r>
              <a:rPr kumimoji="1" lang="ja-JP" altLang="en-US" sz="1000" spc="-50" dirty="0">
                <a:latin typeface="+mn-ea"/>
              </a:rPr>
              <a:t>　　</a:t>
            </a:r>
            <a:r>
              <a:rPr kumimoji="1" lang="ja-JP" altLang="en-US" sz="1000" dirty="0">
                <a:latin typeface="+mn-ea"/>
              </a:rPr>
              <a:t>に目が行き渡る範囲</a:t>
            </a:r>
            <a:endParaRPr kumimoji="1" lang="en-US" altLang="ja-JP" sz="1000" dirty="0">
              <a:latin typeface="+mn-ea"/>
            </a:endParaRPr>
          </a:p>
          <a:p>
            <a:r>
              <a:rPr kumimoji="1" lang="ja-JP" altLang="en-US" sz="1000" dirty="0">
                <a:latin typeface="+mn-ea"/>
              </a:rPr>
              <a:t>□　例えば、書店と趣味の専門店では大きく異なることもあるので、あくまでも中小規模</a:t>
            </a:r>
            <a:endParaRPr kumimoji="1" lang="en-US" altLang="ja-JP" sz="1000" dirty="0">
              <a:latin typeface="+mn-ea"/>
            </a:endParaRPr>
          </a:p>
          <a:p>
            <a:r>
              <a:rPr kumimoji="1" lang="ja-JP" altLang="en-US" sz="1000" dirty="0">
                <a:latin typeface="+mn-ea"/>
              </a:rPr>
              <a:t>　　の小売業としての目安とする</a:t>
            </a:r>
            <a:endParaRPr kumimoji="1" lang="en-US" altLang="ja-JP" sz="1000" dirty="0">
              <a:latin typeface="+mn-ea"/>
            </a:endParaRPr>
          </a:p>
          <a:p>
            <a:r>
              <a:rPr kumimoji="1" lang="ja-JP" altLang="en-US" sz="1000" dirty="0">
                <a:latin typeface="+mn-ea"/>
              </a:rPr>
              <a:t>□　</a:t>
            </a:r>
            <a:r>
              <a:rPr kumimoji="1" lang="ja-JP" altLang="en-US" sz="1000" spc="-30" dirty="0">
                <a:latin typeface="+mn-ea"/>
              </a:rPr>
              <a:t>目安と実態との差異が大きい場合は、その理由をヒアリングし、オペレーションの理解</a:t>
            </a:r>
            <a:endParaRPr kumimoji="1" lang="en-US" altLang="ja-JP" sz="1000" spc="-30" dirty="0">
              <a:latin typeface="+mn-ea"/>
            </a:endParaRPr>
          </a:p>
          <a:p>
            <a:r>
              <a:rPr kumimoji="1" lang="ja-JP" altLang="en-US" sz="1000" dirty="0">
                <a:latin typeface="+mn-ea"/>
              </a:rPr>
              <a:t>　　を深める入り口とする</a:t>
            </a:r>
            <a:endParaRPr kumimoji="1" lang="en-US" altLang="ja-JP" sz="1000" dirty="0">
              <a:latin typeface="+mn-ea"/>
            </a:endParaRPr>
          </a:p>
        </p:txBody>
      </p:sp>
      <p:cxnSp>
        <p:nvCxnSpPr>
          <p:cNvPr id="18" name="直線コネクタ 17">
            <a:extLst>
              <a:ext uri="{FF2B5EF4-FFF2-40B4-BE49-F238E27FC236}">
                <a16:creationId xmlns:a16="http://schemas.microsoft.com/office/drawing/2014/main" id="{AD088178-3650-C5C9-0004-35C7C9DAB465}"/>
              </a:ext>
            </a:extLst>
          </p:cNvPr>
          <p:cNvCxnSpPr>
            <a:cxnSpLocks/>
          </p:cNvCxnSpPr>
          <p:nvPr/>
        </p:nvCxnSpPr>
        <p:spPr>
          <a:xfrm>
            <a:off x="252412" y="350910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3EA22505-FEAB-B45F-7EB6-F3AFCD8BBB43}"/>
              </a:ext>
            </a:extLst>
          </p:cNvPr>
          <p:cNvGrpSpPr/>
          <p:nvPr/>
        </p:nvGrpSpPr>
        <p:grpSpPr>
          <a:xfrm>
            <a:off x="317837" y="3589261"/>
            <a:ext cx="3148012" cy="885825"/>
            <a:chOff x="333374" y="1883470"/>
            <a:chExt cx="3148012" cy="885825"/>
          </a:xfrm>
        </p:grpSpPr>
        <p:grpSp>
          <p:nvGrpSpPr>
            <p:cNvPr id="20" name="グループ化 19">
              <a:extLst>
                <a:ext uri="{FF2B5EF4-FFF2-40B4-BE49-F238E27FC236}">
                  <a16:creationId xmlns:a16="http://schemas.microsoft.com/office/drawing/2014/main" id="{5B62CB8F-656D-3713-ABDC-207361DD24F0}"/>
                </a:ext>
              </a:extLst>
            </p:cNvPr>
            <p:cNvGrpSpPr/>
            <p:nvPr/>
          </p:nvGrpSpPr>
          <p:grpSpPr>
            <a:xfrm>
              <a:off x="333374" y="1883470"/>
              <a:ext cx="1162051" cy="885825"/>
              <a:chOff x="2409824" y="3038474"/>
              <a:chExt cx="1162051" cy="885825"/>
            </a:xfrm>
          </p:grpSpPr>
          <p:sp>
            <p:nvSpPr>
              <p:cNvPr id="22" name="楕円 21">
                <a:extLst>
                  <a:ext uri="{FF2B5EF4-FFF2-40B4-BE49-F238E27FC236}">
                    <a16:creationId xmlns:a16="http://schemas.microsoft.com/office/drawing/2014/main" id="{E9BB35FB-78D5-26EC-8D82-BB0FC73F895B}"/>
                  </a:ext>
                </a:extLst>
              </p:cNvPr>
              <p:cNvSpPr/>
              <p:nvPr/>
            </p:nvSpPr>
            <p:spPr>
              <a:xfrm>
                <a:off x="2409824" y="3038474"/>
                <a:ext cx="895350" cy="885825"/>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28884375-EBB7-6C31-FAA8-AE1CD0DF5DA0}"/>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dirty="0">
                    <a:solidFill>
                      <a:schemeClr val="accent2">
                        <a:lumMod val="60000"/>
                        <a:lumOff val="40000"/>
                      </a:schemeClr>
                    </a:solidFill>
                    <a:latin typeface="Britannic Bold" panose="020B0903060703020204" pitchFamily="34" charset="0"/>
                  </a:rPr>
                  <a:t>２</a:t>
                </a:r>
              </a:p>
            </p:txBody>
          </p:sp>
        </p:grpSp>
        <p:sp>
          <p:nvSpPr>
            <p:cNvPr id="21" name="正方形/長方形 20">
              <a:extLst>
                <a:ext uri="{FF2B5EF4-FFF2-40B4-BE49-F238E27FC236}">
                  <a16:creationId xmlns:a16="http://schemas.microsoft.com/office/drawing/2014/main" id="{DFC1F925-B4E7-1621-DBA4-446FE5C41C4C}"/>
                </a:ext>
              </a:extLst>
            </p:cNvPr>
            <p:cNvSpPr/>
            <p:nvPr/>
          </p:nvSpPr>
          <p:spPr>
            <a:xfrm>
              <a:off x="1500185" y="2034426"/>
              <a:ext cx="1981201" cy="583911"/>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取扱アイテム数</a:t>
              </a:r>
              <a:endParaRPr kumimoji="1" lang="en-US" altLang="ja-JP" sz="1400" b="1" dirty="0">
                <a:solidFill>
                  <a:schemeClr val="tx1"/>
                </a:solidFill>
              </a:endParaRPr>
            </a:p>
            <a:p>
              <a:pPr algn="ctr"/>
              <a:r>
                <a:rPr kumimoji="1" lang="ja-JP" altLang="en-US" sz="1400" b="1" dirty="0">
                  <a:solidFill>
                    <a:schemeClr val="tx1"/>
                  </a:solidFill>
                </a:rPr>
                <a:t>売れ筋商品</a:t>
              </a:r>
              <a:endParaRPr kumimoji="1" lang="en-US" altLang="ja-JP" sz="1400" b="1" dirty="0">
                <a:solidFill>
                  <a:schemeClr val="tx1"/>
                </a:solidFill>
              </a:endParaRPr>
            </a:p>
          </p:txBody>
        </p:sp>
      </p:grpSp>
      <p:sp>
        <p:nvSpPr>
          <p:cNvPr id="24" name="テキスト ボックス 23">
            <a:extLst>
              <a:ext uri="{FF2B5EF4-FFF2-40B4-BE49-F238E27FC236}">
                <a16:creationId xmlns:a16="http://schemas.microsoft.com/office/drawing/2014/main" id="{26C98A44-400C-18EA-805C-74C6166801EC}"/>
              </a:ext>
            </a:extLst>
          </p:cNvPr>
          <p:cNvSpPr txBox="1"/>
          <p:nvPr/>
        </p:nvSpPr>
        <p:spPr>
          <a:xfrm>
            <a:off x="3507027" y="3685783"/>
            <a:ext cx="6265624" cy="707886"/>
          </a:xfrm>
          <a:prstGeom prst="rect">
            <a:avLst/>
          </a:prstGeom>
          <a:noFill/>
        </p:spPr>
        <p:txBody>
          <a:bodyPr wrap="square" rtlCol="0">
            <a:spAutoFit/>
          </a:bodyPr>
          <a:lstStyle/>
          <a:p>
            <a:r>
              <a:rPr kumimoji="1" lang="ja-JP" altLang="en-US" sz="1000" dirty="0">
                <a:latin typeface="+mn-ea"/>
              </a:rPr>
              <a:t>□　業種・業態、季節等により変動が大きいことも多いが、大まかな把握は必要</a:t>
            </a:r>
            <a:endParaRPr kumimoji="1" lang="en-US" altLang="ja-JP" sz="1000" dirty="0">
              <a:latin typeface="+mn-ea"/>
            </a:endParaRPr>
          </a:p>
          <a:p>
            <a:r>
              <a:rPr kumimoji="1" lang="ja-JP" altLang="en-US" sz="1000" dirty="0">
                <a:latin typeface="+mn-ea"/>
              </a:rPr>
              <a:t>□　</a:t>
            </a:r>
            <a:r>
              <a:rPr kumimoji="1" lang="ja-JP" altLang="en-US" sz="1000" spc="-90" dirty="0">
                <a:latin typeface="+mn-ea"/>
              </a:rPr>
              <a:t>中小規模の小売業の場合でも、発注台帳の確認や仕入先への問合わせにより、ある程度の確度で把握可能</a:t>
            </a:r>
            <a:endParaRPr kumimoji="1" lang="en-US" altLang="ja-JP" sz="1000" spc="-90" dirty="0">
              <a:latin typeface="+mn-ea"/>
            </a:endParaRPr>
          </a:p>
          <a:p>
            <a:r>
              <a:rPr kumimoji="1" lang="ja-JP" altLang="en-US" sz="1000" dirty="0">
                <a:latin typeface="+mn-ea"/>
              </a:rPr>
              <a:t>□　併せて、売れ筋商品等の把握について、精緻な分析ツール等で分析をしているケースは少なく、</a:t>
            </a:r>
            <a:endParaRPr kumimoji="1" lang="en-US" altLang="ja-JP" sz="1000" dirty="0">
              <a:latin typeface="+mn-ea"/>
            </a:endParaRPr>
          </a:p>
          <a:p>
            <a:r>
              <a:rPr kumimoji="1" lang="ja-JP" altLang="en-US" sz="1000" dirty="0">
                <a:latin typeface="+mn-ea"/>
              </a:rPr>
              <a:t>　　ヒアリングによる感覚程度の把握しかできない場合もあるが確認はしたい</a:t>
            </a:r>
            <a:endParaRPr kumimoji="1" lang="en-US" altLang="ja-JP" sz="1000" dirty="0">
              <a:latin typeface="+mn-ea"/>
            </a:endParaRPr>
          </a:p>
        </p:txBody>
      </p:sp>
      <p:grpSp>
        <p:nvGrpSpPr>
          <p:cNvPr id="25" name="グループ化 24">
            <a:extLst>
              <a:ext uri="{FF2B5EF4-FFF2-40B4-BE49-F238E27FC236}">
                <a16:creationId xmlns:a16="http://schemas.microsoft.com/office/drawing/2014/main" id="{008005D4-2BDD-0005-FA6E-8240EA9714E1}"/>
              </a:ext>
            </a:extLst>
          </p:cNvPr>
          <p:cNvGrpSpPr/>
          <p:nvPr/>
        </p:nvGrpSpPr>
        <p:grpSpPr>
          <a:xfrm>
            <a:off x="106813" y="4568868"/>
            <a:ext cx="2628900" cy="923330"/>
            <a:chOff x="512181" y="2381429"/>
            <a:chExt cx="2628900" cy="923330"/>
          </a:xfrm>
        </p:grpSpPr>
        <p:sp>
          <p:nvSpPr>
            <p:cNvPr id="26" name="正方形/長方形 25">
              <a:extLst>
                <a:ext uri="{FF2B5EF4-FFF2-40B4-BE49-F238E27FC236}">
                  <a16:creationId xmlns:a16="http://schemas.microsoft.com/office/drawing/2014/main" id="{2E5E0241-6590-8D8B-EC4E-1B089D9DD57C}"/>
                </a:ext>
              </a:extLst>
            </p:cNvPr>
            <p:cNvSpPr/>
            <p:nvPr/>
          </p:nvSpPr>
          <p:spPr>
            <a:xfrm>
              <a:off x="750100" y="2381429"/>
              <a:ext cx="2153063" cy="923330"/>
            </a:xfrm>
            <a:prstGeom prst="rect">
              <a:avLst/>
            </a:prstGeom>
            <a:solidFill>
              <a:schemeClr val="accent2">
                <a:lumMod val="60000"/>
                <a:lumOff val="40000"/>
                <a:alpha val="23000"/>
              </a:schemeClr>
            </a:solidFill>
            <a:ln w="444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27" name="テキスト ボックス 26">
              <a:extLst>
                <a:ext uri="{FF2B5EF4-FFF2-40B4-BE49-F238E27FC236}">
                  <a16:creationId xmlns:a16="http://schemas.microsoft.com/office/drawing/2014/main" id="{F689DC55-F4DE-FF51-9B72-1433D40CFD1B}"/>
                </a:ext>
              </a:extLst>
            </p:cNvPr>
            <p:cNvSpPr txBox="1"/>
            <p:nvPr/>
          </p:nvSpPr>
          <p:spPr>
            <a:xfrm>
              <a:off x="512181" y="2559429"/>
              <a:ext cx="2628900" cy="584775"/>
            </a:xfrm>
            <a:prstGeom prst="rect">
              <a:avLst/>
            </a:prstGeom>
            <a:noFill/>
          </p:spPr>
          <p:txBody>
            <a:bodyPr wrap="square" rtlCol="0">
              <a:spAutoFit/>
            </a:bodyPr>
            <a:lstStyle/>
            <a:p>
              <a:pPr algn="ctr"/>
              <a:r>
                <a:rPr kumimoji="1" lang="ja-JP" altLang="en-US" sz="1600" b="1" dirty="0">
                  <a:latin typeface="+mn-ea"/>
                </a:rPr>
                <a:t>従業員１人当たりで</a:t>
              </a:r>
              <a:endParaRPr kumimoji="1" lang="en-US" altLang="ja-JP" sz="1600" b="1" dirty="0">
                <a:latin typeface="+mn-ea"/>
              </a:endParaRPr>
            </a:p>
            <a:p>
              <a:pPr algn="ctr"/>
              <a:r>
                <a:rPr kumimoji="1" lang="ja-JP" altLang="en-US" sz="1600" b="1" dirty="0">
                  <a:latin typeface="+mn-ea"/>
                </a:rPr>
                <a:t>管理可能なアイテム数</a:t>
              </a:r>
            </a:p>
          </p:txBody>
        </p:sp>
      </p:grpSp>
      <p:sp>
        <p:nvSpPr>
          <p:cNvPr id="28" name="テキスト ボックス 27">
            <a:extLst>
              <a:ext uri="{FF2B5EF4-FFF2-40B4-BE49-F238E27FC236}">
                <a16:creationId xmlns:a16="http://schemas.microsoft.com/office/drawing/2014/main" id="{69A5198E-ECB7-5345-5ADF-44C5DF243802}"/>
              </a:ext>
            </a:extLst>
          </p:cNvPr>
          <p:cNvSpPr txBox="1"/>
          <p:nvPr/>
        </p:nvSpPr>
        <p:spPr>
          <a:xfrm>
            <a:off x="2304494" y="4523281"/>
            <a:ext cx="2338392" cy="954107"/>
          </a:xfrm>
          <a:prstGeom prst="rect">
            <a:avLst/>
          </a:prstGeom>
          <a:noFill/>
        </p:spPr>
        <p:txBody>
          <a:bodyPr wrap="square" rtlCol="0">
            <a:spAutoFit/>
          </a:bodyPr>
          <a:lstStyle/>
          <a:p>
            <a:pPr algn="ctr"/>
            <a:r>
              <a:rPr kumimoji="1" lang="ja-JP" altLang="en-US" sz="2000" b="1" dirty="0">
                <a:latin typeface="+mn-ea"/>
              </a:rPr>
              <a:t>目安</a:t>
            </a:r>
            <a:endParaRPr kumimoji="1" lang="en-US" altLang="ja-JP" sz="2000" b="1" dirty="0">
              <a:latin typeface="+mn-ea"/>
            </a:endParaRPr>
          </a:p>
          <a:p>
            <a:pPr algn="ctr"/>
            <a:r>
              <a:rPr kumimoji="1" lang="en-US" altLang="ja-JP" b="1" dirty="0">
                <a:latin typeface="+mn-ea"/>
              </a:rPr>
              <a:t>80</a:t>
            </a:r>
            <a:r>
              <a:rPr kumimoji="1" lang="ja-JP" altLang="en-US" b="1" dirty="0">
                <a:latin typeface="+mn-ea"/>
              </a:rPr>
              <a:t>～</a:t>
            </a:r>
            <a:r>
              <a:rPr kumimoji="1" lang="en-US" altLang="ja-JP" b="1" dirty="0">
                <a:latin typeface="+mn-ea"/>
              </a:rPr>
              <a:t>100</a:t>
            </a:r>
          </a:p>
          <a:p>
            <a:pPr algn="ctr"/>
            <a:r>
              <a:rPr kumimoji="1" lang="ja-JP" altLang="en-US" b="1" dirty="0">
                <a:latin typeface="+mn-ea"/>
              </a:rPr>
              <a:t>アイテム</a:t>
            </a:r>
          </a:p>
        </p:txBody>
      </p:sp>
      <p:sp>
        <p:nvSpPr>
          <p:cNvPr id="30" name="矢印: 右 29">
            <a:extLst>
              <a:ext uri="{FF2B5EF4-FFF2-40B4-BE49-F238E27FC236}">
                <a16:creationId xmlns:a16="http://schemas.microsoft.com/office/drawing/2014/main" id="{1F59CB07-51F9-E20D-15CF-D78AF49A3B70}"/>
              </a:ext>
            </a:extLst>
          </p:cNvPr>
          <p:cNvSpPr/>
          <p:nvPr/>
        </p:nvSpPr>
        <p:spPr>
          <a:xfrm>
            <a:off x="2560324" y="4704155"/>
            <a:ext cx="413308" cy="662790"/>
          </a:xfrm>
          <a:prstGeom prst="rightArrow">
            <a:avLst/>
          </a:prstGeom>
          <a:solidFill>
            <a:schemeClr val="accent2">
              <a:lumMod val="60000"/>
              <a:lumOff val="40000"/>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9E318641-E996-025E-CF4A-6E6C5A38EFB6}"/>
              </a:ext>
            </a:extLst>
          </p:cNvPr>
          <p:cNvSpPr txBox="1"/>
          <p:nvPr/>
        </p:nvSpPr>
        <p:spPr>
          <a:xfrm>
            <a:off x="4138713" y="4496657"/>
            <a:ext cx="5287361" cy="1323439"/>
          </a:xfrm>
          <a:prstGeom prst="rect">
            <a:avLst/>
          </a:prstGeom>
          <a:noFill/>
        </p:spPr>
        <p:txBody>
          <a:bodyPr wrap="square" rtlCol="0">
            <a:spAutoFit/>
          </a:bodyPr>
          <a:lstStyle/>
          <a:p>
            <a:r>
              <a:rPr kumimoji="1" lang="ja-JP" altLang="en-US" sz="1000" dirty="0">
                <a:latin typeface="+mn-ea"/>
              </a:rPr>
              <a:t>□　スーパー等の総合量販店では、この数倍のアイテムを１人で担当・管理している</a:t>
            </a:r>
            <a:endParaRPr kumimoji="1" lang="en-US" altLang="ja-JP" sz="1000" dirty="0">
              <a:latin typeface="+mn-ea"/>
            </a:endParaRPr>
          </a:p>
          <a:p>
            <a:r>
              <a:rPr kumimoji="1" lang="ja-JP" altLang="en-US" sz="1000" dirty="0">
                <a:latin typeface="+mn-ea"/>
              </a:rPr>
              <a:t>□　</a:t>
            </a:r>
            <a:r>
              <a:rPr kumimoji="1" lang="ja-JP" altLang="en-US" sz="1000" spc="-20" dirty="0">
                <a:latin typeface="+mn-ea"/>
              </a:rPr>
              <a:t>ただし、実際に目配りをして、しっかり管理できるアイテム数は、約</a:t>
            </a:r>
            <a:r>
              <a:rPr kumimoji="1" lang="en-US" altLang="ja-JP" sz="1000" spc="-20" dirty="0">
                <a:latin typeface="+mn-ea"/>
              </a:rPr>
              <a:t>80</a:t>
            </a:r>
            <a:r>
              <a:rPr kumimoji="1" lang="ja-JP" altLang="en-US" sz="1000" spc="-20" dirty="0">
                <a:latin typeface="+mn-ea"/>
              </a:rPr>
              <a:t>～</a:t>
            </a:r>
            <a:r>
              <a:rPr kumimoji="1" lang="en-US" altLang="ja-JP" sz="1000" spc="-20" dirty="0">
                <a:latin typeface="+mn-ea"/>
              </a:rPr>
              <a:t>100</a:t>
            </a:r>
            <a:r>
              <a:rPr kumimoji="1" lang="ja-JP" altLang="en-US" sz="1000" spc="-20" dirty="0">
                <a:latin typeface="+mn-ea"/>
              </a:rPr>
              <a:t>アイテム</a:t>
            </a:r>
            <a:endParaRPr kumimoji="1" lang="en-US" altLang="ja-JP" sz="1000" spc="-20" dirty="0">
              <a:latin typeface="+mn-ea"/>
            </a:endParaRPr>
          </a:p>
          <a:p>
            <a:r>
              <a:rPr kumimoji="1" lang="ja-JP" altLang="en-US" sz="1000" spc="-20" dirty="0">
                <a:latin typeface="+mn-ea"/>
              </a:rPr>
              <a:t>　　が目安になる</a:t>
            </a:r>
            <a:endParaRPr kumimoji="1" lang="en-US" altLang="ja-JP" sz="1000" spc="-20" dirty="0">
              <a:latin typeface="+mn-ea"/>
            </a:endParaRPr>
          </a:p>
          <a:p>
            <a:r>
              <a:rPr kumimoji="1" lang="ja-JP" altLang="en-US" sz="1000" dirty="0">
                <a:latin typeface="+mn-ea"/>
              </a:rPr>
              <a:t>□　</a:t>
            </a:r>
            <a:r>
              <a:rPr kumimoji="1" lang="ja-JP" altLang="en-US" sz="1000" spc="-40" dirty="0">
                <a:latin typeface="+mn-ea"/>
              </a:rPr>
              <a:t>棚卸資産回転日数の短縮や効率の良い発注、売場のチャンスロス防止等、課題は多いが、</a:t>
            </a:r>
            <a:endParaRPr kumimoji="1" lang="en-US" altLang="ja-JP" sz="1000" spc="-40" dirty="0">
              <a:latin typeface="+mn-ea"/>
            </a:endParaRPr>
          </a:p>
          <a:p>
            <a:r>
              <a:rPr kumimoji="1" lang="ja-JP" altLang="en-US" sz="1000" spc="-50" dirty="0">
                <a:latin typeface="+mn-ea"/>
              </a:rPr>
              <a:t>　　</a:t>
            </a:r>
            <a:r>
              <a:rPr kumimoji="1" lang="ja-JP" altLang="en-US" sz="1000" dirty="0">
                <a:latin typeface="+mn-ea"/>
              </a:rPr>
              <a:t>実際に従業員が意識できる範囲で一般論としての目安を把握しておく</a:t>
            </a:r>
          </a:p>
          <a:p>
            <a:r>
              <a:rPr kumimoji="1" lang="ja-JP" altLang="en-US" sz="1000" dirty="0">
                <a:latin typeface="+mn-ea"/>
              </a:rPr>
              <a:t>　  （事実上実行不可能な提言で、事業者側との信頼関係を損なわないようにする）</a:t>
            </a:r>
            <a:endParaRPr kumimoji="1" lang="en-US" altLang="ja-JP" sz="1000" dirty="0">
              <a:latin typeface="+mn-ea"/>
            </a:endParaRPr>
          </a:p>
          <a:p>
            <a:r>
              <a:rPr kumimoji="1" lang="ja-JP" altLang="en-US" sz="1000" dirty="0">
                <a:latin typeface="+mn-ea"/>
              </a:rPr>
              <a:t>□　</a:t>
            </a:r>
            <a:r>
              <a:rPr kumimoji="1" lang="ja-JP" altLang="en-US" sz="1000" spc="-30" dirty="0">
                <a:latin typeface="+mn-ea"/>
              </a:rPr>
              <a:t>最新の自動発注システム等で、管理可能な範囲は広がることも考えられるが、中小企業</a:t>
            </a:r>
            <a:endParaRPr kumimoji="1" lang="en-US" altLang="ja-JP" sz="1000" spc="-30" dirty="0">
              <a:latin typeface="+mn-ea"/>
            </a:endParaRPr>
          </a:p>
          <a:p>
            <a:r>
              <a:rPr kumimoji="1" lang="ja-JP" altLang="en-US" sz="1000" spc="-30" dirty="0">
                <a:latin typeface="+mn-ea"/>
              </a:rPr>
              <a:t>　　</a:t>
            </a:r>
            <a:r>
              <a:rPr kumimoji="1" lang="ja-JP" altLang="en-US" sz="1000" dirty="0">
                <a:latin typeface="+mn-ea"/>
              </a:rPr>
              <a:t>の経営資源から類推すると導入のハードルが高いケースもある</a:t>
            </a:r>
            <a:endParaRPr kumimoji="1" lang="en-US" altLang="ja-JP" sz="1000" dirty="0">
              <a:latin typeface="+mn-ea"/>
            </a:endParaRPr>
          </a:p>
        </p:txBody>
      </p:sp>
      <p:cxnSp>
        <p:nvCxnSpPr>
          <p:cNvPr id="32" name="直線コネクタ 31">
            <a:extLst>
              <a:ext uri="{FF2B5EF4-FFF2-40B4-BE49-F238E27FC236}">
                <a16:creationId xmlns:a16="http://schemas.microsoft.com/office/drawing/2014/main" id="{084CC51C-9DCC-6EB9-ACCB-ADC097E3AFA2}"/>
              </a:ext>
            </a:extLst>
          </p:cNvPr>
          <p:cNvCxnSpPr>
            <a:cxnSpLocks/>
          </p:cNvCxnSpPr>
          <p:nvPr/>
        </p:nvCxnSpPr>
        <p:spPr>
          <a:xfrm>
            <a:off x="252412" y="589702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化 32">
            <a:extLst>
              <a:ext uri="{FF2B5EF4-FFF2-40B4-BE49-F238E27FC236}">
                <a16:creationId xmlns:a16="http://schemas.microsoft.com/office/drawing/2014/main" id="{1D115494-9E1B-3B85-C58B-45D06DFC3AFF}"/>
              </a:ext>
            </a:extLst>
          </p:cNvPr>
          <p:cNvGrpSpPr/>
          <p:nvPr/>
        </p:nvGrpSpPr>
        <p:grpSpPr>
          <a:xfrm>
            <a:off x="328108" y="6028170"/>
            <a:ext cx="2291774" cy="637008"/>
            <a:chOff x="706162" y="2356914"/>
            <a:chExt cx="2173506" cy="923330"/>
          </a:xfrm>
        </p:grpSpPr>
        <p:sp>
          <p:nvSpPr>
            <p:cNvPr id="34" name="正方形/長方形 33">
              <a:extLst>
                <a:ext uri="{FF2B5EF4-FFF2-40B4-BE49-F238E27FC236}">
                  <a16:creationId xmlns:a16="http://schemas.microsoft.com/office/drawing/2014/main" id="{E85D8689-AAA1-5254-FE50-9E9546467010}"/>
                </a:ext>
              </a:extLst>
            </p:cNvPr>
            <p:cNvSpPr/>
            <p:nvPr/>
          </p:nvSpPr>
          <p:spPr>
            <a:xfrm>
              <a:off x="746325" y="2356914"/>
              <a:ext cx="2093181" cy="923330"/>
            </a:xfrm>
            <a:prstGeom prst="rect">
              <a:avLst/>
            </a:prstGeom>
            <a:solidFill>
              <a:schemeClr val="bg1">
                <a:lumMod val="85000"/>
                <a:alpha val="23000"/>
              </a:schemeClr>
            </a:solidFill>
            <a:ln w="444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35" name="テキスト ボックス 34">
              <a:extLst>
                <a:ext uri="{FF2B5EF4-FFF2-40B4-BE49-F238E27FC236}">
                  <a16:creationId xmlns:a16="http://schemas.microsoft.com/office/drawing/2014/main" id="{7CA5D013-4705-7AE8-24B4-FFABB24E28C8}"/>
                </a:ext>
              </a:extLst>
            </p:cNvPr>
            <p:cNvSpPr txBox="1"/>
            <p:nvPr/>
          </p:nvSpPr>
          <p:spPr>
            <a:xfrm>
              <a:off x="706162" y="2483991"/>
              <a:ext cx="2173506" cy="669174"/>
            </a:xfrm>
            <a:prstGeom prst="rect">
              <a:avLst/>
            </a:prstGeom>
            <a:noFill/>
            <a:ln>
              <a:noFill/>
            </a:ln>
          </p:spPr>
          <p:txBody>
            <a:bodyPr wrap="square" rtlCol="0">
              <a:spAutoFit/>
            </a:bodyPr>
            <a:lstStyle/>
            <a:p>
              <a:pPr algn="ctr"/>
              <a:r>
                <a:rPr kumimoji="1" lang="ja-JP" altLang="en-US" sz="1200" b="1" spc="-100" dirty="0">
                  <a:latin typeface="+mn-ea"/>
                </a:rPr>
                <a:t>なぜ「売場面積・アイテム数」</a:t>
              </a:r>
              <a:r>
                <a:rPr kumimoji="1" lang="ja-JP" altLang="en-US" sz="1200" b="1" dirty="0">
                  <a:latin typeface="+mn-ea"/>
                </a:rPr>
                <a:t>の把握が重要か？</a:t>
              </a:r>
              <a:endParaRPr kumimoji="1" lang="en-US" altLang="ja-JP" sz="1200" b="1" dirty="0">
                <a:latin typeface="+mn-ea"/>
              </a:endParaRPr>
            </a:p>
          </p:txBody>
        </p:sp>
      </p:grpSp>
      <p:sp>
        <p:nvSpPr>
          <p:cNvPr id="36" name="テキスト ボックス 35">
            <a:extLst>
              <a:ext uri="{FF2B5EF4-FFF2-40B4-BE49-F238E27FC236}">
                <a16:creationId xmlns:a16="http://schemas.microsoft.com/office/drawing/2014/main" id="{90B5C8BE-FE62-F418-44EA-1DD5179C037B}"/>
              </a:ext>
            </a:extLst>
          </p:cNvPr>
          <p:cNvSpPr txBox="1"/>
          <p:nvPr/>
        </p:nvSpPr>
        <p:spPr>
          <a:xfrm>
            <a:off x="2606859" y="5973961"/>
            <a:ext cx="6782639" cy="707886"/>
          </a:xfrm>
          <a:prstGeom prst="rect">
            <a:avLst/>
          </a:prstGeom>
          <a:noFill/>
        </p:spPr>
        <p:txBody>
          <a:bodyPr wrap="square" rtlCol="0">
            <a:spAutoFit/>
          </a:bodyPr>
          <a:lstStyle/>
          <a:p>
            <a:r>
              <a:rPr kumimoji="1" lang="ja-JP" altLang="en-US" sz="1000" spc="-40" dirty="0">
                <a:solidFill>
                  <a:srgbClr val="FF0000"/>
                </a:solidFill>
                <a:latin typeface="+mn-ea"/>
              </a:rPr>
              <a:t>　</a:t>
            </a:r>
            <a:r>
              <a:rPr kumimoji="1" lang="ja-JP" altLang="en-US" sz="1000" spc="-40" dirty="0">
                <a:latin typeface="+mn-ea"/>
              </a:rPr>
              <a:t>１人当たりの売場面積やアイテム数を取り上げた理由は、小売業での支援において、支援の初期段階から“在庫を絞る”  “効率の良い発注をして在庫回転率を上げる”のような、アドバイスをするケースもあるからです。もちろん放漫な売場・在庫管理</a:t>
            </a:r>
            <a:r>
              <a:rPr kumimoji="1" lang="ja-JP" altLang="en-US" sz="1000" spc="-80" dirty="0">
                <a:latin typeface="+mn-ea"/>
              </a:rPr>
              <a:t>は放置できませんが、実際に改善するのは「人」です。売場において、人が管理できる面積やアイテム数を把握することで、実行不可能な提案をすることを避け、売場において現実に着手できる改善範囲を理解することが重要です。</a:t>
            </a:r>
            <a:endParaRPr kumimoji="1" lang="en-US" altLang="ja-JP" sz="1000" spc="-80" dirty="0">
              <a:latin typeface="+mn-ea"/>
            </a:endParaRPr>
          </a:p>
        </p:txBody>
      </p:sp>
      <p:sp>
        <p:nvSpPr>
          <p:cNvPr id="39" name="テキスト ボックス 38">
            <a:extLst>
              <a:ext uri="{FF2B5EF4-FFF2-40B4-BE49-F238E27FC236}">
                <a16:creationId xmlns:a16="http://schemas.microsoft.com/office/drawing/2014/main" id="{E648A8D1-B9D4-56A0-A460-30E13D444DAF}"/>
              </a:ext>
            </a:extLst>
          </p:cNvPr>
          <p:cNvSpPr txBox="1"/>
          <p:nvPr/>
        </p:nvSpPr>
        <p:spPr>
          <a:xfrm>
            <a:off x="126793" y="5575591"/>
            <a:ext cx="3962396" cy="276999"/>
          </a:xfrm>
          <a:prstGeom prst="rect">
            <a:avLst/>
          </a:prstGeom>
          <a:noFill/>
        </p:spPr>
        <p:txBody>
          <a:bodyPr wrap="square" rtlCol="0">
            <a:spAutoFit/>
          </a:bodyPr>
          <a:lstStyle/>
          <a:p>
            <a:pPr algn="ctr"/>
            <a:r>
              <a:rPr kumimoji="1" lang="ja-JP" altLang="en-US" sz="1200" b="1" dirty="0"/>
              <a:t>業種・業態で大きく変動する！（おおよその目安）</a:t>
            </a:r>
          </a:p>
        </p:txBody>
      </p:sp>
      <p:sp>
        <p:nvSpPr>
          <p:cNvPr id="54" name="テキスト ボックス 53">
            <a:extLst>
              <a:ext uri="{FF2B5EF4-FFF2-40B4-BE49-F238E27FC236}">
                <a16:creationId xmlns:a16="http://schemas.microsoft.com/office/drawing/2014/main" id="{75ED1964-4A87-9ADE-1EFF-03AA457135F0}"/>
              </a:ext>
            </a:extLst>
          </p:cNvPr>
          <p:cNvSpPr txBox="1"/>
          <p:nvPr/>
        </p:nvSpPr>
        <p:spPr>
          <a:xfrm>
            <a:off x="189615" y="501567"/>
            <a:ext cx="8402291" cy="400110"/>
          </a:xfrm>
          <a:prstGeom prst="rect">
            <a:avLst/>
          </a:prstGeom>
          <a:noFill/>
        </p:spPr>
        <p:txBody>
          <a:bodyPr wrap="square" rtlCol="0">
            <a:spAutoFit/>
          </a:bodyPr>
          <a:lstStyle/>
          <a:p>
            <a:r>
              <a:rPr kumimoji="1" lang="ja-JP" altLang="en-US" sz="1000" dirty="0">
                <a:latin typeface="+mn-ea"/>
              </a:rPr>
              <a:t>小売業といっても、地方に多店舗展開しているスーパーから町の小さな雑貨店まで千差万別です。ここでは、中小規模の小売業（地域限定・　大きくても２～３店舗程度の運営）について、事業性の把握や目利きの初動に必要なポイントをまとめます</a:t>
            </a:r>
            <a:r>
              <a:rPr kumimoji="1" lang="ja-JP" altLang="en-US" sz="1000" dirty="0"/>
              <a:t>。</a:t>
            </a:r>
            <a:endParaRPr kumimoji="1" lang="en-US" altLang="ja-JP" sz="1000" dirty="0"/>
          </a:p>
        </p:txBody>
      </p:sp>
      <p:sp>
        <p:nvSpPr>
          <p:cNvPr id="53" name="テキスト ボックス 5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55" name="テキスト ボックス 54"/>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小売業</a:t>
            </a:r>
          </a:p>
        </p:txBody>
      </p:sp>
      <p:sp>
        <p:nvSpPr>
          <p:cNvPr id="29" name="スライド番号プレースホルダー 28"/>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42</a:t>
            </a:fld>
            <a:endParaRPr kumimoji="1" lang="ja-JP" altLang="en-US"/>
          </a:p>
        </p:txBody>
      </p:sp>
      <p:cxnSp>
        <p:nvCxnSpPr>
          <p:cNvPr id="40" name="直線コネクタ 39">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0EB3233E-B893-4679-07F8-520BB236E985}"/>
              </a:ext>
            </a:extLst>
          </p:cNvPr>
          <p:cNvCxnSpPr/>
          <p:nvPr/>
        </p:nvCxnSpPr>
        <p:spPr>
          <a:xfrm>
            <a:off x="252413" y="67867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5254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461AD37B-C488-49F3-405B-03906749D3A7}"/>
              </a:ext>
            </a:extLst>
          </p:cNvPr>
          <p:cNvGrpSpPr/>
          <p:nvPr/>
        </p:nvGrpSpPr>
        <p:grpSpPr>
          <a:xfrm>
            <a:off x="300303" y="1096292"/>
            <a:ext cx="3148012" cy="885825"/>
            <a:chOff x="333374" y="2994009"/>
            <a:chExt cx="3148012" cy="885825"/>
          </a:xfrm>
        </p:grpSpPr>
        <p:grpSp>
          <p:nvGrpSpPr>
            <p:cNvPr id="6" name="グループ化 5">
              <a:extLst>
                <a:ext uri="{FF2B5EF4-FFF2-40B4-BE49-F238E27FC236}">
                  <a16:creationId xmlns:a16="http://schemas.microsoft.com/office/drawing/2014/main" id="{90C57848-6CE6-B552-AFE4-78F743A21582}"/>
                </a:ext>
              </a:extLst>
            </p:cNvPr>
            <p:cNvGrpSpPr/>
            <p:nvPr/>
          </p:nvGrpSpPr>
          <p:grpSpPr>
            <a:xfrm>
              <a:off x="333374" y="2994009"/>
              <a:ext cx="1162051" cy="885825"/>
              <a:chOff x="2409824" y="3038474"/>
              <a:chExt cx="1162051" cy="885825"/>
            </a:xfrm>
            <a:noFill/>
          </p:grpSpPr>
          <p:sp>
            <p:nvSpPr>
              <p:cNvPr id="8" name="楕円 7">
                <a:extLst>
                  <a:ext uri="{FF2B5EF4-FFF2-40B4-BE49-F238E27FC236}">
                    <a16:creationId xmlns:a16="http://schemas.microsoft.com/office/drawing/2014/main" id="{D3C483B0-8C51-531F-4E08-FB10680E0EF0}"/>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9" name="テキスト ボックス 8">
                <a:extLst>
                  <a:ext uri="{FF2B5EF4-FFF2-40B4-BE49-F238E27FC236}">
                    <a16:creationId xmlns:a16="http://schemas.microsoft.com/office/drawing/2014/main" id="{0EB02D50-EBD5-844A-B1BA-BEFD0CAC61D6}"/>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6">
                        <a:lumMod val="60000"/>
                        <a:lumOff val="40000"/>
                      </a:schemeClr>
                    </a:solidFill>
                    <a:latin typeface="+mn-ea"/>
                  </a:rPr>
                  <a:t>３</a:t>
                </a:r>
              </a:p>
            </p:txBody>
          </p:sp>
        </p:grpSp>
        <p:sp>
          <p:nvSpPr>
            <p:cNvPr id="7" name="正方形/長方形 6">
              <a:extLst>
                <a:ext uri="{FF2B5EF4-FFF2-40B4-BE49-F238E27FC236}">
                  <a16:creationId xmlns:a16="http://schemas.microsoft.com/office/drawing/2014/main" id="{9FE3F0CE-25D3-DBE0-E21C-F431270D6B34}"/>
                </a:ext>
              </a:extLst>
            </p:cNvPr>
            <p:cNvSpPr/>
            <p:nvPr/>
          </p:nvSpPr>
          <p:spPr>
            <a:xfrm>
              <a:off x="1500185" y="3133163"/>
              <a:ext cx="1981201" cy="583911"/>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売上高構成式ベースの</a:t>
              </a:r>
              <a:endParaRPr kumimoji="1" lang="en-US" altLang="ja-JP" sz="1400" b="1" dirty="0">
                <a:solidFill>
                  <a:schemeClr val="tx1"/>
                </a:solidFill>
                <a:latin typeface="+mn-ea"/>
              </a:endParaRPr>
            </a:p>
            <a:p>
              <a:pPr algn="ctr"/>
              <a:r>
                <a:rPr kumimoji="1" lang="ja-JP" altLang="en-US" sz="1400" b="1" dirty="0">
                  <a:solidFill>
                    <a:schemeClr val="tx1"/>
                  </a:solidFill>
                  <a:latin typeface="+mn-ea"/>
                </a:rPr>
                <a:t>ヒアリング</a:t>
              </a:r>
              <a:endParaRPr kumimoji="1" lang="en-US" altLang="ja-JP" sz="1400" b="1" dirty="0">
                <a:solidFill>
                  <a:schemeClr val="tx1"/>
                </a:solidFill>
                <a:latin typeface="+mn-ea"/>
              </a:endParaRPr>
            </a:p>
          </p:txBody>
        </p:sp>
      </p:grpSp>
      <p:grpSp>
        <p:nvGrpSpPr>
          <p:cNvPr id="37" name="グループ化 36">
            <a:extLst>
              <a:ext uri="{FF2B5EF4-FFF2-40B4-BE49-F238E27FC236}">
                <a16:creationId xmlns:a16="http://schemas.microsoft.com/office/drawing/2014/main" id="{28A819DB-4A6F-6766-CF90-01DC6CBB6035}"/>
              </a:ext>
            </a:extLst>
          </p:cNvPr>
          <p:cNvGrpSpPr/>
          <p:nvPr/>
        </p:nvGrpSpPr>
        <p:grpSpPr>
          <a:xfrm>
            <a:off x="1347791" y="1930601"/>
            <a:ext cx="7968859" cy="1440537"/>
            <a:chOff x="1033465" y="2127234"/>
            <a:chExt cx="7968859" cy="1440537"/>
          </a:xfrm>
        </p:grpSpPr>
        <p:sp>
          <p:nvSpPr>
            <p:cNvPr id="27" name="正方形/長方形 26">
              <a:extLst>
                <a:ext uri="{FF2B5EF4-FFF2-40B4-BE49-F238E27FC236}">
                  <a16:creationId xmlns:a16="http://schemas.microsoft.com/office/drawing/2014/main" id="{C85CE28B-4415-D080-68F6-C9D2C00672A1}"/>
                </a:ext>
              </a:extLst>
            </p:cNvPr>
            <p:cNvSpPr/>
            <p:nvPr/>
          </p:nvSpPr>
          <p:spPr>
            <a:xfrm>
              <a:off x="1033465" y="2127234"/>
              <a:ext cx="7968859" cy="337989"/>
            </a:xfrm>
            <a:prstGeom prst="rect">
              <a:avLst/>
            </a:prstGeom>
            <a:solidFill>
              <a:srgbClr val="92D050">
                <a:alpha val="25000"/>
              </a:srgbClr>
            </a:solid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latin typeface="+mn-ea"/>
                </a:rPr>
                <a:t>売　　　上　　　高</a:t>
              </a:r>
              <a:endParaRPr kumimoji="1" lang="ja-JP" altLang="en-US" b="1" dirty="0">
                <a:solidFill>
                  <a:schemeClr val="tx1"/>
                </a:solidFill>
                <a:latin typeface="+mn-ea"/>
              </a:endParaRPr>
            </a:p>
          </p:txBody>
        </p:sp>
        <p:sp>
          <p:nvSpPr>
            <p:cNvPr id="30" name="正方形/長方形 29">
              <a:extLst>
                <a:ext uri="{FF2B5EF4-FFF2-40B4-BE49-F238E27FC236}">
                  <a16:creationId xmlns:a16="http://schemas.microsoft.com/office/drawing/2014/main" id="{83A2A7CF-16FE-2CDE-A735-0FA1A39151A8}"/>
                </a:ext>
              </a:extLst>
            </p:cNvPr>
            <p:cNvSpPr/>
            <p:nvPr/>
          </p:nvSpPr>
          <p:spPr>
            <a:xfrm>
              <a:off x="1033465" y="2519095"/>
              <a:ext cx="3662359" cy="337989"/>
            </a:xfrm>
            <a:prstGeom prst="rect">
              <a:avLst/>
            </a:prstGeom>
            <a:solidFill>
              <a:srgbClr val="FFC000">
                <a:alpha val="25000"/>
              </a:srgbClr>
            </a:solidFill>
            <a:ln w="412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latin typeface="+mn-ea"/>
                </a:rPr>
                <a:t>客　　　　数</a:t>
              </a:r>
              <a:endParaRPr kumimoji="1" lang="ja-JP" altLang="en-US" b="1" dirty="0">
                <a:solidFill>
                  <a:schemeClr val="tx1"/>
                </a:solidFill>
                <a:latin typeface="+mn-ea"/>
              </a:endParaRPr>
            </a:p>
          </p:txBody>
        </p:sp>
        <p:sp>
          <p:nvSpPr>
            <p:cNvPr id="31" name="正方形/長方形 30">
              <a:extLst>
                <a:ext uri="{FF2B5EF4-FFF2-40B4-BE49-F238E27FC236}">
                  <a16:creationId xmlns:a16="http://schemas.microsoft.com/office/drawing/2014/main" id="{3373C8FE-C7A8-716A-3A9A-9D2F4BFA8D9F}"/>
                </a:ext>
              </a:extLst>
            </p:cNvPr>
            <p:cNvSpPr/>
            <p:nvPr/>
          </p:nvSpPr>
          <p:spPr>
            <a:xfrm>
              <a:off x="5298289" y="2519095"/>
              <a:ext cx="3704035" cy="337989"/>
            </a:xfrm>
            <a:prstGeom prst="rect">
              <a:avLst/>
            </a:prstGeom>
            <a:solidFill>
              <a:schemeClr val="accent1">
                <a:lumMod val="40000"/>
                <a:lumOff val="60000"/>
                <a:alpha val="25000"/>
              </a:schemeClr>
            </a:solidFill>
            <a:ln w="412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latin typeface="+mn-ea"/>
                </a:rPr>
                <a:t>客　　単　　価</a:t>
              </a:r>
              <a:endParaRPr kumimoji="1" lang="ja-JP" altLang="en-US" b="1" dirty="0">
                <a:solidFill>
                  <a:schemeClr val="tx1"/>
                </a:solidFill>
                <a:latin typeface="+mn-ea"/>
              </a:endParaRPr>
            </a:p>
          </p:txBody>
        </p:sp>
        <p:sp>
          <p:nvSpPr>
            <p:cNvPr id="32" name="テキスト ボックス 31">
              <a:extLst>
                <a:ext uri="{FF2B5EF4-FFF2-40B4-BE49-F238E27FC236}">
                  <a16:creationId xmlns:a16="http://schemas.microsoft.com/office/drawing/2014/main" id="{8DB977C9-1E0F-44EC-6D67-439B61DD278C}"/>
                </a:ext>
              </a:extLst>
            </p:cNvPr>
            <p:cNvSpPr txBox="1"/>
            <p:nvPr/>
          </p:nvSpPr>
          <p:spPr>
            <a:xfrm>
              <a:off x="4642851" y="2521834"/>
              <a:ext cx="685799" cy="523220"/>
            </a:xfrm>
            <a:prstGeom prst="rect">
              <a:avLst/>
            </a:prstGeom>
            <a:noFill/>
          </p:spPr>
          <p:txBody>
            <a:bodyPr wrap="square" rtlCol="0">
              <a:spAutoFit/>
            </a:bodyPr>
            <a:lstStyle/>
            <a:p>
              <a:pPr algn="ctr"/>
              <a:r>
                <a:rPr kumimoji="1" lang="en-US" altLang="ja-JP" sz="2800" b="1" dirty="0">
                  <a:latin typeface="+mn-ea"/>
                </a:rPr>
                <a:t>×</a:t>
              </a:r>
              <a:endParaRPr kumimoji="1" lang="ja-JP" altLang="en-US" sz="2800" b="1" dirty="0">
                <a:latin typeface="+mn-ea"/>
              </a:endParaRPr>
            </a:p>
          </p:txBody>
        </p:sp>
        <p:grpSp>
          <p:nvGrpSpPr>
            <p:cNvPr id="36" name="グループ化 35">
              <a:extLst>
                <a:ext uri="{FF2B5EF4-FFF2-40B4-BE49-F238E27FC236}">
                  <a16:creationId xmlns:a16="http://schemas.microsoft.com/office/drawing/2014/main" id="{A8B71C9C-7989-662F-FD7A-E3FC4C2C92DD}"/>
                </a:ext>
              </a:extLst>
            </p:cNvPr>
            <p:cNvGrpSpPr/>
            <p:nvPr/>
          </p:nvGrpSpPr>
          <p:grpSpPr>
            <a:xfrm>
              <a:off x="1033465" y="2904614"/>
              <a:ext cx="7949808" cy="663157"/>
              <a:chOff x="1033465" y="3009389"/>
              <a:chExt cx="7949808" cy="663157"/>
            </a:xfrm>
          </p:grpSpPr>
          <p:grpSp>
            <p:nvGrpSpPr>
              <p:cNvPr id="35" name="グループ化 34">
                <a:extLst>
                  <a:ext uri="{FF2B5EF4-FFF2-40B4-BE49-F238E27FC236}">
                    <a16:creationId xmlns:a16="http://schemas.microsoft.com/office/drawing/2014/main" id="{303CAB35-C7C8-4773-8453-1C343A20ECD6}"/>
                  </a:ext>
                </a:extLst>
              </p:cNvPr>
              <p:cNvGrpSpPr/>
              <p:nvPr/>
            </p:nvGrpSpPr>
            <p:grpSpPr>
              <a:xfrm>
                <a:off x="5298289" y="3009389"/>
                <a:ext cx="1543049" cy="646331"/>
                <a:chOff x="5298289" y="3009389"/>
                <a:chExt cx="1543049" cy="646331"/>
              </a:xfrm>
            </p:grpSpPr>
            <p:sp>
              <p:nvSpPr>
                <p:cNvPr id="12" name="テキスト ボックス 11">
                  <a:extLst>
                    <a:ext uri="{FF2B5EF4-FFF2-40B4-BE49-F238E27FC236}">
                      <a16:creationId xmlns:a16="http://schemas.microsoft.com/office/drawing/2014/main" id="{93F5FC2E-8374-35AF-F2FA-E62DE85F92AC}"/>
                    </a:ext>
                  </a:extLst>
                </p:cNvPr>
                <p:cNvSpPr txBox="1"/>
                <p:nvPr/>
              </p:nvSpPr>
              <p:spPr>
                <a:xfrm>
                  <a:off x="5450688" y="3009389"/>
                  <a:ext cx="1238250" cy="646331"/>
                </a:xfrm>
                <a:prstGeom prst="rect">
                  <a:avLst/>
                </a:prstGeom>
                <a:noFill/>
              </p:spPr>
              <p:txBody>
                <a:bodyPr wrap="square" rtlCol="0">
                  <a:spAutoFit/>
                </a:bodyPr>
                <a:lstStyle/>
                <a:p>
                  <a:pPr algn="ctr"/>
                  <a:r>
                    <a:rPr kumimoji="1" lang="ja-JP" altLang="en-US" b="1" dirty="0">
                      <a:latin typeface="+mn-ea"/>
                    </a:rPr>
                    <a:t>平均買上</a:t>
                  </a:r>
                  <a:endParaRPr kumimoji="1" lang="en-US" altLang="ja-JP" b="1" dirty="0">
                    <a:latin typeface="+mn-ea"/>
                  </a:endParaRPr>
                </a:p>
                <a:p>
                  <a:pPr algn="ctr"/>
                  <a:r>
                    <a:rPr kumimoji="1" lang="ja-JP" altLang="en-US" b="1" dirty="0">
                      <a:latin typeface="+mn-ea"/>
                    </a:rPr>
                    <a:t>点数</a:t>
                  </a:r>
                </a:p>
              </p:txBody>
            </p:sp>
            <p:sp>
              <p:nvSpPr>
                <p:cNvPr id="14" name="正方形/長方形 13">
                  <a:extLst>
                    <a:ext uri="{FF2B5EF4-FFF2-40B4-BE49-F238E27FC236}">
                      <a16:creationId xmlns:a16="http://schemas.microsoft.com/office/drawing/2014/main" id="{BD6F604B-9051-4AC1-F87F-0A68AA775F14}"/>
                    </a:ext>
                  </a:extLst>
                </p:cNvPr>
                <p:cNvSpPr/>
                <p:nvPr/>
              </p:nvSpPr>
              <p:spPr>
                <a:xfrm>
                  <a:off x="5298289" y="3009389"/>
                  <a:ext cx="1543049" cy="646331"/>
                </a:xfrm>
                <a:prstGeom prst="rect">
                  <a:avLst/>
                </a:prstGeom>
                <a:solidFill>
                  <a:srgbClr val="00B0F0">
                    <a:alpha val="25000"/>
                  </a:srgbClr>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grpSp>
          <p:grpSp>
            <p:nvGrpSpPr>
              <p:cNvPr id="19" name="グループ化 18">
                <a:extLst>
                  <a:ext uri="{FF2B5EF4-FFF2-40B4-BE49-F238E27FC236}">
                    <a16:creationId xmlns:a16="http://schemas.microsoft.com/office/drawing/2014/main" id="{171C6232-AE46-E086-E448-344295FDD462}"/>
                  </a:ext>
                </a:extLst>
              </p:cNvPr>
              <p:cNvGrpSpPr/>
              <p:nvPr/>
            </p:nvGrpSpPr>
            <p:grpSpPr>
              <a:xfrm>
                <a:off x="3165877" y="3009389"/>
                <a:ext cx="1543049" cy="646331"/>
                <a:chOff x="3162302" y="2426459"/>
                <a:chExt cx="1543049" cy="646331"/>
              </a:xfrm>
            </p:grpSpPr>
            <p:sp>
              <p:nvSpPr>
                <p:cNvPr id="11" name="テキスト ボックス 10">
                  <a:extLst>
                    <a:ext uri="{FF2B5EF4-FFF2-40B4-BE49-F238E27FC236}">
                      <a16:creationId xmlns:a16="http://schemas.microsoft.com/office/drawing/2014/main" id="{7A401C20-D403-CC25-1574-A30952D4C06C}"/>
                    </a:ext>
                  </a:extLst>
                </p:cNvPr>
                <p:cNvSpPr txBox="1"/>
                <p:nvPr/>
              </p:nvSpPr>
              <p:spPr>
                <a:xfrm>
                  <a:off x="3314702" y="2564959"/>
                  <a:ext cx="1238250" cy="369332"/>
                </a:xfrm>
                <a:prstGeom prst="rect">
                  <a:avLst/>
                </a:prstGeom>
                <a:noFill/>
              </p:spPr>
              <p:txBody>
                <a:bodyPr wrap="square" rtlCol="0">
                  <a:spAutoFit/>
                </a:bodyPr>
                <a:lstStyle/>
                <a:p>
                  <a:pPr algn="ctr"/>
                  <a:r>
                    <a:rPr kumimoji="1" lang="ja-JP" altLang="en-US" b="1" dirty="0">
                      <a:latin typeface="+mn-ea"/>
                    </a:rPr>
                    <a:t>買上率</a:t>
                  </a:r>
                </a:p>
              </p:txBody>
            </p:sp>
            <p:sp>
              <p:nvSpPr>
                <p:cNvPr id="16" name="正方形/長方形 15">
                  <a:extLst>
                    <a:ext uri="{FF2B5EF4-FFF2-40B4-BE49-F238E27FC236}">
                      <a16:creationId xmlns:a16="http://schemas.microsoft.com/office/drawing/2014/main" id="{A5FAEE9F-3EDB-A0BF-503C-A76EE2D9F507}"/>
                    </a:ext>
                  </a:extLst>
                </p:cNvPr>
                <p:cNvSpPr/>
                <p:nvPr/>
              </p:nvSpPr>
              <p:spPr>
                <a:xfrm>
                  <a:off x="3162302" y="2426459"/>
                  <a:ext cx="1543049" cy="646331"/>
                </a:xfrm>
                <a:prstGeom prst="rect">
                  <a:avLst/>
                </a:prstGeom>
                <a:solidFill>
                  <a:schemeClr val="accent4">
                    <a:lumMod val="60000"/>
                    <a:lumOff val="40000"/>
                    <a:alpha val="25000"/>
                  </a:schemeClr>
                </a:solidFill>
                <a:ln w="381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grpSp>
          <p:grpSp>
            <p:nvGrpSpPr>
              <p:cNvPr id="18" name="グループ化 17">
                <a:extLst>
                  <a:ext uri="{FF2B5EF4-FFF2-40B4-BE49-F238E27FC236}">
                    <a16:creationId xmlns:a16="http://schemas.microsoft.com/office/drawing/2014/main" id="{6435B549-4ACB-1BD1-E941-D653C698A9C9}"/>
                  </a:ext>
                </a:extLst>
              </p:cNvPr>
              <p:cNvGrpSpPr/>
              <p:nvPr/>
            </p:nvGrpSpPr>
            <p:grpSpPr>
              <a:xfrm>
                <a:off x="1033465" y="3009389"/>
                <a:ext cx="1543049" cy="646331"/>
                <a:chOff x="1085850" y="2417504"/>
                <a:chExt cx="1543049" cy="646331"/>
              </a:xfrm>
            </p:grpSpPr>
            <p:sp>
              <p:nvSpPr>
                <p:cNvPr id="10" name="テキスト ボックス 9">
                  <a:extLst>
                    <a:ext uri="{FF2B5EF4-FFF2-40B4-BE49-F238E27FC236}">
                      <a16:creationId xmlns:a16="http://schemas.microsoft.com/office/drawing/2014/main" id="{974FAE16-CDD7-2579-9799-8B7F608B9522}"/>
                    </a:ext>
                  </a:extLst>
                </p:cNvPr>
                <p:cNvSpPr txBox="1"/>
                <p:nvPr/>
              </p:nvSpPr>
              <p:spPr>
                <a:xfrm>
                  <a:off x="1238251" y="2549781"/>
                  <a:ext cx="1238250" cy="369332"/>
                </a:xfrm>
                <a:prstGeom prst="rect">
                  <a:avLst/>
                </a:prstGeom>
                <a:noFill/>
              </p:spPr>
              <p:txBody>
                <a:bodyPr wrap="square" rtlCol="0">
                  <a:spAutoFit/>
                </a:bodyPr>
                <a:lstStyle/>
                <a:p>
                  <a:pPr algn="ctr"/>
                  <a:r>
                    <a:rPr kumimoji="1" lang="ja-JP" altLang="en-US" b="1" dirty="0">
                      <a:latin typeface="+mn-ea"/>
                    </a:rPr>
                    <a:t>入店客数</a:t>
                  </a:r>
                </a:p>
              </p:txBody>
            </p:sp>
            <p:sp>
              <p:nvSpPr>
                <p:cNvPr id="17" name="正方形/長方形 16">
                  <a:extLst>
                    <a:ext uri="{FF2B5EF4-FFF2-40B4-BE49-F238E27FC236}">
                      <a16:creationId xmlns:a16="http://schemas.microsoft.com/office/drawing/2014/main" id="{A61DB4B1-F899-4195-BEE5-FF63171EDC44}"/>
                    </a:ext>
                  </a:extLst>
                </p:cNvPr>
                <p:cNvSpPr/>
                <p:nvPr/>
              </p:nvSpPr>
              <p:spPr>
                <a:xfrm>
                  <a:off x="1085850" y="2417504"/>
                  <a:ext cx="1543049" cy="646331"/>
                </a:xfrm>
                <a:prstGeom prst="rect">
                  <a:avLst/>
                </a:prstGeom>
                <a:solidFill>
                  <a:schemeClr val="accent4">
                    <a:lumMod val="60000"/>
                    <a:lumOff val="40000"/>
                    <a:alpha val="25000"/>
                  </a:schemeClr>
                </a:solidFill>
                <a:ln w="381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grpSp>
          <p:sp>
            <p:nvSpPr>
              <p:cNvPr id="23" name="テキスト ボックス 22">
                <a:extLst>
                  <a:ext uri="{FF2B5EF4-FFF2-40B4-BE49-F238E27FC236}">
                    <a16:creationId xmlns:a16="http://schemas.microsoft.com/office/drawing/2014/main" id="{3DC852DE-5596-F3F1-7702-66967D85C114}"/>
                  </a:ext>
                </a:extLst>
              </p:cNvPr>
              <p:cNvSpPr txBox="1"/>
              <p:nvPr/>
            </p:nvSpPr>
            <p:spPr>
              <a:xfrm>
                <a:off x="2521752" y="3122975"/>
                <a:ext cx="685799" cy="523220"/>
              </a:xfrm>
              <a:prstGeom prst="rect">
                <a:avLst/>
              </a:prstGeom>
              <a:noFill/>
            </p:spPr>
            <p:txBody>
              <a:bodyPr wrap="square" rtlCol="0">
                <a:spAutoFit/>
              </a:bodyPr>
              <a:lstStyle/>
              <a:p>
                <a:pPr algn="ctr"/>
                <a:r>
                  <a:rPr kumimoji="1" lang="en-US" altLang="ja-JP" sz="2800" b="1" dirty="0">
                    <a:latin typeface="+mn-ea"/>
                  </a:rPr>
                  <a:t>×</a:t>
                </a:r>
                <a:endParaRPr kumimoji="1" lang="ja-JP" altLang="en-US" sz="2800" b="1" dirty="0">
                  <a:latin typeface="+mn-ea"/>
                </a:endParaRPr>
              </a:p>
            </p:txBody>
          </p:sp>
          <p:sp>
            <p:nvSpPr>
              <p:cNvPr id="25" name="テキスト ボックス 24">
                <a:extLst>
                  <a:ext uri="{FF2B5EF4-FFF2-40B4-BE49-F238E27FC236}">
                    <a16:creationId xmlns:a16="http://schemas.microsoft.com/office/drawing/2014/main" id="{760AB326-6DC9-0A48-219D-F6F4CB980038}"/>
                  </a:ext>
                </a:extLst>
              </p:cNvPr>
              <p:cNvSpPr txBox="1"/>
              <p:nvPr/>
            </p:nvSpPr>
            <p:spPr>
              <a:xfrm>
                <a:off x="4642851" y="3112732"/>
                <a:ext cx="685799" cy="523220"/>
              </a:xfrm>
              <a:prstGeom prst="rect">
                <a:avLst/>
              </a:prstGeom>
              <a:noFill/>
            </p:spPr>
            <p:txBody>
              <a:bodyPr wrap="square" rtlCol="0">
                <a:spAutoFit/>
              </a:bodyPr>
              <a:lstStyle/>
              <a:p>
                <a:pPr algn="ctr"/>
                <a:r>
                  <a:rPr kumimoji="1" lang="en-US" altLang="ja-JP" sz="2800" b="1" dirty="0">
                    <a:latin typeface="+mn-ea"/>
                  </a:rPr>
                  <a:t>×</a:t>
                </a:r>
                <a:endParaRPr kumimoji="1" lang="ja-JP" altLang="en-US" sz="2800" b="1" dirty="0">
                  <a:latin typeface="+mn-ea"/>
                </a:endParaRPr>
              </a:p>
            </p:txBody>
          </p:sp>
          <p:sp>
            <p:nvSpPr>
              <p:cNvPr id="26" name="テキスト ボックス 25">
                <a:extLst>
                  <a:ext uri="{FF2B5EF4-FFF2-40B4-BE49-F238E27FC236}">
                    <a16:creationId xmlns:a16="http://schemas.microsoft.com/office/drawing/2014/main" id="{3204EF53-1D72-8BBF-62E9-188F6182B7E2}"/>
                  </a:ext>
                </a:extLst>
              </p:cNvPr>
              <p:cNvSpPr txBox="1"/>
              <p:nvPr/>
            </p:nvSpPr>
            <p:spPr>
              <a:xfrm>
                <a:off x="6765737" y="3149326"/>
                <a:ext cx="685799" cy="523220"/>
              </a:xfrm>
              <a:prstGeom prst="rect">
                <a:avLst/>
              </a:prstGeom>
              <a:noFill/>
            </p:spPr>
            <p:txBody>
              <a:bodyPr wrap="square" rtlCol="0">
                <a:spAutoFit/>
              </a:bodyPr>
              <a:lstStyle/>
              <a:p>
                <a:pPr algn="ctr"/>
                <a:r>
                  <a:rPr kumimoji="1" lang="en-US" altLang="ja-JP" sz="2800" b="1" dirty="0">
                    <a:latin typeface="+mn-ea"/>
                  </a:rPr>
                  <a:t>×</a:t>
                </a:r>
                <a:endParaRPr kumimoji="1" lang="ja-JP" altLang="en-US" sz="2800" b="1" dirty="0">
                  <a:latin typeface="+mn-ea"/>
                </a:endParaRPr>
              </a:p>
            </p:txBody>
          </p:sp>
          <p:grpSp>
            <p:nvGrpSpPr>
              <p:cNvPr id="34" name="グループ化 33">
                <a:extLst>
                  <a:ext uri="{FF2B5EF4-FFF2-40B4-BE49-F238E27FC236}">
                    <a16:creationId xmlns:a16="http://schemas.microsoft.com/office/drawing/2014/main" id="{944B1F4E-A6A0-C29B-D296-0DD534CE927C}"/>
                  </a:ext>
                </a:extLst>
              </p:cNvPr>
              <p:cNvGrpSpPr/>
              <p:nvPr/>
            </p:nvGrpSpPr>
            <p:grpSpPr>
              <a:xfrm>
                <a:off x="7440224" y="3009389"/>
                <a:ext cx="1543049" cy="646331"/>
                <a:chOff x="7440224" y="3009389"/>
                <a:chExt cx="1543049" cy="646331"/>
              </a:xfrm>
            </p:grpSpPr>
            <p:sp>
              <p:nvSpPr>
                <p:cNvPr id="13" name="テキスト ボックス 12">
                  <a:extLst>
                    <a:ext uri="{FF2B5EF4-FFF2-40B4-BE49-F238E27FC236}">
                      <a16:creationId xmlns:a16="http://schemas.microsoft.com/office/drawing/2014/main" id="{AD8EB974-0BF2-4406-59D1-3778A4830B9E}"/>
                    </a:ext>
                  </a:extLst>
                </p:cNvPr>
                <p:cNvSpPr txBox="1"/>
                <p:nvPr/>
              </p:nvSpPr>
              <p:spPr>
                <a:xfrm>
                  <a:off x="7528336" y="3009389"/>
                  <a:ext cx="1366826" cy="646331"/>
                </a:xfrm>
                <a:prstGeom prst="rect">
                  <a:avLst/>
                </a:prstGeom>
                <a:noFill/>
              </p:spPr>
              <p:txBody>
                <a:bodyPr wrap="square" rtlCol="0">
                  <a:spAutoFit/>
                </a:bodyPr>
                <a:lstStyle/>
                <a:p>
                  <a:pPr algn="ctr"/>
                  <a:r>
                    <a:rPr kumimoji="1" lang="ja-JP" altLang="en-US" b="1" dirty="0">
                      <a:latin typeface="+mn-ea"/>
                    </a:rPr>
                    <a:t>平均商品</a:t>
                  </a:r>
                  <a:endParaRPr kumimoji="1" lang="en-US" altLang="ja-JP" b="1" dirty="0">
                    <a:latin typeface="+mn-ea"/>
                  </a:endParaRPr>
                </a:p>
                <a:p>
                  <a:pPr algn="ctr"/>
                  <a:r>
                    <a:rPr kumimoji="1" lang="ja-JP" altLang="en-US" b="1" dirty="0">
                      <a:latin typeface="+mn-ea"/>
                    </a:rPr>
                    <a:t>単価</a:t>
                  </a:r>
                </a:p>
              </p:txBody>
            </p:sp>
            <p:sp>
              <p:nvSpPr>
                <p:cNvPr id="33" name="正方形/長方形 32">
                  <a:extLst>
                    <a:ext uri="{FF2B5EF4-FFF2-40B4-BE49-F238E27FC236}">
                      <a16:creationId xmlns:a16="http://schemas.microsoft.com/office/drawing/2014/main" id="{A4A3442E-DB02-E58A-C6BA-19506E9D2B9D}"/>
                    </a:ext>
                  </a:extLst>
                </p:cNvPr>
                <p:cNvSpPr/>
                <p:nvPr/>
              </p:nvSpPr>
              <p:spPr>
                <a:xfrm>
                  <a:off x="7440224" y="3009389"/>
                  <a:ext cx="1543049" cy="646331"/>
                </a:xfrm>
                <a:prstGeom prst="rect">
                  <a:avLst/>
                </a:prstGeom>
                <a:solidFill>
                  <a:srgbClr val="00B0F0">
                    <a:alpha val="25000"/>
                  </a:srgbClr>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grpSp>
        </p:grpSp>
      </p:grpSp>
      <p:sp>
        <p:nvSpPr>
          <p:cNvPr id="38" name="テキスト ボックス 37">
            <a:extLst>
              <a:ext uri="{FF2B5EF4-FFF2-40B4-BE49-F238E27FC236}">
                <a16:creationId xmlns:a16="http://schemas.microsoft.com/office/drawing/2014/main" id="{630FC286-D541-CB49-605B-B133975A4715}"/>
              </a:ext>
            </a:extLst>
          </p:cNvPr>
          <p:cNvSpPr txBox="1"/>
          <p:nvPr/>
        </p:nvSpPr>
        <p:spPr>
          <a:xfrm>
            <a:off x="3483777" y="1173915"/>
            <a:ext cx="6124573" cy="707886"/>
          </a:xfrm>
          <a:prstGeom prst="rect">
            <a:avLst/>
          </a:prstGeom>
          <a:noFill/>
        </p:spPr>
        <p:txBody>
          <a:bodyPr wrap="square" rtlCol="0">
            <a:spAutoFit/>
          </a:bodyPr>
          <a:lstStyle/>
          <a:p>
            <a:r>
              <a:rPr kumimoji="1" lang="ja-JP" altLang="en-US" sz="1000" dirty="0">
                <a:latin typeface="+mn-ea"/>
              </a:rPr>
              <a:t>□　どのような売上対策を進めるにしても、売上高の内訳の把握や推計は必要</a:t>
            </a:r>
            <a:endParaRPr kumimoji="1" lang="en-US" altLang="ja-JP" sz="1000" dirty="0">
              <a:latin typeface="+mn-ea"/>
            </a:endParaRPr>
          </a:p>
          <a:p>
            <a:r>
              <a:rPr kumimoji="1" lang="ja-JP" altLang="en-US" sz="1000" dirty="0">
                <a:latin typeface="+mn-ea"/>
              </a:rPr>
              <a:t>□　</a:t>
            </a:r>
            <a:r>
              <a:rPr kumimoji="1" lang="ja-JP" altLang="en-US" sz="1000" spc="-30" dirty="0">
                <a:latin typeface="+mn-ea"/>
              </a:rPr>
              <a:t>詳細なデータを持っていない場合は、ヒアリングや売上伝票枚数、レジ件数等から推計するなどの</a:t>
            </a:r>
            <a:endParaRPr kumimoji="1" lang="en-US" altLang="ja-JP" sz="1000" spc="-30" dirty="0">
              <a:latin typeface="+mn-ea"/>
            </a:endParaRPr>
          </a:p>
          <a:p>
            <a:r>
              <a:rPr kumimoji="1" lang="ja-JP" altLang="en-US" sz="1000" dirty="0">
                <a:latin typeface="+mn-ea"/>
              </a:rPr>
              <a:t>　　作業も必要（“大体このくらい”という程度で可）</a:t>
            </a:r>
            <a:endParaRPr kumimoji="1" lang="en-US" altLang="ja-JP" sz="1000" dirty="0">
              <a:latin typeface="+mn-ea"/>
            </a:endParaRPr>
          </a:p>
          <a:p>
            <a:r>
              <a:rPr kumimoji="1" lang="ja-JP" altLang="en-US" sz="1000" dirty="0">
                <a:latin typeface="+mn-ea"/>
              </a:rPr>
              <a:t>□　詳細なデータの管理をしていないケースが多いという認識が必要</a:t>
            </a:r>
            <a:endParaRPr kumimoji="1" lang="en-US" altLang="ja-JP" sz="1000" dirty="0">
              <a:latin typeface="+mn-ea"/>
            </a:endParaRPr>
          </a:p>
        </p:txBody>
      </p:sp>
      <p:sp>
        <p:nvSpPr>
          <p:cNvPr id="39" name="テキスト ボックス 38">
            <a:extLst>
              <a:ext uri="{FF2B5EF4-FFF2-40B4-BE49-F238E27FC236}">
                <a16:creationId xmlns:a16="http://schemas.microsoft.com/office/drawing/2014/main" id="{883C5986-2490-7064-8EC5-C0C663F625DD}"/>
              </a:ext>
            </a:extLst>
          </p:cNvPr>
          <p:cNvSpPr txBox="1"/>
          <p:nvPr/>
        </p:nvSpPr>
        <p:spPr>
          <a:xfrm>
            <a:off x="1260287" y="3406275"/>
            <a:ext cx="3762966" cy="553998"/>
          </a:xfrm>
          <a:prstGeom prst="rect">
            <a:avLst/>
          </a:prstGeom>
          <a:noFill/>
        </p:spPr>
        <p:txBody>
          <a:bodyPr wrap="square" rtlCol="0">
            <a:spAutoFit/>
          </a:bodyPr>
          <a:lstStyle/>
          <a:p>
            <a:r>
              <a:rPr kumimoji="1" lang="ja-JP" altLang="en-US" sz="1000">
                <a:latin typeface="+mn-ea"/>
              </a:rPr>
              <a:t>□　客数</a:t>
            </a:r>
            <a:r>
              <a:rPr kumimoji="1" lang="ja-JP" altLang="en-US" sz="1000" dirty="0">
                <a:latin typeface="+mn-ea"/>
              </a:rPr>
              <a:t>としてしか把握できないこともある</a:t>
            </a:r>
            <a:endParaRPr kumimoji="1" lang="en-US" altLang="ja-JP" sz="1000" dirty="0">
              <a:latin typeface="+mn-ea"/>
            </a:endParaRPr>
          </a:p>
          <a:p>
            <a:r>
              <a:rPr kumimoji="1" lang="ja-JP" altLang="en-US" sz="1000">
                <a:latin typeface="+mn-ea"/>
              </a:rPr>
              <a:t>□　客数</a:t>
            </a:r>
            <a:r>
              <a:rPr kumimoji="1" lang="ja-JP" altLang="en-US" sz="1000" dirty="0">
                <a:latin typeface="+mn-ea"/>
              </a:rPr>
              <a:t>も感覚でしか把握できていないこともある</a:t>
            </a:r>
            <a:endParaRPr kumimoji="1" lang="en-US" altLang="ja-JP" sz="1000" dirty="0">
              <a:latin typeface="+mn-ea"/>
            </a:endParaRPr>
          </a:p>
          <a:p>
            <a:r>
              <a:rPr kumimoji="1" lang="ja-JP" altLang="en-US" sz="1000">
                <a:latin typeface="+mn-ea"/>
              </a:rPr>
              <a:t>□　「</a:t>
            </a:r>
            <a:r>
              <a:rPr kumimoji="1" lang="ja-JP" altLang="en-US" sz="1000" dirty="0">
                <a:latin typeface="+mn-ea"/>
              </a:rPr>
              <a:t>レジ精算件数等≒客数」とするしかないこともある</a:t>
            </a:r>
          </a:p>
        </p:txBody>
      </p:sp>
      <p:sp>
        <p:nvSpPr>
          <p:cNvPr id="40" name="テキスト ボックス 39">
            <a:extLst>
              <a:ext uri="{FF2B5EF4-FFF2-40B4-BE49-F238E27FC236}">
                <a16:creationId xmlns:a16="http://schemas.microsoft.com/office/drawing/2014/main" id="{474E79BA-5386-74D6-2265-ACBF48F245F8}"/>
              </a:ext>
            </a:extLst>
          </p:cNvPr>
          <p:cNvSpPr txBox="1"/>
          <p:nvPr/>
        </p:nvSpPr>
        <p:spPr>
          <a:xfrm>
            <a:off x="5517962" y="3415800"/>
            <a:ext cx="4049904" cy="553998"/>
          </a:xfrm>
          <a:prstGeom prst="rect">
            <a:avLst/>
          </a:prstGeom>
          <a:noFill/>
        </p:spPr>
        <p:txBody>
          <a:bodyPr wrap="square" rtlCol="0">
            <a:spAutoFit/>
          </a:bodyPr>
          <a:lstStyle/>
          <a:p>
            <a:r>
              <a:rPr kumimoji="1" lang="ja-JP" altLang="en-US" sz="1000">
                <a:latin typeface="+mn-ea"/>
              </a:rPr>
              <a:t>□　業種</a:t>
            </a:r>
            <a:r>
              <a:rPr kumimoji="1" lang="ja-JP" altLang="en-US" sz="1000" dirty="0">
                <a:latin typeface="+mn-ea"/>
              </a:rPr>
              <a:t>や管理手法のレベルにより詳細が分からないこともある</a:t>
            </a:r>
            <a:endParaRPr kumimoji="1" lang="en-US" altLang="ja-JP" sz="1000" dirty="0">
              <a:latin typeface="+mn-ea"/>
            </a:endParaRPr>
          </a:p>
          <a:p>
            <a:r>
              <a:rPr kumimoji="1" lang="ja-JP" altLang="en-US" sz="1000">
                <a:latin typeface="+mn-ea"/>
              </a:rPr>
              <a:t>□　「</a:t>
            </a:r>
            <a:r>
              <a:rPr kumimoji="1" lang="ja-JP" altLang="en-US" sz="1000" dirty="0">
                <a:latin typeface="+mn-ea"/>
              </a:rPr>
              <a:t>売上高</a:t>
            </a:r>
            <a:r>
              <a:rPr kumimoji="1" lang="en-US" altLang="ja-JP" sz="1000" dirty="0">
                <a:latin typeface="+mn-ea"/>
              </a:rPr>
              <a:t>÷</a:t>
            </a:r>
            <a:r>
              <a:rPr kumimoji="1" lang="ja-JP" altLang="en-US" sz="1000" dirty="0">
                <a:latin typeface="+mn-ea"/>
              </a:rPr>
              <a:t>客数」でしか推計できないこともある</a:t>
            </a:r>
            <a:endParaRPr kumimoji="1" lang="en-US" altLang="ja-JP" sz="1000" dirty="0">
              <a:latin typeface="+mn-ea"/>
            </a:endParaRPr>
          </a:p>
          <a:p>
            <a:endParaRPr kumimoji="1" lang="en-US" altLang="ja-JP" sz="1000" dirty="0">
              <a:latin typeface="+mn-ea"/>
            </a:endParaRPr>
          </a:p>
        </p:txBody>
      </p:sp>
      <p:grpSp>
        <p:nvGrpSpPr>
          <p:cNvPr id="46" name="グループ化 45">
            <a:extLst>
              <a:ext uri="{FF2B5EF4-FFF2-40B4-BE49-F238E27FC236}">
                <a16:creationId xmlns:a16="http://schemas.microsoft.com/office/drawing/2014/main" id="{BD89EDA2-39C9-8979-B0E0-66CEEC2C9AF2}"/>
              </a:ext>
            </a:extLst>
          </p:cNvPr>
          <p:cNvGrpSpPr/>
          <p:nvPr/>
        </p:nvGrpSpPr>
        <p:grpSpPr>
          <a:xfrm>
            <a:off x="273050" y="4175782"/>
            <a:ext cx="3138487" cy="885825"/>
            <a:chOff x="333374" y="4157033"/>
            <a:chExt cx="3138487" cy="885825"/>
          </a:xfrm>
        </p:grpSpPr>
        <p:grpSp>
          <p:nvGrpSpPr>
            <p:cNvPr id="47" name="グループ化 46">
              <a:extLst>
                <a:ext uri="{FF2B5EF4-FFF2-40B4-BE49-F238E27FC236}">
                  <a16:creationId xmlns:a16="http://schemas.microsoft.com/office/drawing/2014/main" id="{07818CFB-D9EB-4D54-89F1-79D7ECCF3233}"/>
                </a:ext>
              </a:extLst>
            </p:cNvPr>
            <p:cNvGrpSpPr/>
            <p:nvPr/>
          </p:nvGrpSpPr>
          <p:grpSpPr>
            <a:xfrm>
              <a:off x="333374" y="4157033"/>
              <a:ext cx="1162051" cy="885825"/>
              <a:chOff x="2409824" y="3038474"/>
              <a:chExt cx="1162051" cy="885825"/>
            </a:xfrm>
            <a:noFill/>
          </p:grpSpPr>
          <p:sp>
            <p:nvSpPr>
              <p:cNvPr id="49" name="楕円 48">
                <a:extLst>
                  <a:ext uri="{FF2B5EF4-FFF2-40B4-BE49-F238E27FC236}">
                    <a16:creationId xmlns:a16="http://schemas.microsoft.com/office/drawing/2014/main" id="{4C0A5926-61D0-754E-61E8-D92F7CA77DDC}"/>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50" name="テキスト ボックス 49">
                <a:extLst>
                  <a:ext uri="{FF2B5EF4-FFF2-40B4-BE49-F238E27FC236}">
                    <a16:creationId xmlns:a16="http://schemas.microsoft.com/office/drawing/2014/main" id="{48C1DBD6-16F1-21E6-57D2-12FD16486553}"/>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4">
                        <a:lumMod val="60000"/>
                        <a:lumOff val="40000"/>
                      </a:schemeClr>
                    </a:solidFill>
                    <a:latin typeface="+mn-ea"/>
                  </a:rPr>
                  <a:t>４</a:t>
                </a:r>
              </a:p>
            </p:txBody>
          </p:sp>
        </p:grpSp>
        <p:sp>
          <p:nvSpPr>
            <p:cNvPr id="48" name="正方形/長方形 47">
              <a:extLst>
                <a:ext uri="{FF2B5EF4-FFF2-40B4-BE49-F238E27FC236}">
                  <a16:creationId xmlns:a16="http://schemas.microsoft.com/office/drawing/2014/main" id="{95B55C19-2ECA-9E87-3971-9D9C122EB305}"/>
                </a:ext>
              </a:extLst>
            </p:cNvPr>
            <p:cNvSpPr/>
            <p:nvPr/>
          </p:nvSpPr>
          <p:spPr>
            <a:xfrm>
              <a:off x="1490660" y="4312654"/>
              <a:ext cx="1981201" cy="583911"/>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差別化要素の確認</a:t>
              </a:r>
              <a:endParaRPr kumimoji="1" lang="en-US" altLang="ja-JP" sz="1400" b="1" dirty="0">
                <a:solidFill>
                  <a:schemeClr val="tx1"/>
                </a:solidFill>
                <a:latin typeface="+mn-ea"/>
              </a:endParaRPr>
            </a:p>
          </p:txBody>
        </p:sp>
      </p:grpSp>
      <p:cxnSp>
        <p:nvCxnSpPr>
          <p:cNvPr id="51" name="直線コネクタ 50">
            <a:extLst>
              <a:ext uri="{FF2B5EF4-FFF2-40B4-BE49-F238E27FC236}">
                <a16:creationId xmlns:a16="http://schemas.microsoft.com/office/drawing/2014/main" id="{A3E6F885-5BC5-7DCA-A0B0-AEFCF11A6034}"/>
              </a:ext>
            </a:extLst>
          </p:cNvPr>
          <p:cNvCxnSpPr>
            <a:cxnSpLocks/>
          </p:cNvCxnSpPr>
          <p:nvPr/>
        </p:nvCxnSpPr>
        <p:spPr>
          <a:xfrm>
            <a:off x="252413" y="4074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BC415FA3-0176-F46A-F495-83F571724371}"/>
              </a:ext>
            </a:extLst>
          </p:cNvPr>
          <p:cNvSpPr txBox="1"/>
          <p:nvPr/>
        </p:nvSpPr>
        <p:spPr>
          <a:xfrm>
            <a:off x="3445677" y="4266803"/>
            <a:ext cx="6124573" cy="707886"/>
          </a:xfrm>
          <a:prstGeom prst="rect">
            <a:avLst/>
          </a:prstGeom>
          <a:noFill/>
        </p:spPr>
        <p:txBody>
          <a:bodyPr wrap="square" rtlCol="0">
            <a:spAutoFit/>
          </a:bodyPr>
          <a:lstStyle/>
          <a:p>
            <a:r>
              <a:rPr kumimoji="1" lang="ja-JP" altLang="en-US" sz="1000" dirty="0">
                <a:latin typeface="+mn-ea"/>
              </a:rPr>
              <a:t>□　大手量販店や</a:t>
            </a:r>
            <a:r>
              <a:rPr kumimoji="1" lang="en-US" altLang="ja-JP" sz="1000" dirty="0">
                <a:latin typeface="+mn-ea"/>
              </a:rPr>
              <a:t>Web</a:t>
            </a:r>
            <a:r>
              <a:rPr kumimoji="1" lang="ja-JP" altLang="en-US" sz="1000" dirty="0">
                <a:latin typeface="+mn-ea"/>
              </a:rPr>
              <a:t>販売との対抗軸はどこにあるか</a:t>
            </a:r>
            <a:endParaRPr kumimoji="1" lang="en-US" altLang="ja-JP" sz="1000" dirty="0">
              <a:latin typeface="+mn-ea"/>
            </a:endParaRPr>
          </a:p>
          <a:p>
            <a:r>
              <a:rPr kumimoji="1" lang="ja-JP" altLang="en-US" sz="1000" dirty="0">
                <a:latin typeface="+mn-ea"/>
              </a:rPr>
              <a:t>□　漠然と“強みは何ですか？”と聞くだけでは、まとめきれないこともある</a:t>
            </a:r>
            <a:endParaRPr kumimoji="1" lang="en-US" altLang="ja-JP" sz="1000" dirty="0">
              <a:latin typeface="+mn-ea"/>
            </a:endParaRPr>
          </a:p>
          <a:p>
            <a:r>
              <a:rPr kumimoji="1" lang="ja-JP" altLang="en-US" sz="1000" dirty="0">
                <a:latin typeface="+mn-ea"/>
              </a:rPr>
              <a:t>□　自分がお客様なら、どこが“差別化”のポイントと感じるか</a:t>
            </a:r>
            <a:endParaRPr kumimoji="1" lang="en-US" altLang="ja-JP" sz="1000" dirty="0">
              <a:latin typeface="+mn-ea"/>
            </a:endParaRPr>
          </a:p>
          <a:p>
            <a:r>
              <a:rPr kumimoji="1" lang="ja-JP" altLang="en-US" sz="1000" dirty="0">
                <a:latin typeface="+mn-ea"/>
              </a:rPr>
              <a:t>□　小売業は飲食業と違い、“味”という、強い差別化要素がない</a:t>
            </a:r>
            <a:endParaRPr kumimoji="1" lang="en-US" altLang="ja-JP" sz="1000" dirty="0">
              <a:latin typeface="+mn-ea"/>
            </a:endParaRPr>
          </a:p>
        </p:txBody>
      </p:sp>
      <p:sp>
        <p:nvSpPr>
          <p:cNvPr id="54" name="テキスト ボックス 53">
            <a:extLst>
              <a:ext uri="{FF2B5EF4-FFF2-40B4-BE49-F238E27FC236}">
                <a16:creationId xmlns:a16="http://schemas.microsoft.com/office/drawing/2014/main" id="{7AB661F5-862C-9C3B-44ED-AC8261FDD1EF}"/>
              </a:ext>
            </a:extLst>
          </p:cNvPr>
          <p:cNvSpPr txBox="1"/>
          <p:nvPr/>
        </p:nvSpPr>
        <p:spPr>
          <a:xfrm>
            <a:off x="1853826" y="5219894"/>
            <a:ext cx="1619193" cy="1569660"/>
          </a:xfrm>
          <a:prstGeom prst="rect">
            <a:avLst/>
          </a:prstGeom>
          <a:noFill/>
        </p:spPr>
        <p:txBody>
          <a:bodyPr wrap="square" rtlCol="0">
            <a:spAutoFit/>
          </a:bodyPr>
          <a:lstStyle/>
          <a:p>
            <a:r>
              <a:rPr kumimoji="1" lang="ja-JP" altLang="en-US" sz="1000" dirty="0">
                <a:latin typeface="+mn-ea"/>
              </a:rPr>
              <a:t>□ マニア向けの商材</a:t>
            </a:r>
            <a:endParaRPr kumimoji="1" lang="en-US" altLang="ja-JP" sz="1000" dirty="0">
              <a:latin typeface="+mn-ea"/>
            </a:endParaRPr>
          </a:p>
          <a:p>
            <a:r>
              <a:rPr kumimoji="1" lang="ja-JP" altLang="en-US" sz="1000" dirty="0">
                <a:latin typeface="+mn-ea"/>
              </a:rPr>
              <a:t>□ 希少性の高い商材</a:t>
            </a:r>
            <a:endParaRPr kumimoji="1" lang="en-US" altLang="ja-JP" sz="1000" dirty="0">
              <a:latin typeface="+mn-ea"/>
            </a:endParaRPr>
          </a:p>
          <a:p>
            <a:r>
              <a:rPr kumimoji="1" lang="ja-JP" altLang="en-US" sz="1000" dirty="0">
                <a:latin typeface="+mn-ea"/>
              </a:rPr>
              <a:t>□ プロ向けの商材</a:t>
            </a:r>
            <a:endParaRPr kumimoji="1" lang="en-US" altLang="ja-JP" sz="1000" dirty="0">
              <a:latin typeface="+mn-ea"/>
            </a:endParaRPr>
          </a:p>
          <a:p>
            <a:r>
              <a:rPr kumimoji="1" lang="ja-JP" altLang="en-US" sz="1000" dirty="0">
                <a:latin typeface="+mn-ea"/>
              </a:rPr>
              <a:t>□ カテゴリーキラー</a:t>
            </a:r>
            <a:r>
              <a:rPr kumimoji="1" lang="en-US" altLang="ja-JP" sz="800" dirty="0">
                <a:latin typeface="+mn-ea"/>
              </a:rPr>
              <a:t>※</a:t>
            </a:r>
            <a:endParaRPr kumimoji="1" lang="en-US" altLang="ja-JP" sz="1000" dirty="0">
              <a:latin typeface="+mn-ea"/>
            </a:endParaRPr>
          </a:p>
          <a:p>
            <a:r>
              <a:rPr kumimoji="1" lang="ja-JP" altLang="en-US" sz="1000" dirty="0">
                <a:latin typeface="+mn-ea"/>
              </a:rPr>
              <a:t>□ 店員の専門知識</a:t>
            </a:r>
            <a:endParaRPr kumimoji="1" lang="en-US" altLang="ja-JP" sz="1000" dirty="0">
              <a:latin typeface="+mn-ea"/>
            </a:endParaRPr>
          </a:p>
          <a:p>
            <a:r>
              <a:rPr kumimoji="1" lang="ja-JP" altLang="en-US" sz="1000" dirty="0">
                <a:latin typeface="+mn-ea"/>
              </a:rPr>
              <a:t>□ 初心者への助言力</a:t>
            </a:r>
            <a:endParaRPr kumimoji="1" lang="en-US" altLang="ja-JP" sz="1000" dirty="0">
              <a:latin typeface="+mn-ea"/>
            </a:endParaRPr>
          </a:p>
          <a:p>
            <a:r>
              <a:rPr kumimoji="1" lang="ja-JP" altLang="en-US" sz="1000" dirty="0">
                <a:latin typeface="+mn-ea"/>
              </a:rPr>
              <a:t>例：模型専門店</a:t>
            </a:r>
            <a:endParaRPr kumimoji="1" lang="en-US" altLang="ja-JP" sz="1000" dirty="0">
              <a:latin typeface="+mn-ea"/>
            </a:endParaRPr>
          </a:p>
          <a:p>
            <a:r>
              <a:rPr kumimoji="1" lang="ja-JP" altLang="en-US" sz="1000" dirty="0">
                <a:latin typeface="+mn-ea"/>
              </a:rPr>
              <a:t>　　万年筆専門店</a:t>
            </a:r>
            <a:endParaRPr kumimoji="1" lang="en-US" altLang="ja-JP" sz="1000" dirty="0">
              <a:latin typeface="+mn-ea"/>
            </a:endParaRPr>
          </a:p>
          <a:p>
            <a:r>
              <a:rPr kumimoji="1" lang="en-US" altLang="ja-JP" sz="800" spc="-80" dirty="0">
                <a:latin typeface="+mn-ea"/>
              </a:rPr>
              <a:t>※</a:t>
            </a:r>
            <a:r>
              <a:rPr kumimoji="1" lang="ja-JP" altLang="en-US" sz="800" spc="-80" dirty="0">
                <a:latin typeface="+mn-ea"/>
              </a:rPr>
              <a:t> 特定の商品分野において豊富な</a:t>
            </a:r>
            <a:endParaRPr kumimoji="1" lang="en-US" altLang="ja-JP" sz="800" spc="-80" dirty="0">
              <a:latin typeface="+mn-ea"/>
            </a:endParaRPr>
          </a:p>
          <a:p>
            <a:r>
              <a:rPr kumimoji="1" lang="ja-JP" altLang="en-US" sz="800" spc="-80" dirty="0">
                <a:latin typeface="+mn-ea"/>
              </a:rPr>
              <a:t>　品揃えと低価格を実現すること</a:t>
            </a:r>
            <a:endParaRPr kumimoji="1" lang="en-US" altLang="ja-JP" sz="800" spc="-80" dirty="0">
              <a:latin typeface="+mn-ea"/>
            </a:endParaRPr>
          </a:p>
        </p:txBody>
      </p:sp>
      <p:grpSp>
        <p:nvGrpSpPr>
          <p:cNvPr id="62" name="グループ化 61">
            <a:extLst>
              <a:ext uri="{FF2B5EF4-FFF2-40B4-BE49-F238E27FC236}">
                <a16:creationId xmlns:a16="http://schemas.microsoft.com/office/drawing/2014/main" id="{E319CE33-B97E-1170-B5C5-BE24FC508ACD}"/>
              </a:ext>
            </a:extLst>
          </p:cNvPr>
          <p:cNvGrpSpPr/>
          <p:nvPr/>
        </p:nvGrpSpPr>
        <p:grpSpPr>
          <a:xfrm>
            <a:off x="561465" y="5235966"/>
            <a:ext cx="1307298" cy="1288659"/>
            <a:chOff x="561465" y="5422035"/>
            <a:chExt cx="1307298" cy="1338296"/>
          </a:xfrm>
        </p:grpSpPr>
        <p:sp>
          <p:nvSpPr>
            <p:cNvPr id="53" name="四角形: 角を丸くする 52">
              <a:extLst>
                <a:ext uri="{FF2B5EF4-FFF2-40B4-BE49-F238E27FC236}">
                  <a16:creationId xmlns:a16="http://schemas.microsoft.com/office/drawing/2014/main" id="{D8656989-AF47-8BCF-AF50-EAC0D6A716A2}"/>
                </a:ext>
              </a:extLst>
            </p:cNvPr>
            <p:cNvSpPr/>
            <p:nvPr/>
          </p:nvSpPr>
          <p:spPr>
            <a:xfrm>
              <a:off x="614365" y="5422035"/>
              <a:ext cx="1192457" cy="1338296"/>
            </a:xfrm>
            <a:prstGeom prst="roundRect">
              <a:avLst>
                <a:gd name="adj" fmla="val 6335"/>
              </a:avLst>
            </a:prstGeom>
            <a:solidFill>
              <a:schemeClr val="accent5">
                <a:lumMod val="60000"/>
                <a:lumOff val="40000"/>
                <a:alpha val="25000"/>
              </a:schemeClr>
            </a:solidFill>
            <a:ln w="539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55" name="テキスト ボックス 54">
              <a:extLst>
                <a:ext uri="{FF2B5EF4-FFF2-40B4-BE49-F238E27FC236}">
                  <a16:creationId xmlns:a16="http://schemas.microsoft.com/office/drawing/2014/main" id="{AD3AA124-166E-2E35-F141-1665328E18BB}"/>
                </a:ext>
              </a:extLst>
            </p:cNvPr>
            <p:cNvSpPr txBox="1"/>
            <p:nvPr/>
          </p:nvSpPr>
          <p:spPr>
            <a:xfrm>
              <a:off x="561465" y="5819916"/>
              <a:ext cx="1307298" cy="543374"/>
            </a:xfrm>
            <a:prstGeom prst="rect">
              <a:avLst/>
            </a:prstGeom>
            <a:noFill/>
          </p:spPr>
          <p:txBody>
            <a:bodyPr wrap="square" rtlCol="0">
              <a:spAutoFit/>
            </a:bodyPr>
            <a:lstStyle/>
            <a:p>
              <a:pPr algn="ctr"/>
              <a:r>
                <a:rPr kumimoji="1" lang="ja-JP" altLang="en-US" sz="2800" b="1" dirty="0">
                  <a:latin typeface="+mn-ea"/>
                </a:rPr>
                <a:t>専門性</a:t>
              </a:r>
              <a:endParaRPr kumimoji="1" lang="en-US" altLang="ja-JP" sz="2800" b="1" dirty="0">
                <a:latin typeface="+mn-ea"/>
              </a:endParaRPr>
            </a:p>
          </p:txBody>
        </p:sp>
      </p:grpSp>
      <p:grpSp>
        <p:nvGrpSpPr>
          <p:cNvPr id="63" name="グループ化 62">
            <a:extLst>
              <a:ext uri="{FF2B5EF4-FFF2-40B4-BE49-F238E27FC236}">
                <a16:creationId xmlns:a16="http://schemas.microsoft.com/office/drawing/2014/main" id="{ED3450D1-0466-A293-EE8E-F84E759A777B}"/>
              </a:ext>
            </a:extLst>
          </p:cNvPr>
          <p:cNvGrpSpPr/>
          <p:nvPr/>
        </p:nvGrpSpPr>
        <p:grpSpPr>
          <a:xfrm>
            <a:off x="3446703" y="5235966"/>
            <a:ext cx="1192457" cy="1288659"/>
            <a:chOff x="3556431" y="5422035"/>
            <a:chExt cx="1192457" cy="1338296"/>
          </a:xfrm>
        </p:grpSpPr>
        <p:sp>
          <p:nvSpPr>
            <p:cNvPr id="56" name="四角形: 角を丸くする 55">
              <a:extLst>
                <a:ext uri="{FF2B5EF4-FFF2-40B4-BE49-F238E27FC236}">
                  <a16:creationId xmlns:a16="http://schemas.microsoft.com/office/drawing/2014/main" id="{7A86194B-11BD-5DC7-DDBB-16ABA16B8833}"/>
                </a:ext>
              </a:extLst>
            </p:cNvPr>
            <p:cNvSpPr/>
            <p:nvPr/>
          </p:nvSpPr>
          <p:spPr>
            <a:xfrm>
              <a:off x="3556431" y="5422035"/>
              <a:ext cx="1192457" cy="1338296"/>
            </a:xfrm>
            <a:prstGeom prst="roundRect">
              <a:avLst>
                <a:gd name="adj" fmla="val 6335"/>
              </a:avLst>
            </a:prstGeom>
            <a:solidFill>
              <a:schemeClr val="bg1">
                <a:lumMod val="75000"/>
                <a:alpha val="25000"/>
              </a:schemeClr>
            </a:solidFill>
            <a:ln w="539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57" name="テキスト ボックス 56">
              <a:extLst>
                <a:ext uri="{FF2B5EF4-FFF2-40B4-BE49-F238E27FC236}">
                  <a16:creationId xmlns:a16="http://schemas.microsoft.com/office/drawing/2014/main" id="{22D5C77F-D78A-D168-CD4A-507090C75AD4}"/>
                </a:ext>
              </a:extLst>
            </p:cNvPr>
            <p:cNvSpPr txBox="1"/>
            <p:nvPr/>
          </p:nvSpPr>
          <p:spPr>
            <a:xfrm>
              <a:off x="3603435" y="5563125"/>
              <a:ext cx="1098447" cy="954107"/>
            </a:xfrm>
            <a:prstGeom prst="rect">
              <a:avLst/>
            </a:prstGeom>
            <a:noFill/>
          </p:spPr>
          <p:txBody>
            <a:bodyPr wrap="square" rtlCol="0">
              <a:spAutoFit/>
            </a:bodyPr>
            <a:lstStyle/>
            <a:p>
              <a:pPr algn="ctr"/>
              <a:r>
                <a:rPr kumimoji="1" lang="ja-JP" altLang="en-US" sz="2800" b="1" dirty="0">
                  <a:latin typeface="+mn-ea"/>
                </a:rPr>
                <a:t>保守</a:t>
              </a:r>
              <a:endParaRPr kumimoji="1" lang="en-US" altLang="ja-JP" sz="2800" b="1" dirty="0">
                <a:latin typeface="+mn-ea"/>
              </a:endParaRPr>
            </a:p>
            <a:p>
              <a:pPr algn="ctr"/>
              <a:r>
                <a:rPr kumimoji="1" lang="ja-JP" altLang="en-US" sz="2800" b="1" dirty="0">
                  <a:latin typeface="+mn-ea"/>
                </a:rPr>
                <a:t>修繕</a:t>
              </a:r>
              <a:endParaRPr kumimoji="1" lang="en-US" altLang="ja-JP" sz="2800" b="1" dirty="0">
                <a:latin typeface="+mn-ea"/>
              </a:endParaRPr>
            </a:p>
          </p:txBody>
        </p:sp>
      </p:grpSp>
      <p:sp>
        <p:nvSpPr>
          <p:cNvPr id="58" name="テキスト ボックス 57">
            <a:extLst>
              <a:ext uri="{FF2B5EF4-FFF2-40B4-BE49-F238E27FC236}">
                <a16:creationId xmlns:a16="http://schemas.microsoft.com/office/drawing/2014/main" id="{89DD5B22-8482-268A-F3EE-14E3C32D0854}"/>
              </a:ext>
            </a:extLst>
          </p:cNvPr>
          <p:cNvSpPr txBox="1"/>
          <p:nvPr/>
        </p:nvSpPr>
        <p:spPr>
          <a:xfrm>
            <a:off x="4679953" y="5223167"/>
            <a:ext cx="2038605" cy="1323439"/>
          </a:xfrm>
          <a:prstGeom prst="rect">
            <a:avLst/>
          </a:prstGeom>
          <a:noFill/>
        </p:spPr>
        <p:txBody>
          <a:bodyPr wrap="square" rtlCol="0">
            <a:spAutoFit/>
          </a:bodyPr>
          <a:lstStyle/>
          <a:p>
            <a:r>
              <a:rPr kumimoji="1" lang="ja-JP" altLang="en-US" sz="1000" dirty="0">
                <a:latin typeface="+mn-ea"/>
              </a:rPr>
              <a:t>□ 洋服の仕立て直し</a:t>
            </a:r>
            <a:endParaRPr kumimoji="1" lang="en-US" altLang="ja-JP" sz="1000" dirty="0">
              <a:latin typeface="+mn-ea"/>
            </a:endParaRPr>
          </a:p>
          <a:p>
            <a:r>
              <a:rPr kumimoji="1" lang="ja-JP" altLang="en-US" sz="1000" dirty="0">
                <a:latin typeface="+mn-ea"/>
              </a:rPr>
              <a:t>□ 家電の修理</a:t>
            </a:r>
            <a:endParaRPr kumimoji="1" lang="en-US" altLang="ja-JP" sz="1000" dirty="0">
              <a:latin typeface="+mn-ea"/>
            </a:endParaRPr>
          </a:p>
          <a:p>
            <a:r>
              <a:rPr kumimoji="1" lang="ja-JP" altLang="en-US" sz="1000" dirty="0">
                <a:latin typeface="+mn-ea"/>
              </a:rPr>
              <a:t>□ </a:t>
            </a:r>
            <a:r>
              <a:rPr kumimoji="1" lang="en-US" altLang="ja-JP" sz="1000" dirty="0">
                <a:latin typeface="+mn-ea"/>
              </a:rPr>
              <a:t>PC</a:t>
            </a:r>
            <a:r>
              <a:rPr kumimoji="1" lang="ja-JP" altLang="en-US" sz="1000" dirty="0">
                <a:latin typeface="+mn-ea"/>
              </a:rPr>
              <a:t>のセットアップ</a:t>
            </a:r>
            <a:endParaRPr kumimoji="1" lang="en-US" altLang="ja-JP" sz="1000" dirty="0">
              <a:latin typeface="+mn-ea"/>
            </a:endParaRPr>
          </a:p>
          <a:p>
            <a:r>
              <a:rPr kumimoji="1" lang="ja-JP" altLang="en-US" sz="1000" dirty="0">
                <a:latin typeface="+mn-ea"/>
              </a:rPr>
              <a:t>□ 簡単な操作指導</a:t>
            </a:r>
            <a:endParaRPr kumimoji="1" lang="en-US" altLang="ja-JP" sz="1000" dirty="0">
              <a:latin typeface="+mn-ea"/>
            </a:endParaRPr>
          </a:p>
          <a:p>
            <a:r>
              <a:rPr kumimoji="1" lang="ja-JP" altLang="en-US" sz="1000" dirty="0">
                <a:latin typeface="+mn-ea"/>
              </a:rPr>
              <a:t>□ 定期メンテナンス</a:t>
            </a:r>
            <a:endParaRPr kumimoji="1" lang="en-US" altLang="ja-JP" sz="1000" dirty="0">
              <a:latin typeface="+mn-ea"/>
            </a:endParaRPr>
          </a:p>
          <a:p>
            <a:r>
              <a:rPr kumimoji="1" lang="ja-JP" altLang="en-US" sz="1000" dirty="0">
                <a:latin typeface="+mn-ea"/>
              </a:rPr>
              <a:t>□ 買換え時期の指南</a:t>
            </a:r>
            <a:endParaRPr kumimoji="1" lang="en-US" altLang="ja-JP" sz="1000" dirty="0">
              <a:latin typeface="+mn-ea"/>
            </a:endParaRPr>
          </a:p>
          <a:p>
            <a:r>
              <a:rPr kumimoji="1" lang="ja-JP" altLang="en-US" sz="1000" dirty="0">
                <a:latin typeface="+mn-ea"/>
              </a:rPr>
              <a:t>例：小規模な電気店</a:t>
            </a:r>
            <a:endParaRPr kumimoji="1" lang="en-US" altLang="ja-JP" sz="1000" dirty="0">
              <a:latin typeface="+mn-ea"/>
            </a:endParaRPr>
          </a:p>
          <a:p>
            <a:r>
              <a:rPr kumimoji="1" lang="ja-JP" altLang="en-US" sz="1000">
                <a:latin typeface="+mn-ea"/>
              </a:rPr>
              <a:t>　　小規模</a:t>
            </a:r>
            <a:r>
              <a:rPr kumimoji="1" lang="ja-JP" altLang="en-US" sz="1000" dirty="0">
                <a:latin typeface="+mn-ea"/>
              </a:rPr>
              <a:t>な</a:t>
            </a:r>
            <a:r>
              <a:rPr kumimoji="1" lang="en-US" altLang="ja-JP" sz="1000" dirty="0">
                <a:latin typeface="+mn-ea"/>
              </a:rPr>
              <a:t>IT</a:t>
            </a:r>
            <a:r>
              <a:rPr kumimoji="1" lang="ja-JP" altLang="en-US" sz="1000" dirty="0">
                <a:latin typeface="+mn-ea"/>
              </a:rPr>
              <a:t>企業 </a:t>
            </a:r>
            <a:endParaRPr kumimoji="1" lang="en-US" altLang="ja-JP" sz="1000" dirty="0">
              <a:latin typeface="+mn-ea"/>
            </a:endParaRPr>
          </a:p>
        </p:txBody>
      </p:sp>
      <p:grpSp>
        <p:nvGrpSpPr>
          <p:cNvPr id="64" name="グループ化 63">
            <a:extLst>
              <a:ext uri="{FF2B5EF4-FFF2-40B4-BE49-F238E27FC236}">
                <a16:creationId xmlns:a16="http://schemas.microsoft.com/office/drawing/2014/main" id="{2A1D3BAD-60C2-04CC-3FD7-AC514DAEEE23}"/>
              </a:ext>
            </a:extLst>
          </p:cNvPr>
          <p:cNvGrpSpPr/>
          <p:nvPr/>
        </p:nvGrpSpPr>
        <p:grpSpPr>
          <a:xfrm>
            <a:off x="6343603" y="5235966"/>
            <a:ext cx="1310612" cy="1288659"/>
            <a:chOff x="6453331" y="5422035"/>
            <a:chExt cx="1310612" cy="1338296"/>
          </a:xfrm>
        </p:grpSpPr>
        <p:sp>
          <p:nvSpPr>
            <p:cNvPr id="59" name="四角形: 角を丸くする 58">
              <a:extLst>
                <a:ext uri="{FF2B5EF4-FFF2-40B4-BE49-F238E27FC236}">
                  <a16:creationId xmlns:a16="http://schemas.microsoft.com/office/drawing/2014/main" id="{DD759401-7050-C6F6-8F13-3AAE41535810}"/>
                </a:ext>
              </a:extLst>
            </p:cNvPr>
            <p:cNvSpPr/>
            <p:nvPr/>
          </p:nvSpPr>
          <p:spPr>
            <a:xfrm>
              <a:off x="6512409" y="5422035"/>
              <a:ext cx="1192457" cy="1338296"/>
            </a:xfrm>
            <a:prstGeom prst="roundRect">
              <a:avLst>
                <a:gd name="adj" fmla="val 6335"/>
              </a:avLst>
            </a:prstGeom>
            <a:solidFill>
              <a:schemeClr val="accent2">
                <a:lumMod val="60000"/>
                <a:lumOff val="40000"/>
                <a:alpha val="25000"/>
              </a:schemeClr>
            </a:solidFill>
            <a:ln w="539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n-ea"/>
              </a:endParaRPr>
            </a:p>
          </p:txBody>
        </p:sp>
        <p:sp>
          <p:nvSpPr>
            <p:cNvPr id="60" name="テキスト ボックス 59">
              <a:extLst>
                <a:ext uri="{FF2B5EF4-FFF2-40B4-BE49-F238E27FC236}">
                  <a16:creationId xmlns:a16="http://schemas.microsoft.com/office/drawing/2014/main" id="{7531F85C-F6E2-1D5C-927D-42F282CA6FDF}"/>
                </a:ext>
              </a:extLst>
            </p:cNvPr>
            <p:cNvSpPr txBox="1"/>
            <p:nvPr/>
          </p:nvSpPr>
          <p:spPr>
            <a:xfrm>
              <a:off x="6453331" y="5772769"/>
              <a:ext cx="1310612" cy="543374"/>
            </a:xfrm>
            <a:prstGeom prst="rect">
              <a:avLst/>
            </a:prstGeom>
            <a:noFill/>
          </p:spPr>
          <p:txBody>
            <a:bodyPr wrap="square" rtlCol="0">
              <a:spAutoFit/>
            </a:bodyPr>
            <a:lstStyle/>
            <a:p>
              <a:pPr algn="ctr"/>
              <a:r>
                <a:rPr kumimoji="1" lang="ja-JP" altLang="en-US" sz="2800" b="1" dirty="0">
                  <a:latin typeface="+mn-ea"/>
                </a:rPr>
                <a:t>関係性</a:t>
              </a:r>
              <a:endParaRPr kumimoji="1" lang="en-US" altLang="ja-JP" sz="2800" b="1" dirty="0">
                <a:latin typeface="+mn-ea"/>
              </a:endParaRPr>
            </a:p>
          </p:txBody>
        </p:sp>
      </p:grpSp>
      <p:sp>
        <p:nvSpPr>
          <p:cNvPr id="61" name="テキスト ボックス 60">
            <a:extLst>
              <a:ext uri="{FF2B5EF4-FFF2-40B4-BE49-F238E27FC236}">
                <a16:creationId xmlns:a16="http://schemas.microsoft.com/office/drawing/2014/main" id="{A7B399FB-EA32-5707-6E79-86A4E1264551}"/>
              </a:ext>
            </a:extLst>
          </p:cNvPr>
          <p:cNvSpPr txBox="1"/>
          <p:nvPr/>
        </p:nvSpPr>
        <p:spPr>
          <a:xfrm>
            <a:off x="7635931" y="5211333"/>
            <a:ext cx="2098697" cy="1323439"/>
          </a:xfrm>
          <a:prstGeom prst="rect">
            <a:avLst/>
          </a:prstGeom>
          <a:noFill/>
        </p:spPr>
        <p:txBody>
          <a:bodyPr wrap="square" rtlCol="0">
            <a:spAutoFit/>
          </a:bodyPr>
          <a:lstStyle/>
          <a:p>
            <a:r>
              <a:rPr kumimoji="1" lang="ja-JP" altLang="en-US" sz="1000" dirty="0">
                <a:latin typeface="+mn-ea"/>
              </a:rPr>
              <a:t>□ お客様ごとの嗜好の把握</a:t>
            </a:r>
            <a:endParaRPr kumimoji="1" lang="en-US" altLang="ja-JP" sz="1000" dirty="0">
              <a:latin typeface="+mn-ea"/>
            </a:endParaRPr>
          </a:p>
          <a:p>
            <a:r>
              <a:rPr kumimoji="1" lang="ja-JP" altLang="en-US" sz="1000" dirty="0">
                <a:latin typeface="+mn-ea"/>
              </a:rPr>
              <a:t>□ 親近感のある接客</a:t>
            </a:r>
            <a:endParaRPr kumimoji="1" lang="en-US" altLang="ja-JP" sz="1000" dirty="0">
              <a:latin typeface="+mn-ea"/>
            </a:endParaRPr>
          </a:p>
          <a:p>
            <a:r>
              <a:rPr kumimoji="1" lang="ja-JP" altLang="en-US" sz="1000" dirty="0">
                <a:latin typeface="+mn-ea"/>
              </a:rPr>
              <a:t>□ お店を中心としたクラブ</a:t>
            </a:r>
            <a:endParaRPr kumimoji="1" lang="en-US" altLang="ja-JP" sz="1000" dirty="0">
              <a:latin typeface="+mn-ea"/>
            </a:endParaRPr>
          </a:p>
          <a:p>
            <a:r>
              <a:rPr kumimoji="1" lang="ja-JP" altLang="en-US" sz="1000" dirty="0">
                <a:latin typeface="+mn-ea"/>
              </a:rPr>
              <a:t>　 </a:t>
            </a:r>
            <a:r>
              <a:rPr kumimoji="1" lang="ja-JP" altLang="en-US" sz="1000" spc="-70" dirty="0">
                <a:latin typeface="+mn-ea"/>
              </a:rPr>
              <a:t>やサークルのような繋がり</a:t>
            </a:r>
            <a:endParaRPr kumimoji="1" lang="en-US" altLang="ja-JP" sz="1000" spc="-70" dirty="0">
              <a:latin typeface="+mn-ea"/>
            </a:endParaRPr>
          </a:p>
          <a:p>
            <a:r>
              <a:rPr kumimoji="1" lang="ja-JP" altLang="en-US" sz="1000" dirty="0">
                <a:latin typeface="+mn-ea"/>
              </a:rPr>
              <a:t>□ お客様同士の繋がり</a:t>
            </a:r>
            <a:endParaRPr kumimoji="1" lang="en-US" altLang="ja-JP" sz="1000" dirty="0">
              <a:latin typeface="+mn-ea"/>
            </a:endParaRPr>
          </a:p>
          <a:p>
            <a:r>
              <a:rPr kumimoji="1" lang="ja-JP" altLang="en-US" sz="1000" dirty="0">
                <a:latin typeface="+mn-ea"/>
              </a:rPr>
              <a:t>□ </a:t>
            </a:r>
            <a:r>
              <a:rPr kumimoji="1" lang="ja-JP" altLang="en-US" sz="1000" spc="-70" dirty="0">
                <a:latin typeface="+mn-ea"/>
              </a:rPr>
              <a:t>非来店型の交流（</a:t>
            </a:r>
            <a:r>
              <a:rPr kumimoji="1" lang="en-US" altLang="ja-JP" sz="1000" spc="-70" dirty="0">
                <a:latin typeface="+mn-ea"/>
              </a:rPr>
              <a:t>SNS</a:t>
            </a:r>
            <a:r>
              <a:rPr kumimoji="1" lang="ja-JP" altLang="en-US" sz="1000" spc="-70" dirty="0">
                <a:latin typeface="+mn-ea"/>
              </a:rPr>
              <a:t>等）</a:t>
            </a:r>
            <a:endParaRPr kumimoji="1" lang="en-US" altLang="ja-JP" sz="1000" spc="-70" dirty="0">
              <a:latin typeface="+mn-ea"/>
            </a:endParaRPr>
          </a:p>
          <a:p>
            <a:r>
              <a:rPr kumimoji="1" lang="ja-JP" altLang="en-US" sz="1000" dirty="0">
                <a:latin typeface="+mn-ea"/>
              </a:rPr>
              <a:t>例：ペットショップ</a:t>
            </a:r>
            <a:endParaRPr kumimoji="1" lang="en-US" altLang="ja-JP" sz="1000" dirty="0">
              <a:latin typeface="+mn-ea"/>
            </a:endParaRPr>
          </a:p>
          <a:p>
            <a:r>
              <a:rPr kumimoji="1" lang="ja-JP" altLang="en-US" sz="1000" dirty="0">
                <a:latin typeface="+mn-ea"/>
              </a:rPr>
              <a:t>　　オートバイ店 </a:t>
            </a:r>
            <a:endParaRPr kumimoji="1" lang="en-US" altLang="ja-JP" sz="1000" dirty="0">
              <a:latin typeface="+mn-ea"/>
            </a:endParaRPr>
          </a:p>
        </p:txBody>
      </p:sp>
      <p:sp>
        <p:nvSpPr>
          <p:cNvPr id="67" name="テキスト ボックス 66">
            <a:extLst>
              <a:ext uri="{FF2B5EF4-FFF2-40B4-BE49-F238E27FC236}">
                <a16:creationId xmlns:a16="http://schemas.microsoft.com/office/drawing/2014/main" id="{75ED1964-4A87-9ADE-1EFF-03AA457135F0}"/>
              </a:ext>
            </a:extLst>
          </p:cNvPr>
          <p:cNvSpPr txBox="1"/>
          <p:nvPr/>
        </p:nvSpPr>
        <p:spPr>
          <a:xfrm>
            <a:off x="189615" y="497900"/>
            <a:ext cx="8367789" cy="400110"/>
          </a:xfrm>
          <a:prstGeom prst="rect">
            <a:avLst/>
          </a:prstGeom>
          <a:noFill/>
        </p:spPr>
        <p:txBody>
          <a:bodyPr wrap="square" rtlCol="0">
            <a:spAutoFit/>
          </a:bodyPr>
          <a:lstStyle/>
          <a:p>
            <a:r>
              <a:rPr kumimoji="1" lang="ja-JP" altLang="en-US" sz="1000" dirty="0">
                <a:latin typeface="+mn-ea"/>
              </a:rPr>
              <a:t>小売業といっても、地方に多店舗展開しているスーパーから町の小さな雑貨店まで千差万別です。ここでは、中小規模の小売業（地域限定・　大きくても２～３店舗程度の運営）について、事業性の把握や目利きの初動に必要なポイントをまとめます</a:t>
            </a:r>
            <a:r>
              <a:rPr kumimoji="1" lang="ja-JP" altLang="en-US" sz="1000" dirty="0"/>
              <a:t>。</a:t>
            </a:r>
            <a:endParaRPr kumimoji="1" lang="en-US" altLang="ja-JP" sz="1000" dirty="0"/>
          </a:p>
        </p:txBody>
      </p:sp>
      <p:sp>
        <p:nvSpPr>
          <p:cNvPr id="79" name="テキスト ボックス 78">
            <a:extLst>
              <a:ext uri="{FF2B5EF4-FFF2-40B4-BE49-F238E27FC236}">
                <a16:creationId xmlns:a16="http://schemas.microsoft.com/office/drawing/2014/main" id="{3A219FE6-6D75-8768-BCBE-33DFEB76F672}"/>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小売業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２</a:t>
            </a:r>
          </a:p>
        </p:txBody>
      </p:sp>
      <p:sp>
        <p:nvSpPr>
          <p:cNvPr id="80" name="テキスト ボックス 79"/>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81" name="テキスト ボックス 80"/>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小売業</a:t>
            </a:r>
          </a:p>
        </p:txBody>
      </p:sp>
      <p:sp>
        <p:nvSpPr>
          <p:cNvPr id="2" name="スライド番号プレースホルダー 1"/>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43</a:t>
            </a:fld>
            <a:endParaRPr kumimoji="1" lang="ja-JP" altLang="en-US"/>
          </a:p>
        </p:txBody>
      </p:sp>
      <p:cxnSp>
        <p:nvCxnSpPr>
          <p:cNvPr id="65" name="直線コネクタ 6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0EB3233E-B893-4679-07F8-520BB236E985}"/>
              </a:ext>
            </a:extLst>
          </p:cNvPr>
          <p:cNvCxnSpPr/>
          <p:nvPr/>
        </p:nvCxnSpPr>
        <p:spPr>
          <a:xfrm>
            <a:off x="252413" y="678671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190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小売業</a:t>
            </a:r>
            <a:r>
              <a:rPr kumimoji="1" lang="ja-JP" altLang="en-US" b="1" u="sng" dirty="0">
                <a:latin typeface="+mn-ea"/>
              </a:rPr>
              <a:t>の目利き（参考事例）　その１　</a:t>
            </a:r>
          </a:p>
        </p:txBody>
      </p:sp>
      <p:cxnSp>
        <p:nvCxnSpPr>
          <p:cNvPr id="25" name="直線コネクタ 24">
            <a:extLst>
              <a:ext uri="{FF2B5EF4-FFF2-40B4-BE49-F238E27FC236}">
                <a16:creationId xmlns:a16="http://schemas.microsoft.com/office/drawing/2014/main" id="{6953F065-07C0-479B-ADBB-DF89BC859277}"/>
              </a:ext>
            </a:extLst>
          </p:cNvPr>
          <p:cNvCxnSpPr/>
          <p:nvPr/>
        </p:nvCxnSpPr>
        <p:spPr>
          <a:xfrm>
            <a:off x="252412" y="436218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F52AB47F-C759-4CCA-87B9-04EF78617D93}"/>
              </a:ext>
            </a:extLst>
          </p:cNvPr>
          <p:cNvCxnSpPr/>
          <p:nvPr/>
        </p:nvCxnSpPr>
        <p:spPr>
          <a:xfrm>
            <a:off x="233853" y="648704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4E9085DD-5274-73C0-5F36-5A01440BF4C2}"/>
              </a:ext>
            </a:extLst>
          </p:cNvPr>
          <p:cNvSpPr txBox="1"/>
          <p:nvPr/>
        </p:nvSpPr>
        <p:spPr>
          <a:xfrm>
            <a:off x="547498" y="5065219"/>
            <a:ext cx="8870083" cy="1246495"/>
          </a:xfrm>
          <a:prstGeom prst="rect">
            <a:avLst/>
          </a:prstGeom>
          <a:noFill/>
        </p:spPr>
        <p:txBody>
          <a:bodyPr wrap="square" rtlCol="0">
            <a:spAutoFit/>
          </a:bodyPr>
          <a:lstStyle/>
          <a:p>
            <a:pPr>
              <a:spcAft>
                <a:spcPts val="600"/>
              </a:spcAft>
            </a:pPr>
            <a:r>
              <a:rPr kumimoji="1" lang="ja-JP" altLang="en-US" sz="1000" dirty="0">
                <a:latin typeface="+mn-ea"/>
              </a:rPr>
              <a:t>　取引きの長い企業からの突然の依頼で、かつ、店舗設計の段階から什器や冷凍機メーカーとの打ち合わせにも参加し、まさに“初めの一歩”からの支援でした。売場のコンセプトを決める段階で、限られた面積でしたが、車いすや松葉杖で来店されるお客様が余裕を持ってお買い物ができるように、思い切って通路幅を広く取ることにしました。しかし、今度は狭くなった売場に、どのように商品を選んで並べていくかといった、品揃えとお客様の快適性（病院売店という特異性）のトレードオフとの戦いに頭を悩ませることになり、本当に大変でしたが貴重な体験でした。</a:t>
            </a:r>
            <a:endParaRPr kumimoji="1" lang="en-US" altLang="ja-JP" sz="1000" dirty="0">
              <a:latin typeface="+mn-ea"/>
            </a:endParaRPr>
          </a:p>
          <a:p>
            <a:pPr>
              <a:spcAft>
                <a:spcPts val="600"/>
              </a:spcAft>
            </a:pPr>
            <a:r>
              <a:rPr kumimoji="1" lang="ja-JP" altLang="en-US" sz="1000" dirty="0">
                <a:latin typeface="+mn-ea"/>
              </a:rPr>
              <a:t>　</a:t>
            </a:r>
            <a:r>
              <a:rPr kumimoji="1" lang="ja-JP" altLang="en-US" sz="1000" spc="-20" dirty="0">
                <a:latin typeface="+mn-ea"/>
              </a:rPr>
              <a:t>牛乳宅配店という特性を活かし特定保健用食品の品揃えを充実させたり、地域の小規模な企業が運営していることから仕入や提携のしがらみがないため、</a:t>
            </a:r>
            <a:r>
              <a:rPr kumimoji="1" lang="ja-JP" altLang="en-US" sz="1000" spc="-10" dirty="0">
                <a:latin typeface="+mn-ea"/>
              </a:rPr>
              <a:t>地域の仕出し屋さんやお菓子屋さん等と提携・連携を進めたりもしました。そのような取組みを進める中で、地域企業の後継者不足、働き手の高齢化等の</a:t>
            </a:r>
            <a:r>
              <a:rPr kumimoji="1" lang="ja-JP" altLang="en-US" sz="1000" dirty="0">
                <a:latin typeface="+mn-ea"/>
              </a:rPr>
              <a:t>課題にも直接触れることができました。口では簡単に“地域連携”や”“地域性のある売場を”といえますが、実際に行うのは本当に大変でした。</a:t>
            </a:r>
            <a:endParaRPr kumimoji="1" lang="en-US" altLang="ja-JP" sz="1000" dirty="0">
              <a:latin typeface="+mn-ea"/>
            </a:endParaRPr>
          </a:p>
        </p:txBody>
      </p:sp>
      <p:sp>
        <p:nvSpPr>
          <p:cNvPr id="30" name="テキスト ボックス 29">
            <a:extLst>
              <a:ext uri="{FF2B5EF4-FFF2-40B4-BE49-F238E27FC236}">
                <a16:creationId xmlns:a16="http://schemas.microsoft.com/office/drawing/2014/main" id="{8113D595-3964-2C36-6F63-AA36066BD432}"/>
              </a:ext>
            </a:extLst>
          </p:cNvPr>
          <p:cNvSpPr txBox="1"/>
          <p:nvPr/>
        </p:nvSpPr>
        <p:spPr>
          <a:xfrm>
            <a:off x="186901" y="488100"/>
            <a:ext cx="8379129" cy="400110"/>
          </a:xfrm>
          <a:prstGeom prst="rect">
            <a:avLst/>
          </a:prstGeom>
          <a:noFill/>
        </p:spPr>
        <p:txBody>
          <a:bodyPr wrap="square" rtlCol="0">
            <a:spAutoFit/>
          </a:bodyPr>
          <a:lstStyle/>
          <a:p>
            <a:r>
              <a:rPr kumimoji="1" lang="ja-JP" altLang="en-US" sz="1000" dirty="0">
                <a:latin typeface="+mn-ea"/>
              </a:rPr>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dirty="0">
              <a:latin typeface="+mn-ea"/>
            </a:endParaRPr>
          </a:p>
        </p:txBody>
      </p:sp>
      <p:sp>
        <p:nvSpPr>
          <p:cNvPr id="47" name="テキスト ボックス 46"/>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48" name="テキスト ボックス 47"/>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小売業</a:t>
            </a:r>
          </a:p>
        </p:txBody>
      </p:sp>
      <p:sp>
        <p:nvSpPr>
          <p:cNvPr id="4"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44</a:t>
            </a:fld>
            <a:endParaRPr kumimoji="1" lang="ja-JP" altLang="en-US"/>
          </a:p>
        </p:txBody>
      </p:sp>
      <p:cxnSp>
        <p:nvCxnSpPr>
          <p:cNvPr id="33" name="直線コネクタ 32">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4" name="グループ化 33"/>
          <p:cNvGrpSpPr/>
          <p:nvPr/>
        </p:nvGrpSpPr>
        <p:grpSpPr>
          <a:xfrm>
            <a:off x="367553" y="1183031"/>
            <a:ext cx="9132230" cy="576000"/>
            <a:chOff x="529931" y="4005263"/>
            <a:chExt cx="9132230" cy="576000"/>
          </a:xfrm>
        </p:grpSpPr>
        <p:grpSp>
          <p:nvGrpSpPr>
            <p:cNvPr id="35" name="グループ化 34"/>
            <p:cNvGrpSpPr/>
            <p:nvPr/>
          </p:nvGrpSpPr>
          <p:grpSpPr>
            <a:xfrm>
              <a:off x="529931" y="4005263"/>
              <a:ext cx="2774055" cy="576000"/>
              <a:chOff x="4409473" y="1240406"/>
              <a:chExt cx="2774055" cy="576000"/>
            </a:xfrm>
          </p:grpSpPr>
          <p:sp>
            <p:nvSpPr>
              <p:cNvPr id="37" name="正方形/長方形 36">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38" name="グループ化 37"/>
              <p:cNvGrpSpPr/>
              <p:nvPr/>
            </p:nvGrpSpPr>
            <p:grpSpPr>
              <a:xfrm>
                <a:off x="4409473" y="1240406"/>
                <a:ext cx="576000" cy="576000"/>
                <a:chOff x="279451" y="1197222"/>
                <a:chExt cx="576000" cy="576000"/>
              </a:xfrm>
            </p:grpSpPr>
            <p:sp>
              <p:nvSpPr>
                <p:cNvPr id="39" name="楕円 38">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テキスト ボックス 39">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36" name="テキスト ボックス 35">
              <a:extLst>
                <a:ext uri="{FF2B5EF4-FFF2-40B4-BE49-F238E27FC236}">
                  <a16:creationId xmlns:a16="http://schemas.microsoft.com/office/drawing/2014/main" id="{2DAA054F-36DC-D855-3203-33015158E6CC}"/>
                </a:ext>
              </a:extLst>
            </p:cNvPr>
            <p:cNvSpPr txBox="1"/>
            <p:nvPr/>
          </p:nvSpPr>
          <p:spPr>
            <a:xfrm>
              <a:off x="3394403" y="4005263"/>
              <a:ext cx="6267758" cy="553998"/>
            </a:xfrm>
            <a:prstGeom prst="rect">
              <a:avLst/>
            </a:prstGeom>
            <a:noFill/>
          </p:spPr>
          <p:txBody>
            <a:bodyPr wrap="square" rtlCol="0">
              <a:spAutoFit/>
            </a:bodyPr>
            <a:lstStyle/>
            <a:p>
              <a:r>
                <a:rPr kumimoji="1" lang="ja-JP" altLang="en-US" sz="1000" dirty="0">
                  <a:latin typeface="+mn-ea"/>
                </a:rPr>
                <a:t>□　牛乳宅配店が初めて小売業を手掛けることとなった</a:t>
              </a:r>
              <a:endParaRPr kumimoji="1" lang="en-US" altLang="ja-JP" sz="1000" dirty="0">
                <a:latin typeface="+mn-ea"/>
              </a:endParaRPr>
            </a:p>
            <a:p>
              <a:r>
                <a:rPr kumimoji="1" lang="ja-JP" altLang="en-US" sz="1000" dirty="0">
                  <a:latin typeface="+mn-ea"/>
                </a:rPr>
                <a:t>□　公立病院の売店運営事業者として、コンペに参加</a:t>
              </a:r>
              <a:endParaRPr kumimoji="1" lang="en-US" altLang="ja-JP" sz="1000" dirty="0">
                <a:latin typeface="+mn-ea"/>
              </a:endParaRPr>
            </a:p>
            <a:p>
              <a:r>
                <a:rPr kumimoji="1" lang="ja-JP" altLang="en-US" sz="1000" dirty="0">
                  <a:latin typeface="+mn-ea"/>
                </a:rPr>
                <a:t>□　牛乳宅配業としての業容は衰退傾向で、公立病院の売店運営の成功は事業継続のカギになった</a:t>
              </a:r>
              <a:endParaRPr kumimoji="1" lang="en-US" altLang="ja-JP" sz="1000" dirty="0">
                <a:latin typeface="+mn-ea"/>
              </a:endParaRPr>
            </a:p>
          </p:txBody>
        </p:sp>
      </p:grpSp>
      <p:grpSp>
        <p:nvGrpSpPr>
          <p:cNvPr id="41" name="グループ化 40"/>
          <p:cNvGrpSpPr/>
          <p:nvPr/>
        </p:nvGrpSpPr>
        <p:grpSpPr>
          <a:xfrm>
            <a:off x="367553" y="1989983"/>
            <a:ext cx="9132229" cy="576000"/>
            <a:chOff x="529931" y="4807946"/>
            <a:chExt cx="9132229" cy="576000"/>
          </a:xfrm>
        </p:grpSpPr>
        <p:grpSp>
          <p:nvGrpSpPr>
            <p:cNvPr id="42" name="グループ化 41"/>
            <p:cNvGrpSpPr/>
            <p:nvPr/>
          </p:nvGrpSpPr>
          <p:grpSpPr>
            <a:xfrm>
              <a:off x="529931" y="4807946"/>
              <a:ext cx="2774055" cy="576000"/>
              <a:chOff x="4409473" y="2044014"/>
              <a:chExt cx="2774055" cy="576000"/>
            </a:xfrm>
          </p:grpSpPr>
          <p:sp>
            <p:nvSpPr>
              <p:cNvPr id="44" name="正方形/長方形 43">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45" name="楕円 44">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43" name="テキスト ボックス 42">
              <a:extLst>
                <a:ext uri="{FF2B5EF4-FFF2-40B4-BE49-F238E27FC236}">
                  <a16:creationId xmlns:a16="http://schemas.microsoft.com/office/drawing/2014/main" id="{2DAA054F-36DC-D855-3203-33015158E6CC}"/>
                </a:ext>
              </a:extLst>
            </p:cNvPr>
            <p:cNvSpPr txBox="1"/>
            <p:nvPr/>
          </p:nvSpPr>
          <p:spPr>
            <a:xfrm>
              <a:off x="3394402" y="4807946"/>
              <a:ext cx="6267758" cy="553998"/>
            </a:xfrm>
            <a:prstGeom prst="rect">
              <a:avLst/>
            </a:prstGeom>
            <a:noFill/>
          </p:spPr>
          <p:txBody>
            <a:bodyPr wrap="square" rtlCol="0">
              <a:spAutoFit/>
            </a:bodyPr>
            <a:lstStyle/>
            <a:p>
              <a:r>
                <a:rPr kumimoji="1" lang="ja-JP" altLang="en-US" sz="1000" dirty="0">
                  <a:latin typeface="+mn-ea"/>
                </a:rPr>
                <a:t>□　公立病院の売店という“専門性”に特化・着目</a:t>
              </a:r>
              <a:endParaRPr kumimoji="1" lang="en-US" altLang="ja-JP" sz="1000" dirty="0">
                <a:latin typeface="+mn-ea"/>
              </a:endParaRPr>
            </a:p>
            <a:p>
              <a:r>
                <a:rPr kumimoji="1" lang="ja-JP" altLang="en-US" sz="1000" dirty="0">
                  <a:latin typeface="+mn-ea"/>
                </a:rPr>
                <a:t>□　牛乳宅配店ならではの品揃え</a:t>
              </a:r>
              <a:endParaRPr kumimoji="1" lang="en-US" altLang="ja-JP" sz="1000" dirty="0">
                <a:latin typeface="+mn-ea"/>
              </a:endParaRPr>
            </a:p>
            <a:p>
              <a:r>
                <a:rPr kumimoji="1" lang="ja-JP" altLang="en-US" sz="1000" dirty="0">
                  <a:latin typeface="+mn-ea"/>
                </a:rPr>
                <a:t>□　コンビニエンスストアのように定型のフォーマットがないことを強みとした店舗づくり</a:t>
              </a:r>
              <a:endParaRPr kumimoji="1" lang="en-US" altLang="ja-JP" sz="1000" dirty="0">
                <a:latin typeface="+mn-ea"/>
              </a:endParaRPr>
            </a:p>
          </p:txBody>
        </p:sp>
      </p:grpSp>
      <p:grpSp>
        <p:nvGrpSpPr>
          <p:cNvPr id="50" name="グループ化 49"/>
          <p:cNvGrpSpPr/>
          <p:nvPr/>
        </p:nvGrpSpPr>
        <p:grpSpPr>
          <a:xfrm>
            <a:off x="367553" y="2796935"/>
            <a:ext cx="9100595" cy="576000"/>
            <a:chOff x="367553" y="2051424"/>
            <a:chExt cx="9100595"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54" name="テキスト ボックス 53">
              <a:extLst>
                <a:ext uri="{FF2B5EF4-FFF2-40B4-BE49-F238E27FC236}">
                  <a16:creationId xmlns:a16="http://schemas.microsoft.com/office/drawing/2014/main" id="{2DAA054F-36DC-D855-3203-33015158E6CC}"/>
                </a:ext>
              </a:extLst>
            </p:cNvPr>
            <p:cNvSpPr txBox="1"/>
            <p:nvPr/>
          </p:nvSpPr>
          <p:spPr>
            <a:xfrm>
              <a:off x="3232021" y="2051424"/>
              <a:ext cx="6236127" cy="553998"/>
            </a:xfrm>
            <a:prstGeom prst="rect">
              <a:avLst/>
            </a:prstGeom>
            <a:noFill/>
          </p:spPr>
          <p:txBody>
            <a:bodyPr wrap="square" rtlCol="0">
              <a:spAutoFit/>
            </a:bodyPr>
            <a:lstStyle/>
            <a:p>
              <a:r>
                <a:rPr kumimoji="1" lang="ja-JP" altLang="en-US" sz="1000">
                  <a:latin typeface="+mn-ea"/>
                </a:rPr>
                <a:t>□　店舗</a:t>
              </a:r>
              <a:r>
                <a:rPr kumimoji="1" lang="ja-JP" altLang="en-US" sz="1000" dirty="0">
                  <a:latin typeface="+mn-ea"/>
                </a:rPr>
                <a:t>・売場の設計時点から構想に参加</a:t>
              </a:r>
              <a:endParaRPr kumimoji="1" lang="en-US" altLang="ja-JP" sz="1000" dirty="0">
                <a:latin typeface="+mn-ea"/>
              </a:endParaRPr>
            </a:p>
            <a:p>
              <a:r>
                <a:rPr kumimoji="1" lang="ja-JP" altLang="en-US" sz="1000">
                  <a:latin typeface="+mn-ea"/>
                </a:rPr>
                <a:t>□　コンペ</a:t>
              </a:r>
              <a:r>
                <a:rPr kumimoji="1" lang="ja-JP" altLang="en-US" sz="1000" dirty="0">
                  <a:latin typeface="+mn-ea"/>
                </a:rPr>
                <a:t>資料の作成支援</a:t>
              </a:r>
              <a:endParaRPr kumimoji="1" lang="en-US" altLang="ja-JP" sz="1000" dirty="0">
                <a:latin typeface="+mn-ea"/>
              </a:endParaRPr>
            </a:p>
            <a:p>
              <a:r>
                <a:rPr kumimoji="1" lang="ja-JP" altLang="en-US" sz="1000">
                  <a:latin typeface="+mn-ea"/>
                </a:rPr>
                <a:t>□　出店</a:t>
              </a:r>
              <a:r>
                <a:rPr kumimoji="1" lang="ja-JP" altLang="en-US" sz="1000" dirty="0">
                  <a:latin typeface="+mn-ea"/>
                </a:rPr>
                <a:t>資金の融資</a:t>
              </a:r>
              <a:endParaRPr kumimoji="1" lang="en-US" altLang="ja-JP" sz="1000" dirty="0">
                <a:latin typeface="+mn-ea"/>
              </a:endParaRPr>
            </a:p>
          </p:txBody>
        </p:sp>
      </p:grpSp>
      <p:grpSp>
        <p:nvGrpSpPr>
          <p:cNvPr id="55" name="グループ化 54"/>
          <p:cNvGrpSpPr/>
          <p:nvPr/>
        </p:nvGrpSpPr>
        <p:grpSpPr>
          <a:xfrm>
            <a:off x="367553" y="3603888"/>
            <a:ext cx="9100595" cy="707886"/>
            <a:chOff x="367553" y="2051424"/>
            <a:chExt cx="9100595" cy="707886"/>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59" name="テキスト ボックス 58">
              <a:extLst>
                <a:ext uri="{FF2B5EF4-FFF2-40B4-BE49-F238E27FC236}">
                  <a16:creationId xmlns:a16="http://schemas.microsoft.com/office/drawing/2014/main" id="{2DAA054F-36DC-D855-3203-33015158E6CC}"/>
                </a:ext>
              </a:extLst>
            </p:cNvPr>
            <p:cNvSpPr txBox="1"/>
            <p:nvPr/>
          </p:nvSpPr>
          <p:spPr>
            <a:xfrm>
              <a:off x="3232021" y="2051424"/>
              <a:ext cx="6236127" cy="707886"/>
            </a:xfrm>
            <a:prstGeom prst="rect">
              <a:avLst/>
            </a:prstGeom>
            <a:noFill/>
          </p:spPr>
          <p:txBody>
            <a:bodyPr wrap="square" rtlCol="0">
              <a:spAutoFit/>
            </a:bodyPr>
            <a:lstStyle/>
            <a:p>
              <a:r>
                <a:rPr kumimoji="1" lang="ja-JP" altLang="en-US" sz="1000" dirty="0">
                  <a:latin typeface="+mn-ea"/>
                </a:rPr>
                <a:t>□　他の入札者とのコンペに勝ち、出店が実現</a:t>
              </a:r>
              <a:endParaRPr kumimoji="1" lang="en-US" altLang="ja-JP" sz="1000" dirty="0">
                <a:latin typeface="+mn-ea"/>
              </a:endParaRPr>
            </a:p>
            <a:p>
              <a:r>
                <a:rPr kumimoji="1" lang="ja-JP" altLang="en-US" sz="1000" dirty="0">
                  <a:latin typeface="+mn-ea"/>
                </a:rPr>
                <a:t>□　弁当の予約販売、医局・事務所への宅配サービス等も実施して、独自のサービスを拡充</a:t>
              </a:r>
              <a:endParaRPr kumimoji="1" lang="en-US" altLang="ja-JP" sz="1000" dirty="0">
                <a:latin typeface="+mn-ea"/>
              </a:endParaRPr>
            </a:p>
            <a:p>
              <a:r>
                <a:rPr kumimoji="1" lang="ja-JP" altLang="en-US" sz="1000" dirty="0">
                  <a:latin typeface="+mn-ea"/>
                </a:rPr>
                <a:t>□　売店運営における独自のサービスが認められ、食堂運営も依頼されることになった</a:t>
              </a:r>
              <a:endParaRPr kumimoji="1" lang="en-US" altLang="ja-JP" sz="1000" dirty="0">
                <a:latin typeface="+mn-ea"/>
              </a:endParaRPr>
            </a:p>
            <a:p>
              <a:endParaRPr kumimoji="1" lang="en-US" altLang="ja-JP" sz="1000" dirty="0">
                <a:latin typeface="+mn-ea"/>
              </a:endParaRPr>
            </a:p>
          </p:txBody>
        </p:sp>
      </p:grpSp>
      <p:sp>
        <p:nvSpPr>
          <p:cNvPr id="60" name="正方形/長方形 59">
            <a:extLst>
              <a:ext uri="{FF2B5EF4-FFF2-40B4-BE49-F238E27FC236}">
                <a16:creationId xmlns:a16="http://schemas.microsoft.com/office/drawing/2014/main" id="{0F6F2528-8826-4499-997C-75D3EE061DC6}"/>
              </a:ext>
            </a:extLst>
          </p:cNvPr>
          <p:cNvSpPr/>
          <p:nvPr/>
        </p:nvSpPr>
        <p:spPr>
          <a:xfrm>
            <a:off x="273000" y="4540305"/>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a:t>
            </a:r>
            <a:r>
              <a:rPr kumimoji="1" lang="ja-JP" altLang="en-US" b="1" dirty="0">
                <a:solidFill>
                  <a:schemeClr val="tx1"/>
                </a:solidFill>
              </a:rPr>
              <a:t>支援担当者として、どのように</a:t>
            </a:r>
            <a:r>
              <a:rPr kumimoji="1" lang="ja-JP" altLang="en-US" b="1">
                <a:solidFill>
                  <a:schemeClr val="tx1"/>
                </a:solidFill>
              </a:rPr>
              <a:t>感じたか　～</a:t>
            </a:r>
            <a:endParaRPr kumimoji="1" lang="ja-JP" altLang="en-US" b="1" dirty="0">
              <a:solidFill>
                <a:schemeClr val="tx1"/>
              </a:solidFill>
            </a:endParaRPr>
          </a:p>
        </p:txBody>
      </p:sp>
    </p:spTree>
    <p:extLst>
      <p:ext uri="{BB962C8B-B14F-4D97-AF65-F5344CB8AC3E}">
        <p14:creationId xmlns:p14="http://schemas.microsoft.com/office/powerpoint/2010/main" val="11290175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4655</Words>
  <Application>Microsoft Office PowerPoint</Application>
  <PresentationFormat>A4 210 x 297 mm</PresentationFormat>
  <Paragraphs>362</Paragraphs>
  <Slides>11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11</vt:i4>
      </vt:variant>
    </vt:vector>
  </HeadingPairs>
  <TitlesOfParts>
    <vt:vector size="22" baseType="lpstr">
      <vt:lpstr>Meiryo UI</vt:lpstr>
      <vt:lpstr>ＭＳ ゴシック</vt:lpstr>
      <vt:lpstr>游ゴシック</vt:lpstr>
      <vt:lpstr>游ゴシック Light</vt:lpstr>
      <vt:lpstr>Arial</vt:lpstr>
      <vt:lpstr>Britannic Bold</vt:lpstr>
      <vt:lpstr>Calibri</vt:lpstr>
      <vt:lpstr>Calibri Light</vt:lpstr>
      <vt:lpstr>Times New Roman</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2020-06-07T23:45:40Z</dcterms:created>
  <dcterms:modified xsi:type="dcterms:W3CDTF">2023-03-09T05:26:11Z</dcterms:modified>
</cp:coreProperties>
</file>