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52" showSpecialPlsOnTitleSld="0" removePersonalInfoOnSave="1" saveSubsetFonts="1">
  <p:sldMasterIdLst>
    <p:sldMasterId id="2147483660" r:id="rId1"/>
    <p:sldMasterId id="2147483678" r:id="rId2"/>
  </p:sldMasterIdLst>
  <p:notesMasterIdLst>
    <p:notesMasterId r:id="rId13"/>
  </p:notesMasterIdLst>
  <p:handoutMasterIdLst>
    <p:handoutMasterId r:id="rId14"/>
  </p:handoutMasterIdLst>
  <p:sldIdLst>
    <p:sldId id="424" r:id="rId3"/>
    <p:sldId id="410" r:id="rId4"/>
    <p:sldId id="342" r:id="rId5"/>
    <p:sldId id="343" r:id="rId6"/>
    <p:sldId id="344" r:id="rId7"/>
    <p:sldId id="345" r:id="rId8"/>
    <p:sldId id="346" r:id="rId9"/>
    <p:sldId id="347" r:id="rId10"/>
    <p:sldId id="415" r:id="rId11"/>
    <p:sldId id="423" r:id="rId12"/>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A1642699-2743-47E6-883B-3224BFD6B7A9}">
          <p14:sldIdLst>
            <p14:sldId id="424"/>
            <p14:sldId id="410"/>
            <p14:sldId id="342"/>
            <p14:sldId id="343"/>
            <p14:sldId id="344"/>
            <p14:sldId id="345"/>
            <p14:sldId id="346"/>
            <p14:sldId id="347"/>
            <p14:sldId id="415"/>
            <p14:sldId id="423"/>
          </p14:sldIdLst>
        </p14:section>
      </p14:sectionLst>
    </p:ext>
    <p:ext uri="{EFAFB233-063F-42B5-8137-9DF3F51BA10A}">
      <p15:sldGuideLst xmlns:p15="http://schemas.microsoft.com/office/powerpoint/2012/main">
        <p15:guide id="1" orient="horz" pos="1911" userDrawn="1">
          <p15:clr>
            <a:srgbClr val="A4A3A4"/>
          </p15:clr>
        </p15:guide>
        <p15:guide id="2" pos="3120">
          <p15:clr>
            <a:srgbClr val="A4A3A4"/>
          </p15:clr>
        </p15:guide>
        <p15:guide id="3" pos="172" userDrawn="1">
          <p15:clr>
            <a:srgbClr val="A4A3A4"/>
          </p15:clr>
        </p15:guide>
        <p15:guide id="4" orient="horz" pos="368" userDrawn="1">
          <p15:clr>
            <a:srgbClr val="A4A3A4"/>
          </p15:clr>
        </p15:guide>
        <p15:guide id="5" orient="horz" pos="2886" userDrawn="1">
          <p15:clr>
            <a:srgbClr val="A4A3A4"/>
          </p15:clr>
        </p15:guide>
        <p15:guide id="6" pos="6068" userDrawn="1">
          <p15:clr>
            <a:srgbClr val="A4A3A4"/>
          </p15:clr>
        </p15:guide>
        <p15:guide id="7" orient="horz" pos="411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2279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196"/>
    <a:srgbClr val="5C9083"/>
    <a:srgbClr val="14191C"/>
    <a:srgbClr val="5CA18E"/>
    <a:srgbClr val="ED7D31"/>
    <a:srgbClr val="006158"/>
    <a:srgbClr val="70AD47"/>
    <a:srgbClr val="5B9BD5"/>
    <a:srgbClr val="FFFFFF"/>
    <a:srgbClr val="E7FFF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90" autoAdjust="0"/>
    <p:restoredTop sz="78462" autoAdjust="0"/>
  </p:normalViewPr>
  <p:slideViewPr>
    <p:cSldViewPr snapToGrid="0" showGuides="1">
      <p:cViewPr varScale="1">
        <p:scale>
          <a:sx n="31" d="100"/>
          <a:sy n="31" d="100"/>
        </p:scale>
        <p:origin x="1524" y="30"/>
      </p:cViewPr>
      <p:guideLst>
        <p:guide orient="horz" pos="1911"/>
        <p:guide pos="3120"/>
        <p:guide pos="172"/>
        <p:guide orient="horz" pos="368"/>
        <p:guide orient="horz" pos="2886"/>
        <p:guide pos="6068"/>
        <p:guide orient="horz" pos="4110"/>
      </p:guideLst>
    </p:cSldViewPr>
  </p:slideViewPr>
  <p:notesTextViewPr>
    <p:cViewPr>
      <p:scale>
        <a:sx n="75" d="100"/>
        <a:sy n="75" d="100"/>
      </p:scale>
      <p:origin x="0" y="0"/>
    </p:cViewPr>
  </p:notesTextViewPr>
  <p:notesViewPr>
    <p:cSldViewPr snapToGrid="0" showGuides="1">
      <p:cViewPr varScale="1">
        <p:scale>
          <a:sx n="44" d="100"/>
          <a:sy n="44" d="100"/>
        </p:scale>
        <p:origin x="2860"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918621" cy="494813"/>
          </a:xfrm>
          <a:prstGeom prst="rect">
            <a:avLst/>
          </a:prstGeom>
        </p:spPr>
        <p:txBody>
          <a:bodyPr vert="horz" lIns="90615" tIns="45306" rIns="90615" bIns="4530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574" y="2"/>
            <a:ext cx="2918621" cy="494813"/>
          </a:xfrm>
          <a:prstGeom prst="rect">
            <a:avLst/>
          </a:prstGeom>
        </p:spPr>
        <p:txBody>
          <a:bodyPr vert="horz" lIns="90615" tIns="45306" rIns="90615" bIns="45306" rtlCol="0"/>
          <a:lstStyle>
            <a:lvl1pPr algn="r">
              <a:defRPr sz="1200"/>
            </a:lvl1pPr>
          </a:lstStyle>
          <a:p>
            <a:fld id="{F0E400C4-62FC-465D-ACBC-5BF91F622C6A}" type="datetimeFigureOut">
              <a:rPr kumimoji="1" lang="ja-JP" altLang="en-US" smtClean="0"/>
              <a:t>2023/3/22</a:t>
            </a:fld>
            <a:endParaRPr kumimoji="1" lang="ja-JP" altLang="en-US"/>
          </a:p>
        </p:txBody>
      </p:sp>
      <p:sp>
        <p:nvSpPr>
          <p:cNvPr id="4" name="フッター プレースホルダー 3"/>
          <p:cNvSpPr>
            <a:spLocks noGrp="1"/>
          </p:cNvSpPr>
          <p:nvPr>
            <p:ph type="ftr" sz="quarter" idx="2"/>
          </p:nvPr>
        </p:nvSpPr>
        <p:spPr>
          <a:xfrm>
            <a:off x="4" y="9371504"/>
            <a:ext cx="2918621" cy="494813"/>
          </a:xfrm>
          <a:prstGeom prst="rect">
            <a:avLst/>
          </a:prstGeom>
        </p:spPr>
        <p:txBody>
          <a:bodyPr vert="horz" lIns="90615" tIns="45306" rIns="90615" bIns="4530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574" y="9371504"/>
            <a:ext cx="2918621" cy="494813"/>
          </a:xfrm>
          <a:prstGeom prst="rect">
            <a:avLst/>
          </a:prstGeom>
        </p:spPr>
        <p:txBody>
          <a:bodyPr vert="horz" lIns="90615" tIns="45306" rIns="90615" bIns="45306" rtlCol="0" anchor="b"/>
          <a:lstStyle>
            <a:lvl1pPr algn="r">
              <a:defRPr sz="1200"/>
            </a:lvl1pPr>
          </a:lstStyle>
          <a:p>
            <a:fld id="{28F77E1B-6127-4E8F-B340-BAC4A2D59DCF}" type="slidenum">
              <a:rPr kumimoji="1" lang="ja-JP" altLang="en-US" smtClean="0"/>
              <a:t>‹#›</a:t>
            </a:fld>
            <a:endParaRPr kumimoji="1" lang="ja-JP" altLang="en-US"/>
          </a:p>
        </p:txBody>
      </p:sp>
    </p:spTree>
    <p:extLst>
      <p:ext uri="{BB962C8B-B14F-4D97-AF65-F5344CB8AC3E}">
        <p14:creationId xmlns:p14="http://schemas.microsoft.com/office/powerpoint/2010/main" val="16208439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4"/>
            <a:ext cx="2918831" cy="495029"/>
          </a:xfrm>
          <a:prstGeom prst="rect">
            <a:avLst/>
          </a:prstGeom>
        </p:spPr>
        <p:txBody>
          <a:bodyPr vert="horz" lIns="90615" tIns="45306" rIns="90615" bIns="453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6" y="4"/>
            <a:ext cx="2918831" cy="495029"/>
          </a:xfrm>
          <a:prstGeom prst="rect">
            <a:avLst/>
          </a:prstGeom>
        </p:spPr>
        <p:txBody>
          <a:bodyPr vert="horz" lIns="90615" tIns="45306" rIns="90615" bIns="45306" rtlCol="0"/>
          <a:lstStyle>
            <a:lvl1pPr algn="r">
              <a:defRPr sz="1200"/>
            </a:lvl1pPr>
          </a:lstStyle>
          <a:p>
            <a:fld id="{E2C52428-4ED6-4669-87B1-627096DC22A0}" type="datetimeFigureOut">
              <a:rPr kumimoji="1" lang="ja-JP" altLang="en-US" smtClean="0"/>
              <a:t>2023/3/22</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15" tIns="45306" rIns="90615" bIns="45306" rtlCol="0" anchor="ctr"/>
          <a:lstStyle/>
          <a:p>
            <a:endParaRPr lang="ja-JP" altLang="en-US"/>
          </a:p>
        </p:txBody>
      </p:sp>
      <p:sp>
        <p:nvSpPr>
          <p:cNvPr id="5" name="ノート プレースホルダー 4"/>
          <p:cNvSpPr>
            <a:spLocks noGrp="1"/>
          </p:cNvSpPr>
          <p:nvPr>
            <p:ph type="body" sz="quarter" idx="3"/>
          </p:nvPr>
        </p:nvSpPr>
        <p:spPr>
          <a:xfrm>
            <a:off x="673577" y="4748165"/>
            <a:ext cx="5388610" cy="3884860"/>
          </a:xfrm>
          <a:prstGeom prst="rect">
            <a:avLst/>
          </a:prstGeom>
        </p:spPr>
        <p:txBody>
          <a:bodyPr vert="horz" lIns="90615" tIns="45306" rIns="90615" bIns="453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286"/>
            <a:ext cx="2918831" cy="495028"/>
          </a:xfrm>
          <a:prstGeom prst="rect">
            <a:avLst/>
          </a:prstGeom>
        </p:spPr>
        <p:txBody>
          <a:bodyPr vert="horz" lIns="90615" tIns="45306" rIns="90615" bIns="453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6" y="9371286"/>
            <a:ext cx="2918831" cy="495028"/>
          </a:xfrm>
          <a:prstGeom prst="rect">
            <a:avLst/>
          </a:prstGeom>
        </p:spPr>
        <p:txBody>
          <a:bodyPr vert="horz" lIns="90615" tIns="45306" rIns="90615" bIns="45306" rtlCol="0" anchor="b"/>
          <a:lstStyle>
            <a:lvl1pPr algn="r">
              <a:defRPr sz="1200"/>
            </a:lvl1pPr>
          </a:lstStyle>
          <a:p>
            <a:fld id="{B4754AF3-11AD-4DEF-A075-341F0C8AC012}" type="slidenum">
              <a:rPr kumimoji="1" lang="ja-JP" altLang="en-US" smtClean="0"/>
              <a:t>‹#›</a:t>
            </a:fld>
            <a:endParaRPr kumimoji="1" lang="ja-JP" altLang="en-US"/>
          </a:p>
        </p:txBody>
      </p:sp>
    </p:spTree>
    <p:extLst>
      <p:ext uri="{BB962C8B-B14F-4D97-AF65-F5344CB8AC3E}">
        <p14:creationId xmlns:p14="http://schemas.microsoft.com/office/powerpoint/2010/main" val="37644755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4754AF3-11AD-4DEF-A075-341F0C8AC012}" type="slidenum">
              <a:rPr kumimoji="1" lang="ja-JP" altLang="en-US" smtClean="0"/>
              <a:t>52</a:t>
            </a:fld>
            <a:endParaRPr kumimoji="1" lang="ja-JP" altLang="en-US"/>
          </a:p>
        </p:txBody>
      </p:sp>
    </p:spTree>
    <p:extLst>
      <p:ext uri="{BB962C8B-B14F-4D97-AF65-F5344CB8AC3E}">
        <p14:creationId xmlns:p14="http://schemas.microsoft.com/office/powerpoint/2010/main" val="698654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4754AF3-11AD-4DEF-A075-341F0C8AC012}" type="slidenum">
              <a:rPr kumimoji="1" lang="ja-JP" altLang="en-US" smtClean="0"/>
              <a:t>58</a:t>
            </a:fld>
            <a:endParaRPr kumimoji="1" lang="ja-JP" altLang="en-US"/>
          </a:p>
        </p:txBody>
      </p:sp>
    </p:spTree>
    <p:extLst>
      <p:ext uri="{BB962C8B-B14F-4D97-AF65-F5344CB8AC3E}">
        <p14:creationId xmlns:p14="http://schemas.microsoft.com/office/powerpoint/2010/main" val="2425585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E0F744-F338-469C-81DD-7D82C9B8CA64}" type="slidenum">
              <a:rPr kumimoji="1" lang="ja-JP" altLang="en-US" smtClean="0"/>
              <a:t>‹#›</a:t>
            </a:fld>
            <a:endParaRPr kumimoji="1" lang="ja-JP" altLang="en-US"/>
          </a:p>
        </p:txBody>
      </p:sp>
      <p:sp>
        <p:nvSpPr>
          <p:cNvPr id="12" name="円/楕円 14">
            <a:extLst>
              <a:ext uri="{FF2B5EF4-FFF2-40B4-BE49-F238E27FC236}">
                <a16:creationId xmlns:a16="http://schemas.microsoft.com/office/drawing/2014/main" id="{47953C80-71A5-4AA2-AEAD-21948D1AA6DC}"/>
              </a:ext>
            </a:extLst>
          </p:cNvPr>
          <p:cNvSpPr/>
          <p:nvPr userDrawn="1"/>
        </p:nvSpPr>
        <p:spPr>
          <a:xfrm>
            <a:off x="6772122" y="3829873"/>
            <a:ext cx="3298372" cy="3298372"/>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3" name="円/楕円 15">
            <a:extLst>
              <a:ext uri="{FF2B5EF4-FFF2-40B4-BE49-F238E27FC236}">
                <a16:creationId xmlns:a16="http://schemas.microsoft.com/office/drawing/2014/main" id="{9C4582D1-F710-4E2F-9868-CB89116D5932}"/>
              </a:ext>
            </a:extLst>
          </p:cNvPr>
          <p:cNvSpPr/>
          <p:nvPr userDrawn="1"/>
        </p:nvSpPr>
        <p:spPr>
          <a:xfrm>
            <a:off x="6553973" y="3640996"/>
            <a:ext cx="1268186" cy="1268186"/>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4" name="正方形/長方形 13"/>
          <p:cNvSpPr/>
          <p:nvPr userDrawn="1"/>
        </p:nvSpPr>
        <p:spPr>
          <a:xfrm>
            <a:off x="-46119" y="-46139"/>
            <a:ext cx="2461774" cy="6904139"/>
          </a:xfrm>
          <a:prstGeom prst="rect">
            <a:avLst/>
          </a:prstGeom>
          <a:solidFill>
            <a:srgbClr val="004196"/>
          </a:solidFill>
          <a:ln>
            <a:solidFill>
              <a:srgbClr val="0041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3257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2023/3/22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489031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2023/3/22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8304142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6275" y="1709738"/>
            <a:ext cx="8543925"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6275" y="4589463"/>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2023/3/22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26254913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195762"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29200" y="1825625"/>
            <a:ext cx="4195763"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AE6B26A-F333-4671-8EC9-FE0F88FDBA6E}" type="datetimeFigureOut">
              <a:rPr kumimoji="1" lang="ja-JP" altLang="en-US" smtClean="0"/>
              <a:t>2023/3/22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6042518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365125"/>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625" y="2505075"/>
            <a:ext cx="419100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6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63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AE6B26A-F333-4671-8EC9-FE0F88FDBA6E}" type="datetimeFigureOut">
              <a:rPr kumimoji="1" lang="ja-JP" altLang="en-US" smtClean="0"/>
              <a:t>2023/3/22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31574635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AE6B26A-F333-4671-8EC9-FE0F88FDBA6E}" type="datetimeFigureOut">
              <a:rPr kumimoji="1" lang="ja-JP" altLang="en-US" smtClean="0"/>
              <a:t>2023/3/22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750993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AE6B26A-F333-4671-8EC9-FE0F88FDBA6E}" type="datetimeFigureOut">
              <a:rPr kumimoji="1" lang="ja-JP" altLang="en-US" smtClean="0"/>
              <a:t>2023/3/22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3142433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457200"/>
            <a:ext cx="3194050"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638" y="987425"/>
            <a:ext cx="501491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AE6B26A-F333-4671-8EC9-FE0F88FDBA6E}" type="datetimeFigureOut">
              <a:rPr kumimoji="1" lang="ja-JP" altLang="en-US" smtClean="0"/>
              <a:t>2023/3/22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26384253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457200"/>
            <a:ext cx="3194050"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4211638" y="987425"/>
            <a:ext cx="50149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AE6B26A-F333-4671-8EC9-FE0F88FDBA6E}" type="datetimeFigureOut">
              <a:rPr kumimoji="1" lang="ja-JP" altLang="en-US" smtClean="0"/>
              <a:t>2023/3/22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2309702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2023/3/22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3053092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ユーザー設定レイアウト">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E0F744-F338-469C-81DD-7D82C9B8CA64}" type="slidenum">
              <a:rPr kumimoji="1" lang="ja-JP" altLang="en-US" smtClean="0"/>
              <a:t>‹#›</a:t>
            </a:fld>
            <a:endParaRPr kumimoji="1" lang="ja-JP" altLang="en-US"/>
          </a:p>
        </p:txBody>
      </p:sp>
      <p:sp>
        <p:nvSpPr>
          <p:cNvPr id="14" name="正方形/長方形 13"/>
          <p:cNvSpPr/>
          <p:nvPr userDrawn="1"/>
        </p:nvSpPr>
        <p:spPr>
          <a:xfrm>
            <a:off x="-46119" y="-46139"/>
            <a:ext cx="2448126" cy="6904139"/>
          </a:xfrm>
          <a:prstGeom prst="rect">
            <a:avLst/>
          </a:prstGeom>
          <a:solidFill>
            <a:srgbClr val="004196"/>
          </a:solidFill>
          <a:ln>
            <a:solidFill>
              <a:srgbClr val="0041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15">
            <a:extLst>
              <a:ext uri="{FF2B5EF4-FFF2-40B4-BE49-F238E27FC236}">
                <a16:creationId xmlns:a16="http://schemas.microsoft.com/office/drawing/2014/main" id="{9C4582D1-F710-4E2F-9868-CB89116D5932}"/>
              </a:ext>
            </a:extLst>
          </p:cNvPr>
          <p:cNvSpPr/>
          <p:nvPr userDrawn="1"/>
        </p:nvSpPr>
        <p:spPr>
          <a:xfrm>
            <a:off x="6553973" y="3640996"/>
            <a:ext cx="1268186" cy="1268186"/>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9" name="円/楕円 14">
            <a:extLst>
              <a:ext uri="{FF2B5EF4-FFF2-40B4-BE49-F238E27FC236}">
                <a16:creationId xmlns:a16="http://schemas.microsoft.com/office/drawing/2014/main" id="{47953C80-71A5-4AA2-AEAD-21948D1AA6DC}"/>
              </a:ext>
            </a:extLst>
          </p:cNvPr>
          <p:cNvSpPr/>
          <p:nvPr userDrawn="1"/>
        </p:nvSpPr>
        <p:spPr>
          <a:xfrm>
            <a:off x="6772122" y="3829873"/>
            <a:ext cx="3298372" cy="3298372"/>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839601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9775" y="365125"/>
            <a:ext cx="2135188"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8" y="365125"/>
            <a:ext cx="6256337"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2023/3/22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126345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セクション ヘッダー">
    <p:spTree>
      <p:nvGrpSpPr>
        <p:cNvPr id="1" name=""/>
        <p:cNvGrpSpPr/>
        <p:nvPr/>
      </p:nvGrpSpPr>
      <p:grpSpPr>
        <a:xfrm>
          <a:off x="0" y="0"/>
          <a:ext cx="0" cy="0"/>
          <a:chOff x="0" y="0"/>
          <a:chExt cx="0" cy="0"/>
        </a:xfrm>
      </p:grpSpPr>
      <p:sp>
        <p:nvSpPr>
          <p:cNvPr id="7" name="スライド番号プレースホルダー 5">
            <a:extLst>
              <a:ext uri="{FF2B5EF4-FFF2-40B4-BE49-F238E27FC236}">
                <a16:creationId xmlns:a16="http://schemas.microsoft.com/office/drawing/2014/main" id="{2C89B828-B338-413C-B008-0A8566F4881D}"/>
              </a:ext>
            </a:extLst>
          </p:cNvPr>
          <p:cNvSpPr>
            <a:spLocks noGrp="1"/>
          </p:cNvSpPr>
          <p:nvPr>
            <p:ph type="sldNum" sz="quarter" idx="12"/>
          </p:nvPr>
        </p:nvSpPr>
        <p:spPr>
          <a:xfrm>
            <a:off x="7381875" y="6463208"/>
            <a:ext cx="2228850" cy="249385"/>
          </a:xfrm>
        </p:spPr>
        <p:txBody>
          <a:bodyPr rtlCol="0"/>
          <a:lstStyle>
            <a:lvl1pPr algn="r">
              <a:defRPr sz="731">
                <a:solidFill>
                  <a:schemeClr val="accent3"/>
                </a:solidFill>
                <a:latin typeface="Meiryo UI" panose="020B0604030504040204" pitchFamily="50" charset="-128"/>
                <a:ea typeface="Meiryo UI" panose="020B0604030504040204" pitchFamily="50" charset="-128"/>
              </a:defRPr>
            </a:lvl1pPr>
          </a:lstStyle>
          <a:p>
            <a:fld id="{48BB047D-A6CD-43AB-96F0-683C726B586B}" type="slidenum">
              <a:rPr lang="en-US" altLang="ja-JP" noProof="0" smtClean="0"/>
              <a:pPr/>
              <a:t>‹#›</a:t>
            </a:fld>
            <a:endParaRPr lang="ja-JP" altLang="en-US" noProof="0" dirty="0"/>
          </a:p>
        </p:txBody>
      </p:sp>
      <p:sp>
        <p:nvSpPr>
          <p:cNvPr id="19" name="長方形 18">
            <a:extLst>
              <a:ext uri="{FF2B5EF4-FFF2-40B4-BE49-F238E27FC236}">
                <a16:creationId xmlns:a16="http://schemas.microsoft.com/office/drawing/2014/main" id="{9A55704E-D515-4774-90C6-5F887DDAE55E}"/>
              </a:ext>
            </a:extLst>
          </p:cNvPr>
          <p:cNvSpPr/>
          <p:nvPr userDrawn="1"/>
        </p:nvSpPr>
        <p:spPr>
          <a:xfrm>
            <a:off x="368514" y="2428608"/>
            <a:ext cx="6912000" cy="45719"/>
          </a:xfrm>
          <a:prstGeom prst="rect">
            <a:avLst/>
          </a:prstGeom>
          <a:solidFill>
            <a:srgbClr val="0041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sz="1463" noProof="0" dirty="0">
              <a:latin typeface="Meiryo UI" panose="020B0604030504040204" pitchFamily="50" charset="-128"/>
              <a:ea typeface="Meiryo UI" panose="020B0604030504040204" pitchFamily="50" charset="-128"/>
            </a:endParaRPr>
          </a:p>
        </p:txBody>
      </p:sp>
      <p:sp>
        <p:nvSpPr>
          <p:cNvPr id="4" name="タイトル 3">
            <a:extLst>
              <a:ext uri="{FF2B5EF4-FFF2-40B4-BE49-F238E27FC236}">
                <a16:creationId xmlns:a16="http://schemas.microsoft.com/office/drawing/2014/main" id="{E39D1C78-6110-4052-8455-7E7893F7FCD3}"/>
              </a:ext>
            </a:extLst>
          </p:cNvPr>
          <p:cNvSpPr>
            <a:spLocks noGrp="1"/>
          </p:cNvSpPr>
          <p:nvPr>
            <p:ph type="title"/>
          </p:nvPr>
        </p:nvSpPr>
        <p:spPr>
          <a:xfrm>
            <a:off x="368515" y="1770073"/>
            <a:ext cx="6912000" cy="658535"/>
          </a:xfrm>
        </p:spPr>
        <p:txBody>
          <a:bodyPr rtlCol="0">
            <a:normAutofit/>
          </a:bodyPr>
          <a:lstStyle>
            <a:lvl1pPr>
              <a:defRPr lang="en-US" sz="2800" b="1" kern="1200" cap="all" baseline="0" smtClean="0">
                <a:solidFill>
                  <a:srgbClr val="004196"/>
                </a:solidFill>
                <a:latin typeface="+mn-ea"/>
                <a:ea typeface="+mn-ea"/>
                <a:cs typeface="+mj-cs"/>
              </a:defRPr>
            </a:lvl1pPr>
          </a:lstStyle>
          <a:p>
            <a:pPr rtl="0"/>
            <a:r>
              <a:rPr lang="ja-JP" altLang="en-US" noProof="0" dirty="0"/>
              <a:t>マスター タイトルの書式設定</a:t>
            </a:r>
          </a:p>
        </p:txBody>
      </p:sp>
      <p:sp>
        <p:nvSpPr>
          <p:cNvPr id="21" name="円/楕円 16">
            <a:extLst>
              <a:ext uri="{FF2B5EF4-FFF2-40B4-BE49-F238E27FC236}">
                <a16:creationId xmlns:a16="http://schemas.microsoft.com/office/drawing/2014/main" id="{8725921A-0ED5-431E-899C-28A6920B5029}"/>
              </a:ext>
            </a:extLst>
          </p:cNvPr>
          <p:cNvSpPr/>
          <p:nvPr userDrawn="1"/>
        </p:nvSpPr>
        <p:spPr>
          <a:xfrm>
            <a:off x="7700282" y="1022650"/>
            <a:ext cx="3298372" cy="3298372"/>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22" name="円/楕円 17">
            <a:extLst>
              <a:ext uri="{FF2B5EF4-FFF2-40B4-BE49-F238E27FC236}">
                <a16:creationId xmlns:a16="http://schemas.microsoft.com/office/drawing/2014/main" id="{EE8B169A-8A2F-4425-A9A1-1B828428B434}"/>
              </a:ext>
            </a:extLst>
          </p:cNvPr>
          <p:cNvSpPr/>
          <p:nvPr userDrawn="1"/>
        </p:nvSpPr>
        <p:spPr>
          <a:xfrm>
            <a:off x="7381875" y="798246"/>
            <a:ext cx="1268186" cy="1268186"/>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9" name="Footer Placeholder 4"/>
          <p:cNvSpPr>
            <a:spLocks noGrp="1"/>
          </p:cNvSpPr>
          <p:nvPr>
            <p:ph type="ftr" sz="quarter" idx="3"/>
          </p:nvPr>
        </p:nvSpPr>
        <p:spPr>
          <a:xfrm>
            <a:off x="8658607" y="-17093"/>
            <a:ext cx="1330414" cy="213645"/>
          </a:xfrm>
          <a:prstGeom prst="rect">
            <a:avLst/>
          </a:prstGeom>
        </p:spPr>
        <p:txBody>
          <a:bodyPr vert="horz" lIns="91440" tIns="45720" rIns="91440" bIns="45720" rtlCol="0" anchor="ctr"/>
          <a:lstStyle>
            <a:lvl1pPr algn="r">
              <a:defRPr sz="1200">
                <a:solidFill>
                  <a:schemeClr val="tx1">
                    <a:tint val="75000"/>
                  </a:schemeClr>
                </a:solidFill>
                <a:latin typeface="+mn-ea"/>
                <a:ea typeface="+mn-ea"/>
              </a:defRPr>
            </a:lvl1pPr>
          </a:lstStyle>
          <a:p>
            <a:r>
              <a:rPr kumimoji="1" lang="en-US" altLang="ja-JP" dirty="0"/>
              <a:t>2022.12.15</a:t>
            </a:r>
            <a:r>
              <a:rPr kumimoji="1" lang="ja-JP" altLang="en-US" dirty="0"/>
              <a:t>版</a:t>
            </a:r>
          </a:p>
        </p:txBody>
      </p:sp>
    </p:spTree>
    <p:extLst>
      <p:ext uri="{BB962C8B-B14F-4D97-AF65-F5344CB8AC3E}">
        <p14:creationId xmlns:p14="http://schemas.microsoft.com/office/powerpoint/2010/main" val="1867689672"/>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セクション ヘッダー">
    <p:spTree>
      <p:nvGrpSpPr>
        <p:cNvPr id="1" name=""/>
        <p:cNvGrpSpPr/>
        <p:nvPr/>
      </p:nvGrpSpPr>
      <p:grpSpPr>
        <a:xfrm>
          <a:off x="0" y="0"/>
          <a:ext cx="0" cy="0"/>
          <a:chOff x="0" y="0"/>
          <a:chExt cx="0" cy="0"/>
        </a:xfrm>
      </p:grpSpPr>
      <p:sp>
        <p:nvSpPr>
          <p:cNvPr id="7" name="スライド番号プレースホルダー 5">
            <a:extLst>
              <a:ext uri="{FF2B5EF4-FFF2-40B4-BE49-F238E27FC236}">
                <a16:creationId xmlns:a16="http://schemas.microsoft.com/office/drawing/2014/main" id="{2C89B828-B338-413C-B008-0A8566F4881D}"/>
              </a:ext>
            </a:extLst>
          </p:cNvPr>
          <p:cNvSpPr>
            <a:spLocks noGrp="1"/>
          </p:cNvSpPr>
          <p:nvPr>
            <p:ph type="sldNum" sz="quarter" idx="12"/>
          </p:nvPr>
        </p:nvSpPr>
        <p:spPr>
          <a:xfrm>
            <a:off x="7381875" y="6463208"/>
            <a:ext cx="2228850" cy="249385"/>
          </a:xfrm>
        </p:spPr>
        <p:txBody>
          <a:bodyPr rtlCol="0"/>
          <a:lstStyle>
            <a:lvl1pPr algn="r">
              <a:defRPr sz="731">
                <a:solidFill>
                  <a:schemeClr val="accent3"/>
                </a:solidFill>
                <a:latin typeface="Meiryo UI" panose="020B0604030504040204" pitchFamily="50" charset="-128"/>
                <a:ea typeface="Meiryo UI" panose="020B0604030504040204" pitchFamily="50" charset="-128"/>
              </a:defRPr>
            </a:lvl1pPr>
          </a:lstStyle>
          <a:p>
            <a:fld id="{48BB047D-A6CD-43AB-96F0-683C726B586B}" type="slidenum">
              <a:rPr lang="en-US" altLang="ja-JP" noProof="0" smtClean="0"/>
              <a:pPr/>
              <a:t>‹#›</a:t>
            </a:fld>
            <a:endParaRPr lang="ja-JP" altLang="en-US" noProof="0" dirty="0"/>
          </a:p>
        </p:txBody>
      </p:sp>
      <p:sp>
        <p:nvSpPr>
          <p:cNvPr id="4" name="タイトル 3">
            <a:extLst>
              <a:ext uri="{FF2B5EF4-FFF2-40B4-BE49-F238E27FC236}">
                <a16:creationId xmlns:a16="http://schemas.microsoft.com/office/drawing/2014/main" id="{E39D1C78-6110-4052-8455-7E7893F7FCD3}"/>
              </a:ext>
            </a:extLst>
          </p:cNvPr>
          <p:cNvSpPr>
            <a:spLocks noGrp="1"/>
          </p:cNvSpPr>
          <p:nvPr>
            <p:ph type="title"/>
          </p:nvPr>
        </p:nvSpPr>
        <p:spPr>
          <a:xfrm>
            <a:off x="2532875" y="1505823"/>
            <a:ext cx="6912000" cy="4420999"/>
          </a:xfrm>
          <a:solidFill>
            <a:srgbClr val="004196"/>
          </a:solidFill>
        </p:spPr>
        <p:txBody>
          <a:bodyPr rtlCol="0" anchor="t">
            <a:normAutofit/>
          </a:bodyPr>
          <a:lstStyle>
            <a:lvl1pPr>
              <a:defRPr lang="en-US" sz="2800" b="1" kern="1200" cap="all" baseline="0" smtClean="0">
                <a:solidFill>
                  <a:schemeClr val="bg1">
                    <a:lumMod val="95000"/>
                  </a:schemeClr>
                </a:solidFill>
                <a:latin typeface="+mn-ea"/>
                <a:ea typeface="+mn-ea"/>
                <a:cs typeface="+mj-cs"/>
              </a:defRPr>
            </a:lvl1pPr>
          </a:lstStyle>
          <a:p>
            <a:pPr rtl="0"/>
            <a:r>
              <a:rPr lang="ja-JP" altLang="en-US" noProof="0" dirty="0"/>
              <a:t>マスター タイトルの書式設定</a:t>
            </a:r>
          </a:p>
        </p:txBody>
      </p:sp>
      <p:sp>
        <p:nvSpPr>
          <p:cNvPr id="8" name="円/楕円 16">
            <a:extLst>
              <a:ext uri="{FF2B5EF4-FFF2-40B4-BE49-F238E27FC236}">
                <a16:creationId xmlns:a16="http://schemas.microsoft.com/office/drawing/2014/main" id="{8725921A-0ED5-431E-899C-28A6920B5029}"/>
              </a:ext>
            </a:extLst>
          </p:cNvPr>
          <p:cNvSpPr/>
          <p:nvPr userDrawn="1"/>
        </p:nvSpPr>
        <p:spPr>
          <a:xfrm>
            <a:off x="-936185" y="1731521"/>
            <a:ext cx="3298372" cy="3298372"/>
          </a:xfrm>
          <a:prstGeom prst="ellipse">
            <a:avLst/>
          </a:prstGeom>
          <a:noFill/>
          <a:ln w="19050">
            <a:solidFill>
              <a:srgbClr val="33A1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9" name="円/楕円 17">
            <a:extLst>
              <a:ext uri="{FF2B5EF4-FFF2-40B4-BE49-F238E27FC236}">
                <a16:creationId xmlns:a16="http://schemas.microsoft.com/office/drawing/2014/main" id="{EE8B169A-8A2F-4425-A9A1-1B828428B434}"/>
              </a:ext>
            </a:extLst>
          </p:cNvPr>
          <p:cNvSpPr/>
          <p:nvPr userDrawn="1"/>
        </p:nvSpPr>
        <p:spPr>
          <a:xfrm>
            <a:off x="-122428" y="5143744"/>
            <a:ext cx="1268186" cy="1268186"/>
          </a:xfrm>
          <a:prstGeom prst="ellipse">
            <a:avLst/>
          </a:prstGeom>
          <a:noFill/>
          <a:ln w="19050">
            <a:solidFill>
              <a:srgbClr val="33A1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0" name="Footer Placeholder 4"/>
          <p:cNvSpPr>
            <a:spLocks noGrp="1"/>
          </p:cNvSpPr>
          <p:nvPr>
            <p:ph type="ftr" sz="quarter" idx="3"/>
          </p:nvPr>
        </p:nvSpPr>
        <p:spPr>
          <a:xfrm>
            <a:off x="8658607" y="-17093"/>
            <a:ext cx="1330414" cy="213645"/>
          </a:xfrm>
          <a:prstGeom prst="rect">
            <a:avLst/>
          </a:prstGeom>
        </p:spPr>
        <p:txBody>
          <a:bodyPr vert="horz" lIns="91440" tIns="45720" rIns="91440" bIns="45720" rtlCol="0" anchor="ctr"/>
          <a:lstStyle>
            <a:lvl1pPr algn="r">
              <a:defRPr sz="1200">
                <a:solidFill>
                  <a:schemeClr val="tx1">
                    <a:tint val="75000"/>
                  </a:schemeClr>
                </a:solidFill>
                <a:latin typeface="+mn-ea"/>
                <a:ea typeface="+mn-ea"/>
              </a:defRPr>
            </a:lvl1pPr>
          </a:lstStyle>
          <a:p>
            <a:r>
              <a:rPr kumimoji="1" lang="en-US" altLang="ja-JP" dirty="0"/>
              <a:t>2022.12.15</a:t>
            </a:r>
            <a:r>
              <a:rPr kumimoji="1" lang="ja-JP" altLang="en-US" dirty="0"/>
              <a:t>版</a:t>
            </a:r>
          </a:p>
        </p:txBody>
      </p:sp>
    </p:spTree>
    <p:extLst>
      <p:ext uri="{BB962C8B-B14F-4D97-AF65-F5344CB8AC3E}">
        <p14:creationId xmlns:p14="http://schemas.microsoft.com/office/powerpoint/2010/main" val="2206616972"/>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正方形/長方形 1"/>
          <p:cNvSpPr/>
          <p:nvPr userDrawn="1"/>
        </p:nvSpPr>
        <p:spPr>
          <a:xfrm>
            <a:off x="396765" y="2574401"/>
            <a:ext cx="9112469" cy="902836"/>
          </a:xfrm>
          <a:prstGeom prst="rect">
            <a:avLst/>
          </a:prstGeom>
          <a:solidFill>
            <a:srgbClr val="00419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タイトル 1">
            <a:extLst>
              <a:ext uri="{FF2B5EF4-FFF2-40B4-BE49-F238E27FC236}">
                <a16:creationId xmlns:a16="http://schemas.microsoft.com/office/drawing/2014/main" id="{620DE157-5EE1-4EA0-81F6-327024E6EEFE}"/>
              </a:ext>
            </a:extLst>
          </p:cNvPr>
          <p:cNvSpPr>
            <a:spLocks noGrp="1"/>
          </p:cNvSpPr>
          <p:nvPr>
            <p:ph type="title" hasCustomPrompt="1"/>
          </p:nvPr>
        </p:nvSpPr>
        <p:spPr>
          <a:xfrm>
            <a:off x="638133" y="2696049"/>
            <a:ext cx="8648480" cy="654338"/>
          </a:xfrm>
        </p:spPr>
        <p:txBody>
          <a:bodyPr anchor="ctr">
            <a:normAutofit/>
          </a:bodyPr>
          <a:lstStyle>
            <a:lvl1pPr algn="ctr">
              <a:defRPr sz="3200" b="0">
                <a:solidFill>
                  <a:schemeClr val="bg1"/>
                </a:solidFill>
                <a:latin typeface="ＭＳ ゴシック" panose="020B0609070205080204" pitchFamily="49" charset="-128"/>
                <a:ea typeface="ＭＳ ゴシック" panose="020B0609070205080204" pitchFamily="49" charset="-128"/>
              </a:defRPr>
            </a:lvl1pPr>
          </a:lstStyle>
          <a:p>
            <a:r>
              <a:rPr kumimoji="1" lang="ja-JP" altLang="en-US" dirty="0"/>
              <a:t>資料名称</a:t>
            </a:r>
          </a:p>
        </p:txBody>
      </p:sp>
      <p:sp>
        <p:nvSpPr>
          <p:cNvPr id="20" name="テキスト プレースホルダー 12">
            <a:extLst>
              <a:ext uri="{FF2B5EF4-FFF2-40B4-BE49-F238E27FC236}">
                <a16:creationId xmlns:a16="http://schemas.microsoft.com/office/drawing/2014/main" id="{B7E649F9-F150-4C65-8EF8-5894A2C8D04B}"/>
              </a:ext>
            </a:extLst>
          </p:cNvPr>
          <p:cNvSpPr>
            <a:spLocks noGrp="1"/>
          </p:cNvSpPr>
          <p:nvPr>
            <p:ph type="body" sz="quarter" idx="13" hasCustomPrompt="1"/>
          </p:nvPr>
        </p:nvSpPr>
        <p:spPr>
          <a:xfrm>
            <a:off x="638133" y="2175592"/>
            <a:ext cx="8648480" cy="398809"/>
          </a:xfrm>
        </p:spPr>
        <p:txBody>
          <a:bodyPr anchor="ctr">
            <a:noAutofit/>
          </a:bodyPr>
          <a:lstStyle>
            <a:lvl1pPr marL="0" indent="0">
              <a:buNone/>
              <a:defRPr sz="2400">
                <a:solidFill>
                  <a:schemeClr val="bg1"/>
                </a:solidFill>
                <a:latin typeface="ＭＳ ゴシック" panose="020B0609070205080204" pitchFamily="49" charset="-128"/>
                <a:ea typeface="ＭＳ ゴシック" panose="020B0609070205080204" pitchFamily="49" charset="-128"/>
              </a:defRPr>
            </a:lvl1pPr>
          </a:lstStyle>
          <a:p>
            <a:pPr lvl="0"/>
            <a:r>
              <a:rPr kumimoji="1" lang="ja-JP" altLang="en-US" dirty="0"/>
              <a:t>業務名称</a:t>
            </a:r>
            <a:endParaRPr kumimoji="1" lang="en-US" altLang="ja-JP" dirty="0"/>
          </a:p>
        </p:txBody>
      </p:sp>
      <p:sp>
        <p:nvSpPr>
          <p:cNvPr id="14"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2040984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cxnSp>
        <p:nvCxnSpPr>
          <p:cNvPr id="8" name="直線コネクタ 7">
            <a:extLst>
              <a:ext uri="{FF2B5EF4-FFF2-40B4-BE49-F238E27FC236}">
                <a16:creationId xmlns:a16="http://schemas.microsoft.com/office/drawing/2014/main" id="{EED4A916-229F-4D68-B1CA-918B9E6F994E}"/>
              </a:ext>
            </a:extLst>
          </p:cNvPr>
          <p:cNvCxnSpPr>
            <a:cxnSpLocks/>
          </p:cNvCxnSpPr>
          <p:nvPr userDrawn="1"/>
        </p:nvCxnSpPr>
        <p:spPr>
          <a:xfrm>
            <a:off x="638133" y="3377420"/>
            <a:ext cx="8648480" cy="34696"/>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テキスト プレースホルダー 12">
            <a:extLst>
              <a:ext uri="{FF2B5EF4-FFF2-40B4-BE49-F238E27FC236}">
                <a16:creationId xmlns:a16="http://schemas.microsoft.com/office/drawing/2014/main" id="{B7E649F9-F150-4C65-8EF8-5894A2C8D04B}"/>
              </a:ext>
            </a:extLst>
          </p:cNvPr>
          <p:cNvSpPr>
            <a:spLocks noGrp="1"/>
          </p:cNvSpPr>
          <p:nvPr>
            <p:ph type="body" sz="quarter" idx="13" hasCustomPrompt="1"/>
          </p:nvPr>
        </p:nvSpPr>
        <p:spPr>
          <a:xfrm>
            <a:off x="638133" y="2853612"/>
            <a:ext cx="8648480" cy="398809"/>
          </a:xfrm>
        </p:spPr>
        <p:txBody>
          <a:bodyPr anchor="ctr">
            <a:noAutofit/>
          </a:bodyPr>
          <a:lstStyle>
            <a:lvl1pPr marL="0" indent="0">
              <a:buNone/>
              <a:defRPr sz="2400">
                <a:solidFill>
                  <a:schemeClr val="tx1"/>
                </a:solidFill>
                <a:latin typeface="ＭＳ ゴシック" panose="020B0609070205080204" pitchFamily="49" charset="-128"/>
                <a:ea typeface="ＭＳ ゴシック" panose="020B0609070205080204" pitchFamily="49" charset="-128"/>
              </a:defRPr>
            </a:lvl1pPr>
          </a:lstStyle>
          <a:p>
            <a:pPr lvl="0"/>
            <a:r>
              <a:rPr kumimoji="1" lang="ja-JP" altLang="en-US" dirty="0"/>
              <a:t>章の名称</a:t>
            </a:r>
            <a:endParaRPr kumimoji="1" lang="en-US" altLang="ja-JP" dirty="0"/>
          </a:p>
        </p:txBody>
      </p:sp>
      <p:sp>
        <p:nvSpPr>
          <p:cNvPr id="14"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39575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48DEC90F-B50A-4FD3-84C7-6DF53D8C0224}"/>
              </a:ext>
            </a:extLst>
          </p:cNvPr>
          <p:cNvCxnSpPr/>
          <p:nvPr userDrawn="1"/>
        </p:nvCxnSpPr>
        <p:spPr>
          <a:xfrm>
            <a:off x="0" y="639101"/>
            <a:ext cx="99060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8" name="テキスト プレースホルダー 12">
            <a:extLst>
              <a:ext uri="{FF2B5EF4-FFF2-40B4-BE49-F238E27FC236}">
                <a16:creationId xmlns:a16="http://schemas.microsoft.com/office/drawing/2014/main" id="{745834F0-E8CA-4508-B8C9-62DF02512FEC}"/>
              </a:ext>
            </a:extLst>
          </p:cNvPr>
          <p:cNvSpPr>
            <a:spLocks noGrp="1"/>
          </p:cNvSpPr>
          <p:nvPr>
            <p:ph type="body" sz="quarter" idx="16" hasCustomPrompt="1"/>
          </p:nvPr>
        </p:nvSpPr>
        <p:spPr>
          <a:xfrm>
            <a:off x="109057" y="155279"/>
            <a:ext cx="9722841" cy="360000"/>
          </a:xfrm>
        </p:spPr>
        <p:txBody>
          <a:bodyPr lIns="72000" tIns="36000" rIns="72000" bIns="36000" anchor="ctr">
            <a:noAutofit/>
          </a:bodyPr>
          <a:lstStyle>
            <a:lvl1pPr marL="0" indent="0">
              <a:buNone/>
              <a:defRPr sz="2400" b="1">
                <a:solidFill>
                  <a:schemeClr val="accent1"/>
                </a:solidFill>
                <a:latin typeface="ＭＳ ゴシック" panose="020B0609070205080204" pitchFamily="49" charset="-128"/>
                <a:ea typeface="ＭＳ ゴシック" panose="020B0609070205080204" pitchFamily="49" charset="-128"/>
              </a:defRPr>
            </a:lvl1pPr>
          </a:lstStyle>
          <a:p>
            <a:pPr lvl="0"/>
            <a:r>
              <a:rPr kumimoji="1" lang="en-US" altLang="ja-JP" dirty="0"/>
              <a:t>T2</a:t>
            </a:r>
          </a:p>
        </p:txBody>
      </p:sp>
      <p:sp>
        <p:nvSpPr>
          <p:cNvPr id="13"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3121280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2_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16"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541344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14"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3094137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42" y="365129"/>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42"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60"/>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281367" y="6356360"/>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368743673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61" r:id="rId5"/>
    <p:sldLayoutId id="2147483669" r:id="rId6"/>
    <p:sldLayoutId id="2147483670" r:id="rId7"/>
    <p:sldLayoutId id="2147483671" r:id="rId8"/>
    <p:sldLayoutId id="2147483673" r:id="rId9"/>
  </p:sldLayoutIdLst>
  <p:hf hdr="0" ftr="0" dt="0"/>
  <p:txStyles>
    <p:title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97" indent="-228597" algn="l" defTabSz="914384"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88" indent="-228597" algn="l" defTabSz="914384"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80" indent="-228597" algn="l" defTabSz="914384"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72"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64"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56"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49"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40"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33"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384" rtl="0" eaLnBrk="1" latinLnBrk="0" hangingPunct="1">
        <a:defRPr kumimoji="1" sz="1800" kern="1200">
          <a:solidFill>
            <a:schemeClr val="tx1"/>
          </a:solidFill>
          <a:latin typeface="+mn-lt"/>
          <a:ea typeface="+mn-ea"/>
          <a:cs typeface="+mn-cs"/>
        </a:defRPr>
      </a:lvl1pPr>
      <a:lvl2pPr marL="457193" algn="l" defTabSz="914384" rtl="0" eaLnBrk="1" latinLnBrk="0" hangingPunct="1">
        <a:defRPr kumimoji="1" sz="1800" kern="1200">
          <a:solidFill>
            <a:schemeClr val="tx1"/>
          </a:solidFill>
          <a:latin typeface="+mn-lt"/>
          <a:ea typeface="+mn-ea"/>
          <a:cs typeface="+mn-cs"/>
        </a:defRPr>
      </a:lvl2pPr>
      <a:lvl3pPr marL="914384" algn="l" defTabSz="914384" rtl="0" eaLnBrk="1" latinLnBrk="0" hangingPunct="1">
        <a:defRPr kumimoji="1" sz="1800" kern="1200">
          <a:solidFill>
            <a:schemeClr val="tx1"/>
          </a:solidFill>
          <a:latin typeface="+mn-lt"/>
          <a:ea typeface="+mn-ea"/>
          <a:cs typeface="+mn-cs"/>
        </a:defRPr>
      </a:lvl3pPr>
      <a:lvl4pPr marL="1371577" algn="l" defTabSz="914384" rtl="0" eaLnBrk="1" latinLnBrk="0" hangingPunct="1">
        <a:defRPr kumimoji="1" sz="1800" kern="1200">
          <a:solidFill>
            <a:schemeClr val="tx1"/>
          </a:solidFill>
          <a:latin typeface="+mn-lt"/>
          <a:ea typeface="+mn-ea"/>
          <a:cs typeface="+mn-cs"/>
        </a:defRPr>
      </a:lvl4pPr>
      <a:lvl5pPr marL="1828767" algn="l" defTabSz="914384" rtl="0" eaLnBrk="1" latinLnBrk="0" hangingPunct="1">
        <a:defRPr kumimoji="1" sz="1800" kern="1200">
          <a:solidFill>
            <a:schemeClr val="tx1"/>
          </a:solidFill>
          <a:latin typeface="+mn-lt"/>
          <a:ea typeface="+mn-ea"/>
          <a:cs typeface="+mn-cs"/>
        </a:defRPr>
      </a:lvl5pPr>
      <a:lvl6pPr marL="2285961" algn="l" defTabSz="914384" rtl="0" eaLnBrk="1" latinLnBrk="0" hangingPunct="1">
        <a:defRPr kumimoji="1" sz="1800" kern="1200">
          <a:solidFill>
            <a:schemeClr val="tx1"/>
          </a:solidFill>
          <a:latin typeface="+mn-lt"/>
          <a:ea typeface="+mn-ea"/>
          <a:cs typeface="+mn-cs"/>
        </a:defRPr>
      </a:lvl6pPr>
      <a:lvl7pPr marL="2743152" algn="l" defTabSz="914384" rtl="0" eaLnBrk="1" latinLnBrk="0" hangingPunct="1">
        <a:defRPr kumimoji="1" sz="1800" kern="1200">
          <a:solidFill>
            <a:schemeClr val="tx1"/>
          </a:solidFill>
          <a:latin typeface="+mn-lt"/>
          <a:ea typeface="+mn-ea"/>
          <a:cs typeface="+mn-cs"/>
        </a:defRPr>
      </a:lvl7pPr>
      <a:lvl8pPr marL="3200344" algn="l" defTabSz="914384" rtl="0" eaLnBrk="1" latinLnBrk="0" hangingPunct="1">
        <a:defRPr kumimoji="1" sz="1800" kern="1200">
          <a:solidFill>
            <a:schemeClr val="tx1"/>
          </a:solidFill>
          <a:latin typeface="+mn-lt"/>
          <a:ea typeface="+mn-ea"/>
          <a:cs typeface="+mn-cs"/>
        </a:defRPr>
      </a:lvl8pPr>
      <a:lvl9pPr marL="3657537" algn="l" defTabSz="914384"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5"/>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E6B26A-F333-4671-8EC9-FE0F88FDBA6E}" type="datetimeFigureOut">
              <a:rPr kumimoji="1" lang="ja-JP" altLang="en-US" smtClean="0"/>
              <a:t>2023/3/22</a:t>
            </a:fld>
            <a:endParaRPr kumimoji="1" lang="ja-JP" altLang="en-US"/>
          </a:p>
        </p:txBody>
      </p:sp>
      <p:sp>
        <p:nvSpPr>
          <p:cNvPr id="5" name="フッター プレースホルダー 4"/>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0"/>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99695734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4"/>
          <p:cNvSpPr txBox="1">
            <a:spLocks/>
          </p:cNvSpPr>
          <p:nvPr/>
        </p:nvSpPr>
        <p:spPr>
          <a:xfrm>
            <a:off x="2448232" y="5833908"/>
            <a:ext cx="7457768" cy="809319"/>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4000"/>
              </a:lnSpc>
            </a:pPr>
            <a:r>
              <a:rPr lang="ja-JP" altLang="en-US" sz="2000" b="1" dirty="0">
                <a:solidFill>
                  <a:srgbClr val="004196"/>
                </a:solidFill>
                <a:latin typeface="+mn-ea"/>
                <a:ea typeface="+mn-ea"/>
              </a:rPr>
              <a:t>　</a:t>
            </a:r>
            <a:endParaRPr lang="ja-JP" altLang="en-US" sz="2400" b="1" dirty="0">
              <a:solidFill>
                <a:srgbClr val="004196"/>
              </a:solidFill>
              <a:latin typeface="+mn-ea"/>
              <a:ea typeface="+mn-ea"/>
            </a:endParaRPr>
          </a:p>
        </p:txBody>
      </p:sp>
      <p:sp>
        <p:nvSpPr>
          <p:cNvPr id="11" name="タイトル 4"/>
          <p:cNvSpPr txBox="1">
            <a:spLocks/>
          </p:cNvSpPr>
          <p:nvPr/>
        </p:nvSpPr>
        <p:spPr>
          <a:xfrm>
            <a:off x="2448232" y="5889325"/>
            <a:ext cx="7457768" cy="349243"/>
          </a:xfrm>
          <a:prstGeom prst="rect">
            <a:avLst/>
          </a:prstGeom>
        </p:spPr>
        <p:txBody>
          <a:bodyPr>
            <a:normAutofit fontScale="25000" lnSpcReduction="20000"/>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4000"/>
              </a:lnSpc>
            </a:pPr>
            <a:endParaRPr lang="ja-JP" altLang="en-US" sz="2400" b="1" dirty="0">
              <a:solidFill>
                <a:srgbClr val="004196"/>
              </a:solidFill>
              <a:latin typeface="+mn-ea"/>
              <a:ea typeface="+mn-ea"/>
            </a:endParaRPr>
          </a:p>
        </p:txBody>
      </p:sp>
      <p:sp>
        <p:nvSpPr>
          <p:cNvPr id="8" name="タイトル 4"/>
          <p:cNvSpPr txBox="1">
            <a:spLocks/>
          </p:cNvSpPr>
          <p:nvPr/>
        </p:nvSpPr>
        <p:spPr>
          <a:xfrm>
            <a:off x="4096659" y="277707"/>
            <a:ext cx="5680388" cy="1563700"/>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r">
              <a:lnSpc>
                <a:spcPts val="4000"/>
              </a:lnSpc>
            </a:pPr>
            <a:r>
              <a:rPr lang="en-US" altLang="ja-JP" sz="2800" b="1" dirty="0">
                <a:solidFill>
                  <a:srgbClr val="004196"/>
                </a:solidFill>
                <a:latin typeface="+mn-ea"/>
                <a:ea typeface="+mn-ea"/>
              </a:rPr>
              <a:t>『</a:t>
            </a:r>
            <a:r>
              <a:rPr lang="ja-JP" altLang="en-US" sz="2800" b="1" dirty="0">
                <a:solidFill>
                  <a:srgbClr val="004196"/>
                </a:solidFill>
                <a:latin typeface="+mn-ea"/>
                <a:ea typeface="+mn-ea"/>
              </a:rPr>
              <a:t>業種別支援の着眼点</a:t>
            </a:r>
            <a:r>
              <a:rPr lang="en-US" altLang="ja-JP" sz="2800" b="1" dirty="0">
                <a:solidFill>
                  <a:srgbClr val="004196"/>
                </a:solidFill>
                <a:latin typeface="+mn-ea"/>
                <a:ea typeface="+mn-ea"/>
              </a:rPr>
              <a:t>』</a:t>
            </a:r>
            <a:endParaRPr lang="en-US" altLang="ja-JP" sz="2000" b="1" dirty="0">
              <a:solidFill>
                <a:srgbClr val="004196"/>
              </a:solidFill>
              <a:latin typeface="+mn-ea"/>
              <a:ea typeface="+mn-ea"/>
            </a:endParaRPr>
          </a:p>
        </p:txBody>
      </p:sp>
      <p:sp>
        <p:nvSpPr>
          <p:cNvPr id="10" name="タイトル 4"/>
          <p:cNvSpPr txBox="1">
            <a:spLocks/>
          </p:cNvSpPr>
          <p:nvPr/>
        </p:nvSpPr>
        <p:spPr>
          <a:xfrm>
            <a:off x="3927364" y="717408"/>
            <a:ext cx="5683215" cy="643549"/>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r">
              <a:lnSpc>
                <a:spcPts val="4000"/>
              </a:lnSpc>
            </a:pPr>
            <a:r>
              <a:rPr lang="ja-JP" altLang="en-US" sz="1800" b="1" dirty="0">
                <a:solidFill>
                  <a:srgbClr val="004196"/>
                </a:solidFill>
                <a:latin typeface="+mn-ea"/>
                <a:ea typeface="+mn-ea"/>
              </a:rPr>
              <a:t>　</a:t>
            </a:r>
            <a:r>
              <a:rPr lang="en-US" altLang="ja-JP" sz="2000" b="1" dirty="0">
                <a:solidFill>
                  <a:srgbClr val="004196"/>
                </a:solidFill>
                <a:latin typeface="+mn-ea"/>
                <a:ea typeface="+mn-ea"/>
              </a:rPr>
              <a:t>2023</a:t>
            </a:r>
            <a:r>
              <a:rPr lang="ja-JP" altLang="en-US" sz="2000" b="1" dirty="0">
                <a:solidFill>
                  <a:srgbClr val="004196"/>
                </a:solidFill>
                <a:latin typeface="+mn-ea"/>
                <a:ea typeface="+mn-ea"/>
              </a:rPr>
              <a:t>（令和５）年３月</a:t>
            </a:r>
            <a:endParaRPr lang="ja-JP" altLang="en-US" sz="2400" b="1" dirty="0">
              <a:solidFill>
                <a:srgbClr val="004196"/>
              </a:solidFill>
              <a:latin typeface="+mn-ea"/>
              <a:ea typeface="+mn-ea"/>
            </a:endParaRPr>
          </a:p>
        </p:txBody>
      </p:sp>
      <p:sp>
        <p:nvSpPr>
          <p:cNvPr id="15" name="タイトル 2"/>
          <p:cNvSpPr txBox="1">
            <a:spLocks/>
          </p:cNvSpPr>
          <p:nvPr/>
        </p:nvSpPr>
        <p:spPr>
          <a:xfrm>
            <a:off x="2354502" y="2217556"/>
            <a:ext cx="7645228" cy="1810353"/>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pPr algn="ctr"/>
            <a:r>
              <a:rPr lang="ja-JP" altLang="en-US" sz="4000" dirty="0"/>
              <a:t>運送業</a:t>
            </a:r>
          </a:p>
        </p:txBody>
      </p:sp>
      <p:sp>
        <p:nvSpPr>
          <p:cNvPr id="16" name="タイトル 4"/>
          <p:cNvSpPr txBox="1">
            <a:spLocks/>
          </p:cNvSpPr>
          <p:nvPr/>
        </p:nvSpPr>
        <p:spPr>
          <a:xfrm>
            <a:off x="2260772" y="5741106"/>
            <a:ext cx="7832688" cy="1580868"/>
          </a:xfrm>
          <a:prstGeom prst="rect">
            <a:avLst/>
          </a:prstGeom>
        </p:spPr>
        <p:txBody>
          <a:bodyPr>
            <a:no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2000"/>
              </a:lnSpc>
            </a:pPr>
            <a:r>
              <a:rPr lang="ja-JP" altLang="en-US" sz="1400" b="1" dirty="0">
                <a:solidFill>
                  <a:srgbClr val="004196"/>
                </a:solidFill>
                <a:latin typeface="+mn-ea"/>
                <a:ea typeface="+mn-ea"/>
              </a:rPr>
              <a:t>金融庁の委託事業である</a:t>
            </a:r>
            <a:r>
              <a:rPr lang="en-US" altLang="ja-JP" sz="1400" b="1" dirty="0">
                <a:solidFill>
                  <a:srgbClr val="004196"/>
                </a:solidFill>
                <a:latin typeface="+mn-ea"/>
                <a:ea typeface="+mn-ea"/>
              </a:rPr>
              <a:t>『</a:t>
            </a:r>
            <a:r>
              <a:rPr lang="ja-JP" altLang="en-US" sz="1400" b="1" dirty="0">
                <a:solidFill>
                  <a:srgbClr val="004196"/>
                </a:solidFill>
                <a:latin typeface="+mn-ea"/>
                <a:ea typeface="+mn-ea"/>
              </a:rPr>
              <a:t>令和</a:t>
            </a:r>
            <a:r>
              <a:rPr lang="en-US" altLang="ja-JP" sz="1400" b="1" dirty="0">
                <a:solidFill>
                  <a:srgbClr val="004196"/>
                </a:solidFill>
                <a:latin typeface="+mn-ea"/>
                <a:ea typeface="+mn-ea"/>
              </a:rPr>
              <a:t>4</a:t>
            </a:r>
            <a:r>
              <a:rPr lang="ja-JP" altLang="en-US" sz="1400" b="1" dirty="0">
                <a:solidFill>
                  <a:srgbClr val="004196"/>
                </a:solidFill>
                <a:latin typeface="+mn-ea"/>
                <a:ea typeface="+mn-ea"/>
              </a:rPr>
              <a:t>年度「業種別の経営改善支援の効率化に向けた委託調査」</a:t>
            </a:r>
            <a:r>
              <a:rPr lang="en-US" altLang="ja-JP" sz="1400" b="1" dirty="0">
                <a:solidFill>
                  <a:srgbClr val="004196"/>
                </a:solidFill>
                <a:latin typeface="+mn-ea"/>
                <a:ea typeface="+mn-ea"/>
              </a:rPr>
              <a:t>』</a:t>
            </a:r>
          </a:p>
          <a:p>
            <a:pPr algn="ctr">
              <a:lnSpc>
                <a:spcPts val="2000"/>
              </a:lnSpc>
            </a:pPr>
            <a:r>
              <a:rPr lang="ja-JP" altLang="en-US" sz="1400" b="1" dirty="0">
                <a:solidFill>
                  <a:srgbClr val="004196"/>
                </a:solidFill>
                <a:latin typeface="+mn-ea"/>
                <a:ea typeface="+mn-ea"/>
              </a:rPr>
              <a:t>において、公益財団法人 日本生産性本部が作成したものです。</a:t>
            </a:r>
            <a:endParaRPr lang="en-US" altLang="ja-JP" sz="1400" b="1" dirty="0">
              <a:solidFill>
                <a:srgbClr val="004196"/>
              </a:solidFill>
              <a:latin typeface="+mn-ea"/>
              <a:ea typeface="+mn-ea"/>
            </a:endParaRPr>
          </a:p>
        </p:txBody>
      </p:sp>
    </p:spTree>
    <p:extLst>
      <p:ext uri="{BB962C8B-B14F-4D97-AF65-F5344CB8AC3E}">
        <p14:creationId xmlns:p14="http://schemas.microsoft.com/office/powerpoint/2010/main" val="5815989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4"/>
          <p:cNvSpPr txBox="1">
            <a:spLocks/>
          </p:cNvSpPr>
          <p:nvPr/>
        </p:nvSpPr>
        <p:spPr>
          <a:xfrm>
            <a:off x="2260772" y="5741106"/>
            <a:ext cx="7832688" cy="822254"/>
          </a:xfrm>
          <a:prstGeom prst="rect">
            <a:avLst/>
          </a:prstGeom>
        </p:spPr>
        <p:txBody>
          <a:bodyPr>
            <a:no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2000"/>
              </a:lnSpc>
            </a:pPr>
            <a:r>
              <a:rPr lang="ja-JP" altLang="en-US" sz="1400" b="1" dirty="0">
                <a:solidFill>
                  <a:srgbClr val="004196"/>
                </a:solidFill>
                <a:latin typeface="+mn-ea"/>
                <a:ea typeface="+mn-ea"/>
              </a:rPr>
              <a:t>金融庁の委託事業である</a:t>
            </a:r>
            <a:r>
              <a:rPr lang="en-US" altLang="ja-JP" sz="1400" b="1" dirty="0">
                <a:solidFill>
                  <a:srgbClr val="004196"/>
                </a:solidFill>
                <a:latin typeface="+mn-ea"/>
                <a:ea typeface="+mn-ea"/>
              </a:rPr>
              <a:t>『</a:t>
            </a:r>
            <a:r>
              <a:rPr lang="ja-JP" altLang="en-US" sz="1400" b="1" dirty="0">
                <a:solidFill>
                  <a:srgbClr val="004196"/>
                </a:solidFill>
                <a:latin typeface="+mn-ea"/>
                <a:ea typeface="+mn-ea"/>
              </a:rPr>
              <a:t>令和</a:t>
            </a:r>
            <a:r>
              <a:rPr lang="en-US" altLang="ja-JP" sz="1400" b="1" dirty="0">
                <a:solidFill>
                  <a:srgbClr val="004196"/>
                </a:solidFill>
                <a:latin typeface="+mn-ea"/>
                <a:ea typeface="+mn-ea"/>
              </a:rPr>
              <a:t>4</a:t>
            </a:r>
            <a:r>
              <a:rPr lang="ja-JP" altLang="en-US" sz="1400" b="1" dirty="0">
                <a:solidFill>
                  <a:srgbClr val="004196"/>
                </a:solidFill>
                <a:latin typeface="+mn-ea"/>
                <a:ea typeface="+mn-ea"/>
              </a:rPr>
              <a:t>年度「業種別の経営改善支援の効率化に向けた委託調査」</a:t>
            </a:r>
            <a:r>
              <a:rPr lang="en-US" altLang="ja-JP" sz="1400" b="1" dirty="0">
                <a:solidFill>
                  <a:srgbClr val="004196"/>
                </a:solidFill>
                <a:latin typeface="+mn-ea"/>
                <a:ea typeface="+mn-ea"/>
              </a:rPr>
              <a:t>』</a:t>
            </a:r>
          </a:p>
          <a:p>
            <a:pPr algn="ctr">
              <a:lnSpc>
                <a:spcPts val="2000"/>
              </a:lnSpc>
            </a:pPr>
            <a:r>
              <a:rPr lang="ja-JP" altLang="en-US" sz="1400" b="1" dirty="0">
                <a:solidFill>
                  <a:srgbClr val="004196"/>
                </a:solidFill>
                <a:latin typeface="+mn-ea"/>
                <a:ea typeface="+mn-ea"/>
              </a:rPr>
              <a:t>において、公益財団法人 日本生産性本部が作成したものです。</a:t>
            </a:r>
            <a:endParaRPr lang="en-US" altLang="ja-JP" sz="1400" b="1" dirty="0">
              <a:solidFill>
                <a:srgbClr val="004196"/>
              </a:solidFill>
              <a:latin typeface="+mn-ea"/>
              <a:ea typeface="+mn-ea"/>
            </a:endParaRPr>
          </a:p>
        </p:txBody>
      </p:sp>
    </p:spTree>
    <p:extLst>
      <p:ext uri="{BB962C8B-B14F-4D97-AF65-F5344CB8AC3E}">
        <p14:creationId xmlns:p14="http://schemas.microsoft.com/office/powerpoint/2010/main" val="2053485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4294967295"/>
          </p:nvPr>
        </p:nvSpPr>
        <p:spPr>
          <a:xfrm>
            <a:off x="9418638" y="6494463"/>
            <a:ext cx="487362" cy="363537"/>
          </a:xfrm>
        </p:spPr>
        <p:txBody>
          <a:bodyPr/>
          <a:lstStyle/>
          <a:p>
            <a:fld id="{CAE0F744-F338-469C-81DD-7D82C9B8CA64}" type="slidenum">
              <a:rPr kumimoji="1" lang="ja-JP" altLang="en-US" smtClean="0"/>
              <a:t>53</a:t>
            </a:fld>
            <a:endParaRPr kumimoji="1" lang="ja-JP" altLang="en-US"/>
          </a:p>
        </p:txBody>
      </p:sp>
      <p:sp>
        <p:nvSpPr>
          <p:cNvPr id="5" name="正方形/長方形 4"/>
          <p:cNvSpPr/>
          <p:nvPr/>
        </p:nvSpPr>
        <p:spPr>
          <a:xfrm>
            <a:off x="368515" y="3548447"/>
            <a:ext cx="6547962" cy="1169551"/>
          </a:xfrm>
          <a:prstGeom prst="rect">
            <a:avLst/>
          </a:prstGeom>
        </p:spPr>
        <p:txBody>
          <a:bodyPr wrap="square">
            <a:spAutoFit/>
          </a:bodyPr>
          <a:lstStyle/>
          <a:p>
            <a:r>
              <a:rPr kumimoji="1" lang="ja-JP" altLang="en-US" sz="1400">
                <a:latin typeface="游ゴシック" panose="020B0400000000000000" pitchFamily="50" charset="-128"/>
              </a:rPr>
              <a:t>　業種</a:t>
            </a:r>
            <a:r>
              <a:rPr kumimoji="1" lang="ja-JP" altLang="en-US" sz="1400" dirty="0">
                <a:latin typeface="游ゴシック" panose="020B0400000000000000" pitchFamily="50" charset="-128"/>
              </a:rPr>
              <a:t>別に事業者支援の「入口」となりうるポイントにフォーカスしています。また、事業者支援の実務家の方々の知見・ノウハウを取りまとめたものであり、実務者の主観的な表現等を含みます。</a:t>
            </a:r>
          </a:p>
          <a:p>
            <a:r>
              <a:rPr kumimoji="1" lang="ja-JP" altLang="en-US" sz="1400">
                <a:latin typeface="游ゴシック" panose="020B0400000000000000" pitchFamily="50" charset="-128"/>
              </a:rPr>
              <a:t>　本書</a:t>
            </a:r>
            <a:r>
              <a:rPr kumimoji="1" lang="ja-JP" altLang="en-US" sz="1400" dirty="0">
                <a:latin typeface="游ゴシック" panose="020B0400000000000000" pitchFamily="50" charset="-128"/>
              </a:rPr>
              <a:t>を出発点として、用途に応じてそれぞれの組織・個人で、内容の追加等の工夫を加えながら活用いただくことを期待しています。</a:t>
            </a:r>
          </a:p>
        </p:txBody>
      </p:sp>
      <p:sp>
        <p:nvSpPr>
          <p:cNvPr id="6" name="タイトル 2"/>
          <p:cNvSpPr txBox="1">
            <a:spLocks/>
          </p:cNvSpPr>
          <p:nvPr/>
        </p:nvSpPr>
        <p:spPr>
          <a:xfrm>
            <a:off x="363258" y="2490031"/>
            <a:ext cx="6912000" cy="658535"/>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r>
              <a:rPr lang="ja-JP" altLang="en-US" dirty="0"/>
              <a:t>７　運送業</a:t>
            </a:r>
          </a:p>
        </p:txBody>
      </p:sp>
      <p:sp>
        <p:nvSpPr>
          <p:cNvPr id="8" name="タイトル 1"/>
          <p:cNvSpPr txBox="1">
            <a:spLocks/>
          </p:cNvSpPr>
          <p:nvPr/>
        </p:nvSpPr>
        <p:spPr>
          <a:xfrm>
            <a:off x="373770" y="1764820"/>
            <a:ext cx="6912000" cy="658535"/>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r>
              <a:rPr lang="en-US" altLang="ja-JP" sz="2000" dirty="0"/>
              <a:t>『</a:t>
            </a:r>
            <a:r>
              <a:rPr lang="ja-JP" altLang="en-US" sz="2000" dirty="0"/>
              <a:t>業種別支援の着眼点</a:t>
            </a:r>
            <a:r>
              <a:rPr lang="en-US" altLang="ja-JP" sz="2000" dirty="0"/>
              <a:t>』</a:t>
            </a:r>
            <a:r>
              <a:rPr lang="ja-JP" altLang="en-US" sz="2000" dirty="0"/>
              <a:t>　</a:t>
            </a:r>
            <a:r>
              <a:rPr lang="en-US" altLang="ja-JP" sz="2000" dirty="0"/>
              <a:t>2023</a:t>
            </a:r>
            <a:r>
              <a:rPr lang="ja-JP" altLang="en-US" sz="2000" dirty="0"/>
              <a:t>（令和５）年３月</a:t>
            </a:r>
            <a:endParaRPr lang="ja-JP" altLang="en-US" sz="2400" dirty="0"/>
          </a:p>
        </p:txBody>
      </p:sp>
    </p:spTree>
    <p:extLst>
      <p:ext uri="{BB962C8B-B14F-4D97-AF65-F5344CB8AC3E}">
        <p14:creationId xmlns:p14="http://schemas.microsoft.com/office/powerpoint/2010/main" val="2754491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dirty="0">
                <a:latin typeface="+mn-ea"/>
              </a:rPr>
              <a:t>中小</a:t>
            </a:r>
            <a:r>
              <a:rPr kumimoji="1" lang="ja-JP" altLang="en-US" sz="2600" b="1" u="sng" dirty="0">
                <a:latin typeface="+mn-ea"/>
              </a:rPr>
              <a:t>運送業</a:t>
            </a:r>
            <a:r>
              <a:rPr kumimoji="1" lang="ja-JP" altLang="en-US" b="1" u="sng" dirty="0">
                <a:latin typeface="+mn-ea"/>
              </a:rPr>
              <a:t>の目利き（決算</a:t>
            </a:r>
            <a:r>
              <a:rPr kumimoji="1" lang="ja-JP" altLang="en-US" b="1" u="sng">
                <a:latin typeface="+mn-ea"/>
              </a:rPr>
              <a:t>資料編）　その</a:t>
            </a:r>
            <a:r>
              <a:rPr kumimoji="1" lang="ja-JP" altLang="en-US" b="1" u="sng" dirty="0">
                <a:latin typeface="+mn-ea"/>
              </a:rPr>
              <a:t>１</a:t>
            </a:r>
          </a:p>
        </p:txBody>
      </p:sp>
      <p:sp>
        <p:nvSpPr>
          <p:cNvPr id="5" name="テキスト ボックス 4">
            <a:extLst>
              <a:ext uri="{FF2B5EF4-FFF2-40B4-BE49-F238E27FC236}">
                <a16:creationId xmlns:a16="http://schemas.microsoft.com/office/drawing/2014/main" id="{4B849F25-C05A-4664-B4D4-A95FFE37E46E}"/>
              </a:ext>
            </a:extLst>
          </p:cNvPr>
          <p:cNvSpPr txBox="1"/>
          <p:nvPr/>
        </p:nvSpPr>
        <p:spPr>
          <a:xfrm>
            <a:off x="174418" y="505148"/>
            <a:ext cx="8408864" cy="400110"/>
          </a:xfrm>
          <a:prstGeom prst="rect">
            <a:avLst/>
          </a:prstGeom>
          <a:noFill/>
        </p:spPr>
        <p:txBody>
          <a:bodyPr wrap="square" rtlCol="0">
            <a:spAutoFit/>
          </a:bodyPr>
          <a:lstStyle/>
          <a:p>
            <a:r>
              <a:rPr kumimoji="1" lang="ja-JP" altLang="en-US" sz="1000" dirty="0"/>
              <a:t>運送業とひとまとめでいっても、旅客運送業から海運業まで幅広くあります。今回は中小規模のトラック会社や建設関連の運送業にフォーカスします。燃料代の高騰等の外部要因により、損益が大きく影響されやすい面もありますが、基本的なポイントをまとめます。</a:t>
            </a:r>
            <a:endParaRPr kumimoji="1" lang="en-US" altLang="ja-JP" sz="1000" dirty="0"/>
          </a:p>
        </p:txBody>
      </p:sp>
      <p:grpSp>
        <p:nvGrpSpPr>
          <p:cNvPr id="6" name="グループ化 5">
            <a:extLst>
              <a:ext uri="{FF2B5EF4-FFF2-40B4-BE49-F238E27FC236}">
                <a16:creationId xmlns:a16="http://schemas.microsoft.com/office/drawing/2014/main" id="{9E9CEF83-42A8-7E77-6E0F-91F87C4B4EA8}"/>
              </a:ext>
            </a:extLst>
          </p:cNvPr>
          <p:cNvGrpSpPr/>
          <p:nvPr/>
        </p:nvGrpSpPr>
        <p:grpSpPr>
          <a:xfrm>
            <a:off x="281860" y="1080080"/>
            <a:ext cx="2877259" cy="720000"/>
            <a:chOff x="333374" y="789944"/>
            <a:chExt cx="2877259" cy="720000"/>
          </a:xfrm>
        </p:grpSpPr>
        <p:grpSp>
          <p:nvGrpSpPr>
            <p:cNvPr id="7" name="グループ化 6">
              <a:extLst>
                <a:ext uri="{FF2B5EF4-FFF2-40B4-BE49-F238E27FC236}">
                  <a16:creationId xmlns:a16="http://schemas.microsoft.com/office/drawing/2014/main" id="{1CFF13F4-8527-D034-FAC0-C102044428E3}"/>
                </a:ext>
              </a:extLst>
            </p:cNvPr>
            <p:cNvGrpSpPr/>
            <p:nvPr/>
          </p:nvGrpSpPr>
          <p:grpSpPr>
            <a:xfrm>
              <a:off x="333374" y="789944"/>
              <a:ext cx="1086938" cy="720000"/>
              <a:chOff x="295274" y="1523999"/>
              <a:chExt cx="1086938" cy="720000"/>
            </a:xfrm>
          </p:grpSpPr>
          <p:sp>
            <p:nvSpPr>
              <p:cNvPr id="9" name="楕円 8">
                <a:extLst>
                  <a:ext uri="{FF2B5EF4-FFF2-40B4-BE49-F238E27FC236}">
                    <a16:creationId xmlns:a16="http://schemas.microsoft.com/office/drawing/2014/main" id="{CCFA81E0-B6AB-5EDC-A409-E73E73CE8732}"/>
                  </a:ext>
                </a:extLst>
              </p:cNvPr>
              <p:cNvSpPr/>
              <p:nvPr/>
            </p:nvSpPr>
            <p:spPr>
              <a:xfrm>
                <a:off x="295274" y="1523999"/>
                <a:ext cx="720000" cy="720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DECAF29D-A8B6-D894-A2AB-77D3E96C6972}"/>
                  </a:ext>
                </a:extLst>
              </p:cNvPr>
              <p:cNvSpPr txBox="1"/>
              <p:nvPr/>
            </p:nvSpPr>
            <p:spPr>
              <a:xfrm>
                <a:off x="296362" y="1571316"/>
                <a:ext cx="1085850" cy="584775"/>
              </a:xfrm>
              <a:prstGeom prst="rect">
                <a:avLst/>
              </a:prstGeom>
              <a:noFill/>
              <a:ln>
                <a:noFill/>
              </a:ln>
            </p:spPr>
            <p:txBody>
              <a:bodyPr wrap="square" rtlCol="0">
                <a:spAutoFit/>
              </a:bodyPr>
              <a:lstStyle/>
              <a:p>
                <a:r>
                  <a:rPr kumimoji="1" lang="ja-JP" altLang="en-US" sz="3200" b="1" i="1" dirty="0">
                    <a:solidFill>
                      <a:schemeClr val="accent1">
                        <a:lumMod val="60000"/>
                        <a:lumOff val="40000"/>
                      </a:schemeClr>
                    </a:solidFill>
                    <a:latin typeface="Britannic Bold" panose="020B0903060703020204" pitchFamily="34" charset="0"/>
                  </a:rPr>
                  <a:t>１</a:t>
                </a:r>
              </a:p>
            </p:txBody>
          </p:sp>
        </p:grpSp>
        <p:sp>
          <p:nvSpPr>
            <p:cNvPr id="8" name="正方形/長方形 7">
              <a:extLst>
                <a:ext uri="{FF2B5EF4-FFF2-40B4-BE49-F238E27FC236}">
                  <a16:creationId xmlns:a16="http://schemas.microsoft.com/office/drawing/2014/main" id="{D1BF9120-DD85-F5DD-2CD2-4953BD49B8D1}"/>
                </a:ext>
              </a:extLst>
            </p:cNvPr>
            <p:cNvSpPr/>
            <p:nvPr/>
          </p:nvSpPr>
          <p:spPr>
            <a:xfrm>
              <a:off x="1229432" y="896033"/>
              <a:ext cx="1981201" cy="583911"/>
            </a:xfrm>
            <a:prstGeom prst="rect">
              <a:avLst/>
            </a:prstGeom>
            <a:solidFill>
              <a:schemeClr val="accent5">
                <a:lumMod val="40000"/>
                <a:lumOff val="60000"/>
                <a:alpha val="26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n-ea"/>
                </a:rPr>
                <a:t>速算的な</a:t>
              </a:r>
              <a:endParaRPr kumimoji="1" lang="en-US" altLang="ja-JP" sz="1400" b="1" dirty="0">
                <a:solidFill>
                  <a:schemeClr val="tx1"/>
                </a:solidFill>
                <a:latin typeface="+mn-ea"/>
              </a:endParaRPr>
            </a:p>
            <a:p>
              <a:pPr algn="ctr"/>
              <a:r>
                <a:rPr kumimoji="1" lang="ja-JP" altLang="en-US" sz="1400" b="1" dirty="0">
                  <a:solidFill>
                    <a:schemeClr val="tx1"/>
                  </a:solidFill>
                  <a:latin typeface="+mn-ea"/>
                </a:rPr>
                <a:t>平均純利益額</a:t>
              </a:r>
              <a:endParaRPr kumimoji="1" lang="en-US" altLang="ja-JP" sz="1400" b="1" dirty="0">
                <a:solidFill>
                  <a:schemeClr val="tx1"/>
                </a:solidFill>
                <a:latin typeface="+mn-ea"/>
              </a:endParaRPr>
            </a:p>
          </p:txBody>
        </p:sp>
      </p:grpSp>
      <p:grpSp>
        <p:nvGrpSpPr>
          <p:cNvPr id="11" name="グループ化 10">
            <a:extLst>
              <a:ext uri="{FF2B5EF4-FFF2-40B4-BE49-F238E27FC236}">
                <a16:creationId xmlns:a16="http://schemas.microsoft.com/office/drawing/2014/main" id="{C8CA8C74-5855-495E-C0DF-2FC5EC7823E7}"/>
              </a:ext>
            </a:extLst>
          </p:cNvPr>
          <p:cNvGrpSpPr/>
          <p:nvPr/>
        </p:nvGrpSpPr>
        <p:grpSpPr>
          <a:xfrm>
            <a:off x="281860" y="3218585"/>
            <a:ext cx="2877258" cy="720000"/>
            <a:chOff x="333374" y="1883470"/>
            <a:chExt cx="2877258" cy="720000"/>
          </a:xfrm>
        </p:grpSpPr>
        <p:grpSp>
          <p:nvGrpSpPr>
            <p:cNvPr id="12" name="グループ化 11">
              <a:extLst>
                <a:ext uri="{FF2B5EF4-FFF2-40B4-BE49-F238E27FC236}">
                  <a16:creationId xmlns:a16="http://schemas.microsoft.com/office/drawing/2014/main" id="{137525B3-FEE3-1AA6-D542-0630DA82893F}"/>
                </a:ext>
              </a:extLst>
            </p:cNvPr>
            <p:cNvGrpSpPr/>
            <p:nvPr/>
          </p:nvGrpSpPr>
          <p:grpSpPr>
            <a:xfrm>
              <a:off x="333374" y="1883470"/>
              <a:ext cx="1093443" cy="720000"/>
              <a:chOff x="2409824" y="3038474"/>
              <a:chExt cx="1093443" cy="720000"/>
            </a:xfrm>
          </p:grpSpPr>
          <p:sp>
            <p:nvSpPr>
              <p:cNvPr id="14" name="楕円 13">
                <a:extLst>
                  <a:ext uri="{FF2B5EF4-FFF2-40B4-BE49-F238E27FC236}">
                    <a16:creationId xmlns:a16="http://schemas.microsoft.com/office/drawing/2014/main" id="{B4518CC1-3201-0B9E-3DE9-5A3EF7C86B90}"/>
                  </a:ext>
                </a:extLst>
              </p:cNvPr>
              <p:cNvSpPr/>
              <p:nvPr/>
            </p:nvSpPr>
            <p:spPr>
              <a:xfrm>
                <a:off x="2409824" y="3038474"/>
                <a:ext cx="720000" cy="720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203E8F4E-E868-EF33-5915-CFD1494CAF34}"/>
                  </a:ext>
                </a:extLst>
              </p:cNvPr>
              <p:cNvSpPr txBox="1"/>
              <p:nvPr/>
            </p:nvSpPr>
            <p:spPr>
              <a:xfrm>
                <a:off x="2417417" y="3107684"/>
                <a:ext cx="1085850" cy="584775"/>
              </a:xfrm>
              <a:prstGeom prst="rect">
                <a:avLst/>
              </a:prstGeom>
              <a:noFill/>
              <a:ln>
                <a:noFill/>
              </a:ln>
            </p:spPr>
            <p:txBody>
              <a:bodyPr wrap="square" rtlCol="0">
                <a:spAutoFit/>
              </a:bodyPr>
              <a:lstStyle/>
              <a:p>
                <a:r>
                  <a:rPr kumimoji="1" lang="ja-JP" altLang="en-US" sz="3200" b="1" i="1" dirty="0">
                    <a:solidFill>
                      <a:schemeClr val="accent2">
                        <a:lumMod val="60000"/>
                        <a:lumOff val="40000"/>
                      </a:schemeClr>
                    </a:solidFill>
                    <a:latin typeface="Britannic Bold" panose="020B0903060703020204" pitchFamily="34" charset="0"/>
                  </a:rPr>
                  <a:t>２</a:t>
                </a:r>
              </a:p>
            </p:txBody>
          </p:sp>
        </p:grpSp>
        <p:sp>
          <p:nvSpPr>
            <p:cNvPr id="13" name="正方形/長方形 12">
              <a:extLst>
                <a:ext uri="{FF2B5EF4-FFF2-40B4-BE49-F238E27FC236}">
                  <a16:creationId xmlns:a16="http://schemas.microsoft.com/office/drawing/2014/main" id="{F52991DA-D33D-F016-2093-FBE36421A722}"/>
                </a:ext>
              </a:extLst>
            </p:cNvPr>
            <p:cNvSpPr/>
            <p:nvPr/>
          </p:nvSpPr>
          <p:spPr>
            <a:xfrm>
              <a:off x="1229431" y="1952842"/>
              <a:ext cx="1981201" cy="583911"/>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固定長期適合率</a:t>
              </a:r>
              <a:endParaRPr kumimoji="1" lang="en-US" altLang="ja-JP" sz="1400" b="1" dirty="0">
                <a:solidFill>
                  <a:schemeClr val="tx1"/>
                </a:solidFill>
              </a:endParaRPr>
            </a:p>
          </p:txBody>
        </p:sp>
      </p:grpSp>
      <p:grpSp>
        <p:nvGrpSpPr>
          <p:cNvPr id="16" name="グループ化 15">
            <a:extLst>
              <a:ext uri="{FF2B5EF4-FFF2-40B4-BE49-F238E27FC236}">
                <a16:creationId xmlns:a16="http://schemas.microsoft.com/office/drawing/2014/main" id="{B6679E49-5970-8880-B100-373805F2B492}"/>
              </a:ext>
            </a:extLst>
          </p:cNvPr>
          <p:cNvGrpSpPr/>
          <p:nvPr/>
        </p:nvGrpSpPr>
        <p:grpSpPr>
          <a:xfrm>
            <a:off x="280061" y="5234829"/>
            <a:ext cx="2878580" cy="720000"/>
            <a:chOff x="333374" y="2994009"/>
            <a:chExt cx="2878580" cy="720000"/>
          </a:xfrm>
        </p:grpSpPr>
        <p:grpSp>
          <p:nvGrpSpPr>
            <p:cNvPr id="17" name="グループ化 16">
              <a:extLst>
                <a:ext uri="{FF2B5EF4-FFF2-40B4-BE49-F238E27FC236}">
                  <a16:creationId xmlns:a16="http://schemas.microsoft.com/office/drawing/2014/main" id="{A147144F-6ACA-9F97-259E-17EBA442B072}"/>
                </a:ext>
              </a:extLst>
            </p:cNvPr>
            <p:cNvGrpSpPr/>
            <p:nvPr/>
          </p:nvGrpSpPr>
          <p:grpSpPr>
            <a:xfrm>
              <a:off x="333374" y="2994009"/>
              <a:ext cx="1104206" cy="720000"/>
              <a:chOff x="2409824" y="3038474"/>
              <a:chExt cx="1104206" cy="720000"/>
            </a:xfrm>
            <a:noFill/>
          </p:grpSpPr>
          <p:sp>
            <p:nvSpPr>
              <p:cNvPr id="19" name="楕円 18">
                <a:extLst>
                  <a:ext uri="{FF2B5EF4-FFF2-40B4-BE49-F238E27FC236}">
                    <a16:creationId xmlns:a16="http://schemas.microsoft.com/office/drawing/2014/main" id="{E4904DFD-50AA-5501-1259-4005E2F2C5A3}"/>
                  </a:ext>
                </a:extLst>
              </p:cNvPr>
              <p:cNvSpPr/>
              <p:nvPr/>
            </p:nvSpPr>
            <p:spPr>
              <a:xfrm>
                <a:off x="2409824" y="3038474"/>
                <a:ext cx="720000" cy="720000"/>
              </a:xfrm>
              <a:prstGeom prst="ellipse">
                <a:avLst/>
              </a:prstGeom>
              <a:solidFill>
                <a:schemeClr val="accent6">
                  <a:lumMod val="40000"/>
                  <a:lumOff val="60000"/>
                  <a:alpha val="35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F7ED76F3-BE2D-8CDB-F9AF-D94BF91E416C}"/>
                  </a:ext>
                </a:extLst>
              </p:cNvPr>
              <p:cNvSpPr txBox="1"/>
              <p:nvPr/>
            </p:nvSpPr>
            <p:spPr>
              <a:xfrm>
                <a:off x="2428180" y="3112999"/>
                <a:ext cx="1085850" cy="584775"/>
              </a:xfrm>
              <a:prstGeom prst="rect">
                <a:avLst/>
              </a:prstGeom>
              <a:grpFill/>
              <a:ln>
                <a:noFill/>
              </a:ln>
            </p:spPr>
            <p:txBody>
              <a:bodyPr wrap="square" rtlCol="0">
                <a:spAutoFit/>
              </a:bodyPr>
              <a:lstStyle/>
              <a:p>
                <a:r>
                  <a:rPr kumimoji="1" lang="ja-JP" altLang="en-US" sz="3200" b="1" i="1" dirty="0">
                    <a:solidFill>
                      <a:schemeClr val="accent6">
                        <a:lumMod val="60000"/>
                        <a:lumOff val="40000"/>
                      </a:schemeClr>
                    </a:solidFill>
                    <a:latin typeface="Britannic Bold" panose="020B0903060703020204" pitchFamily="34" charset="0"/>
                  </a:rPr>
                  <a:t>３</a:t>
                </a:r>
              </a:p>
            </p:txBody>
          </p:sp>
        </p:grpSp>
        <p:sp>
          <p:nvSpPr>
            <p:cNvPr id="18" name="正方形/長方形 17">
              <a:extLst>
                <a:ext uri="{FF2B5EF4-FFF2-40B4-BE49-F238E27FC236}">
                  <a16:creationId xmlns:a16="http://schemas.microsoft.com/office/drawing/2014/main" id="{4D0ABA88-718C-56ED-33EE-316F3D1727E4}"/>
                </a:ext>
              </a:extLst>
            </p:cNvPr>
            <p:cNvSpPr/>
            <p:nvPr/>
          </p:nvSpPr>
          <p:spPr>
            <a:xfrm>
              <a:off x="1230753" y="3047266"/>
              <a:ext cx="1981201" cy="583911"/>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n-ea"/>
                </a:rPr>
                <a:t>運転手１名当たり</a:t>
              </a:r>
              <a:endParaRPr kumimoji="1" lang="en-US" altLang="ja-JP" sz="1400" b="1" dirty="0">
                <a:solidFill>
                  <a:schemeClr val="tx1"/>
                </a:solidFill>
                <a:latin typeface="+mn-ea"/>
              </a:endParaRPr>
            </a:p>
            <a:p>
              <a:pPr algn="ctr"/>
              <a:r>
                <a:rPr kumimoji="1" lang="ja-JP" altLang="en-US" sz="1400" b="1" dirty="0">
                  <a:solidFill>
                    <a:schemeClr val="tx1"/>
                  </a:solidFill>
                  <a:latin typeface="+mn-ea"/>
                </a:rPr>
                <a:t>運送収入（売上高</a:t>
              </a:r>
              <a:r>
                <a:rPr kumimoji="1" lang="ja-JP" altLang="en-US" sz="1400" b="1" dirty="0">
                  <a:solidFill>
                    <a:schemeClr val="tx1"/>
                  </a:solidFill>
                </a:rPr>
                <a:t>）</a:t>
              </a:r>
              <a:endParaRPr kumimoji="1" lang="en-US" altLang="ja-JP" sz="1400" b="1" dirty="0">
                <a:solidFill>
                  <a:schemeClr val="tx1"/>
                </a:solidFill>
              </a:endParaRPr>
            </a:p>
          </p:txBody>
        </p:sp>
      </p:grpSp>
      <p:grpSp>
        <p:nvGrpSpPr>
          <p:cNvPr id="23" name="グループ化 22">
            <a:extLst>
              <a:ext uri="{FF2B5EF4-FFF2-40B4-BE49-F238E27FC236}">
                <a16:creationId xmlns:a16="http://schemas.microsoft.com/office/drawing/2014/main" id="{DE1C4F40-056A-B519-FF5C-42AEA974DB6F}"/>
              </a:ext>
            </a:extLst>
          </p:cNvPr>
          <p:cNvGrpSpPr/>
          <p:nvPr/>
        </p:nvGrpSpPr>
        <p:grpSpPr>
          <a:xfrm>
            <a:off x="3448083" y="1170642"/>
            <a:ext cx="2246076" cy="609793"/>
            <a:chOff x="3534218" y="1505345"/>
            <a:chExt cx="2246076" cy="609793"/>
          </a:xfrm>
        </p:grpSpPr>
        <p:cxnSp>
          <p:nvCxnSpPr>
            <p:cNvPr id="3" name="直線コネクタ 2">
              <a:extLst>
                <a:ext uri="{FF2B5EF4-FFF2-40B4-BE49-F238E27FC236}">
                  <a16:creationId xmlns:a16="http://schemas.microsoft.com/office/drawing/2014/main" id="{5986C9C6-E6CE-9236-0144-CEF1007C12C1}"/>
                </a:ext>
              </a:extLst>
            </p:cNvPr>
            <p:cNvCxnSpPr/>
            <p:nvPr/>
          </p:nvCxnSpPr>
          <p:spPr>
            <a:xfrm>
              <a:off x="3702123" y="1804167"/>
              <a:ext cx="1800000" cy="0"/>
            </a:xfrm>
            <a:prstGeom prst="line">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A2A4FF4B-EF3C-82D1-798F-F491769F61EA}"/>
                </a:ext>
              </a:extLst>
            </p:cNvPr>
            <p:cNvSpPr txBox="1"/>
            <p:nvPr/>
          </p:nvSpPr>
          <p:spPr>
            <a:xfrm>
              <a:off x="3646694" y="1853528"/>
              <a:ext cx="2133600" cy="261610"/>
            </a:xfrm>
            <a:prstGeom prst="rect">
              <a:avLst/>
            </a:prstGeom>
            <a:noFill/>
          </p:spPr>
          <p:txBody>
            <a:bodyPr wrap="square" rtlCol="0">
              <a:spAutoFit/>
            </a:bodyPr>
            <a:lstStyle/>
            <a:p>
              <a:pPr algn="ctr"/>
              <a:r>
                <a:rPr kumimoji="1" lang="ja-JP" altLang="en-US" sz="1100" b="1" dirty="0"/>
                <a:t>決算期数（業歴）</a:t>
              </a:r>
            </a:p>
          </p:txBody>
        </p:sp>
        <p:sp>
          <p:nvSpPr>
            <p:cNvPr id="24" name="テキスト ボックス 23">
              <a:extLst>
                <a:ext uri="{FF2B5EF4-FFF2-40B4-BE49-F238E27FC236}">
                  <a16:creationId xmlns:a16="http://schemas.microsoft.com/office/drawing/2014/main" id="{C1A10277-1581-362A-E2F2-980964C617E7}"/>
                </a:ext>
              </a:extLst>
            </p:cNvPr>
            <p:cNvSpPr txBox="1"/>
            <p:nvPr/>
          </p:nvSpPr>
          <p:spPr>
            <a:xfrm>
              <a:off x="3534218" y="1505345"/>
              <a:ext cx="2133600" cy="261610"/>
            </a:xfrm>
            <a:prstGeom prst="rect">
              <a:avLst/>
            </a:prstGeom>
            <a:noFill/>
          </p:spPr>
          <p:txBody>
            <a:bodyPr wrap="square" rtlCol="0">
              <a:spAutoFit/>
            </a:bodyPr>
            <a:lstStyle/>
            <a:p>
              <a:pPr algn="ctr"/>
              <a:r>
                <a:rPr kumimoji="1" lang="ja-JP" altLang="en-US" sz="1100" b="1"/>
                <a:t>純資産　－　資本</a:t>
              </a:r>
              <a:r>
                <a:rPr kumimoji="1" lang="ja-JP" altLang="en-US" sz="1100" b="1" dirty="0"/>
                <a:t>金</a:t>
              </a:r>
            </a:p>
          </p:txBody>
        </p:sp>
      </p:grpSp>
      <p:sp>
        <p:nvSpPr>
          <p:cNvPr id="25" name="テキスト ボックス 24">
            <a:extLst>
              <a:ext uri="{FF2B5EF4-FFF2-40B4-BE49-F238E27FC236}">
                <a16:creationId xmlns:a16="http://schemas.microsoft.com/office/drawing/2014/main" id="{E1C0A5FA-7D2A-0C43-29D6-5CBDCE93A5A8}"/>
              </a:ext>
            </a:extLst>
          </p:cNvPr>
          <p:cNvSpPr txBox="1"/>
          <p:nvPr/>
        </p:nvSpPr>
        <p:spPr>
          <a:xfrm flipH="1" flipV="1">
            <a:off x="3219654" y="1292703"/>
            <a:ext cx="333375" cy="369332"/>
          </a:xfrm>
          <a:prstGeom prst="rect">
            <a:avLst/>
          </a:prstGeom>
          <a:noFill/>
        </p:spPr>
        <p:txBody>
          <a:bodyPr wrap="square" rtlCol="0">
            <a:spAutoFit/>
          </a:bodyPr>
          <a:lstStyle/>
          <a:p>
            <a:r>
              <a:rPr kumimoji="1" lang="en-US" altLang="ja-JP" dirty="0"/>
              <a:t>=</a:t>
            </a:r>
            <a:endParaRPr kumimoji="1" lang="ja-JP" altLang="en-US" dirty="0"/>
          </a:p>
        </p:txBody>
      </p:sp>
      <p:sp>
        <p:nvSpPr>
          <p:cNvPr id="27" name="テキスト ボックス 26">
            <a:extLst>
              <a:ext uri="{FF2B5EF4-FFF2-40B4-BE49-F238E27FC236}">
                <a16:creationId xmlns:a16="http://schemas.microsoft.com/office/drawing/2014/main" id="{D7E0EA44-69B3-8C35-0766-60313953CB72}"/>
              </a:ext>
            </a:extLst>
          </p:cNvPr>
          <p:cNvSpPr txBox="1"/>
          <p:nvPr/>
        </p:nvSpPr>
        <p:spPr>
          <a:xfrm>
            <a:off x="5431102" y="1210442"/>
            <a:ext cx="4537948" cy="553998"/>
          </a:xfrm>
          <a:prstGeom prst="rect">
            <a:avLst/>
          </a:prstGeom>
          <a:noFill/>
        </p:spPr>
        <p:txBody>
          <a:bodyPr wrap="square" rtlCol="0">
            <a:spAutoFit/>
          </a:bodyPr>
          <a:lstStyle/>
          <a:p>
            <a:r>
              <a:rPr kumimoji="1" lang="ja-JP" altLang="en-US" sz="1000" dirty="0">
                <a:latin typeface="+mn-ea"/>
              </a:rPr>
              <a:t>□　決算期数は決算書の表紙に記載されていることが大半</a:t>
            </a:r>
            <a:endParaRPr kumimoji="1" lang="en-US" altLang="ja-JP" sz="1000" dirty="0">
              <a:latin typeface="+mn-ea"/>
            </a:endParaRPr>
          </a:p>
          <a:p>
            <a:r>
              <a:rPr kumimoji="1" lang="ja-JP" altLang="en-US" sz="1000" dirty="0">
                <a:latin typeface="+mn-ea"/>
              </a:rPr>
              <a:t>□　決算期数で今まで純資産に積み上げた利益の平均を算出</a:t>
            </a:r>
            <a:endParaRPr kumimoji="1" lang="en-US" altLang="ja-JP" sz="1000" dirty="0">
              <a:latin typeface="+mn-ea"/>
            </a:endParaRPr>
          </a:p>
          <a:p>
            <a:r>
              <a:rPr kumimoji="1" lang="ja-JP" altLang="en-US" sz="1000" dirty="0">
                <a:latin typeface="+mn-ea"/>
              </a:rPr>
              <a:t>□　大まかに稼げる単年度の純利益の平均をみることができる</a:t>
            </a:r>
            <a:endParaRPr kumimoji="1" lang="en-US" altLang="ja-JP" sz="1000" dirty="0">
              <a:latin typeface="+mn-ea"/>
            </a:endParaRPr>
          </a:p>
        </p:txBody>
      </p:sp>
      <p:sp>
        <p:nvSpPr>
          <p:cNvPr id="28" name="テキスト ボックス 27">
            <a:extLst>
              <a:ext uri="{FF2B5EF4-FFF2-40B4-BE49-F238E27FC236}">
                <a16:creationId xmlns:a16="http://schemas.microsoft.com/office/drawing/2014/main" id="{FB4DFC02-F343-3F80-E4F0-7D1A3A7DDA03}"/>
              </a:ext>
            </a:extLst>
          </p:cNvPr>
          <p:cNvSpPr txBox="1"/>
          <p:nvPr/>
        </p:nvSpPr>
        <p:spPr>
          <a:xfrm>
            <a:off x="546265" y="1872709"/>
            <a:ext cx="8858992" cy="1246495"/>
          </a:xfrm>
          <a:prstGeom prst="rect">
            <a:avLst/>
          </a:prstGeom>
          <a:noFill/>
        </p:spPr>
        <p:txBody>
          <a:bodyPr wrap="square" rtlCol="0">
            <a:spAutoFit/>
          </a:bodyPr>
          <a:lstStyle/>
          <a:p>
            <a:pPr>
              <a:spcAft>
                <a:spcPts val="600"/>
              </a:spcAft>
            </a:pPr>
            <a:r>
              <a:rPr kumimoji="1" lang="ja-JP" altLang="en-US" sz="1000" dirty="0">
                <a:latin typeface="+mn-ea"/>
              </a:rPr>
              <a:t>　</a:t>
            </a:r>
            <a:r>
              <a:rPr kumimoji="1" lang="ja-JP" altLang="en-US" sz="1000" spc="-20" dirty="0">
                <a:latin typeface="+mn-ea"/>
              </a:rPr>
              <a:t>運送業は一般に、大型設備産業のように巨額な設備投資が同一時期に必要となる業種ではありません。車両も多くの場合は導入から長い時間を経ずして、</a:t>
            </a:r>
            <a:r>
              <a:rPr kumimoji="1" lang="ja-JP" altLang="en-US" sz="1000" dirty="0">
                <a:latin typeface="+mn-ea"/>
              </a:rPr>
              <a:t>売上が発生するので、余程特殊なケースを除き、短期的に資金繰りが破綻する場面に直面しにくい特徴があります。一方で、荷主側に強い価格決定権があり、代替業者の詮索も比較的容易であることから、利益確保が難しい側面もあります。</a:t>
            </a:r>
          </a:p>
          <a:p>
            <a:r>
              <a:rPr kumimoji="1" lang="ja-JP" altLang="en-US" sz="1000" dirty="0">
                <a:latin typeface="+mn-ea"/>
              </a:rPr>
              <a:t>　上記の計算式は決算期数で利益剰余金相当額を割ることで、長期間における単年度の平均利益獲得能力を推計することができます。短期的な利益増減</a:t>
            </a:r>
            <a:r>
              <a:rPr kumimoji="1" lang="ja-JP" altLang="en-US" sz="1000" spc="40" dirty="0">
                <a:latin typeface="+mn-ea"/>
              </a:rPr>
              <a:t>も大切ですが</a:t>
            </a:r>
            <a:r>
              <a:rPr kumimoji="1" lang="en-US" altLang="ja-JP" sz="1000" spc="40" dirty="0">
                <a:latin typeface="+mn-ea"/>
              </a:rPr>
              <a:t>『</a:t>
            </a:r>
            <a:r>
              <a:rPr kumimoji="1" lang="ja-JP" altLang="en-US" sz="1000" spc="40" dirty="0">
                <a:latin typeface="+mn-ea"/>
              </a:rPr>
              <a:t>そもそもどの程度儲かる商売をしているか？</a:t>
            </a:r>
            <a:r>
              <a:rPr kumimoji="1" lang="en-US" altLang="ja-JP" sz="1000" spc="40" dirty="0">
                <a:latin typeface="+mn-ea"/>
              </a:rPr>
              <a:t>』</a:t>
            </a:r>
            <a:r>
              <a:rPr kumimoji="1" lang="ja-JP" altLang="en-US" sz="1000" spc="40" dirty="0">
                <a:latin typeface="+mn-ea"/>
              </a:rPr>
              <a:t>という巨視的な着眼点を持っていないと実行困難な利益目標を掲げがちになります。</a:t>
            </a:r>
            <a:r>
              <a:rPr kumimoji="1" lang="ja-JP" altLang="en-US" sz="1000" dirty="0">
                <a:latin typeface="+mn-ea"/>
              </a:rPr>
              <a:t>借入金返済のための無理な荷主との価格交渉で、荷主との契約を切られ、大きく売上高が減少したり、人件費を削減することにより、ただですら不足している運転手が離反したりすることで、経営の再建が事実上不可能な状況に追い込まれることもあるため、十分な注意が必要です。</a:t>
            </a:r>
            <a:endParaRPr kumimoji="1" lang="en-US" altLang="ja-JP" sz="1000" dirty="0">
              <a:latin typeface="+mn-ea"/>
            </a:endParaRPr>
          </a:p>
        </p:txBody>
      </p:sp>
      <p:cxnSp>
        <p:nvCxnSpPr>
          <p:cNvPr id="29" name="直線コネクタ 28">
            <a:extLst>
              <a:ext uri="{FF2B5EF4-FFF2-40B4-BE49-F238E27FC236}">
                <a16:creationId xmlns:a16="http://schemas.microsoft.com/office/drawing/2014/main" id="{9D664B51-6E98-15A3-1E24-C2EB4D40F937}"/>
              </a:ext>
            </a:extLst>
          </p:cNvPr>
          <p:cNvCxnSpPr/>
          <p:nvPr/>
        </p:nvCxnSpPr>
        <p:spPr>
          <a:xfrm>
            <a:off x="223669" y="312940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30" name="グループ化 29">
            <a:extLst>
              <a:ext uri="{FF2B5EF4-FFF2-40B4-BE49-F238E27FC236}">
                <a16:creationId xmlns:a16="http://schemas.microsoft.com/office/drawing/2014/main" id="{5ADEA516-860C-33A8-D1D3-40CB273DE98F}"/>
              </a:ext>
            </a:extLst>
          </p:cNvPr>
          <p:cNvGrpSpPr/>
          <p:nvPr/>
        </p:nvGrpSpPr>
        <p:grpSpPr>
          <a:xfrm>
            <a:off x="3384286" y="3242091"/>
            <a:ext cx="2186764" cy="582954"/>
            <a:chOff x="3550165" y="1524245"/>
            <a:chExt cx="2186764" cy="582954"/>
          </a:xfrm>
        </p:grpSpPr>
        <p:cxnSp>
          <p:nvCxnSpPr>
            <p:cNvPr id="31" name="直線コネクタ 30">
              <a:extLst>
                <a:ext uri="{FF2B5EF4-FFF2-40B4-BE49-F238E27FC236}">
                  <a16:creationId xmlns:a16="http://schemas.microsoft.com/office/drawing/2014/main" id="{8B178DE8-A3C1-496D-0AEB-ED60C1155ED6}"/>
                </a:ext>
              </a:extLst>
            </p:cNvPr>
            <p:cNvCxnSpPr/>
            <p:nvPr/>
          </p:nvCxnSpPr>
          <p:spPr>
            <a:xfrm>
              <a:off x="3686175" y="1813692"/>
              <a:ext cx="1800000" cy="0"/>
            </a:xfrm>
            <a:prstGeom prst="line">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2" name="テキスト ボックス 31">
              <a:extLst>
                <a:ext uri="{FF2B5EF4-FFF2-40B4-BE49-F238E27FC236}">
                  <a16:creationId xmlns:a16="http://schemas.microsoft.com/office/drawing/2014/main" id="{E66F5FD0-DF94-7882-4CE0-62BA34D27394}"/>
                </a:ext>
              </a:extLst>
            </p:cNvPr>
            <p:cNvSpPr txBox="1"/>
            <p:nvPr/>
          </p:nvSpPr>
          <p:spPr>
            <a:xfrm>
              <a:off x="3603329" y="1845589"/>
              <a:ext cx="2133600" cy="261610"/>
            </a:xfrm>
            <a:prstGeom prst="rect">
              <a:avLst/>
            </a:prstGeom>
            <a:noFill/>
          </p:spPr>
          <p:txBody>
            <a:bodyPr wrap="square" rtlCol="0">
              <a:spAutoFit/>
            </a:bodyPr>
            <a:lstStyle/>
            <a:p>
              <a:pPr algn="ctr"/>
              <a:r>
                <a:rPr kumimoji="1" lang="ja-JP" altLang="en-US" sz="1100" b="1" dirty="0"/>
                <a:t>固定負債＋純資産</a:t>
              </a:r>
            </a:p>
          </p:txBody>
        </p:sp>
        <p:sp>
          <p:nvSpPr>
            <p:cNvPr id="33" name="テキスト ボックス 32">
              <a:extLst>
                <a:ext uri="{FF2B5EF4-FFF2-40B4-BE49-F238E27FC236}">
                  <a16:creationId xmlns:a16="http://schemas.microsoft.com/office/drawing/2014/main" id="{75AF4956-0D7B-CA3F-34BA-7996386DC44C}"/>
                </a:ext>
              </a:extLst>
            </p:cNvPr>
            <p:cNvSpPr txBox="1"/>
            <p:nvPr/>
          </p:nvSpPr>
          <p:spPr>
            <a:xfrm>
              <a:off x="3550165" y="1524245"/>
              <a:ext cx="2133600" cy="261610"/>
            </a:xfrm>
            <a:prstGeom prst="rect">
              <a:avLst/>
            </a:prstGeom>
            <a:noFill/>
          </p:spPr>
          <p:txBody>
            <a:bodyPr wrap="square" rtlCol="0">
              <a:spAutoFit/>
            </a:bodyPr>
            <a:lstStyle/>
            <a:p>
              <a:pPr algn="ctr"/>
              <a:r>
                <a:rPr kumimoji="1" lang="ja-JP" altLang="en-US" sz="1100" b="1" dirty="0"/>
                <a:t>固定資産</a:t>
              </a:r>
            </a:p>
          </p:txBody>
        </p:sp>
      </p:grpSp>
      <p:sp>
        <p:nvSpPr>
          <p:cNvPr id="34" name="テキスト ボックス 33">
            <a:extLst>
              <a:ext uri="{FF2B5EF4-FFF2-40B4-BE49-F238E27FC236}">
                <a16:creationId xmlns:a16="http://schemas.microsoft.com/office/drawing/2014/main" id="{2BD99DEE-A023-79B0-E94A-B756F3FD3E2E}"/>
              </a:ext>
            </a:extLst>
          </p:cNvPr>
          <p:cNvSpPr txBox="1"/>
          <p:nvPr/>
        </p:nvSpPr>
        <p:spPr>
          <a:xfrm flipH="1" flipV="1">
            <a:off x="3186921" y="3345252"/>
            <a:ext cx="333375" cy="369332"/>
          </a:xfrm>
          <a:prstGeom prst="rect">
            <a:avLst/>
          </a:prstGeom>
          <a:noFill/>
        </p:spPr>
        <p:txBody>
          <a:bodyPr wrap="square" rtlCol="0">
            <a:spAutoFit/>
          </a:bodyPr>
          <a:lstStyle/>
          <a:p>
            <a:r>
              <a:rPr kumimoji="1" lang="en-US" altLang="ja-JP" dirty="0"/>
              <a:t>=</a:t>
            </a:r>
            <a:endParaRPr kumimoji="1" lang="ja-JP" altLang="en-US" dirty="0"/>
          </a:p>
        </p:txBody>
      </p:sp>
      <p:sp>
        <p:nvSpPr>
          <p:cNvPr id="36" name="テキスト ボックス 35">
            <a:extLst>
              <a:ext uri="{FF2B5EF4-FFF2-40B4-BE49-F238E27FC236}">
                <a16:creationId xmlns:a16="http://schemas.microsoft.com/office/drawing/2014/main" id="{542196E5-C4AB-364D-9277-09815143E728}"/>
              </a:ext>
            </a:extLst>
          </p:cNvPr>
          <p:cNvSpPr txBox="1"/>
          <p:nvPr/>
        </p:nvSpPr>
        <p:spPr>
          <a:xfrm>
            <a:off x="5320295" y="3208372"/>
            <a:ext cx="4648755" cy="861774"/>
          </a:xfrm>
          <a:prstGeom prst="rect">
            <a:avLst/>
          </a:prstGeom>
          <a:noFill/>
        </p:spPr>
        <p:txBody>
          <a:bodyPr wrap="square" rtlCol="0">
            <a:spAutoFit/>
          </a:bodyPr>
          <a:lstStyle/>
          <a:p>
            <a:r>
              <a:rPr kumimoji="1" lang="ja-JP" altLang="en-US" sz="1000" dirty="0">
                <a:latin typeface="+mn-ea"/>
              </a:rPr>
              <a:t>□　</a:t>
            </a:r>
            <a:r>
              <a:rPr kumimoji="1" lang="ja-JP" altLang="en-US" sz="1000" spc="-10" dirty="0">
                <a:latin typeface="+mn-ea"/>
              </a:rPr>
              <a:t>経営資産のほとんどがトラック・車両等の固定資産が中心になる</a:t>
            </a:r>
            <a:endParaRPr kumimoji="1" lang="en-US" altLang="ja-JP" sz="1000" spc="-10" dirty="0">
              <a:latin typeface="+mn-ea"/>
            </a:endParaRPr>
          </a:p>
          <a:p>
            <a:r>
              <a:rPr kumimoji="1" lang="ja-JP" altLang="en-US" sz="1000" dirty="0">
                <a:latin typeface="+mn-ea"/>
              </a:rPr>
              <a:t>□　</a:t>
            </a:r>
            <a:r>
              <a:rPr kumimoji="1" lang="ja-JP" altLang="en-US" sz="1000" spc="30" dirty="0">
                <a:latin typeface="+mn-ea"/>
              </a:rPr>
              <a:t>自社敷地、倉庫、場合によっては倉庫管理関連の各種設備等を</a:t>
            </a:r>
            <a:endParaRPr kumimoji="1" lang="en-US" altLang="ja-JP" sz="1000" spc="30" dirty="0">
              <a:latin typeface="+mn-ea"/>
            </a:endParaRPr>
          </a:p>
          <a:p>
            <a:r>
              <a:rPr kumimoji="1" lang="ja-JP" altLang="en-US" sz="1000" dirty="0">
                <a:latin typeface="+mn-ea"/>
              </a:rPr>
              <a:t>　　有している場合もある</a:t>
            </a:r>
            <a:endParaRPr kumimoji="1" lang="en-US" altLang="ja-JP" sz="1000" dirty="0">
              <a:latin typeface="+mn-ea"/>
            </a:endParaRPr>
          </a:p>
          <a:p>
            <a:r>
              <a:rPr kumimoji="1" lang="ja-JP" altLang="en-US" sz="1000" dirty="0">
                <a:latin typeface="+mn-ea"/>
              </a:rPr>
              <a:t>□　</a:t>
            </a:r>
            <a:r>
              <a:rPr kumimoji="1" lang="en-US" altLang="ja-JP" sz="1000" dirty="0">
                <a:latin typeface="+mn-ea"/>
              </a:rPr>
              <a:t>70</a:t>
            </a:r>
            <a:r>
              <a:rPr kumimoji="1" lang="ja-JP" altLang="en-US" sz="1000" dirty="0">
                <a:latin typeface="+mn-ea"/>
              </a:rPr>
              <a:t>％前後が理想だが、薄利な事業である場合が多いため</a:t>
            </a:r>
            <a:r>
              <a:rPr kumimoji="1" lang="en-US" altLang="ja-JP" sz="1000" dirty="0">
                <a:latin typeface="+mn-ea"/>
              </a:rPr>
              <a:t>100</a:t>
            </a:r>
            <a:r>
              <a:rPr kumimoji="1" lang="ja-JP" altLang="en-US" sz="1000" dirty="0">
                <a:latin typeface="+mn-ea"/>
              </a:rPr>
              <a:t>％を</a:t>
            </a:r>
            <a:endParaRPr kumimoji="1" lang="en-US" altLang="ja-JP" sz="1000" dirty="0">
              <a:latin typeface="+mn-ea"/>
            </a:endParaRPr>
          </a:p>
          <a:p>
            <a:r>
              <a:rPr kumimoji="1" lang="ja-JP" altLang="en-US" sz="1000" dirty="0">
                <a:latin typeface="+mn-ea"/>
              </a:rPr>
              <a:t>　　超えていないかを注視することが現実的</a:t>
            </a:r>
            <a:endParaRPr kumimoji="1" lang="en-US" altLang="ja-JP" sz="1000" dirty="0">
              <a:latin typeface="+mn-ea"/>
            </a:endParaRPr>
          </a:p>
        </p:txBody>
      </p:sp>
      <p:sp>
        <p:nvSpPr>
          <p:cNvPr id="37" name="テキスト ボックス 36">
            <a:extLst>
              <a:ext uri="{FF2B5EF4-FFF2-40B4-BE49-F238E27FC236}">
                <a16:creationId xmlns:a16="http://schemas.microsoft.com/office/drawing/2014/main" id="{53C2A76B-6A3C-1325-997B-6D327F8C0572}"/>
              </a:ext>
            </a:extLst>
          </p:cNvPr>
          <p:cNvSpPr txBox="1"/>
          <p:nvPr/>
        </p:nvSpPr>
        <p:spPr>
          <a:xfrm>
            <a:off x="546265" y="4050203"/>
            <a:ext cx="8847117" cy="1092607"/>
          </a:xfrm>
          <a:prstGeom prst="rect">
            <a:avLst/>
          </a:prstGeom>
          <a:noFill/>
        </p:spPr>
        <p:txBody>
          <a:bodyPr wrap="square" rtlCol="0">
            <a:spAutoFit/>
          </a:bodyPr>
          <a:lstStyle/>
          <a:p>
            <a:pPr>
              <a:spcAft>
                <a:spcPts val="600"/>
              </a:spcAft>
            </a:pPr>
            <a:r>
              <a:rPr kumimoji="1" lang="ja-JP" altLang="en-US" sz="1000" dirty="0"/>
              <a:t>　</a:t>
            </a:r>
            <a:r>
              <a:rPr kumimoji="1" lang="ja-JP" altLang="en-US" sz="1000" spc="10" dirty="0"/>
              <a:t>運</a:t>
            </a:r>
            <a:r>
              <a:rPr kumimoji="1" lang="ja-JP" altLang="en-US" sz="1000" spc="20" dirty="0"/>
              <a:t>送業の経営資産の大半はトラック等の車両（固定資産：含むリース資産）</a:t>
            </a:r>
            <a:r>
              <a:rPr kumimoji="1" lang="ja-JP" altLang="en-US" sz="1000" spc="10" dirty="0"/>
              <a:t>です。一般論として事業用資産（固定資産）が、蓄積資本（純資産）と</a:t>
            </a:r>
            <a:r>
              <a:rPr kumimoji="1" lang="ja-JP" altLang="en-US" sz="1000" dirty="0"/>
              <a:t>固定負債（主に長期借入金とリース負債）の合計額の</a:t>
            </a:r>
            <a:r>
              <a:rPr kumimoji="1" lang="en-US" altLang="ja-JP" sz="1000" dirty="0">
                <a:latin typeface="+mn-ea"/>
              </a:rPr>
              <a:t>70</a:t>
            </a:r>
            <a:r>
              <a:rPr kumimoji="1" lang="ja-JP" altLang="en-US" sz="1000" dirty="0">
                <a:latin typeface="+mn-ea"/>
              </a:rPr>
              <a:t>％</a:t>
            </a:r>
            <a:r>
              <a:rPr kumimoji="1" lang="ja-JP" altLang="en-US" sz="1000" dirty="0"/>
              <a:t>前後であれば、余力をもって事業運営ができていると映ります。しかし、地域の中小運送業は全体として</a:t>
            </a:r>
            <a:r>
              <a:rPr kumimoji="1" lang="ja-JP" altLang="en-US" sz="1000" spc="-20" dirty="0"/>
              <a:t>薄利な収益構造である場合</a:t>
            </a:r>
            <a:r>
              <a:rPr kumimoji="1" lang="ja-JP" altLang="en-US" sz="1000" spc="10" dirty="0"/>
              <a:t>が多いという特徴もありますので、</a:t>
            </a:r>
            <a:r>
              <a:rPr kumimoji="1" lang="ja-JP" altLang="en-US" sz="1000" spc="-10" dirty="0"/>
              <a:t>「固定資産の維持を短期資金で賄っていないか？（固定長期適合率</a:t>
            </a:r>
            <a:r>
              <a:rPr kumimoji="1" lang="en-US" altLang="ja-JP" sz="1000" spc="-10" dirty="0">
                <a:latin typeface="+mn-ea"/>
              </a:rPr>
              <a:t>100</a:t>
            </a:r>
            <a:r>
              <a:rPr kumimoji="1" lang="ja-JP" altLang="en-US" sz="1000" spc="-10" dirty="0">
                <a:latin typeface="+mn-ea"/>
              </a:rPr>
              <a:t>％</a:t>
            </a:r>
            <a:r>
              <a:rPr kumimoji="1" lang="ja-JP" altLang="en-US" sz="1000" spc="-10" dirty="0"/>
              <a:t>超）」</a:t>
            </a:r>
            <a:r>
              <a:rPr kumimoji="1" lang="ja-JP" altLang="en-US" sz="1000" spc="-20" dirty="0"/>
              <a:t>が、危機喚起の目安になり得ます。</a:t>
            </a:r>
          </a:p>
          <a:p>
            <a:r>
              <a:rPr kumimoji="1" lang="ja-JP" altLang="en-US" sz="1000" dirty="0"/>
              <a:t>　</a:t>
            </a:r>
            <a:r>
              <a:rPr kumimoji="1" lang="ja-JP" altLang="en-US" sz="1000" spc="-20" dirty="0"/>
              <a:t>また、昨今は運送業自体での薄利構造を脱却すべく、倉庫業や特殊高額車両への投資を行い、収入の幅を広げている運送業者も見られます。そのような</a:t>
            </a:r>
            <a:r>
              <a:rPr kumimoji="1" lang="ja-JP" altLang="en-US" sz="1000" dirty="0"/>
              <a:t>場合は、総資産に占める固定資産の割合・役割共に大きくなるため、固定長期適合率の推移の重要性は更に増すといえます。</a:t>
            </a:r>
            <a:endParaRPr kumimoji="1" lang="en-US" altLang="ja-JP" sz="1000" dirty="0"/>
          </a:p>
        </p:txBody>
      </p:sp>
      <p:cxnSp>
        <p:nvCxnSpPr>
          <p:cNvPr id="38" name="直線コネクタ 37">
            <a:extLst>
              <a:ext uri="{FF2B5EF4-FFF2-40B4-BE49-F238E27FC236}">
                <a16:creationId xmlns:a16="http://schemas.microsoft.com/office/drawing/2014/main" id="{42E3CB8A-3161-978B-159C-5CDFA15D6FED}"/>
              </a:ext>
            </a:extLst>
          </p:cNvPr>
          <p:cNvCxnSpPr/>
          <p:nvPr/>
        </p:nvCxnSpPr>
        <p:spPr>
          <a:xfrm>
            <a:off x="248608" y="5152229"/>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39" name="テキスト ボックス 38">
            <a:extLst>
              <a:ext uri="{FF2B5EF4-FFF2-40B4-BE49-F238E27FC236}">
                <a16:creationId xmlns:a16="http://schemas.microsoft.com/office/drawing/2014/main" id="{B818EDCD-4826-7058-57FD-5DFE4BF6EBA0}"/>
              </a:ext>
            </a:extLst>
          </p:cNvPr>
          <p:cNvSpPr txBox="1"/>
          <p:nvPr/>
        </p:nvSpPr>
        <p:spPr>
          <a:xfrm flipH="1" flipV="1">
            <a:off x="3208455" y="5397452"/>
            <a:ext cx="333375" cy="369332"/>
          </a:xfrm>
          <a:prstGeom prst="rect">
            <a:avLst/>
          </a:prstGeom>
          <a:noFill/>
        </p:spPr>
        <p:txBody>
          <a:bodyPr wrap="square" rtlCol="0">
            <a:spAutoFit/>
          </a:bodyPr>
          <a:lstStyle/>
          <a:p>
            <a:r>
              <a:rPr kumimoji="1" lang="en-US" altLang="ja-JP" dirty="0"/>
              <a:t>=</a:t>
            </a:r>
            <a:endParaRPr kumimoji="1" lang="ja-JP" altLang="en-US" dirty="0"/>
          </a:p>
        </p:txBody>
      </p:sp>
      <p:grpSp>
        <p:nvGrpSpPr>
          <p:cNvPr id="40" name="グループ化 39">
            <a:extLst>
              <a:ext uri="{FF2B5EF4-FFF2-40B4-BE49-F238E27FC236}">
                <a16:creationId xmlns:a16="http://schemas.microsoft.com/office/drawing/2014/main" id="{7313A0D9-E44F-7B54-3099-6AEAE79AC4B3}"/>
              </a:ext>
            </a:extLst>
          </p:cNvPr>
          <p:cNvGrpSpPr/>
          <p:nvPr/>
        </p:nvGrpSpPr>
        <p:grpSpPr>
          <a:xfrm>
            <a:off x="3363022" y="5264826"/>
            <a:ext cx="2208028" cy="610050"/>
            <a:chOff x="3544851" y="1510661"/>
            <a:chExt cx="2208028" cy="610050"/>
          </a:xfrm>
        </p:grpSpPr>
        <p:cxnSp>
          <p:nvCxnSpPr>
            <p:cNvPr id="41" name="直線コネクタ 40">
              <a:extLst>
                <a:ext uri="{FF2B5EF4-FFF2-40B4-BE49-F238E27FC236}">
                  <a16:creationId xmlns:a16="http://schemas.microsoft.com/office/drawing/2014/main" id="{F445C8C1-21DF-C726-BE8E-11B2DC322B9A}"/>
                </a:ext>
              </a:extLst>
            </p:cNvPr>
            <p:cNvCxnSpPr/>
            <p:nvPr/>
          </p:nvCxnSpPr>
          <p:spPr>
            <a:xfrm>
              <a:off x="3686175" y="1804167"/>
              <a:ext cx="1800000" cy="0"/>
            </a:xfrm>
            <a:prstGeom prst="line">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2" name="テキスト ボックス 41">
              <a:extLst>
                <a:ext uri="{FF2B5EF4-FFF2-40B4-BE49-F238E27FC236}">
                  <a16:creationId xmlns:a16="http://schemas.microsoft.com/office/drawing/2014/main" id="{EDDBA651-8134-F1D2-013D-52C4E4F65EE7}"/>
                </a:ext>
              </a:extLst>
            </p:cNvPr>
            <p:cNvSpPr txBox="1"/>
            <p:nvPr/>
          </p:nvSpPr>
          <p:spPr>
            <a:xfrm>
              <a:off x="3544851" y="1859101"/>
              <a:ext cx="2133600" cy="261610"/>
            </a:xfrm>
            <a:prstGeom prst="rect">
              <a:avLst/>
            </a:prstGeom>
            <a:noFill/>
          </p:spPr>
          <p:txBody>
            <a:bodyPr wrap="square" rtlCol="0">
              <a:spAutoFit/>
            </a:bodyPr>
            <a:lstStyle/>
            <a:p>
              <a:pPr algn="ctr"/>
              <a:r>
                <a:rPr kumimoji="1" lang="ja-JP" altLang="en-US" sz="1100" b="1" dirty="0"/>
                <a:t>運転手数</a:t>
              </a:r>
            </a:p>
          </p:txBody>
        </p:sp>
        <p:sp>
          <p:nvSpPr>
            <p:cNvPr id="43" name="テキスト ボックス 42">
              <a:extLst>
                <a:ext uri="{FF2B5EF4-FFF2-40B4-BE49-F238E27FC236}">
                  <a16:creationId xmlns:a16="http://schemas.microsoft.com/office/drawing/2014/main" id="{5535962C-08E6-EB4A-E8C7-670F201292E4}"/>
                </a:ext>
              </a:extLst>
            </p:cNvPr>
            <p:cNvSpPr txBox="1"/>
            <p:nvPr/>
          </p:nvSpPr>
          <p:spPr>
            <a:xfrm>
              <a:off x="3619279" y="1510661"/>
              <a:ext cx="2133600" cy="261610"/>
            </a:xfrm>
            <a:prstGeom prst="rect">
              <a:avLst/>
            </a:prstGeom>
            <a:noFill/>
          </p:spPr>
          <p:txBody>
            <a:bodyPr wrap="square" rtlCol="0">
              <a:spAutoFit/>
            </a:bodyPr>
            <a:lstStyle/>
            <a:p>
              <a:pPr algn="ctr"/>
              <a:r>
                <a:rPr kumimoji="1" lang="ja-JP" altLang="en-US" sz="1100" b="1" dirty="0"/>
                <a:t>運送収入（売上高）</a:t>
              </a:r>
            </a:p>
          </p:txBody>
        </p:sp>
      </p:grpSp>
      <p:sp>
        <p:nvSpPr>
          <p:cNvPr id="44" name="テキスト ボックス 43">
            <a:extLst>
              <a:ext uri="{FF2B5EF4-FFF2-40B4-BE49-F238E27FC236}">
                <a16:creationId xmlns:a16="http://schemas.microsoft.com/office/drawing/2014/main" id="{B2ECE441-6AFF-0A02-1580-33C93C88646E}"/>
              </a:ext>
            </a:extLst>
          </p:cNvPr>
          <p:cNvSpPr txBox="1"/>
          <p:nvPr/>
        </p:nvSpPr>
        <p:spPr>
          <a:xfrm>
            <a:off x="5304346" y="5180864"/>
            <a:ext cx="4472349" cy="861774"/>
          </a:xfrm>
          <a:prstGeom prst="rect">
            <a:avLst/>
          </a:prstGeom>
          <a:noFill/>
        </p:spPr>
        <p:txBody>
          <a:bodyPr wrap="square" rtlCol="0">
            <a:spAutoFit/>
          </a:bodyPr>
          <a:lstStyle/>
          <a:p>
            <a:r>
              <a:rPr kumimoji="1" lang="ja-JP" altLang="en-US" sz="1000" dirty="0">
                <a:latin typeface="+mn-ea"/>
              </a:rPr>
              <a:t>□　昨今は運転手の高齢化・人手不足が顕著</a:t>
            </a:r>
            <a:endParaRPr kumimoji="1" lang="en-US" altLang="ja-JP" sz="1000" dirty="0">
              <a:latin typeface="+mn-ea"/>
            </a:endParaRPr>
          </a:p>
          <a:p>
            <a:r>
              <a:rPr kumimoji="1" lang="ja-JP" altLang="en-US" sz="1000" dirty="0">
                <a:latin typeface="+mn-ea"/>
              </a:rPr>
              <a:t>□　運転時間・休日管理が厳格化</a:t>
            </a:r>
            <a:endParaRPr kumimoji="1" lang="en-US" altLang="ja-JP" sz="1000" dirty="0">
              <a:latin typeface="+mn-ea"/>
            </a:endParaRPr>
          </a:p>
          <a:p>
            <a:r>
              <a:rPr kumimoji="1" lang="ja-JP" altLang="en-US" sz="1000" dirty="0">
                <a:latin typeface="+mn-ea"/>
              </a:rPr>
              <a:t>□　</a:t>
            </a:r>
            <a:r>
              <a:rPr kumimoji="1" lang="ja-JP" altLang="en-US" sz="1000" spc="-30" dirty="0">
                <a:latin typeface="+mn-ea"/>
              </a:rPr>
              <a:t>売上高の上限も“台数ベース”の判断に加えて“人数ベース”の分析が</a:t>
            </a:r>
          </a:p>
          <a:p>
            <a:r>
              <a:rPr kumimoji="1" lang="ja-JP" altLang="en-US" sz="1000" dirty="0">
                <a:latin typeface="+mn-ea"/>
              </a:rPr>
              <a:t>　　重要になってきている</a:t>
            </a:r>
            <a:endParaRPr kumimoji="1" lang="en-US" altLang="ja-JP" sz="1000" dirty="0">
              <a:latin typeface="+mn-ea"/>
            </a:endParaRPr>
          </a:p>
          <a:p>
            <a:r>
              <a:rPr kumimoji="1" lang="ja-JP" altLang="en-US" sz="1000" dirty="0">
                <a:latin typeface="+mn-ea"/>
              </a:rPr>
              <a:t>□　特に単一車種が中心の業種では有効な判断材料</a:t>
            </a:r>
            <a:endParaRPr kumimoji="1" lang="en-US" altLang="ja-JP" sz="1000" dirty="0">
              <a:latin typeface="+mn-ea"/>
            </a:endParaRPr>
          </a:p>
        </p:txBody>
      </p:sp>
      <p:sp>
        <p:nvSpPr>
          <p:cNvPr id="45" name="テキスト ボックス 44">
            <a:extLst>
              <a:ext uri="{FF2B5EF4-FFF2-40B4-BE49-F238E27FC236}">
                <a16:creationId xmlns:a16="http://schemas.microsoft.com/office/drawing/2014/main" id="{5F6819E8-BEA3-0CAE-11DD-6A356A80C2F2}"/>
              </a:ext>
            </a:extLst>
          </p:cNvPr>
          <p:cNvSpPr txBox="1"/>
          <p:nvPr/>
        </p:nvSpPr>
        <p:spPr>
          <a:xfrm>
            <a:off x="546265" y="6079208"/>
            <a:ext cx="8847117" cy="553998"/>
          </a:xfrm>
          <a:prstGeom prst="rect">
            <a:avLst/>
          </a:prstGeom>
          <a:noFill/>
        </p:spPr>
        <p:txBody>
          <a:bodyPr wrap="square" rtlCol="0">
            <a:spAutoFit/>
          </a:bodyPr>
          <a:lstStyle/>
          <a:p>
            <a:r>
              <a:rPr kumimoji="1" lang="ja-JP" altLang="en-US" sz="1000" dirty="0">
                <a:latin typeface="+mn-ea"/>
              </a:rPr>
              <a:t>　今は</a:t>
            </a:r>
            <a:r>
              <a:rPr kumimoji="1" lang="ja-JP" altLang="en-US" sz="1000" spc="-60" dirty="0">
                <a:latin typeface="+mn-ea"/>
              </a:rPr>
              <a:t>「運転手の代わりはいくらでもいる」という時代ではありません。人材不足の中で、無理な業務を強要したり安易に人件費を削減したりすると人材離反を誘発</a:t>
            </a:r>
            <a:r>
              <a:rPr kumimoji="1" lang="ja-JP" altLang="en-US" sz="1000" spc="-40" dirty="0">
                <a:latin typeface="+mn-ea"/>
              </a:rPr>
              <a:t>します。その結果、事業運営に必要な最低限度の売上確保も困難になるケースがありますので、運転手１人当たりの平均的売上高の把握は売上高の上限把握にも役立ちます。</a:t>
            </a:r>
            <a:endParaRPr kumimoji="1" lang="en-US" altLang="ja-JP" sz="1000" spc="-40" dirty="0">
              <a:latin typeface="+mn-ea"/>
            </a:endParaRPr>
          </a:p>
        </p:txBody>
      </p:sp>
      <p:sp>
        <p:nvSpPr>
          <p:cNvPr id="59" name="テキスト ボックス 58"/>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決算資料編</a:t>
            </a:r>
          </a:p>
        </p:txBody>
      </p:sp>
      <p:sp>
        <p:nvSpPr>
          <p:cNvPr id="60" name="テキスト ボックス 59"/>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運送業</a:t>
            </a:r>
          </a:p>
        </p:txBody>
      </p:sp>
      <p:sp>
        <p:nvSpPr>
          <p:cNvPr id="21" name="スライド番号プレースホルダー 20"/>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54</a:t>
            </a:fld>
            <a:endParaRPr kumimoji="1" lang="ja-JP" altLang="en-US"/>
          </a:p>
        </p:txBody>
      </p:sp>
      <p:cxnSp>
        <p:nvCxnSpPr>
          <p:cNvPr id="46" name="直線コネクタ 45">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6953F065-07C0-479B-ADBB-DF89BC859277}"/>
              </a:ext>
            </a:extLst>
          </p:cNvPr>
          <p:cNvCxnSpPr/>
          <p:nvPr/>
        </p:nvCxnSpPr>
        <p:spPr>
          <a:xfrm>
            <a:off x="228079" y="6643170"/>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9503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dirty="0">
                <a:latin typeface="+mn-ea"/>
              </a:rPr>
              <a:t>中小</a:t>
            </a:r>
            <a:r>
              <a:rPr kumimoji="1" lang="ja-JP" altLang="en-US" sz="2600" b="1" u="sng" dirty="0">
                <a:latin typeface="+mn-ea"/>
              </a:rPr>
              <a:t>運送業</a:t>
            </a:r>
            <a:r>
              <a:rPr kumimoji="1" lang="ja-JP" altLang="en-US" b="1" u="sng" dirty="0">
                <a:latin typeface="+mn-ea"/>
              </a:rPr>
              <a:t>の目利き（決算</a:t>
            </a:r>
            <a:r>
              <a:rPr kumimoji="1" lang="ja-JP" altLang="en-US" b="1" u="sng">
                <a:latin typeface="+mn-ea"/>
              </a:rPr>
              <a:t>資料編）　その</a:t>
            </a:r>
            <a:r>
              <a:rPr kumimoji="1" lang="ja-JP" altLang="en-US" b="1" u="sng" dirty="0">
                <a:latin typeface="+mn-ea"/>
              </a:rPr>
              <a:t>２</a:t>
            </a:r>
          </a:p>
        </p:txBody>
      </p:sp>
      <p:grpSp>
        <p:nvGrpSpPr>
          <p:cNvPr id="7" name="グループ化 6">
            <a:extLst>
              <a:ext uri="{FF2B5EF4-FFF2-40B4-BE49-F238E27FC236}">
                <a16:creationId xmlns:a16="http://schemas.microsoft.com/office/drawing/2014/main" id="{0FC4BE46-98A1-8D51-76AC-65C6C1162236}"/>
              </a:ext>
            </a:extLst>
          </p:cNvPr>
          <p:cNvGrpSpPr/>
          <p:nvPr/>
        </p:nvGrpSpPr>
        <p:grpSpPr>
          <a:xfrm>
            <a:off x="305754" y="1097642"/>
            <a:ext cx="2873523" cy="720000"/>
            <a:chOff x="432085" y="4177813"/>
            <a:chExt cx="2873523" cy="720000"/>
          </a:xfrm>
        </p:grpSpPr>
        <p:grpSp>
          <p:nvGrpSpPr>
            <p:cNvPr id="8" name="グループ化 7">
              <a:extLst>
                <a:ext uri="{FF2B5EF4-FFF2-40B4-BE49-F238E27FC236}">
                  <a16:creationId xmlns:a16="http://schemas.microsoft.com/office/drawing/2014/main" id="{54777D19-64B2-2620-E6A3-D3A56F2D4341}"/>
                </a:ext>
              </a:extLst>
            </p:cNvPr>
            <p:cNvGrpSpPr/>
            <p:nvPr/>
          </p:nvGrpSpPr>
          <p:grpSpPr>
            <a:xfrm>
              <a:off x="432085" y="4177813"/>
              <a:ext cx="1096005" cy="720000"/>
              <a:chOff x="2508535" y="3059254"/>
              <a:chExt cx="1096005" cy="720000"/>
            </a:xfrm>
            <a:noFill/>
          </p:grpSpPr>
          <p:sp>
            <p:nvSpPr>
              <p:cNvPr id="10" name="楕円 9">
                <a:extLst>
                  <a:ext uri="{FF2B5EF4-FFF2-40B4-BE49-F238E27FC236}">
                    <a16:creationId xmlns:a16="http://schemas.microsoft.com/office/drawing/2014/main" id="{2ADC5704-DF80-E1DE-10E7-7C6797A943FC}"/>
                  </a:ext>
                </a:extLst>
              </p:cNvPr>
              <p:cNvSpPr/>
              <p:nvPr/>
            </p:nvSpPr>
            <p:spPr>
              <a:xfrm>
                <a:off x="2508535" y="3059254"/>
                <a:ext cx="720000" cy="720000"/>
              </a:xfrm>
              <a:prstGeom prst="ellipse">
                <a:avLst/>
              </a:prstGeom>
              <a:solidFill>
                <a:schemeClr val="accent4">
                  <a:lumMod val="60000"/>
                  <a:lumOff val="4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2E293865-F52C-1425-1598-D633A203D870}"/>
                  </a:ext>
                </a:extLst>
              </p:cNvPr>
              <p:cNvSpPr txBox="1"/>
              <p:nvPr/>
            </p:nvSpPr>
            <p:spPr>
              <a:xfrm>
                <a:off x="2518690" y="3125689"/>
                <a:ext cx="1085850" cy="584775"/>
              </a:xfrm>
              <a:prstGeom prst="rect">
                <a:avLst/>
              </a:prstGeom>
              <a:grpFill/>
              <a:ln>
                <a:noFill/>
              </a:ln>
            </p:spPr>
            <p:txBody>
              <a:bodyPr wrap="square" rtlCol="0">
                <a:spAutoFit/>
              </a:bodyPr>
              <a:lstStyle/>
              <a:p>
                <a:r>
                  <a:rPr kumimoji="1" lang="ja-JP" altLang="en-US" sz="3200" b="1" i="1" dirty="0">
                    <a:solidFill>
                      <a:schemeClr val="accent4">
                        <a:lumMod val="60000"/>
                        <a:lumOff val="40000"/>
                      </a:schemeClr>
                    </a:solidFill>
                    <a:latin typeface="Britannic Bold" panose="020B0903060703020204" pitchFamily="34" charset="0"/>
                  </a:rPr>
                  <a:t>４</a:t>
                </a:r>
              </a:p>
            </p:txBody>
          </p:sp>
        </p:grpSp>
        <p:sp>
          <p:nvSpPr>
            <p:cNvPr id="9" name="正方形/長方形 8">
              <a:extLst>
                <a:ext uri="{FF2B5EF4-FFF2-40B4-BE49-F238E27FC236}">
                  <a16:creationId xmlns:a16="http://schemas.microsoft.com/office/drawing/2014/main" id="{A0035D8F-6F68-8CD9-5A1E-5C3F8E89C5E5}"/>
                </a:ext>
              </a:extLst>
            </p:cNvPr>
            <p:cNvSpPr/>
            <p:nvPr/>
          </p:nvSpPr>
          <p:spPr>
            <a:xfrm>
              <a:off x="1324407" y="4229528"/>
              <a:ext cx="1981201" cy="583911"/>
            </a:xfrm>
            <a:prstGeom prst="rect">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売上高営業利益率</a:t>
              </a:r>
              <a:endParaRPr kumimoji="1" lang="en-US" altLang="ja-JP" sz="1400" b="1" dirty="0">
                <a:solidFill>
                  <a:schemeClr val="tx1"/>
                </a:solidFill>
              </a:endParaRPr>
            </a:p>
          </p:txBody>
        </p:sp>
      </p:grpSp>
      <p:grpSp>
        <p:nvGrpSpPr>
          <p:cNvPr id="12" name="グループ化 11">
            <a:extLst>
              <a:ext uri="{FF2B5EF4-FFF2-40B4-BE49-F238E27FC236}">
                <a16:creationId xmlns:a16="http://schemas.microsoft.com/office/drawing/2014/main" id="{8005C1BD-415D-1709-6BFB-D82C0BB5B8E4}"/>
              </a:ext>
            </a:extLst>
          </p:cNvPr>
          <p:cNvGrpSpPr/>
          <p:nvPr/>
        </p:nvGrpSpPr>
        <p:grpSpPr>
          <a:xfrm>
            <a:off x="3295883" y="1199923"/>
            <a:ext cx="2133957" cy="524991"/>
            <a:chOff x="3425845" y="1542557"/>
            <a:chExt cx="2133957" cy="524991"/>
          </a:xfrm>
        </p:grpSpPr>
        <p:cxnSp>
          <p:nvCxnSpPr>
            <p:cNvPr id="13" name="直線コネクタ 12">
              <a:extLst>
                <a:ext uri="{FF2B5EF4-FFF2-40B4-BE49-F238E27FC236}">
                  <a16:creationId xmlns:a16="http://schemas.microsoft.com/office/drawing/2014/main" id="{3D2E4DF4-861E-7329-ED5B-B242B16684BE}"/>
                </a:ext>
              </a:extLst>
            </p:cNvPr>
            <p:cNvCxnSpPr/>
            <p:nvPr/>
          </p:nvCxnSpPr>
          <p:spPr>
            <a:xfrm>
              <a:off x="3686175" y="1804167"/>
              <a:ext cx="1800000" cy="0"/>
            </a:xfrm>
            <a:prstGeom prst="line">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396E76A5-6F61-3F6F-B9A1-11B02C2DBA79}"/>
                </a:ext>
              </a:extLst>
            </p:cNvPr>
            <p:cNvSpPr txBox="1"/>
            <p:nvPr/>
          </p:nvSpPr>
          <p:spPr>
            <a:xfrm>
              <a:off x="3426202" y="1805938"/>
              <a:ext cx="2133600" cy="261610"/>
            </a:xfrm>
            <a:prstGeom prst="rect">
              <a:avLst/>
            </a:prstGeom>
            <a:noFill/>
          </p:spPr>
          <p:txBody>
            <a:bodyPr wrap="square" rtlCol="0">
              <a:spAutoFit/>
            </a:bodyPr>
            <a:lstStyle/>
            <a:p>
              <a:pPr algn="ctr"/>
              <a:r>
                <a:rPr kumimoji="1" lang="ja-JP" altLang="en-US" sz="1100" b="1" dirty="0"/>
                <a:t>売上高</a:t>
              </a:r>
            </a:p>
          </p:txBody>
        </p:sp>
        <p:sp>
          <p:nvSpPr>
            <p:cNvPr id="15" name="テキスト ボックス 14">
              <a:extLst>
                <a:ext uri="{FF2B5EF4-FFF2-40B4-BE49-F238E27FC236}">
                  <a16:creationId xmlns:a16="http://schemas.microsoft.com/office/drawing/2014/main" id="{802A69EC-1671-CCD4-50CE-16AFD258C565}"/>
                </a:ext>
              </a:extLst>
            </p:cNvPr>
            <p:cNvSpPr txBox="1"/>
            <p:nvPr/>
          </p:nvSpPr>
          <p:spPr>
            <a:xfrm>
              <a:off x="3425845" y="1542557"/>
              <a:ext cx="2133600" cy="261610"/>
            </a:xfrm>
            <a:prstGeom prst="rect">
              <a:avLst/>
            </a:prstGeom>
            <a:noFill/>
          </p:spPr>
          <p:txBody>
            <a:bodyPr wrap="square" rtlCol="0">
              <a:spAutoFit/>
            </a:bodyPr>
            <a:lstStyle/>
            <a:p>
              <a:pPr algn="ctr"/>
              <a:r>
                <a:rPr kumimoji="1" lang="ja-JP" altLang="en-US" sz="1100" b="1" dirty="0"/>
                <a:t>営業利益</a:t>
              </a:r>
            </a:p>
          </p:txBody>
        </p:sp>
      </p:grpSp>
      <p:sp>
        <p:nvSpPr>
          <p:cNvPr id="16" name="テキスト ボックス 15">
            <a:extLst>
              <a:ext uri="{FF2B5EF4-FFF2-40B4-BE49-F238E27FC236}">
                <a16:creationId xmlns:a16="http://schemas.microsoft.com/office/drawing/2014/main" id="{73488765-C5CB-5342-224F-D5FD760B53BA}"/>
              </a:ext>
            </a:extLst>
          </p:cNvPr>
          <p:cNvSpPr txBox="1"/>
          <p:nvPr/>
        </p:nvSpPr>
        <p:spPr>
          <a:xfrm flipH="1" flipV="1">
            <a:off x="3150426" y="1284772"/>
            <a:ext cx="333375" cy="369332"/>
          </a:xfrm>
          <a:prstGeom prst="rect">
            <a:avLst/>
          </a:prstGeom>
          <a:noFill/>
        </p:spPr>
        <p:txBody>
          <a:bodyPr wrap="square" rtlCol="0">
            <a:spAutoFit/>
          </a:bodyPr>
          <a:lstStyle/>
          <a:p>
            <a:r>
              <a:rPr kumimoji="1" lang="en-US" altLang="ja-JP" dirty="0"/>
              <a:t>=</a:t>
            </a:r>
            <a:endParaRPr kumimoji="1" lang="ja-JP" altLang="en-US" dirty="0"/>
          </a:p>
        </p:txBody>
      </p:sp>
      <p:sp>
        <p:nvSpPr>
          <p:cNvPr id="17" name="テキスト ボックス 16">
            <a:extLst>
              <a:ext uri="{FF2B5EF4-FFF2-40B4-BE49-F238E27FC236}">
                <a16:creationId xmlns:a16="http://schemas.microsoft.com/office/drawing/2014/main" id="{B56C7DE3-C1EB-EEAE-15B5-E11723863F3B}"/>
              </a:ext>
            </a:extLst>
          </p:cNvPr>
          <p:cNvSpPr txBox="1"/>
          <p:nvPr/>
        </p:nvSpPr>
        <p:spPr>
          <a:xfrm>
            <a:off x="5356213" y="1060251"/>
            <a:ext cx="4388965" cy="861774"/>
          </a:xfrm>
          <a:prstGeom prst="rect">
            <a:avLst/>
          </a:prstGeom>
          <a:noFill/>
        </p:spPr>
        <p:txBody>
          <a:bodyPr wrap="square" rtlCol="0">
            <a:spAutoFit/>
          </a:bodyPr>
          <a:lstStyle/>
          <a:p>
            <a:r>
              <a:rPr kumimoji="1" lang="ja-JP" altLang="en-US" sz="1000" dirty="0">
                <a:latin typeface="+mn-ea"/>
              </a:rPr>
              <a:t>□　</a:t>
            </a:r>
            <a:r>
              <a:rPr kumimoji="1" lang="ja-JP" altLang="en-US" sz="1000" spc="-60" dirty="0">
                <a:latin typeface="+mn-ea"/>
              </a:rPr>
              <a:t>運送原価と販売費及び一般管理費の区分けが厳密ではない中小規模</a:t>
            </a:r>
            <a:endParaRPr kumimoji="1" lang="en-US" altLang="ja-JP" sz="1000" spc="-60" dirty="0">
              <a:latin typeface="+mn-ea"/>
            </a:endParaRPr>
          </a:p>
          <a:p>
            <a:r>
              <a:rPr kumimoji="1" lang="ja-JP" altLang="en-US" sz="1000" spc="-30" dirty="0">
                <a:latin typeface="+mn-ea"/>
              </a:rPr>
              <a:t>       の運送業</a:t>
            </a:r>
            <a:r>
              <a:rPr kumimoji="1" lang="ja-JP" altLang="en-US" sz="1000" spc="-20" dirty="0">
                <a:latin typeface="+mn-ea"/>
              </a:rPr>
              <a:t>が多いことが現実</a:t>
            </a:r>
            <a:endParaRPr kumimoji="1" lang="en-US" altLang="ja-JP" sz="1000" spc="-20" dirty="0">
              <a:latin typeface="+mn-ea"/>
            </a:endParaRPr>
          </a:p>
          <a:p>
            <a:r>
              <a:rPr kumimoji="1" lang="ja-JP" altLang="en-US" sz="1000" dirty="0">
                <a:latin typeface="+mn-ea"/>
              </a:rPr>
              <a:t>□　まずは本業の状況（売上高営業利益率）の確認が基本的な視点</a:t>
            </a:r>
            <a:endParaRPr kumimoji="1" lang="en-US" altLang="ja-JP" sz="1000" dirty="0">
              <a:latin typeface="+mn-ea"/>
            </a:endParaRPr>
          </a:p>
          <a:p>
            <a:r>
              <a:rPr kumimoji="1" lang="ja-JP" altLang="en-US" sz="1000" dirty="0">
                <a:latin typeface="+mn-ea"/>
              </a:rPr>
              <a:t>□　</a:t>
            </a:r>
            <a:r>
              <a:rPr kumimoji="1" lang="ja-JP" altLang="en-US" sz="1000" spc="-20" dirty="0">
                <a:latin typeface="+mn-ea"/>
              </a:rPr>
              <a:t>積荷・荷主との運送契約の形態により売上高総利益率にバラツキ</a:t>
            </a:r>
            <a:endParaRPr kumimoji="1" lang="en-US" altLang="ja-JP" sz="1000" spc="-20" dirty="0">
              <a:latin typeface="+mn-ea"/>
            </a:endParaRPr>
          </a:p>
          <a:p>
            <a:r>
              <a:rPr kumimoji="1" lang="en-US" altLang="ja-JP" sz="1000" spc="-20" dirty="0">
                <a:latin typeface="+mn-ea"/>
              </a:rPr>
              <a:t>       </a:t>
            </a:r>
            <a:r>
              <a:rPr kumimoji="1" lang="ja-JP" altLang="en-US" sz="1000" spc="-20" dirty="0">
                <a:latin typeface="+mn-ea"/>
              </a:rPr>
              <a:t>が大きく、業界平均との比較が参考になりにくい業種</a:t>
            </a:r>
            <a:endParaRPr kumimoji="1" lang="en-US" altLang="ja-JP" sz="1000" dirty="0">
              <a:latin typeface="+mn-ea"/>
            </a:endParaRPr>
          </a:p>
        </p:txBody>
      </p:sp>
      <p:sp>
        <p:nvSpPr>
          <p:cNvPr id="27" name="テキスト ボックス 26">
            <a:extLst>
              <a:ext uri="{FF2B5EF4-FFF2-40B4-BE49-F238E27FC236}">
                <a16:creationId xmlns:a16="http://schemas.microsoft.com/office/drawing/2014/main" id="{59516911-72C5-F3E5-4ADA-2885D455D3A0}"/>
              </a:ext>
            </a:extLst>
          </p:cNvPr>
          <p:cNvSpPr txBox="1"/>
          <p:nvPr/>
        </p:nvSpPr>
        <p:spPr>
          <a:xfrm>
            <a:off x="540057" y="4064112"/>
            <a:ext cx="8878263" cy="1246495"/>
          </a:xfrm>
          <a:prstGeom prst="rect">
            <a:avLst/>
          </a:prstGeom>
          <a:noFill/>
        </p:spPr>
        <p:txBody>
          <a:bodyPr wrap="square" rtlCol="0">
            <a:spAutoFit/>
          </a:bodyPr>
          <a:lstStyle/>
          <a:p>
            <a:pPr>
              <a:spcAft>
                <a:spcPts val="600"/>
              </a:spcAft>
            </a:pPr>
            <a:r>
              <a:rPr kumimoji="1" lang="ja-JP" altLang="en-US" sz="1000" dirty="0"/>
              <a:t>　本来、運送業の損益計算書は、図１のように建設業や製造業と同様、売上原価報告書（運送原価）に実際の運送コストを区別して計上し、管理費用等</a:t>
            </a:r>
            <a:r>
              <a:rPr kumimoji="1" lang="ja-JP" altLang="en-US" sz="1000" spc="-10" dirty="0"/>
              <a:t>を分けて計上することが一般的です。しかし、特に規模の小さな運送業は図２のように運送原価がなく、</a:t>
            </a:r>
            <a:r>
              <a:rPr kumimoji="1" lang="ja-JP" altLang="en-US" sz="1000" spc="-20" dirty="0"/>
              <a:t>全ての支出は販売費及び一般管理費に集約されて</a:t>
            </a:r>
            <a:r>
              <a:rPr kumimoji="1" lang="ja-JP" altLang="en-US" sz="1000" spc="20" dirty="0"/>
              <a:t>いることも少なくありません。また、代表者自身（役員報酬）が車両を運転し、</a:t>
            </a:r>
            <a:r>
              <a:rPr kumimoji="1" lang="ja-JP" altLang="en-US" sz="1000" spc="10" dirty="0"/>
              <a:t>一番の稼ぎ頭であるにも関わらず、運送原価に役員報酬が認識されて</a:t>
            </a:r>
            <a:r>
              <a:rPr kumimoji="1" lang="ja-JP" altLang="en-US" sz="1000" dirty="0"/>
              <a:t>いないなど、運送原価の区分があっても、正確に原価を表しているとは限りません。</a:t>
            </a:r>
          </a:p>
          <a:p>
            <a:r>
              <a:rPr kumimoji="1" lang="ja-JP" altLang="en-US" sz="1000" dirty="0"/>
              <a:t>　</a:t>
            </a:r>
            <a:r>
              <a:rPr kumimoji="1" lang="ja-JP" altLang="en-US" sz="1000" spc="20" dirty="0"/>
              <a:t>また、トラックだけに限定しても、その積荷・荷主との運送契約</a:t>
            </a:r>
            <a:r>
              <a:rPr kumimoji="1" lang="ja-JP" altLang="en-US" sz="1000" spc="10" dirty="0"/>
              <a:t>の形態により売上高</a:t>
            </a:r>
            <a:r>
              <a:rPr kumimoji="1" lang="ja-JP" altLang="en-US" sz="1000" spc="20" dirty="0"/>
              <a:t>総利益率にバラツキが大きいため、業界平均との比較があまり</a:t>
            </a:r>
            <a:endParaRPr kumimoji="1" lang="en-US" altLang="ja-JP" sz="1000" spc="20" dirty="0"/>
          </a:p>
          <a:p>
            <a:r>
              <a:rPr kumimoji="1" lang="ja-JP" altLang="en-US" sz="1000" spc="-20" dirty="0"/>
              <a:t>参考にならないこともあります。支援が進めば、個車別や配送ルートごとの採算性把握のために、細かく売上とコストを振り分ける必要性も高まりますが、</a:t>
            </a:r>
            <a:endParaRPr kumimoji="1" lang="en-US" altLang="ja-JP" sz="1000" spc="-20" dirty="0"/>
          </a:p>
          <a:p>
            <a:r>
              <a:rPr kumimoji="1" lang="ja-JP" altLang="en-US" sz="1000" dirty="0"/>
              <a:t>初動では売上高営業利益率に着目することが現実的なケースも少なくありません。</a:t>
            </a:r>
            <a:endParaRPr kumimoji="1" lang="en-US" altLang="ja-JP" sz="1000" dirty="0"/>
          </a:p>
        </p:txBody>
      </p:sp>
      <p:grpSp>
        <p:nvGrpSpPr>
          <p:cNvPr id="29" name="グループ化 28">
            <a:extLst>
              <a:ext uri="{FF2B5EF4-FFF2-40B4-BE49-F238E27FC236}">
                <a16:creationId xmlns:a16="http://schemas.microsoft.com/office/drawing/2014/main" id="{AE25FB81-1B27-1325-6F48-B7D7D5BFD164}"/>
              </a:ext>
            </a:extLst>
          </p:cNvPr>
          <p:cNvGrpSpPr/>
          <p:nvPr/>
        </p:nvGrpSpPr>
        <p:grpSpPr>
          <a:xfrm>
            <a:off x="300818" y="5399373"/>
            <a:ext cx="2929382" cy="720000"/>
            <a:chOff x="328609" y="5200650"/>
            <a:chExt cx="2929382" cy="720000"/>
          </a:xfrm>
        </p:grpSpPr>
        <p:grpSp>
          <p:nvGrpSpPr>
            <p:cNvPr id="30" name="グループ化 29">
              <a:extLst>
                <a:ext uri="{FF2B5EF4-FFF2-40B4-BE49-F238E27FC236}">
                  <a16:creationId xmlns:a16="http://schemas.microsoft.com/office/drawing/2014/main" id="{06F17459-1E2B-F818-6CB9-BE643F423038}"/>
                </a:ext>
              </a:extLst>
            </p:cNvPr>
            <p:cNvGrpSpPr/>
            <p:nvPr/>
          </p:nvGrpSpPr>
          <p:grpSpPr>
            <a:xfrm>
              <a:off x="328609" y="5200650"/>
              <a:ext cx="1101194" cy="720000"/>
              <a:chOff x="2409824" y="3038474"/>
              <a:chExt cx="1101194" cy="720000"/>
            </a:xfrm>
            <a:noFill/>
          </p:grpSpPr>
          <p:sp>
            <p:nvSpPr>
              <p:cNvPr id="32" name="楕円 31">
                <a:extLst>
                  <a:ext uri="{FF2B5EF4-FFF2-40B4-BE49-F238E27FC236}">
                    <a16:creationId xmlns:a16="http://schemas.microsoft.com/office/drawing/2014/main" id="{47F09D86-9C11-7437-489E-4DF71EBF0FE7}"/>
                  </a:ext>
                </a:extLst>
              </p:cNvPr>
              <p:cNvSpPr/>
              <p:nvPr/>
            </p:nvSpPr>
            <p:spPr>
              <a:xfrm>
                <a:off x="2409824" y="3038474"/>
                <a:ext cx="720000" cy="720000"/>
              </a:xfrm>
              <a:prstGeom prst="ellipse">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a:extLst>
                  <a:ext uri="{FF2B5EF4-FFF2-40B4-BE49-F238E27FC236}">
                    <a16:creationId xmlns:a16="http://schemas.microsoft.com/office/drawing/2014/main" id="{FEDD552E-1A5A-E6F7-A37E-C27965862C9C}"/>
                  </a:ext>
                </a:extLst>
              </p:cNvPr>
              <p:cNvSpPr txBox="1"/>
              <p:nvPr/>
            </p:nvSpPr>
            <p:spPr>
              <a:xfrm>
                <a:off x="2425168" y="3119999"/>
                <a:ext cx="1085850" cy="584775"/>
              </a:xfrm>
              <a:prstGeom prst="rect">
                <a:avLst/>
              </a:prstGeom>
              <a:grpFill/>
              <a:ln>
                <a:noFill/>
              </a:ln>
            </p:spPr>
            <p:txBody>
              <a:bodyPr wrap="square" rtlCol="0">
                <a:spAutoFit/>
              </a:bodyPr>
              <a:lstStyle/>
              <a:p>
                <a:r>
                  <a:rPr kumimoji="1" lang="ja-JP" altLang="en-US" sz="3200" b="1" i="1" dirty="0">
                    <a:solidFill>
                      <a:schemeClr val="bg1">
                        <a:lumMod val="65000"/>
                      </a:schemeClr>
                    </a:solidFill>
                    <a:latin typeface="Britannic Bold" panose="020B0903060703020204" pitchFamily="34" charset="0"/>
                  </a:rPr>
                  <a:t>５</a:t>
                </a:r>
              </a:p>
            </p:txBody>
          </p:sp>
        </p:grpSp>
        <p:sp>
          <p:nvSpPr>
            <p:cNvPr id="31" name="正方形/長方形 30">
              <a:extLst>
                <a:ext uri="{FF2B5EF4-FFF2-40B4-BE49-F238E27FC236}">
                  <a16:creationId xmlns:a16="http://schemas.microsoft.com/office/drawing/2014/main" id="{D128778E-8EB0-FFA4-7C99-500B112BB5D3}"/>
                </a:ext>
              </a:extLst>
            </p:cNvPr>
            <p:cNvSpPr/>
            <p:nvPr/>
          </p:nvSpPr>
          <p:spPr>
            <a:xfrm>
              <a:off x="1276790" y="5284069"/>
              <a:ext cx="1981201" cy="583911"/>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n-ea"/>
                </a:rPr>
                <a:t>固定資産台帳</a:t>
              </a:r>
              <a:endParaRPr kumimoji="1" lang="en-US" altLang="ja-JP" sz="1400" b="1" dirty="0">
                <a:solidFill>
                  <a:schemeClr val="tx1"/>
                </a:solidFill>
                <a:latin typeface="+mn-ea"/>
              </a:endParaRPr>
            </a:p>
            <a:p>
              <a:pPr algn="ctr"/>
              <a:r>
                <a:rPr kumimoji="1" lang="ja-JP" altLang="en-US" sz="1400" b="1" dirty="0">
                  <a:solidFill>
                    <a:schemeClr val="tx1"/>
                  </a:solidFill>
                  <a:latin typeface="+mn-ea"/>
                </a:rPr>
                <a:t>（リース資産含む）</a:t>
              </a:r>
              <a:endParaRPr kumimoji="1" lang="en-US" altLang="ja-JP" sz="1400" b="1" dirty="0">
                <a:solidFill>
                  <a:schemeClr val="tx1"/>
                </a:solidFill>
                <a:latin typeface="+mn-ea"/>
              </a:endParaRPr>
            </a:p>
          </p:txBody>
        </p:sp>
      </p:grpSp>
      <p:sp>
        <p:nvSpPr>
          <p:cNvPr id="34" name="テキスト ボックス 33">
            <a:extLst>
              <a:ext uri="{FF2B5EF4-FFF2-40B4-BE49-F238E27FC236}">
                <a16:creationId xmlns:a16="http://schemas.microsoft.com/office/drawing/2014/main" id="{346C2B25-2D1C-5C8E-F2EA-8CE0B0B906A2}"/>
              </a:ext>
            </a:extLst>
          </p:cNvPr>
          <p:cNvSpPr txBox="1"/>
          <p:nvPr/>
        </p:nvSpPr>
        <p:spPr>
          <a:xfrm>
            <a:off x="3272663" y="5419531"/>
            <a:ext cx="6485639" cy="707886"/>
          </a:xfrm>
          <a:prstGeom prst="rect">
            <a:avLst/>
          </a:prstGeom>
          <a:noFill/>
        </p:spPr>
        <p:txBody>
          <a:bodyPr wrap="square" rtlCol="0">
            <a:spAutoFit/>
          </a:bodyPr>
          <a:lstStyle/>
          <a:p>
            <a:r>
              <a:rPr kumimoji="1" lang="ja-JP" altLang="en-US" sz="1000" dirty="0">
                <a:latin typeface="+mn-ea"/>
              </a:rPr>
              <a:t>□　必ず入手し確認する（建設業・製造業と同じく必須といってもよい）</a:t>
            </a:r>
            <a:endParaRPr kumimoji="1" lang="en-US" altLang="ja-JP" sz="1000" dirty="0">
              <a:latin typeface="+mn-ea"/>
            </a:endParaRPr>
          </a:p>
          <a:p>
            <a:r>
              <a:rPr kumimoji="1" lang="ja-JP" altLang="en-US" sz="1000" dirty="0">
                <a:latin typeface="+mn-ea"/>
              </a:rPr>
              <a:t>□　所有している車両の名称をインターネットで調べるだけでも、種類・用途・大きさの想像がつく</a:t>
            </a:r>
            <a:endParaRPr kumimoji="1" lang="en-US" altLang="ja-JP" sz="1000" dirty="0">
              <a:latin typeface="+mn-ea"/>
            </a:endParaRPr>
          </a:p>
          <a:p>
            <a:r>
              <a:rPr kumimoji="1" lang="ja-JP" altLang="en-US" sz="1000" dirty="0">
                <a:latin typeface="+mn-ea"/>
              </a:rPr>
              <a:t>□　取得年月日にも着目する</a:t>
            </a:r>
            <a:endParaRPr kumimoji="1" lang="en-US" altLang="ja-JP" sz="1000" dirty="0">
              <a:latin typeface="+mn-ea"/>
            </a:endParaRPr>
          </a:p>
          <a:p>
            <a:r>
              <a:rPr kumimoji="1" lang="ja-JP" altLang="en-US" sz="1000" dirty="0">
                <a:latin typeface="+mn-ea"/>
              </a:rPr>
              <a:t>□　特殊車両・特殊機械＝その会社の“得意技”であることも多い</a:t>
            </a:r>
            <a:endParaRPr kumimoji="1" lang="en-US" altLang="ja-JP" sz="1000" dirty="0">
              <a:latin typeface="+mn-ea"/>
            </a:endParaRPr>
          </a:p>
        </p:txBody>
      </p:sp>
      <p:sp>
        <p:nvSpPr>
          <p:cNvPr id="36" name="テキスト ボックス 35">
            <a:extLst>
              <a:ext uri="{FF2B5EF4-FFF2-40B4-BE49-F238E27FC236}">
                <a16:creationId xmlns:a16="http://schemas.microsoft.com/office/drawing/2014/main" id="{3C5AB9F4-097E-ED10-5B73-55EE67929B8A}"/>
              </a:ext>
            </a:extLst>
          </p:cNvPr>
          <p:cNvSpPr txBox="1"/>
          <p:nvPr/>
        </p:nvSpPr>
        <p:spPr>
          <a:xfrm>
            <a:off x="540058" y="6241931"/>
            <a:ext cx="8944906" cy="400110"/>
          </a:xfrm>
          <a:prstGeom prst="rect">
            <a:avLst/>
          </a:prstGeom>
          <a:noFill/>
        </p:spPr>
        <p:txBody>
          <a:bodyPr wrap="square" rtlCol="0">
            <a:spAutoFit/>
          </a:bodyPr>
          <a:lstStyle/>
          <a:p>
            <a:r>
              <a:rPr kumimoji="1" lang="ja-JP" altLang="en-US" sz="1000" dirty="0">
                <a:solidFill>
                  <a:srgbClr val="FF0000"/>
                </a:solidFill>
                <a:latin typeface="+mn-ea"/>
              </a:rPr>
              <a:t>　</a:t>
            </a:r>
            <a:r>
              <a:rPr kumimoji="1" lang="ja-JP" altLang="en-US" sz="1000" spc="-10" dirty="0">
                <a:latin typeface="+mn-ea"/>
              </a:rPr>
              <a:t>運送会社に日中訪問しても大半の車両が出払っており、会社からのヒアリングで台数の把握はしていても、車両の大きさや用途を理解していないことも</a:t>
            </a:r>
            <a:r>
              <a:rPr kumimoji="1" lang="ja-JP" altLang="en-US" sz="1000" spc="-20" dirty="0">
                <a:latin typeface="+mn-ea"/>
              </a:rPr>
              <a:t>あります。固定資産台帳には、車両名称・型式等が記載されているため、インターネット検索等でそれらを把握しておくことは大切な事前準備といえます。</a:t>
            </a:r>
            <a:endParaRPr kumimoji="1" lang="en-US" altLang="ja-JP" sz="1000" spc="-20" dirty="0">
              <a:latin typeface="+mn-ea"/>
            </a:endParaRPr>
          </a:p>
        </p:txBody>
      </p:sp>
      <p:sp>
        <p:nvSpPr>
          <p:cNvPr id="26" name="テキスト ボックス 25">
            <a:extLst>
              <a:ext uri="{FF2B5EF4-FFF2-40B4-BE49-F238E27FC236}">
                <a16:creationId xmlns:a16="http://schemas.microsoft.com/office/drawing/2014/main" id="{4B849F25-C05A-4664-B4D4-A95FFE37E46E}"/>
              </a:ext>
            </a:extLst>
          </p:cNvPr>
          <p:cNvSpPr txBox="1"/>
          <p:nvPr/>
        </p:nvSpPr>
        <p:spPr>
          <a:xfrm>
            <a:off x="174418" y="504438"/>
            <a:ext cx="8382986" cy="400110"/>
          </a:xfrm>
          <a:prstGeom prst="rect">
            <a:avLst/>
          </a:prstGeom>
          <a:noFill/>
        </p:spPr>
        <p:txBody>
          <a:bodyPr wrap="square" rtlCol="0">
            <a:spAutoFit/>
          </a:bodyPr>
          <a:lstStyle/>
          <a:p>
            <a:r>
              <a:rPr kumimoji="1" lang="ja-JP" altLang="en-US" sz="1000" dirty="0"/>
              <a:t>運送業とひとまとめでいっても、旅客運送業から海運業まで幅広くあります。今回は中小規模のトラック会社や建設関連の運送業にフォーカスします。燃料代の高騰等の外部要因により、損益が大きく影響されやすい面もありますが、基本的なポイントをまとめます。</a:t>
            </a:r>
            <a:endParaRPr kumimoji="1" lang="en-US" altLang="ja-JP" sz="1000" dirty="0"/>
          </a:p>
        </p:txBody>
      </p:sp>
      <p:cxnSp>
        <p:nvCxnSpPr>
          <p:cNvPr id="38" name="直線コネクタ 37">
            <a:extLst>
              <a:ext uri="{FF2B5EF4-FFF2-40B4-BE49-F238E27FC236}">
                <a16:creationId xmlns:a16="http://schemas.microsoft.com/office/drawing/2014/main" id="{9D664B51-6E98-15A3-1E24-C2EB4D40F937}"/>
              </a:ext>
            </a:extLst>
          </p:cNvPr>
          <p:cNvCxnSpPr/>
          <p:nvPr/>
        </p:nvCxnSpPr>
        <p:spPr>
          <a:xfrm>
            <a:off x="231982" y="5310632"/>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決算資料編</a:t>
            </a:r>
          </a:p>
        </p:txBody>
      </p:sp>
      <p:sp>
        <p:nvSpPr>
          <p:cNvPr id="51" name="テキスト ボックス 50"/>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運送業</a:t>
            </a:r>
          </a:p>
        </p:txBody>
      </p:sp>
      <p:grpSp>
        <p:nvGrpSpPr>
          <p:cNvPr id="52" name="グループ化 51">
            <a:extLst>
              <a:ext uri="{FF2B5EF4-FFF2-40B4-BE49-F238E27FC236}">
                <a16:creationId xmlns:a16="http://schemas.microsoft.com/office/drawing/2014/main" id="{5ED4B116-6557-E976-86C5-89CB54F2703A}"/>
              </a:ext>
            </a:extLst>
          </p:cNvPr>
          <p:cNvGrpSpPr/>
          <p:nvPr/>
        </p:nvGrpSpPr>
        <p:grpSpPr>
          <a:xfrm>
            <a:off x="829805" y="1964296"/>
            <a:ext cx="3509559" cy="2055303"/>
            <a:chOff x="361338" y="2707763"/>
            <a:chExt cx="3314700" cy="1833065"/>
          </a:xfrm>
        </p:grpSpPr>
        <p:pic>
          <p:nvPicPr>
            <p:cNvPr id="53" name="図 52">
              <a:extLst>
                <a:ext uri="{FF2B5EF4-FFF2-40B4-BE49-F238E27FC236}">
                  <a16:creationId xmlns:a16="http://schemas.microsoft.com/office/drawing/2014/main" id="{AC5830B6-2125-6197-6C6F-1C78940805CB}"/>
                </a:ext>
              </a:extLst>
            </p:cNvPr>
            <p:cNvPicPr>
              <a:picLocks noChangeAspect="1"/>
            </p:cNvPicPr>
            <p:nvPr/>
          </p:nvPicPr>
          <p:blipFill>
            <a:blip r:embed="rId2"/>
            <a:stretch>
              <a:fillRect/>
            </a:stretch>
          </p:blipFill>
          <p:spPr>
            <a:xfrm>
              <a:off x="361338" y="3067628"/>
              <a:ext cx="3314700" cy="1473200"/>
            </a:xfrm>
            <a:prstGeom prst="rect">
              <a:avLst/>
            </a:prstGeom>
          </p:spPr>
        </p:pic>
        <p:sp>
          <p:nvSpPr>
            <p:cNvPr id="54" name="正方形/長方形 53">
              <a:extLst>
                <a:ext uri="{FF2B5EF4-FFF2-40B4-BE49-F238E27FC236}">
                  <a16:creationId xmlns:a16="http://schemas.microsoft.com/office/drawing/2014/main" id="{166E954C-83D8-9464-84DA-383389DB0DE0}"/>
                </a:ext>
              </a:extLst>
            </p:cNvPr>
            <p:cNvSpPr/>
            <p:nvPr/>
          </p:nvSpPr>
          <p:spPr>
            <a:xfrm>
              <a:off x="709162" y="2707763"/>
              <a:ext cx="2376326" cy="27279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tx1"/>
                  </a:solidFill>
                </a:rPr>
                <a:t>（図１）標準的な運送業の損益計算書</a:t>
              </a:r>
            </a:p>
          </p:txBody>
        </p:sp>
      </p:grpSp>
      <p:grpSp>
        <p:nvGrpSpPr>
          <p:cNvPr id="55" name="グループ化 54">
            <a:extLst>
              <a:ext uri="{FF2B5EF4-FFF2-40B4-BE49-F238E27FC236}">
                <a16:creationId xmlns:a16="http://schemas.microsoft.com/office/drawing/2014/main" id="{97AD5710-3B6B-E975-4697-6A1A52B6A616}"/>
              </a:ext>
            </a:extLst>
          </p:cNvPr>
          <p:cNvGrpSpPr/>
          <p:nvPr/>
        </p:nvGrpSpPr>
        <p:grpSpPr>
          <a:xfrm>
            <a:off x="5154585" y="1938409"/>
            <a:ext cx="3953296" cy="1891315"/>
            <a:chOff x="5947287" y="2707969"/>
            <a:chExt cx="3733800" cy="1686809"/>
          </a:xfrm>
        </p:grpSpPr>
        <p:pic>
          <p:nvPicPr>
            <p:cNvPr id="56" name="図 55">
              <a:extLst>
                <a:ext uri="{FF2B5EF4-FFF2-40B4-BE49-F238E27FC236}">
                  <a16:creationId xmlns:a16="http://schemas.microsoft.com/office/drawing/2014/main" id="{84118C4A-841E-FFDE-4217-5E95ABE585B0}"/>
                </a:ext>
              </a:extLst>
            </p:cNvPr>
            <p:cNvPicPr>
              <a:picLocks noChangeAspect="1"/>
            </p:cNvPicPr>
            <p:nvPr/>
          </p:nvPicPr>
          <p:blipFill>
            <a:blip r:embed="rId3"/>
            <a:stretch>
              <a:fillRect/>
            </a:stretch>
          </p:blipFill>
          <p:spPr>
            <a:xfrm>
              <a:off x="5947287" y="3067628"/>
              <a:ext cx="3733800" cy="1327150"/>
            </a:xfrm>
            <a:prstGeom prst="rect">
              <a:avLst/>
            </a:prstGeom>
          </p:spPr>
        </p:pic>
        <p:sp>
          <p:nvSpPr>
            <p:cNvPr id="57" name="正方形/長方形 56">
              <a:extLst>
                <a:ext uri="{FF2B5EF4-FFF2-40B4-BE49-F238E27FC236}">
                  <a16:creationId xmlns:a16="http://schemas.microsoft.com/office/drawing/2014/main" id="{7348F2FF-EBEE-286C-97BF-2DBA641F7D46}"/>
                </a:ext>
              </a:extLst>
            </p:cNvPr>
            <p:cNvSpPr/>
            <p:nvPr/>
          </p:nvSpPr>
          <p:spPr>
            <a:xfrm>
              <a:off x="6206922" y="2707969"/>
              <a:ext cx="3277426" cy="27278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tx1"/>
                  </a:solidFill>
                </a:rPr>
                <a:t>（図２）中小規模の運送業にみられる損益計算書</a:t>
              </a:r>
            </a:p>
          </p:txBody>
        </p:sp>
      </p:grpSp>
      <p:sp>
        <p:nvSpPr>
          <p:cNvPr id="3" name="スライド番号プレースホルダー 2"/>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55</a:t>
            </a:fld>
            <a:endParaRPr kumimoji="1" lang="ja-JP" altLang="en-US"/>
          </a:p>
        </p:txBody>
      </p:sp>
      <p:cxnSp>
        <p:nvCxnSpPr>
          <p:cNvPr id="37" name="直線コネクタ 36">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35" name="正方形/長方形 34"/>
          <p:cNvSpPr/>
          <p:nvPr/>
        </p:nvSpPr>
        <p:spPr>
          <a:xfrm>
            <a:off x="758335" y="3709987"/>
            <a:ext cx="1001409" cy="132556"/>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lvl="0" defTabSz="914400" eaLnBrk="0" fontAlgn="base" hangingPunct="0">
              <a:lnSpc>
                <a:spcPts val="1000"/>
              </a:lnSpc>
              <a:spcBef>
                <a:spcPct val="0"/>
              </a:spcBef>
              <a:spcAft>
                <a:spcPct val="0"/>
              </a:spcAft>
            </a:pPr>
            <a:r>
              <a:rPr lang="ja-JP" altLang="ja-JP" sz="1000" dirty="0">
                <a:solidFill>
                  <a:srgbClr val="000000"/>
                </a:solidFill>
                <a:latin typeface="ＭＳ Ｐ明朝" panose="02020600040205080304" pitchFamily="18" charset="-128"/>
                <a:ea typeface="ＭＳ Ｐ明朝" panose="02020600040205080304" pitchFamily="18" charset="-128"/>
              </a:rPr>
              <a:t>一般管理費計</a:t>
            </a:r>
            <a:endParaRPr lang="ja-JP" altLang="ja-JP" sz="1000" dirty="0">
              <a:solidFill>
                <a:schemeClr val="tx1"/>
              </a:solidFill>
              <a:latin typeface="Arial" panose="020B0604020202020204" pitchFamily="34" charset="0"/>
            </a:endParaRPr>
          </a:p>
        </p:txBody>
      </p:sp>
      <p:cxnSp>
        <p:nvCxnSpPr>
          <p:cNvPr id="39" name="直線コネクタ 38">
            <a:extLst>
              <a:ext uri="{FF2B5EF4-FFF2-40B4-BE49-F238E27FC236}">
                <a16:creationId xmlns:a16="http://schemas.microsoft.com/office/drawing/2014/main" id="{6953F065-07C0-479B-ADBB-DF89BC859277}"/>
              </a:ext>
            </a:extLst>
          </p:cNvPr>
          <p:cNvCxnSpPr/>
          <p:nvPr/>
        </p:nvCxnSpPr>
        <p:spPr>
          <a:xfrm>
            <a:off x="228079" y="667879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8829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dirty="0">
                <a:latin typeface="+mn-ea"/>
              </a:rPr>
              <a:t>中小</a:t>
            </a:r>
            <a:r>
              <a:rPr kumimoji="1" lang="ja-JP" altLang="en-US" sz="2600" b="1" u="sng" dirty="0">
                <a:latin typeface="+mn-ea"/>
              </a:rPr>
              <a:t>運送業</a:t>
            </a:r>
            <a:r>
              <a:rPr kumimoji="1" lang="ja-JP" altLang="en-US" b="1" u="sng" dirty="0">
                <a:latin typeface="+mn-ea"/>
              </a:rPr>
              <a:t>の目利き（訪問</a:t>
            </a:r>
            <a:r>
              <a:rPr kumimoji="1" lang="ja-JP" altLang="en-US" b="1" u="sng">
                <a:latin typeface="+mn-ea"/>
              </a:rPr>
              <a:t>時編）　その</a:t>
            </a:r>
            <a:r>
              <a:rPr kumimoji="1" lang="ja-JP" altLang="en-US" b="1" u="sng" dirty="0">
                <a:latin typeface="+mn-ea"/>
              </a:rPr>
              <a:t>１</a:t>
            </a:r>
          </a:p>
        </p:txBody>
      </p:sp>
      <p:cxnSp>
        <p:nvCxnSpPr>
          <p:cNvPr id="36" name="直線コネクタ 35">
            <a:extLst>
              <a:ext uri="{FF2B5EF4-FFF2-40B4-BE49-F238E27FC236}">
                <a16:creationId xmlns:a16="http://schemas.microsoft.com/office/drawing/2014/main" id="{9B9343EB-8340-43B2-BFCB-44120E0835EB}"/>
              </a:ext>
            </a:extLst>
          </p:cNvPr>
          <p:cNvCxnSpPr/>
          <p:nvPr/>
        </p:nvCxnSpPr>
        <p:spPr>
          <a:xfrm>
            <a:off x="252412" y="6529473"/>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5" name="テキスト ボックス 24">
            <a:extLst>
              <a:ext uri="{FF2B5EF4-FFF2-40B4-BE49-F238E27FC236}">
                <a16:creationId xmlns:a16="http://schemas.microsoft.com/office/drawing/2014/main" id="{946A2734-4345-41E8-B0B8-85C64F026BC4}"/>
              </a:ext>
            </a:extLst>
          </p:cNvPr>
          <p:cNvSpPr txBox="1"/>
          <p:nvPr/>
        </p:nvSpPr>
        <p:spPr>
          <a:xfrm>
            <a:off x="184839" y="498801"/>
            <a:ext cx="8381191" cy="400110"/>
          </a:xfrm>
          <a:prstGeom prst="rect">
            <a:avLst/>
          </a:prstGeom>
          <a:noFill/>
        </p:spPr>
        <p:txBody>
          <a:bodyPr wrap="square" rtlCol="0">
            <a:spAutoFit/>
          </a:bodyPr>
          <a:lstStyle/>
          <a:p>
            <a:r>
              <a:rPr kumimoji="1" lang="ja-JP" altLang="en-US" sz="1000" dirty="0"/>
              <a:t>会社を訪問する際に、どのようなことに目を凝らし、何を聞けばよいか分からない、という質問を耳にすることがあります。</a:t>
            </a:r>
            <a:endParaRPr kumimoji="1" lang="en-US" altLang="ja-JP" sz="1000" dirty="0"/>
          </a:p>
          <a:p>
            <a:r>
              <a:rPr kumimoji="1" lang="ja-JP" altLang="en-US" sz="1000" dirty="0"/>
              <a:t>ここでは、企業の事業性や経営改善の可能性を判断するために必要な基本的なポイントをまとめます。</a:t>
            </a:r>
            <a:endParaRPr kumimoji="1" lang="en-US" altLang="ja-JP" sz="1000" dirty="0"/>
          </a:p>
        </p:txBody>
      </p:sp>
      <p:grpSp>
        <p:nvGrpSpPr>
          <p:cNvPr id="6" name="グループ化 5">
            <a:extLst>
              <a:ext uri="{FF2B5EF4-FFF2-40B4-BE49-F238E27FC236}">
                <a16:creationId xmlns:a16="http://schemas.microsoft.com/office/drawing/2014/main" id="{C8E864B8-DD40-E7D9-EEE7-09DD732507B0}"/>
              </a:ext>
            </a:extLst>
          </p:cNvPr>
          <p:cNvGrpSpPr/>
          <p:nvPr/>
        </p:nvGrpSpPr>
        <p:grpSpPr>
          <a:xfrm>
            <a:off x="309222" y="1060705"/>
            <a:ext cx="2882197" cy="720000"/>
            <a:chOff x="333374" y="827159"/>
            <a:chExt cx="2882197" cy="720000"/>
          </a:xfrm>
        </p:grpSpPr>
        <p:grpSp>
          <p:nvGrpSpPr>
            <p:cNvPr id="7" name="グループ化 6">
              <a:extLst>
                <a:ext uri="{FF2B5EF4-FFF2-40B4-BE49-F238E27FC236}">
                  <a16:creationId xmlns:a16="http://schemas.microsoft.com/office/drawing/2014/main" id="{774031AB-CB89-FE34-E451-9137361D784C}"/>
                </a:ext>
              </a:extLst>
            </p:cNvPr>
            <p:cNvGrpSpPr/>
            <p:nvPr/>
          </p:nvGrpSpPr>
          <p:grpSpPr>
            <a:xfrm>
              <a:off x="333374" y="827159"/>
              <a:ext cx="1088129" cy="720000"/>
              <a:chOff x="295274" y="1561214"/>
              <a:chExt cx="1088129" cy="720000"/>
            </a:xfrm>
          </p:grpSpPr>
          <p:sp>
            <p:nvSpPr>
              <p:cNvPr id="9" name="楕円 8">
                <a:extLst>
                  <a:ext uri="{FF2B5EF4-FFF2-40B4-BE49-F238E27FC236}">
                    <a16:creationId xmlns:a16="http://schemas.microsoft.com/office/drawing/2014/main" id="{A3CFFD3E-1D91-7DE5-60AA-E29820C4F11B}"/>
                  </a:ext>
                </a:extLst>
              </p:cNvPr>
              <p:cNvSpPr/>
              <p:nvPr/>
            </p:nvSpPr>
            <p:spPr>
              <a:xfrm>
                <a:off x="295274" y="1561214"/>
                <a:ext cx="720000" cy="720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36565E98-6E90-CA03-652D-CA52651602D9}"/>
                  </a:ext>
                </a:extLst>
              </p:cNvPr>
              <p:cNvSpPr txBox="1"/>
              <p:nvPr/>
            </p:nvSpPr>
            <p:spPr>
              <a:xfrm>
                <a:off x="297553" y="1624984"/>
                <a:ext cx="1085850" cy="584775"/>
              </a:xfrm>
              <a:prstGeom prst="rect">
                <a:avLst/>
              </a:prstGeom>
              <a:noFill/>
              <a:ln>
                <a:noFill/>
              </a:ln>
            </p:spPr>
            <p:txBody>
              <a:bodyPr wrap="square" rtlCol="0">
                <a:spAutoFit/>
              </a:bodyPr>
              <a:lstStyle/>
              <a:p>
                <a:r>
                  <a:rPr kumimoji="1" lang="ja-JP" altLang="en-US" sz="3200" b="1" i="1" dirty="0">
                    <a:solidFill>
                      <a:schemeClr val="accent1">
                        <a:lumMod val="60000"/>
                        <a:lumOff val="40000"/>
                      </a:schemeClr>
                    </a:solidFill>
                    <a:latin typeface="Britannic Bold" panose="020B0903060703020204" pitchFamily="34" charset="0"/>
                  </a:rPr>
                  <a:t>１</a:t>
                </a:r>
              </a:p>
            </p:txBody>
          </p:sp>
        </p:grpSp>
        <p:sp>
          <p:nvSpPr>
            <p:cNvPr id="8" name="正方形/長方形 7">
              <a:extLst>
                <a:ext uri="{FF2B5EF4-FFF2-40B4-BE49-F238E27FC236}">
                  <a16:creationId xmlns:a16="http://schemas.microsoft.com/office/drawing/2014/main" id="{FE7D14C6-2BAB-D3BA-AD61-A711B530CEBB}"/>
                </a:ext>
              </a:extLst>
            </p:cNvPr>
            <p:cNvSpPr/>
            <p:nvPr/>
          </p:nvSpPr>
          <p:spPr>
            <a:xfrm>
              <a:off x="1234370" y="878024"/>
              <a:ext cx="1981201" cy="583911"/>
            </a:xfrm>
            <a:prstGeom prst="rect">
              <a:avLst/>
            </a:prstGeom>
            <a:solidFill>
              <a:schemeClr val="accent5">
                <a:lumMod val="40000"/>
                <a:lumOff val="60000"/>
                <a:alpha val="26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運転手の内訳</a:t>
              </a:r>
              <a:endParaRPr kumimoji="1" lang="en-US" altLang="ja-JP" sz="1400" b="1" dirty="0">
                <a:solidFill>
                  <a:schemeClr val="tx1"/>
                </a:solidFill>
              </a:endParaRPr>
            </a:p>
          </p:txBody>
        </p:sp>
      </p:grpSp>
      <p:sp>
        <p:nvSpPr>
          <p:cNvPr id="11" name="テキスト ボックス 10">
            <a:extLst>
              <a:ext uri="{FF2B5EF4-FFF2-40B4-BE49-F238E27FC236}">
                <a16:creationId xmlns:a16="http://schemas.microsoft.com/office/drawing/2014/main" id="{85681C76-AE5F-7DE2-2DA3-D2CCEC992BA1}"/>
              </a:ext>
            </a:extLst>
          </p:cNvPr>
          <p:cNvSpPr txBox="1"/>
          <p:nvPr/>
        </p:nvSpPr>
        <p:spPr>
          <a:xfrm>
            <a:off x="3235139" y="1063854"/>
            <a:ext cx="6305451" cy="707886"/>
          </a:xfrm>
          <a:prstGeom prst="rect">
            <a:avLst/>
          </a:prstGeom>
          <a:noFill/>
        </p:spPr>
        <p:txBody>
          <a:bodyPr wrap="square" rtlCol="0">
            <a:spAutoFit/>
          </a:bodyPr>
          <a:lstStyle/>
          <a:p>
            <a:r>
              <a:rPr kumimoji="1" lang="ja-JP" altLang="en-US" sz="1000" dirty="0">
                <a:latin typeface="+mn-ea"/>
              </a:rPr>
              <a:t>□　運転手の人数・年齢（運転手台帳があれば必ず入手し確認する）</a:t>
            </a:r>
            <a:endParaRPr kumimoji="1" lang="en-US" altLang="ja-JP" sz="1000" dirty="0">
              <a:latin typeface="+mn-ea"/>
            </a:endParaRPr>
          </a:p>
          <a:p>
            <a:r>
              <a:rPr kumimoji="1" lang="ja-JP" altLang="en-US" sz="1000" dirty="0">
                <a:latin typeface="+mn-ea"/>
              </a:rPr>
              <a:t>□　人手不足が顕著な業種、「運転手の人数 ≒ 確保可能な売上高」という側面もある</a:t>
            </a:r>
            <a:endParaRPr kumimoji="1" lang="en-US" altLang="ja-JP" sz="1000" dirty="0">
              <a:latin typeface="+mn-ea"/>
            </a:endParaRPr>
          </a:p>
          <a:p>
            <a:r>
              <a:rPr kumimoji="1" lang="ja-JP" altLang="en-US" sz="1000" dirty="0">
                <a:latin typeface="+mn-ea"/>
              </a:rPr>
              <a:t>□　免許種類とその免許を保有する人数を確認する（例えば、トレーラーを運転できる人の人数等）</a:t>
            </a:r>
            <a:endParaRPr kumimoji="1" lang="en-US" altLang="ja-JP" sz="1000" dirty="0">
              <a:latin typeface="+mn-ea"/>
            </a:endParaRPr>
          </a:p>
          <a:p>
            <a:r>
              <a:rPr kumimoji="1" lang="ja-JP" altLang="en-US" sz="1000" dirty="0">
                <a:latin typeface="+mn-ea"/>
              </a:rPr>
              <a:t>□　勤務年数も必ず確認する（勤務年数平均の長短≒職場環境の良し悪し）</a:t>
            </a:r>
            <a:endParaRPr kumimoji="1" lang="en-US" altLang="ja-JP" sz="1000" dirty="0">
              <a:latin typeface="+mn-ea"/>
            </a:endParaRPr>
          </a:p>
        </p:txBody>
      </p:sp>
      <p:sp>
        <p:nvSpPr>
          <p:cNvPr id="12" name="テキスト ボックス 11">
            <a:extLst>
              <a:ext uri="{FF2B5EF4-FFF2-40B4-BE49-F238E27FC236}">
                <a16:creationId xmlns:a16="http://schemas.microsoft.com/office/drawing/2014/main" id="{329B1F7D-246A-DEF9-44ED-B6023FEF5673}"/>
              </a:ext>
            </a:extLst>
          </p:cNvPr>
          <p:cNvSpPr txBox="1"/>
          <p:nvPr/>
        </p:nvSpPr>
        <p:spPr>
          <a:xfrm>
            <a:off x="534390" y="1880092"/>
            <a:ext cx="8906493" cy="938719"/>
          </a:xfrm>
          <a:prstGeom prst="rect">
            <a:avLst/>
          </a:prstGeom>
          <a:noFill/>
        </p:spPr>
        <p:txBody>
          <a:bodyPr wrap="square" rtlCol="0">
            <a:spAutoFit/>
          </a:bodyPr>
          <a:lstStyle/>
          <a:p>
            <a:pPr>
              <a:spcAft>
                <a:spcPts val="600"/>
              </a:spcAft>
            </a:pPr>
            <a:r>
              <a:rPr kumimoji="1" lang="ja-JP" altLang="en-US" sz="1000" dirty="0"/>
              <a:t>　運送業も建設業と同じく、人手不足が顕在化している業種です。従って、利益額に見合う人数や人件費に合わせるような短期的な人的リストラを安易に行うと、事業維持に必要な運転手の士気の低下や会社への不信感で次々に退職していくような事態を招く危険性もあります。</a:t>
            </a:r>
          </a:p>
          <a:p>
            <a:r>
              <a:rPr kumimoji="1" lang="ja-JP" altLang="en-US" sz="1000" dirty="0"/>
              <a:t>　</a:t>
            </a:r>
            <a:r>
              <a:rPr kumimoji="1" lang="ja-JP" altLang="en-US" sz="1000" spc="-10" dirty="0"/>
              <a:t>一方で、売り手市場であるにも関わらず、運転手の勤務年数が総じて長い会社等は、数字では判別しにくい職場環境や経営者の人柄が影響していること</a:t>
            </a:r>
            <a:r>
              <a:rPr kumimoji="1" lang="ja-JP" altLang="en-US" sz="1000" dirty="0"/>
              <a:t>も想像されます。燃料費高騰等、個社単位ではコントロールが効かない外的要因を受けやすい業種のため、損益推移の前年比較ばかりではなく、運転手の定着状況を事業性評価の視点に加えるなどの観点は、業界特性の理解との親和性を高める要素になると考えられます。</a:t>
            </a:r>
            <a:endParaRPr kumimoji="1" lang="en-US" altLang="ja-JP" sz="1000" dirty="0"/>
          </a:p>
        </p:txBody>
      </p:sp>
      <p:grpSp>
        <p:nvGrpSpPr>
          <p:cNvPr id="13" name="グループ化 12">
            <a:extLst>
              <a:ext uri="{FF2B5EF4-FFF2-40B4-BE49-F238E27FC236}">
                <a16:creationId xmlns:a16="http://schemas.microsoft.com/office/drawing/2014/main" id="{8CD6D6B2-F791-FE09-9485-F8314D2301BF}"/>
              </a:ext>
            </a:extLst>
          </p:cNvPr>
          <p:cNvGrpSpPr/>
          <p:nvPr/>
        </p:nvGrpSpPr>
        <p:grpSpPr>
          <a:xfrm>
            <a:off x="325848" y="3140903"/>
            <a:ext cx="2865571" cy="720000"/>
            <a:chOff x="333374" y="1883470"/>
            <a:chExt cx="2870303" cy="720000"/>
          </a:xfrm>
        </p:grpSpPr>
        <p:grpSp>
          <p:nvGrpSpPr>
            <p:cNvPr id="14" name="グループ化 13">
              <a:extLst>
                <a:ext uri="{FF2B5EF4-FFF2-40B4-BE49-F238E27FC236}">
                  <a16:creationId xmlns:a16="http://schemas.microsoft.com/office/drawing/2014/main" id="{466FFFD6-C19B-9D39-A169-A87CAAADBF63}"/>
                </a:ext>
              </a:extLst>
            </p:cNvPr>
            <p:cNvGrpSpPr/>
            <p:nvPr/>
          </p:nvGrpSpPr>
          <p:grpSpPr>
            <a:xfrm>
              <a:off x="333374" y="1883470"/>
              <a:ext cx="1104328" cy="720000"/>
              <a:chOff x="2409824" y="3038474"/>
              <a:chExt cx="1104328" cy="720000"/>
            </a:xfrm>
          </p:grpSpPr>
          <p:sp>
            <p:nvSpPr>
              <p:cNvPr id="16" name="楕円 15">
                <a:extLst>
                  <a:ext uri="{FF2B5EF4-FFF2-40B4-BE49-F238E27FC236}">
                    <a16:creationId xmlns:a16="http://schemas.microsoft.com/office/drawing/2014/main" id="{915D027C-0367-317D-E7F7-7673DE79186D}"/>
                  </a:ext>
                </a:extLst>
              </p:cNvPr>
              <p:cNvSpPr/>
              <p:nvPr/>
            </p:nvSpPr>
            <p:spPr>
              <a:xfrm>
                <a:off x="2409824" y="3038474"/>
                <a:ext cx="720000" cy="720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37886A39-DE91-F933-8B65-AFE6B65E42FC}"/>
                  </a:ext>
                </a:extLst>
              </p:cNvPr>
              <p:cNvSpPr txBox="1"/>
              <p:nvPr/>
            </p:nvSpPr>
            <p:spPr>
              <a:xfrm>
                <a:off x="2428302" y="3107557"/>
                <a:ext cx="1085850" cy="584775"/>
              </a:xfrm>
              <a:prstGeom prst="rect">
                <a:avLst/>
              </a:prstGeom>
              <a:noFill/>
              <a:ln>
                <a:noFill/>
              </a:ln>
            </p:spPr>
            <p:txBody>
              <a:bodyPr wrap="square" rtlCol="0">
                <a:spAutoFit/>
              </a:bodyPr>
              <a:lstStyle/>
              <a:p>
                <a:r>
                  <a:rPr kumimoji="1" lang="ja-JP" altLang="en-US" sz="3200" b="1" i="1" dirty="0">
                    <a:solidFill>
                      <a:schemeClr val="accent2">
                        <a:lumMod val="60000"/>
                        <a:lumOff val="40000"/>
                      </a:schemeClr>
                    </a:solidFill>
                    <a:latin typeface="Britannic Bold" panose="020B0903060703020204" pitchFamily="34" charset="0"/>
                  </a:rPr>
                  <a:t>２</a:t>
                </a:r>
              </a:p>
            </p:txBody>
          </p:sp>
        </p:grpSp>
        <p:sp>
          <p:nvSpPr>
            <p:cNvPr id="15" name="正方形/長方形 14">
              <a:extLst>
                <a:ext uri="{FF2B5EF4-FFF2-40B4-BE49-F238E27FC236}">
                  <a16:creationId xmlns:a16="http://schemas.microsoft.com/office/drawing/2014/main" id="{2DFF3B82-C8DA-8BA3-262D-77A715C3468D}"/>
                </a:ext>
              </a:extLst>
            </p:cNvPr>
            <p:cNvSpPr/>
            <p:nvPr/>
          </p:nvSpPr>
          <p:spPr>
            <a:xfrm>
              <a:off x="1266268" y="1949364"/>
              <a:ext cx="1937409" cy="583911"/>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キーマンの把握</a:t>
              </a:r>
              <a:endParaRPr kumimoji="1" lang="en-US" altLang="ja-JP" sz="1400" b="1" dirty="0">
                <a:solidFill>
                  <a:schemeClr val="tx1"/>
                </a:solidFill>
              </a:endParaRPr>
            </a:p>
            <a:p>
              <a:pPr algn="ctr"/>
              <a:r>
                <a:rPr kumimoji="1" lang="ja-JP" altLang="en-US" sz="1400" b="1" dirty="0">
                  <a:solidFill>
                    <a:schemeClr val="tx1"/>
                  </a:solidFill>
                </a:rPr>
                <a:t>（配車係）</a:t>
              </a:r>
              <a:endParaRPr kumimoji="1" lang="en-US" altLang="ja-JP" sz="1400" b="1" dirty="0">
                <a:solidFill>
                  <a:schemeClr val="tx1"/>
                </a:solidFill>
              </a:endParaRPr>
            </a:p>
          </p:txBody>
        </p:sp>
      </p:grpSp>
      <p:sp>
        <p:nvSpPr>
          <p:cNvPr id="18" name="テキスト ボックス 17">
            <a:extLst>
              <a:ext uri="{FF2B5EF4-FFF2-40B4-BE49-F238E27FC236}">
                <a16:creationId xmlns:a16="http://schemas.microsoft.com/office/drawing/2014/main" id="{DFAB2434-B692-D273-3C2E-F1E6CBC7ACE6}"/>
              </a:ext>
            </a:extLst>
          </p:cNvPr>
          <p:cNvSpPr txBox="1"/>
          <p:nvPr/>
        </p:nvSpPr>
        <p:spPr>
          <a:xfrm>
            <a:off x="3235139" y="3137881"/>
            <a:ext cx="6456206" cy="707886"/>
          </a:xfrm>
          <a:prstGeom prst="rect">
            <a:avLst/>
          </a:prstGeom>
          <a:noFill/>
        </p:spPr>
        <p:txBody>
          <a:bodyPr wrap="square" rtlCol="0">
            <a:spAutoFit/>
          </a:bodyPr>
          <a:lstStyle/>
          <a:p>
            <a:r>
              <a:rPr kumimoji="1" lang="ja-JP" altLang="en-US" sz="1000" dirty="0"/>
              <a:t>□　配車係の経歴・勤務年数・年齢等の把握</a:t>
            </a:r>
            <a:endParaRPr kumimoji="1" lang="en-US" altLang="ja-JP" sz="1000" dirty="0"/>
          </a:p>
          <a:p>
            <a:r>
              <a:rPr kumimoji="1" lang="ja-JP" altLang="en-US" sz="1000" dirty="0"/>
              <a:t>□　事業性把握の深耕局面や再生局面では、配車係からのヒアリングを行うとよい</a:t>
            </a:r>
            <a:endParaRPr kumimoji="1" lang="en-US" altLang="ja-JP" sz="1000" dirty="0"/>
          </a:p>
          <a:p>
            <a:r>
              <a:rPr kumimoji="1" lang="ja-JP" altLang="en-US" sz="1000" dirty="0"/>
              <a:t>□　配車係の手腕で売上獲得能力や庸車（外注）効率が決まることが大半</a:t>
            </a:r>
            <a:endParaRPr kumimoji="1" lang="en-US" altLang="ja-JP" sz="1000" dirty="0"/>
          </a:p>
          <a:p>
            <a:r>
              <a:rPr kumimoji="1" lang="ja-JP" altLang="en-US" sz="1000" dirty="0"/>
              <a:t>□　配車係は、荷主の詳細についても最も詳しいためヒアリングを行うとよい</a:t>
            </a:r>
            <a:endParaRPr kumimoji="1" lang="en-US" altLang="ja-JP" sz="1000" dirty="0"/>
          </a:p>
        </p:txBody>
      </p:sp>
      <p:sp>
        <p:nvSpPr>
          <p:cNvPr id="19" name="テキスト ボックス 18">
            <a:extLst>
              <a:ext uri="{FF2B5EF4-FFF2-40B4-BE49-F238E27FC236}">
                <a16:creationId xmlns:a16="http://schemas.microsoft.com/office/drawing/2014/main" id="{B5860C3E-594E-00C8-CAD6-E80DBA604D49}"/>
              </a:ext>
            </a:extLst>
          </p:cNvPr>
          <p:cNvSpPr txBox="1"/>
          <p:nvPr/>
        </p:nvSpPr>
        <p:spPr>
          <a:xfrm>
            <a:off x="534390" y="3962340"/>
            <a:ext cx="8906493" cy="1400383"/>
          </a:xfrm>
          <a:prstGeom prst="rect">
            <a:avLst/>
          </a:prstGeom>
          <a:noFill/>
        </p:spPr>
        <p:txBody>
          <a:bodyPr wrap="square" rtlCol="0">
            <a:spAutoFit/>
          </a:bodyPr>
          <a:lstStyle/>
          <a:p>
            <a:pPr>
              <a:spcAft>
                <a:spcPts val="600"/>
              </a:spcAft>
            </a:pPr>
            <a:r>
              <a:rPr kumimoji="1" lang="ja-JP" altLang="en-US" sz="1000" dirty="0"/>
              <a:t>　配車係は建設業であれば積算担当者と同じで、基本的に売上確保の起点となるキーマンといえます。一般に中小運送業の場合、定時定期的な仕事だけで損益分岐点を超える売上高を確保することは難しく、「明日の仕事は今日の夕方に固まる」といわれるような、スポットや飛び込みと呼ばれる仕事を、細かく</a:t>
            </a:r>
            <a:r>
              <a:rPr kumimoji="1" lang="ja-JP" altLang="en-US" sz="1000" spc="30" dirty="0"/>
              <a:t>紡ぎ合わせて採算性を上げるケースが多いことが特徴です。その時には配車係が最も力を発揮します。仕事の内容、現場の状況、運転手の腕、</a:t>
            </a:r>
            <a:r>
              <a:rPr kumimoji="1" lang="ja-JP" altLang="en-US" sz="1000" spc="20" dirty="0"/>
              <a:t>車両の</a:t>
            </a:r>
            <a:r>
              <a:rPr kumimoji="1" lang="ja-JP" altLang="en-US" sz="1000" dirty="0"/>
              <a:t>運行状況等、様々なことを考慮し効率良く車を割り振ったり、場合によっては庸車（外注）を手配したりするなどして、荷主の突発的なニーズに応えていく必要があります。また、同業他社から依頼される庸車の仕事も柔軟に受けて協力するなど、他社との関係性を良好に維持することにも注力しないと、自社が手詰まりの時に協力を得ることはできません。</a:t>
            </a:r>
            <a:endParaRPr kumimoji="1" lang="en-US" altLang="ja-JP" sz="1000" dirty="0"/>
          </a:p>
          <a:p>
            <a:r>
              <a:rPr kumimoji="1" lang="ja-JP" altLang="en-US" sz="1000" dirty="0"/>
              <a:t>　最後に、配車係は日々の仕事の割振りの中心におり、荷主の詳細にも詳しいため、例えば「大手荷主への依存度の高さ」「荷主数の多さ・少なさ」等からくる会社の問題点や課題についても、最も現実的な目線で把握していることが多いと思われます。</a:t>
            </a:r>
            <a:endParaRPr kumimoji="1" lang="en-US" altLang="ja-JP" sz="1000" dirty="0"/>
          </a:p>
        </p:txBody>
      </p:sp>
      <p:cxnSp>
        <p:nvCxnSpPr>
          <p:cNvPr id="20" name="直線コネクタ 19">
            <a:extLst>
              <a:ext uri="{FF2B5EF4-FFF2-40B4-BE49-F238E27FC236}">
                <a16:creationId xmlns:a16="http://schemas.microsoft.com/office/drawing/2014/main" id="{108938C7-2640-9CFE-CCA7-075FCA655DAA}"/>
              </a:ext>
            </a:extLst>
          </p:cNvPr>
          <p:cNvCxnSpPr/>
          <p:nvPr/>
        </p:nvCxnSpPr>
        <p:spPr>
          <a:xfrm>
            <a:off x="252411" y="2955366"/>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21" name="グループ化 20">
            <a:extLst>
              <a:ext uri="{FF2B5EF4-FFF2-40B4-BE49-F238E27FC236}">
                <a16:creationId xmlns:a16="http://schemas.microsoft.com/office/drawing/2014/main" id="{FCE4F334-CA71-4D18-20C6-8DD6B828EBBF}"/>
              </a:ext>
            </a:extLst>
          </p:cNvPr>
          <p:cNvGrpSpPr/>
          <p:nvPr/>
        </p:nvGrpSpPr>
        <p:grpSpPr>
          <a:xfrm>
            <a:off x="326345" y="5573720"/>
            <a:ext cx="2865074" cy="720000"/>
            <a:chOff x="333374" y="2994009"/>
            <a:chExt cx="2865074" cy="720000"/>
          </a:xfrm>
        </p:grpSpPr>
        <p:grpSp>
          <p:nvGrpSpPr>
            <p:cNvPr id="22" name="グループ化 21">
              <a:extLst>
                <a:ext uri="{FF2B5EF4-FFF2-40B4-BE49-F238E27FC236}">
                  <a16:creationId xmlns:a16="http://schemas.microsoft.com/office/drawing/2014/main" id="{EA51D9BD-BA4D-E09A-533F-FA40F9088D25}"/>
                </a:ext>
              </a:extLst>
            </p:cNvPr>
            <p:cNvGrpSpPr/>
            <p:nvPr/>
          </p:nvGrpSpPr>
          <p:grpSpPr>
            <a:xfrm>
              <a:off x="333374" y="2994009"/>
              <a:ext cx="1096362" cy="720000"/>
              <a:chOff x="2409824" y="3038474"/>
              <a:chExt cx="1096362" cy="720000"/>
            </a:xfrm>
            <a:noFill/>
          </p:grpSpPr>
          <p:sp>
            <p:nvSpPr>
              <p:cNvPr id="24" name="楕円 23">
                <a:extLst>
                  <a:ext uri="{FF2B5EF4-FFF2-40B4-BE49-F238E27FC236}">
                    <a16:creationId xmlns:a16="http://schemas.microsoft.com/office/drawing/2014/main" id="{AEEF05C2-0EAF-A524-7637-253D14532461}"/>
                  </a:ext>
                </a:extLst>
              </p:cNvPr>
              <p:cNvSpPr/>
              <p:nvPr/>
            </p:nvSpPr>
            <p:spPr>
              <a:xfrm>
                <a:off x="2409824" y="3038474"/>
                <a:ext cx="720000" cy="720000"/>
              </a:xfrm>
              <a:prstGeom prst="ellipse">
                <a:avLst/>
              </a:prstGeom>
              <a:solidFill>
                <a:schemeClr val="accent6">
                  <a:lumMod val="40000"/>
                  <a:lumOff val="60000"/>
                  <a:alpha val="35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a:extLst>
                  <a:ext uri="{FF2B5EF4-FFF2-40B4-BE49-F238E27FC236}">
                    <a16:creationId xmlns:a16="http://schemas.microsoft.com/office/drawing/2014/main" id="{F7465640-6DCC-8601-2CE5-BC40285C7839}"/>
                  </a:ext>
                </a:extLst>
              </p:cNvPr>
              <p:cNvSpPr txBox="1"/>
              <p:nvPr/>
            </p:nvSpPr>
            <p:spPr>
              <a:xfrm>
                <a:off x="2420336" y="3112143"/>
                <a:ext cx="1085850" cy="584775"/>
              </a:xfrm>
              <a:prstGeom prst="rect">
                <a:avLst/>
              </a:prstGeom>
              <a:grpFill/>
              <a:ln>
                <a:noFill/>
              </a:ln>
            </p:spPr>
            <p:txBody>
              <a:bodyPr wrap="square" rtlCol="0">
                <a:spAutoFit/>
              </a:bodyPr>
              <a:lstStyle/>
              <a:p>
                <a:r>
                  <a:rPr kumimoji="1" lang="ja-JP" altLang="en-US" sz="3200" b="1" i="1" dirty="0">
                    <a:solidFill>
                      <a:schemeClr val="accent6">
                        <a:lumMod val="60000"/>
                        <a:lumOff val="40000"/>
                      </a:schemeClr>
                    </a:solidFill>
                    <a:latin typeface="Britannic Bold" panose="020B0903060703020204" pitchFamily="34" charset="0"/>
                  </a:rPr>
                  <a:t>３</a:t>
                </a:r>
              </a:p>
            </p:txBody>
          </p:sp>
        </p:grpSp>
        <p:sp>
          <p:nvSpPr>
            <p:cNvPr id="23" name="正方形/長方形 22">
              <a:extLst>
                <a:ext uri="{FF2B5EF4-FFF2-40B4-BE49-F238E27FC236}">
                  <a16:creationId xmlns:a16="http://schemas.microsoft.com/office/drawing/2014/main" id="{4AC3C355-EBBB-4FFD-644D-C71FADA8EBBE}"/>
                </a:ext>
              </a:extLst>
            </p:cNvPr>
            <p:cNvSpPr/>
            <p:nvPr/>
          </p:nvSpPr>
          <p:spPr>
            <a:xfrm>
              <a:off x="1234369" y="3067678"/>
              <a:ext cx="1964079" cy="583911"/>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特殊車両への注目</a:t>
              </a:r>
              <a:endParaRPr kumimoji="1" lang="en-US" altLang="ja-JP" sz="1400" b="1" dirty="0">
                <a:solidFill>
                  <a:schemeClr val="tx1"/>
                </a:solidFill>
              </a:endParaRPr>
            </a:p>
          </p:txBody>
        </p:sp>
      </p:grpSp>
      <p:cxnSp>
        <p:nvCxnSpPr>
          <p:cNvPr id="27" name="直線コネクタ 26">
            <a:extLst>
              <a:ext uri="{FF2B5EF4-FFF2-40B4-BE49-F238E27FC236}">
                <a16:creationId xmlns:a16="http://schemas.microsoft.com/office/drawing/2014/main" id="{E8DC17F8-12D6-45E1-22FA-D0DC24DD42A7}"/>
              </a:ext>
            </a:extLst>
          </p:cNvPr>
          <p:cNvCxnSpPr/>
          <p:nvPr/>
        </p:nvCxnSpPr>
        <p:spPr>
          <a:xfrm>
            <a:off x="231775" y="5457146"/>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3AD5F2BA-C247-671C-EB3F-2CF91D3E3DAB}"/>
              </a:ext>
            </a:extLst>
          </p:cNvPr>
          <p:cNvSpPr txBox="1"/>
          <p:nvPr/>
        </p:nvSpPr>
        <p:spPr>
          <a:xfrm>
            <a:off x="3235139" y="5561482"/>
            <a:ext cx="6316350" cy="861774"/>
          </a:xfrm>
          <a:prstGeom prst="rect">
            <a:avLst/>
          </a:prstGeom>
          <a:noFill/>
        </p:spPr>
        <p:txBody>
          <a:bodyPr wrap="square" rtlCol="0">
            <a:spAutoFit/>
          </a:bodyPr>
          <a:lstStyle/>
          <a:p>
            <a:r>
              <a:rPr kumimoji="1" lang="ja-JP" altLang="en-US" sz="1000" dirty="0">
                <a:latin typeface="+mn-ea"/>
              </a:rPr>
              <a:t>□　</a:t>
            </a:r>
            <a:r>
              <a:rPr kumimoji="1" lang="ja-JP" altLang="en-US" sz="1000" spc="-40" dirty="0">
                <a:latin typeface="+mn-ea"/>
              </a:rPr>
              <a:t>例えば、ダンプ会社に１台だけある大型の冷凍箱車、食品配送が主業の会社に１台だけある平ボディ等、</a:t>
            </a:r>
            <a:endParaRPr kumimoji="1" lang="en-US" altLang="ja-JP" sz="1000" spc="-40" dirty="0">
              <a:latin typeface="+mn-ea"/>
            </a:endParaRPr>
          </a:p>
          <a:p>
            <a:r>
              <a:rPr kumimoji="1" lang="ja-JP" altLang="en-US" sz="1000" spc="-40" dirty="0">
                <a:latin typeface="+mn-ea"/>
              </a:rPr>
              <a:t>　　主業と異なる分野の車両</a:t>
            </a:r>
            <a:endParaRPr kumimoji="1" lang="en-US" altLang="ja-JP" sz="1000" spc="-40" dirty="0">
              <a:latin typeface="+mn-ea"/>
            </a:endParaRPr>
          </a:p>
          <a:p>
            <a:r>
              <a:rPr kumimoji="1" lang="ja-JP" altLang="en-US" sz="1000" dirty="0">
                <a:latin typeface="+mn-ea"/>
              </a:rPr>
              <a:t>□　それらが大きな利益部門になっていたり、逆にボトルネックになっていたりすることも少なくない</a:t>
            </a:r>
            <a:endParaRPr kumimoji="1" lang="en-US" altLang="ja-JP" sz="1000" dirty="0">
              <a:latin typeface="+mn-ea"/>
            </a:endParaRPr>
          </a:p>
          <a:p>
            <a:r>
              <a:rPr kumimoji="1" lang="ja-JP" altLang="en-US" sz="1000" dirty="0">
                <a:latin typeface="+mn-ea"/>
              </a:rPr>
              <a:t>□　</a:t>
            </a:r>
            <a:r>
              <a:rPr kumimoji="1" lang="ja-JP" altLang="en-US" sz="1000" spc="-30" dirty="0">
                <a:latin typeface="+mn-ea"/>
              </a:rPr>
              <a:t>特に収益の改善が必要な企業については、個車別の採算分析が必要な場面もあるとは思うが、特殊車両</a:t>
            </a:r>
            <a:endParaRPr kumimoji="1" lang="en-US" altLang="ja-JP" sz="1000" spc="-30" dirty="0">
              <a:latin typeface="+mn-ea"/>
            </a:endParaRPr>
          </a:p>
          <a:p>
            <a:r>
              <a:rPr kumimoji="1" lang="ja-JP" altLang="en-US" sz="1000" spc="-30" dirty="0">
                <a:latin typeface="+mn-ea"/>
              </a:rPr>
              <a:t>　　</a:t>
            </a:r>
            <a:r>
              <a:rPr kumimoji="1" lang="ja-JP" altLang="en-US" sz="1000" dirty="0">
                <a:latin typeface="+mn-ea"/>
              </a:rPr>
              <a:t>に絞った聞き取りや分析は、支援の初動において問題把握の糸口になることもある</a:t>
            </a:r>
            <a:endParaRPr kumimoji="1" lang="en-US" altLang="ja-JP" sz="1000" dirty="0">
              <a:latin typeface="+mn-ea"/>
            </a:endParaRPr>
          </a:p>
        </p:txBody>
      </p:sp>
      <p:sp>
        <p:nvSpPr>
          <p:cNvPr id="44" name="テキスト ボックス 43"/>
          <p:cNvSpPr txBox="1"/>
          <p:nvPr/>
        </p:nvSpPr>
        <p:spPr>
          <a:xfrm>
            <a:off x="890505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訪問時編</a:t>
            </a:r>
          </a:p>
        </p:txBody>
      </p:sp>
      <p:sp>
        <p:nvSpPr>
          <p:cNvPr id="45" name="テキスト ボックス 44"/>
          <p:cNvSpPr txBox="1"/>
          <p:nvPr/>
        </p:nvSpPr>
        <p:spPr>
          <a:xfrm>
            <a:off x="8905051"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運送業</a:t>
            </a:r>
          </a:p>
        </p:txBody>
      </p:sp>
      <p:sp>
        <p:nvSpPr>
          <p:cNvPr id="3" name="スライド番号プレースホルダー 2"/>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56</a:t>
            </a:fld>
            <a:endParaRPr kumimoji="1" lang="ja-JP" altLang="en-US"/>
          </a:p>
        </p:txBody>
      </p:sp>
      <p:cxnSp>
        <p:nvCxnSpPr>
          <p:cNvPr id="31" name="直線コネクタ 30">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3852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テキスト ボックス 48">
            <a:extLst>
              <a:ext uri="{FF2B5EF4-FFF2-40B4-BE49-F238E27FC236}">
                <a16:creationId xmlns:a16="http://schemas.microsoft.com/office/drawing/2014/main" id="{896CD081-4DAC-45AD-3024-2CA0BC1F36AF}"/>
              </a:ext>
            </a:extLst>
          </p:cNvPr>
          <p:cNvSpPr txBox="1"/>
          <p:nvPr/>
        </p:nvSpPr>
        <p:spPr>
          <a:xfrm>
            <a:off x="7063785" y="5321772"/>
            <a:ext cx="1098447" cy="553998"/>
          </a:xfrm>
          <a:prstGeom prst="rect">
            <a:avLst/>
          </a:prstGeom>
          <a:noFill/>
        </p:spPr>
        <p:txBody>
          <a:bodyPr wrap="square" rtlCol="0">
            <a:spAutoFit/>
          </a:bodyPr>
          <a:lstStyle/>
          <a:p>
            <a:pPr algn="ctr"/>
            <a:r>
              <a:rPr kumimoji="1" lang="ja-JP" altLang="en-US" b="1" dirty="0"/>
              <a:t>車上</a:t>
            </a:r>
            <a:endParaRPr kumimoji="1" lang="en-US" altLang="ja-JP" b="1" dirty="0"/>
          </a:p>
          <a:p>
            <a:pPr algn="ctr"/>
            <a:r>
              <a:rPr kumimoji="1" lang="ja-JP" altLang="en-US" sz="1200" b="1" dirty="0"/>
              <a:t>渡し</a:t>
            </a:r>
            <a:endParaRPr kumimoji="1" lang="en-US" altLang="ja-JP" sz="1200" b="1" dirty="0"/>
          </a:p>
        </p:txBody>
      </p:sp>
      <p:sp>
        <p:nvSpPr>
          <p:cNvPr id="50" name="テキスト ボックス 49">
            <a:extLst>
              <a:ext uri="{FF2B5EF4-FFF2-40B4-BE49-F238E27FC236}">
                <a16:creationId xmlns:a16="http://schemas.microsoft.com/office/drawing/2014/main" id="{0390AF84-7062-90F9-9B17-D255F1A23047}"/>
              </a:ext>
            </a:extLst>
          </p:cNvPr>
          <p:cNvSpPr txBox="1"/>
          <p:nvPr/>
        </p:nvSpPr>
        <p:spPr>
          <a:xfrm>
            <a:off x="7057434" y="5857601"/>
            <a:ext cx="1098447" cy="492443"/>
          </a:xfrm>
          <a:prstGeom prst="rect">
            <a:avLst/>
          </a:prstGeom>
          <a:noFill/>
        </p:spPr>
        <p:txBody>
          <a:bodyPr wrap="square" rtlCol="0">
            <a:spAutoFit/>
          </a:bodyPr>
          <a:lstStyle/>
          <a:p>
            <a:pPr algn="ctr"/>
            <a:r>
              <a:rPr kumimoji="1" lang="ja-JP" altLang="en-US" sz="1400" b="1" dirty="0"/>
              <a:t>置き場</a:t>
            </a:r>
            <a:endParaRPr kumimoji="1" lang="en-US" altLang="ja-JP" sz="1400" b="1" dirty="0"/>
          </a:p>
          <a:p>
            <a:pPr algn="ctr"/>
            <a:r>
              <a:rPr kumimoji="1" lang="ja-JP" altLang="en-US" sz="1200" b="1" dirty="0"/>
              <a:t>渡し</a:t>
            </a:r>
            <a:endParaRPr kumimoji="1" lang="en-US" altLang="ja-JP" sz="1200" b="1" dirty="0"/>
          </a:p>
        </p:txBody>
      </p:sp>
      <p:sp>
        <p:nvSpPr>
          <p:cNvPr id="48" name="テキスト ボックス 47">
            <a:extLst>
              <a:ext uri="{FF2B5EF4-FFF2-40B4-BE49-F238E27FC236}">
                <a16:creationId xmlns:a16="http://schemas.microsoft.com/office/drawing/2014/main" id="{F697D36C-7008-13F1-5340-A1A8B6AAB474}"/>
              </a:ext>
            </a:extLst>
          </p:cNvPr>
          <p:cNvSpPr txBox="1"/>
          <p:nvPr/>
        </p:nvSpPr>
        <p:spPr>
          <a:xfrm>
            <a:off x="4754173" y="5493806"/>
            <a:ext cx="1098447" cy="769441"/>
          </a:xfrm>
          <a:prstGeom prst="rect">
            <a:avLst/>
          </a:prstGeom>
          <a:noFill/>
        </p:spPr>
        <p:txBody>
          <a:bodyPr wrap="square" rtlCol="0">
            <a:spAutoFit/>
          </a:bodyPr>
          <a:lstStyle/>
          <a:p>
            <a:pPr algn="ctr"/>
            <a:r>
              <a:rPr kumimoji="1" lang="ja-JP" altLang="en-US" sz="2800" b="1" dirty="0"/>
              <a:t>横</a:t>
            </a:r>
            <a:endParaRPr kumimoji="1" lang="en-US" altLang="ja-JP" sz="2800" b="1" dirty="0"/>
          </a:p>
          <a:p>
            <a:pPr algn="ctr"/>
            <a:r>
              <a:rPr kumimoji="1" lang="ja-JP" altLang="en-US" sz="1600" b="1" dirty="0"/>
              <a:t>持ち</a:t>
            </a:r>
            <a:endParaRPr kumimoji="1" lang="en-US" altLang="ja-JP" sz="1600" b="1" dirty="0"/>
          </a:p>
        </p:txBody>
      </p:sp>
      <p:sp>
        <p:nvSpPr>
          <p:cNvPr id="5" name="テキスト ボックス 4">
            <a:extLst>
              <a:ext uri="{FF2B5EF4-FFF2-40B4-BE49-F238E27FC236}">
                <a16:creationId xmlns:a16="http://schemas.microsoft.com/office/drawing/2014/main" id="{D27A3958-8BF4-81EE-DB39-B8BE5C588624}"/>
              </a:ext>
            </a:extLst>
          </p:cNvPr>
          <p:cNvSpPr txBox="1"/>
          <p:nvPr/>
        </p:nvSpPr>
        <p:spPr>
          <a:xfrm>
            <a:off x="306624" y="5487477"/>
            <a:ext cx="1098447" cy="769441"/>
          </a:xfrm>
          <a:prstGeom prst="rect">
            <a:avLst/>
          </a:prstGeom>
          <a:noFill/>
        </p:spPr>
        <p:txBody>
          <a:bodyPr wrap="square" rtlCol="0">
            <a:spAutoFit/>
          </a:bodyPr>
          <a:lstStyle/>
          <a:p>
            <a:pPr algn="ctr"/>
            <a:r>
              <a:rPr kumimoji="1" lang="ja-JP" altLang="en-US" sz="2800" b="1" dirty="0"/>
              <a:t>ベタ</a:t>
            </a:r>
            <a:endParaRPr kumimoji="1" lang="en-US" altLang="ja-JP" sz="2800" b="1" dirty="0"/>
          </a:p>
          <a:p>
            <a:pPr algn="ctr"/>
            <a:r>
              <a:rPr kumimoji="1" lang="ja-JP" altLang="en-US" sz="1600" b="1" dirty="0"/>
              <a:t>降ろし</a:t>
            </a:r>
            <a:endParaRPr kumimoji="1" lang="ja-JP" altLang="en-US" sz="1200" b="1" dirty="0"/>
          </a:p>
        </p:txBody>
      </p:sp>
      <p:sp>
        <p:nvSpPr>
          <p:cNvPr id="34" name="テキスト ボックス 33">
            <a:extLst>
              <a:ext uri="{FF2B5EF4-FFF2-40B4-BE49-F238E27FC236}">
                <a16:creationId xmlns:a16="http://schemas.microsoft.com/office/drawing/2014/main" id="{2A83DB44-062C-30D9-4E64-6D94323A2FBF}"/>
              </a:ext>
            </a:extLst>
          </p:cNvPr>
          <p:cNvSpPr txBox="1"/>
          <p:nvPr/>
        </p:nvSpPr>
        <p:spPr>
          <a:xfrm>
            <a:off x="2540502" y="5489304"/>
            <a:ext cx="1098447" cy="769441"/>
          </a:xfrm>
          <a:prstGeom prst="rect">
            <a:avLst/>
          </a:prstGeom>
          <a:noFill/>
        </p:spPr>
        <p:txBody>
          <a:bodyPr wrap="square" rtlCol="0">
            <a:spAutoFit/>
          </a:bodyPr>
          <a:lstStyle/>
          <a:p>
            <a:pPr algn="ctr"/>
            <a:r>
              <a:rPr kumimoji="1" lang="ja-JP" altLang="en-US" sz="2800" b="1" dirty="0"/>
              <a:t>バラ</a:t>
            </a:r>
            <a:endParaRPr kumimoji="1" lang="en-US" altLang="ja-JP" sz="2800" b="1" dirty="0"/>
          </a:p>
          <a:p>
            <a:pPr algn="ctr"/>
            <a:r>
              <a:rPr kumimoji="1" lang="ja-JP" altLang="en-US" sz="1600" b="1" dirty="0"/>
              <a:t>積み</a:t>
            </a:r>
            <a:endParaRPr kumimoji="1" lang="en-US" altLang="ja-JP" sz="1600" b="1" dirty="0"/>
          </a:p>
        </p:txBody>
      </p:sp>
      <p:sp>
        <p:nvSpPr>
          <p:cNvPr id="30" name="四角形: 角を丸くする 29">
            <a:extLst>
              <a:ext uri="{FF2B5EF4-FFF2-40B4-BE49-F238E27FC236}">
                <a16:creationId xmlns:a16="http://schemas.microsoft.com/office/drawing/2014/main" id="{2353DE86-586D-80EB-8626-3F5045F1C23E}"/>
              </a:ext>
            </a:extLst>
          </p:cNvPr>
          <p:cNvSpPr/>
          <p:nvPr/>
        </p:nvSpPr>
        <p:spPr>
          <a:xfrm>
            <a:off x="405021" y="5272047"/>
            <a:ext cx="895350" cy="1207445"/>
          </a:xfrm>
          <a:prstGeom prst="roundRect">
            <a:avLst>
              <a:gd name="adj" fmla="val 6335"/>
            </a:avLst>
          </a:prstGeom>
          <a:noFill/>
          <a:ln w="53975">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dirty="0">
                <a:latin typeface="+mn-ea"/>
              </a:rPr>
              <a:t>中小</a:t>
            </a:r>
            <a:r>
              <a:rPr kumimoji="1" lang="ja-JP" altLang="en-US" sz="2600" b="1" u="sng" dirty="0">
                <a:latin typeface="+mn-ea"/>
              </a:rPr>
              <a:t>運送業</a:t>
            </a:r>
            <a:r>
              <a:rPr kumimoji="1" lang="ja-JP" altLang="en-US" b="1" u="sng" dirty="0">
                <a:latin typeface="+mn-ea"/>
              </a:rPr>
              <a:t>の目利き（訪問</a:t>
            </a:r>
            <a:r>
              <a:rPr kumimoji="1" lang="ja-JP" altLang="en-US" b="1" u="sng">
                <a:latin typeface="+mn-ea"/>
              </a:rPr>
              <a:t>時編）　その</a:t>
            </a:r>
            <a:r>
              <a:rPr kumimoji="1" lang="ja-JP" altLang="en-US" b="1" u="sng" dirty="0">
                <a:latin typeface="+mn-ea"/>
              </a:rPr>
              <a:t>２</a:t>
            </a:r>
          </a:p>
        </p:txBody>
      </p:sp>
      <p:cxnSp>
        <p:nvCxnSpPr>
          <p:cNvPr id="36" name="直線コネクタ 35">
            <a:extLst>
              <a:ext uri="{FF2B5EF4-FFF2-40B4-BE49-F238E27FC236}">
                <a16:creationId xmlns:a16="http://schemas.microsoft.com/office/drawing/2014/main" id="{9B9343EB-8340-43B2-BFCB-44120E0835EB}"/>
              </a:ext>
            </a:extLst>
          </p:cNvPr>
          <p:cNvCxnSpPr/>
          <p:nvPr/>
        </p:nvCxnSpPr>
        <p:spPr>
          <a:xfrm>
            <a:off x="240088" y="6564724"/>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6" name="グループ化 5">
            <a:extLst>
              <a:ext uri="{FF2B5EF4-FFF2-40B4-BE49-F238E27FC236}">
                <a16:creationId xmlns:a16="http://schemas.microsoft.com/office/drawing/2014/main" id="{7813DA0D-49DE-343B-2292-5600FA6DDFB0}"/>
              </a:ext>
            </a:extLst>
          </p:cNvPr>
          <p:cNvGrpSpPr/>
          <p:nvPr/>
        </p:nvGrpSpPr>
        <p:grpSpPr>
          <a:xfrm>
            <a:off x="300909" y="1065825"/>
            <a:ext cx="2876551" cy="720000"/>
            <a:chOff x="333374" y="4157033"/>
            <a:chExt cx="2876551" cy="720000"/>
          </a:xfrm>
        </p:grpSpPr>
        <p:grpSp>
          <p:nvGrpSpPr>
            <p:cNvPr id="7" name="グループ化 6">
              <a:extLst>
                <a:ext uri="{FF2B5EF4-FFF2-40B4-BE49-F238E27FC236}">
                  <a16:creationId xmlns:a16="http://schemas.microsoft.com/office/drawing/2014/main" id="{625D2B80-03D0-27C8-45F0-8952766991A5}"/>
                </a:ext>
              </a:extLst>
            </p:cNvPr>
            <p:cNvGrpSpPr/>
            <p:nvPr/>
          </p:nvGrpSpPr>
          <p:grpSpPr>
            <a:xfrm>
              <a:off x="333374" y="4157033"/>
              <a:ext cx="1092998" cy="720000"/>
              <a:chOff x="2409824" y="3038474"/>
              <a:chExt cx="1092998" cy="720000"/>
            </a:xfrm>
            <a:noFill/>
          </p:grpSpPr>
          <p:sp>
            <p:nvSpPr>
              <p:cNvPr id="9" name="楕円 8">
                <a:extLst>
                  <a:ext uri="{FF2B5EF4-FFF2-40B4-BE49-F238E27FC236}">
                    <a16:creationId xmlns:a16="http://schemas.microsoft.com/office/drawing/2014/main" id="{FBAF8109-D266-BD91-656F-2B1B43385F8A}"/>
                  </a:ext>
                </a:extLst>
              </p:cNvPr>
              <p:cNvSpPr/>
              <p:nvPr/>
            </p:nvSpPr>
            <p:spPr>
              <a:xfrm>
                <a:off x="2409824" y="3038474"/>
                <a:ext cx="720000" cy="720000"/>
              </a:xfrm>
              <a:prstGeom prst="ellipse">
                <a:avLst/>
              </a:prstGeom>
              <a:solidFill>
                <a:schemeClr val="accent4">
                  <a:lumMod val="60000"/>
                  <a:lumOff val="4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E2C698EA-875B-9BF0-3DD2-3A5D0600F15B}"/>
                  </a:ext>
                </a:extLst>
              </p:cNvPr>
              <p:cNvSpPr txBox="1"/>
              <p:nvPr/>
            </p:nvSpPr>
            <p:spPr>
              <a:xfrm>
                <a:off x="2416972" y="3098768"/>
                <a:ext cx="1085850" cy="584775"/>
              </a:xfrm>
              <a:prstGeom prst="rect">
                <a:avLst/>
              </a:prstGeom>
              <a:grpFill/>
              <a:ln>
                <a:noFill/>
              </a:ln>
            </p:spPr>
            <p:txBody>
              <a:bodyPr wrap="square" rtlCol="0">
                <a:spAutoFit/>
              </a:bodyPr>
              <a:lstStyle/>
              <a:p>
                <a:r>
                  <a:rPr kumimoji="1" lang="ja-JP" altLang="en-US" sz="3200" b="1" i="1" dirty="0">
                    <a:solidFill>
                      <a:schemeClr val="accent4">
                        <a:lumMod val="60000"/>
                        <a:lumOff val="40000"/>
                      </a:schemeClr>
                    </a:solidFill>
                    <a:latin typeface="Britannic Bold" panose="020B0903060703020204" pitchFamily="34" charset="0"/>
                  </a:rPr>
                  <a:t>４</a:t>
                </a:r>
              </a:p>
            </p:txBody>
          </p:sp>
        </p:grpSp>
        <p:sp>
          <p:nvSpPr>
            <p:cNvPr id="8" name="正方形/長方形 7">
              <a:extLst>
                <a:ext uri="{FF2B5EF4-FFF2-40B4-BE49-F238E27FC236}">
                  <a16:creationId xmlns:a16="http://schemas.microsoft.com/office/drawing/2014/main" id="{E984744D-1F58-49E5-68A9-6E2DCDC63BF0}"/>
                </a:ext>
              </a:extLst>
            </p:cNvPr>
            <p:cNvSpPr/>
            <p:nvPr/>
          </p:nvSpPr>
          <p:spPr>
            <a:xfrm>
              <a:off x="1228724" y="4217636"/>
              <a:ext cx="1981201" cy="583911"/>
            </a:xfrm>
            <a:prstGeom prst="rect">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静態観察</a:t>
              </a:r>
              <a:endParaRPr kumimoji="1" lang="en-US" altLang="ja-JP" sz="1400" b="1" dirty="0">
                <a:solidFill>
                  <a:schemeClr val="tx1"/>
                </a:solidFill>
              </a:endParaRPr>
            </a:p>
          </p:txBody>
        </p:sp>
      </p:grpSp>
      <p:sp>
        <p:nvSpPr>
          <p:cNvPr id="11" name="テキスト ボックス 10">
            <a:extLst>
              <a:ext uri="{FF2B5EF4-FFF2-40B4-BE49-F238E27FC236}">
                <a16:creationId xmlns:a16="http://schemas.microsoft.com/office/drawing/2014/main" id="{AD3FC01B-597A-AFC4-7FF2-AB9151C0C061}"/>
              </a:ext>
            </a:extLst>
          </p:cNvPr>
          <p:cNvSpPr txBox="1"/>
          <p:nvPr/>
        </p:nvSpPr>
        <p:spPr>
          <a:xfrm>
            <a:off x="3212379" y="1088360"/>
            <a:ext cx="6581777" cy="707886"/>
          </a:xfrm>
          <a:prstGeom prst="rect">
            <a:avLst/>
          </a:prstGeom>
          <a:noFill/>
        </p:spPr>
        <p:txBody>
          <a:bodyPr wrap="square" rtlCol="0">
            <a:spAutoFit/>
          </a:bodyPr>
          <a:lstStyle/>
          <a:p>
            <a:r>
              <a:rPr kumimoji="1" lang="ja-JP" altLang="en-US" sz="1000" dirty="0">
                <a:latin typeface="+mn-ea"/>
              </a:rPr>
              <a:t>□　早朝・休日等、会社の営業時間外に車両の駐車状況や清掃状況等の観察をすると効果的</a:t>
            </a:r>
            <a:endParaRPr kumimoji="1" lang="en-US" altLang="ja-JP" sz="1000" dirty="0">
              <a:latin typeface="+mn-ea"/>
            </a:endParaRPr>
          </a:p>
          <a:p>
            <a:r>
              <a:rPr kumimoji="1" lang="ja-JP" altLang="en-US" sz="1000" dirty="0">
                <a:latin typeface="+mn-ea"/>
              </a:rPr>
              <a:t>□　車両を飾る装飾品の有無、キャビン内の整理整頓状況等の確認も効果的</a:t>
            </a:r>
            <a:endParaRPr kumimoji="1" lang="en-US" altLang="ja-JP" sz="1000" dirty="0">
              <a:latin typeface="+mn-ea"/>
            </a:endParaRPr>
          </a:p>
          <a:p>
            <a:r>
              <a:rPr kumimoji="1" lang="ja-JP" altLang="en-US" sz="1000" dirty="0">
                <a:latin typeface="+mn-ea"/>
              </a:rPr>
              <a:t>□　運送会社は余程の閑散期でもない限り、日中の訪問時に車両状況を幅広く確認することが困難な業種</a:t>
            </a:r>
            <a:endParaRPr kumimoji="1" lang="en-US" altLang="ja-JP" sz="1000" dirty="0">
              <a:latin typeface="+mn-ea"/>
            </a:endParaRPr>
          </a:p>
          <a:p>
            <a:r>
              <a:rPr kumimoji="1" lang="ja-JP" altLang="en-US" sz="1000" dirty="0">
                <a:latin typeface="+mn-ea"/>
              </a:rPr>
              <a:t>　（ほとんどの車両が稼働していて出払っている場合が多い）</a:t>
            </a:r>
            <a:endParaRPr kumimoji="1" lang="en-US" altLang="ja-JP" sz="1000" dirty="0">
              <a:latin typeface="+mn-ea"/>
            </a:endParaRPr>
          </a:p>
        </p:txBody>
      </p:sp>
      <p:sp>
        <p:nvSpPr>
          <p:cNvPr id="12" name="テキスト ボックス 11">
            <a:extLst>
              <a:ext uri="{FF2B5EF4-FFF2-40B4-BE49-F238E27FC236}">
                <a16:creationId xmlns:a16="http://schemas.microsoft.com/office/drawing/2014/main" id="{CAD277E0-C7C8-0602-B626-1BA3474F480F}"/>
              </a:ext>
            </a:extLst>
          </p:cNvPr>
          <p:cNvSpPr txBox="1"/>
          <p:nvPr/>
        </p:nvSpPr>
        <p:spPr>
          <a:xfrm>
            <a:off x="546266" y="1839539"/>
            <a:ext cx="8882741" cy="938719"/>
          </a:xfrm>
          <a:prstGeom prst="rect">
            <a:avLst/>
          </a:prstGeom>
          <a:noFill/>
        </p:spPr>
        <p:txBody>
          <a:bodyPr wrap="square" rtlCol="0">
            <a:spAutoFit/>
          </a:bodyPr>
          <a:lstStyle/>
          <a:p>
            <a:pPr>
              <a:spcAft>
                <a:spcPts val="600"/>
              </a:spcAft>
            </a:pPr>
            <a:r>
              <a:rPr kumimoji="1" lang="ja-JP" altLang="en-US" sz="1000" dirty="0"/>
              <a:t>　</a:t>
            </a:r>
            <a:r>
              <a:rPr kumimoji="1" lang="ja-JP" altLang="en-US" sz="1000" spc="30" dirty="0"/>
              <a:t>運送業は製造業等とは異なり、</a:t>
            </a:r>
            <a:r>
              <a:rPr kumimoji="1" lang="ja-JP" altLang="en-US" sz="1000" spc="40" dirty="0"/>
              <a:t>会社訪問時に車両の実際の稼働状況を視察することが困難な業種です。建設業にも似たようなことがいえますが、運送業の業態や事業性把握には、静態観察（会社の営業時間外に状態を観察する）</a:t>
            </a:r>
            <a:r>
              <a:rPr kumimoji="1" lang="ja-JP" altLang="en-US" sz="1000" spc="50" dirty="0"/>
              <a:t>が効果的と</a:t>
            </a:r>
            <a:r>
              <a:rPr kumimoji="1" lang="ja-JP" altLang="en-US" sz="1000" spc="50" dirty="0">
                <a:latin typeface="+mn-ea"/>
              </a:rPr>
              <a:t>いえ</a:t>
            </a:r>
            <a:r>
              <a:rPr kumimoji="1" lang="ja-JP" altLang="en-US" sz="1000" spc="50" dirty="0"/>
              <a:t>ます。営業時間外の駐車状態や車両・キャビン</a:t>
            </a:r>
            <a:r>
              <a:rPr kumimoji="1" lang="ja-JP" altLang="en-US" sz="1000" spc="40" dirty="0"/>
              <a:t>の</a:t>
            </a:r>
            <a:r>
              <a:rPr kumimoji="1" lang="ja-JP" altLang="en-US" sz="1000" dirty="0"/>
              <a:t>清掃状態等の確認は、製造業に例えると工場の整理整頓を確認することに等しいと</a:t>
            </a:r>
            <a:r>
              <a:rPr kumimoji="1" lang="ja-JP" altLang="en-US" sz="1000" dirty="0">
                <a:latin typeface="+mn-ea"/>
              </a:rPr>
              <a:t>いえ</a:t>
            </a:r>
            <a:r>
              <a:rPr kumimoji="1" lang="ja-JP" altLang="en-US" sz="1000" dirty="0"/>
              <a:t>ます。</a:t>
            </a:r>
          </a:p>
          <a:p>
            <a:r>
              <a:rPr kumimoji="1" lang="ja-JP" altLang="en-US" sz="1000" dirty="0"/>
              <a:t>　</a:t>
            </a:r>
            <a:r>
              <a:rPr kumimoji="1" lang="ja-JP" altLang="en-US" sz="1000" spc="-60" dirty="0"/>
              <a:t>また、最近は荷主自体も物流管理やイメージ戦略に厳しく、派手な装飾を施した車両の出入りを忌避する傾向にあります。そのような観点から、請負って</a:t>
            </a:r>
            <a:r>
              <a:rPr kumimoji="1" lang="ja-JP" altLang="en-US" sz="1000" dirty="0"/>
              <a:t>いる仕事の荷主のレベルも類推できます。</a:t>
            </a:r>
            <a:endParaRPr kumimoji="1" lang="en-US" altLang="ja-JP" sz="1000" dirty="0"/>
          </a:p>
        </p:txBody>
      </p:sp>
      <p:grpSp>
        <p:nvGrpSpPr>
          <p:cNvPr id="18" name="グループ化 17">
            <a:extLst>
              <a:ext uri="{FF2B5EF4-FFF2-40B4-BE49-F238E27FC236}">
                <a16:creationId xmlns:a16="http://schemas.microsoft.com/office/drawing/2014/main" id="{872CAA32-5489-B39B-72C1-51A94ED02034}"/>
              </a:ext>
            </a:extLst>
          </p:cNvPr>
          <p:cNvGrpSpPr/>
          <p:nvPr/>
        </p:nvGrpSpPr>
        <p:grpSpPr>
          <a:xfrm>
            <a:off x="300909" y="2943930"/>
            <a:ext cx="2876550" cy="720000"/>
            <a:chOff x="328609" y="5200650"/>
            <a:chExt cx="2876550" cy="720000"/>
          </a:xfrm>
        </p:grpSpPr>
        <p:grpSp>
          <p:nvGrpSpPr>
            <p:cNvPr id="19" name="グループ化 18">
              <a:extLst>
                <a:ext uri="{FF2B5EF4-FFF2-40B4-BE49-F238E27FC236}">
                  <a16:creationId xmlns:a16="http://schemas.microsoft.com/office/drawing/2014/main" id="{4D73C68F-B9F8-E0E6-2529-CBA37C897C75}"/>
                </a:ext>
              </a:extLst>
            </p:cNvPr>
            <p:cNvGrpSpPr/>
            <p:nvPr/>
          </p:nvGrpSpPr>
          <p:grpSpPr>
            <a:xfrm>
              <a:off x="328609" y="5200650"/>
              <a:ext cx="1087555" cy="720000"/>
              <a:chOff x="2409824" y="3038474"/>
              <a:chExt cx="1087555" cy="720000"/>
            </a:xfrm>
            <a:noFill/>
          </p:grpSpPr>
          <p:sp>
            <p:nvSpPr>
              <p:cNvPr id="21" name="楕円 20">
                <a:extLst>
                  <a:ext uri="{FF2B5EF4-FFF2-40B4-BE49-F238E27FC236}">
                    <a16:creationId xmlns:a16="http://schemas.microsoft.com/office/drawing/2014/main" id="{94560A79-52EB-4470-4867-567BBBC6DEAB}"/>
                  </a:ext>
                </a:extLst>
              </p:cNvPr>
              <p:cNvSpPr/>
              <p:nvPr/>
            </p:nvSpPr>
            <p:spPr>
              <a:xfrm>
                <a:off x="2409824" y="3038474"/>
                <a:ext cx="720000" cy="720000"/>
              </a:xfrm>
              <a:prstGeom prst="ellipse">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65052935-4476-0BAE-7BB2-3BBCEF0B8F2D}"/>
                  </a:ext>
                </a:extLst>
              </p:cNvPr>
              <p:cNvSpPr txBox="1"/>
              <p:nvPr/>
            </p:nvSpPr>
            <p:spPr>
              <a:xfrm>
                <a:off x="2411529" y="3115410"/>
                <a:ext cx="1085850" cy="584775"/>
              </a:xfrm>
              <a:prstGeom prst="rect">
                <a:avLst/>
              </a:prstGeom>
              <a:grpFill/>
              <a:ln>
                <a:noFill/>
              </a:ln>
            </p:spPr>
            <p:txBody>
              <a:bodyPr wrap="square" rtlCol="0">
                <a:spAutoFit/>
              </a:bodyPr>
              <a:lstStyle/>
              <a:p>
                <a:r>
                  <a:rPr kumimoji="1" lang="ja-JP" altLang="en-US" sz="3200" b="1" i="1" dirty="0">
                    <a:solidFill>
                      <a:schemeClr val="bg1">
                        <a:lumMod val="65000"/>
                      </a:schemeClr>
                    </a:solidFill>
                    <a:latin typeface="Britannic Bold" panose="020B0903060703020204" pitchFamily="34" charset="0"/>
                  </a:rPr>
                  <a:t>５</a:t>
                </a:r>
              </a:p>
            </p:txBody>
          </p:sp>
        </p:grpSp>
        <p:sp>
          <p:nvSpPr>
            <p:cNvPr id="20" name="正方形/長方形 19">
              <a:extLst>
                <a:ext uri="{FF2B5EF4-FFF2-40B4-BE49-F238E27FC236}">
                  <a16:creationId xmlns:a16="http://schemas.microsoft.com/office/drawing/2014/main" id="{2DC53D8C-B861-7F33-9B70-AD02E931EA44}"/>
                </a:ext>
              </a:extLst>
            </p:cNvPr>
            <p:cNvSpPr/>
            <p:nvPr/>
          </p:nvSpPr>
          <p:spPr>
            <a:xfrm>
              <a:off x="1223958" y="5269107"/>
              <a:ext cx="1981201" cy="583911"/>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他事業者訪問時の</a:t>
              </a:r>
              <a:endParaRPr kumimoji="1" lang="en-US" altLang="ja-JP" sz="1400" b="1" dirty="0">
                <a:solidFill>
                  <a:schemeClr val="tx1"/>
                </a:solidFill>
              </a:endParaRPr>
            </a:p>
            <a:p>
              <a:pPr algn="ctr"/>
              <a:r>
                <a:rPr kumimoji="1" lang="ja-JP" altLang="en-US" sz="1400" b="1" dirty="0">
                  <a:solidFill>
                    <a:schemeClr val="tx1"/>
                  </a:solidFill>
                </a:rPr>
                <a:t>観察</a:t>
              </a:r>
              <a:endParaRPr kumimoji="1" lang="en-US" altLang="ja-JP" sz="1400" b="1" dirty="0">
                <a:solidFill>
                  <a:schemeClr val="tx1"/>
                </a:solidFill>
              </a:endParaRPr>
            </a:p>
          </p:txBody>
        </p:sp>
      </p:grpSp>
      <p:sp>
        <p:nvSpPr>
          <p:cNvPr id="23" name="テキスト ボックス 22">
            <a:extLst>
              <a:ext uri="{FF2B5EF4-FFF2-40B4-BE49-F238E27FC236}">
                <a16:creationId xmlns:a16="http://schemas.microsoft.com/office/drawing/2014/main" id="{17618A5A-F5B2-777B-4680-45D1A8AC2AA4}"/>
              </a:ext>
            </a:extLst>
          </p:cNvPr>
          <p:cNvSpPr txBox="1"/>
          <p:nvPr/>
        </p:nvSpPr>
        <p:spPr>
          <a:xfrm>
            <a:off x="3213175" y="2955213"/>
            <a:ext cx="6631760" cy="707886"/>
          </a:xfrm>
          <a:prstGeom prst="rect">
            <a:avLst/>
          </a:prstGeom>
          <a:noFill/>
        </p:spPr>
        <p:txBody>
          <a:bodyPr wrap="square" rtlCol="0">
            <a:spAutoFit/>
          </a:bodyPr>
          <a:lstStyle/>
          <a:p>
            <a:r>
              <a:rPr kumimoji="1" lang="ja-JP" altLang="en-US" sz="1000" dirty="0">
                <a:latin typeface="+mn-ea"/>
              </a:rPr>
              <a:t>□　</a:t>
            </a:r>
            <a:r>
              <a:rPr kumimoji="1" lang="ja-JP" altLang="en-US" sz="1000" spc="-20" dirty="0">
                <a:latin typeface="+mn-ea"/>
              </a:rPr>
              <a:t>運送業の稼働現場は、実際に道路を走っている時だけでなく、荷物の積み降ろしの現場も含めて仕事の</a:t>
            </a:r>
            <a:endParaRPr kumimoji="1" lang="en-US" altLang="ja-JP" sz="1000" spc="-20" dirty="0">
              <a:latin typeface="+mn-ea"/>
            </a:endParaRPr>
          </a:p>
          <a:p>
            <a:r>
              <a:rPr kumimoji="1" lang="ja-JP" altLang="en-US" sz="1000" spc="-20" dirty="0">
                <a:latin typeface="+mn-ea"/>
              </a:rPr>
              <a:t>　　状況を理解する必要</a:t>
            </a:r>
            <a:endParaRPr kumimoji="1" lang="en-US" altLang="ja-JP" sz="1000" spc="-20" dirty="0">
              <a:latin typeface="+mn-ea"/>
            </a:endParaRPr>
          </a:p>
          <a:p>
            <a:r>
              <a:rPr kumimoji="1" lang="ja-JP" altLang="en-US" sz="1000" dirty="0">
                <a:latin typeface="+mn-ea"/>
              </a:rPr>
              <a:t>□　</a:t>
            </a:r>
            <a:r>
              <a:rPr kumimoji="1" lang="ja-JP" altLang="en-US" sz="1000" spc="-60" dirty="0">
                <a:latin typeface="+mn-ea"/>
              </a:rPr>
              <a:t>他の事業者を訪問した時等に、材料や機材運搬で積み降ろしをしている車両が止まっている場面を見かけた</a:t>
            </a:r>
            <a:endParaRPr kumimoji="1" lang="en-US" altLang="ja-JP" sz="1000" spc="-60" dirty="0">
              <a:latin typeface="+mn-ea"/>
            </a:endParaRPr>
          </a:p>
          <a:p>
            <a:r>
              <a:rPr kumimoji="1" lang="ja-JP" altLang="en-US" sz="1000" spc="-60" dirty="0">
                <a:latin typeface="+mn-ea"/>
              </a:rPr>
              <a:t>　　</a:t>
            </a:r>
            <a:r>
              <a:rPr kumimoji="1" lang="ja-JP" altLang="en-US" sz="1000" spc="-40" dirty="0">
                <a:latin typeface="+mn-ea"/>
              </a:rPr>
              <a:t>時は、可能な限りその仕事の流れを観察することがポイント</a:t>
            </a:r>
            <a:endParaRPr kumimoji="1" lang="en-US" altLang="ja-JP" sz="1000" spc="-40" dirty="0">
              <a:latin typeface="+mn-ea"/>
            </a:endParaRPr>
          </a:p>
        </p:txBody>
      </p:sp>
      <p:sp>
        <p:nvSpPr>
          <p:cNvPr id="24" name="テキスト ボックス 23">
            <a:extLst>
              <a:ext uri="{FF2B5EF4-FFF2-40B4-BE49-F238E27FC236}">
                <a16:creationId xmlns:a16="http://schemas.microsoft.com/office/drawing/2014/main" id="{7F8D3837-3452-7969-3734-B39A98A9179B}"/>
              </a:ext>
            </a:extLst>
          </p:cNvPr>
          <p:cNvSpPr txBox="1"/>
          <p:nvPr/>
        </p:nvSpPr>
        <p:spPr>
          <a:xfrm>
            <a:off x="546266" y="3789696"/>
            <a:ext cx="8882741" cy="861774"/>
          </a:xfrm>
          <a:prstGeom prst="rect">
            <a:avLst/>
          </a:prstGeom>
          <a:noFill/>
        </p:spPr>
        <p:txBody>
          <a:bodyPr wrap="square" rtlCol="0">
            <a:spAutoFit/>
          </a:bodyPr>
          <a:lstStyle/>
          <a:p>
            <a:r>
              <a:rPr kumimoji="1" lang="ja-JP" altLang="en-US" sz="1000" dirty="0"/>
              <a:t>　運送業も、扱う積荷によって仕事の内容は様々です。例えば、荷物の積み降ろしは、“手積みか？機械積みか？”  、“</a:t>
            </a:r>
            <a:r>
              <a:rPr kumimoji="1" lang="ja-JP" altLang="en-US" sz="1000" dirty="0">
                <a:latin typeface="+mn-ea"/>
              </a:rPr>
              <a:t>１</a:t>
            </a:r>
            <a:r>
              <a:rPr kumimoji="1" lang="ja-JP" altLang="en-US" sz="1000" dirty="0"/>
              <a:t>人での積み降ろしか？ 手伝いが必要か？“ によって、運転以外の作業時間や疲労も大きく異なります。単純な数値分析（例えば</a:t>
            </a:r>
            <a:r>
              <a:rPr kumimoji="1" lang="ja-JP" altLang="en-US" sz="1000" dirty="0">
                <a:latin typeface="+mn-ea"/>
              </a:rPr>
              <a:t>１</a:t>
            </a:r>
            <a:r>
              <a:rPr kumimoji="1" lang="ja-JP" altLang="en-US" sz="1000" dirty="0"/>
              <a:t>台当たりの売上平均）で生産性や効率性の悪さを指摘</a:t>
            </a:r>
            <a:r>
              <a:rPr kumimoji="1" lang="ja-JP" altLang="en-US" sz="1000" spc="-30" dirty="0"/>
              <a:t>しても、現場の状況によっては、大きな生産性の改善（例えば、重量物の</a:t>
            </a:r>
            <a:r>
              <a:rPr kumimoji="1" lang="ja-JP" altLang="en-US" sz="1000" spc="-30" dirty="0">
                <a:latin typeface="+mn-ea"/>
              </a:rPr>
              <a:t>１</a:t>
            </a:r>
            <a:r>
              <a:rPr kumimoji="1" lang="ja-JP" altLang="en-US" sz="1000" spc="-30" dirty="0"/>
              <a:t>人での積み降しの仕事を今以上に受注する）が現実的に困難な契約もあります。</a:t>
            </a:r>
            <a:r>
              <a:rPr kumimoji="1" lang="ja-JP" altLang="en-US" sz="1000" dirty="0"/>
              <a:t>そのような場合、異なる仕事を詮索したり、荷主に積み降ろしの介助を頼んだりするなどの、改善や交渉に時間を要することもあり、金融機関側も息の長い支援を視野に入れる必要があります。</a:t>
            </a:r>
            <a:endParaRPr kumimoji="1" lang="en-US" altLang="ja-JP" sz="1000" dirty="0"/>
          </a:p>
        </p:txBody>
      </p:sp>
      <p:cxnSp>
        <p:nvCxnSpPr>
          <p:cNvPr id="26" name="直線コネクタ 25">
            <a:extLst>
              <a:ext uri="{FF2B5EF4-FFF2-40B4-BE49-F238E27FC236}">
                <a16:creationId xmlns:a16="http://schemas.microsoft.com/office/drawing/2014/main" id="{04714D4A-DDDD-1EB4-BB2A-364124AC15C0}"/>
              </a:ext>
            </a:extLst>
          </p:cNvPr>
          <p:cNvCxnSpPr/>
          <p:nvPr/>
        </p:nvCxnSpPr>
        <p:spPr>
          <a:xfrm>
            <a:off x="240995" y="2802972"/>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FE424C83-B293-039A-04A3-93B0A05AD0F7}"/>
              </a:ext>
            </a:extLst>
          </p:cNvPr>
          <p:cNvCxnSpPr/>
          <p:nvPr/>
        </p:nvCxnSpPr>
        <p:spPr>
          <a:xfrm>
            <a:off x="247564" y="4663409"/>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BE81F9FC-A05C-FDB9-C8EB-573FCDE7A2C3}"/>
              </a:ext>
            </a:extLst>
          </p:cNvPr>
          <p:cNvSpPr/>
          <p:nvPr/>
        </p:nvSpPr>
        <p:spPr>
          <a:xfrm>
            <a:off x="309222" y="4771478"/>
            <a:ext cx="2271711" cy="371432"/>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良く使われる運送業用語</a:t>
            </a:r>
          </a:p>
        </p:txBody>
      </p:sp>
      <p:sp>
        <p:nvSpPr>
          <p:cNvPr id="28" name="テキスト ボックス 27">
            <a:extLst>
              <a:ext uri="{FF2B5EF4-FFF2-40B4-BE49-F238E27FC236}">
                <a16:creationId xmlns:a16="http://schemas.microsoft.com/office/drawing/2014/main" id="{8D229074-56CA-0E4D-A78B-3734528C22A4}"/>
              </a:ext>
            </a:extLst>
          </p:cNvPr>
          <p:cNvSpPr txBox="1"/>
          <p:nvPr/>
        </p:nvSpPr>
        <p:spPr>
          <a:xfrm>
            <a:off x="2715070" y="4765674"/>
            <a:ext cx="6703249" cy="400110"/>
          </a:xfrm>
          <a:prstGeom prst="rect">
            <a:avLst/>
          </a:prstGeom>
          <a:noFill/>
        </p:spPr>
        <p:txBody>
          <a:bodyPr wrap="square" rtlCol="0">
            <a:spAutoFit/>
          </a:bodyPr>
          <a:lstStyle/>
          <a:p>
            <a:r>
              <a:rPr kumimoji="1" lang="ja-JP" altLang="en-US" sz="1000" spc="-50" dirty="0"/>
              <a:t>運送業には独特の用語が多いことも特徴ですが、その用語には配送作業の内訳や仕事の内容を示すものも多くあります。業種の理解促進のために頻出の運送業用語をいくつか解説します。</a:t>
            </a:r>
            <a:endParaRPr kumimoji="1" lang="en-US" altLang="ja-JP" sz="1000" spc="-50" dirty="0"/>
          </a:p>
        </p:txBody>
      </p:sp>
      <p:sp>
        <p:nvSpPr>
          <p:cNvPr id="32" name="テキスト ボックス 31">
            <a:extLst>
              <a:ext uri="{FF2B5EF4-FFF2-40B4-BE49-F238E27FC236}">
                <a16:creationId xmlns:a16="http://schemas.microsoft.com/office/drawing/2014/main" id="{26DE1D26-9655-37E2-7872-31EF95B4C8C2}"/>
              </a:ext>
            </a:extLst>
          </p:cNvPr>
          <p:cNvSpPr txBox="1"/>
          <p:nvPr/>
        </p:nvSpPr>
        <p:spPr>
          <a:xfrm>
            <a:off x="1300334" y="5360346"/>
            <a:ext cx="1301912" cy="1077218"/>
          </a:xfrm>
          <a:prstGeom prst="rect">
            <a:avLst/>
          </a:prstGeom>
          <a:noFill/>
        </p:spPr>
        <p:txBody>
          <a:bodyPr wrap="square" rtlCol="0">
            <a:spAutoFit/>
          </a:bodyPr>
          <a:lstStyle/>
          <a:p>
            <a:r>
              <a:rPr kumimoji="1" lang="ja-JP" altLang="en-US" sz="900" dirty="0">
                <a:latin typeface="+mn-ea"/>
              </a:rPr>
              <a:t>積荷を配送先の床に直接降ろすことです。</a:t>
            </a:r>
            <a:endParaRPr kumimoji="1" lang="en-US" altLang="ja-JP" sz="900" dirty="0">
              <a:latin typeface="+mn-ea"/>
            </a:endParaRPr>
          </a:p>
          <a:p>
            <a:r>
              <a:rPr kumimoji="1" lang="ja-JP" altLang="en-US" sz="900" dirty="0">
                <a:latin typeface="+mn-ea"/>
              </a:rPr>
              <a:t>パレットやカーゴを</a:t>
            </a:r>
            <a:r>
              <a:rPr kumimoji="1" lang="ja-JP" altLang="en-US" sz="900" spc="100" dirty="0">
                <a:latin typeface="+mn-ea"/>
              </a:rPr>
              <a:t>使えない状況で、</a:t>
            </a:r>
            <a:r>
              <a:rPr kumimoji="1" lang="ja-JP" altLang="en-US" sz="900" dirty="0">
                <a:latin typeface="+mn-ea"/>
              </a:rPr>
              <a:t>手作業で床に積荷を一つずつ降ろすような作業を指します</a:t>
            </a:r>
            <a:r>
              <a:rPr kumimoji="1" lang="ja-JP" altLang="en-US" sz="1000" dirty="0">
                <a:latin typeface="+mn-ea"/>
              </a:rPr>
              <a:t>。</a:t>
            </a:r>
            <a:endParaRPr kumimoji="1" lang="en-US" altLang="ja-JP" sz="1000" dirty="0">
              <a:latin typeface="+mn-ea"/>
            </a:endParaRPr>
          </a:p>
        </p:txBody>
      </p:sp>
      <p:sp>
        <p:nvSpPr>
          <p:cNvPr id="38" name="テキスト ボックス 37">
            <a:extLst>
              <a:ext uri="{FF2B5EF4-FFF2-40B4-BE49-F238E27FC236}">
                <a16:creationId xmlns:a16="http://schemas.microsoft.com/office/drawing/2014/main" id="{06D140F0-9338-857E-AB67-7705578E1779}"/>
              </a:ext>
            </a:extLst>
          </p:cNvPr>
          <p:cNvSpPr txBox="1"/>
          <p:nvPr/>
        </p:nvSpPr>
        <p:spPr>
          <a:xfrm>
            <a:off x="3509412" y="5368040"/>
            <a:ext cx="1301950" cy="1061829"/>
          </a:xfrm>
          <a:prstGeom prst="rect">
            <a:avLst/>
          </a:prstGeom>
          <a:noFill/>
        </p:spPr>
        <p:txBody>
          <a:bodyPr wrap="square" rtlCol="0">
            <a:spAutoFit/>
          </a:bodyPr>
          <a:lstStyle/>
          <a:p>
            <a:r>
              <a:rPr kumimoji="1" lang="ja-JP" altLang="en-US" sz="900" spc="-20" dirty="0">
                <a:latin typeface="+mn-ea"/>
              </a:rPr>
              <a:t>フォークリフトで搬入するのではなく手作業で荷物を積むことです。</a:t>
            </a:r>
            <a:r>
              <a:rPr kumimoji="1" lang="ja-JP" altLang="en-US" sz="900" spc="-100" dirty="0">
                <a:latin typeface="+mn-ea"/>
              </a:rPr>
              <a:t>カーゴやパレットがないため、たくさん積込めます</a:t>
            </a:r>
            <a:r>
              <a:rPr kumimoji="1" lang="ja-JP" altLang="en-US" sz="900" spc="-20" dirty="0">
                <a:latin typeface="+mn-ea"/>
              </a:rPr>
              <a:t>が、かなりの重労働</a:t>
            </a:r>
            <a:r>
              <a:rPr kumimoji="1" lang="ja-JP" altLang="en-US" sz="900" spc="-80" dirty="0">
                <a:latin typeface="+mn-ea"/>
              </a:rPr>
              <a:t>です。</a:t>
            </a:r>
            <a:endParaRPr kumimoji="1" lang="en-US" altLang="ja-JP" sz="900" spc="-80" dirty="0">
              <a:latin typeface="+mn-ea"/>
            </a:endParaRPr>
          </a:p>
        </p:txBody>
      </p:sp>
      <p:sp>
        <p:nvSpPr>
          <p:cNvPr id="43" name="四角形: 角を丸くする 42">
            <a:extLst>
              <a:ext uri="{FF2B5EF4-FFF2-40B4-BE49-F238E27FC236}">
                <a16:creationId xmlns:a16="http://schemas.microsoft.com/office/drawing/2014/main" id="{C61A198E-06A3-BF45-13CC-C67043FA9539}"/>
              </a:ext>
            </a:extLst>
          </p:cNvPr>
          <p:cNvSpPr/>
          <p:nvPr/>
        </p:nvSpPr>
        <p:spPr>
          <a:xfrm>
            <a:off x="2636608" y="5274346"/>
            <a:ext cx="895350" cy="1207445"/>
          </a:xfrm>
          <a:prstGeom prst="roundRect">
            <a:avLst>
              <a:gd name="adj" fmla="val 6335"/>
            </a:avLst>
          </a:prstGeom>
          <a:noFill/>
          <a:ln w="53975">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a:extLst>
              <a:ext uri="{FF2B5EF4-FFF2-40B4-BE49-F238E27FC236}">
                <a16:creationId xmlns:a16="http://schemas.microsoft.com/office/drawing/2014/main" id="{F140886D-728D-7C30-6D6C-EA2D33F9565F}"/>
              </a:ext>
            </a:extLst>
          </p:cNvPr>
          <p:cNvSpPr txBox="1"/>
          <p:nvPr/>
        </p:nvSpPr>
        <p:spPr>
          <a:xfrm>
            <a:off x="5725575" y="5347140"/>
            <a:ext cx="1396481" cy="1061829"/>
          </a:xfrm>
          <a:prstGeom prst="rect">
            <a:avLst/>
          </a:prstGeom>
          <a:noFill/>
        </p:spPr>
        <p:txBody>
          <a:bodyPr wrap="square" rtlCol="0">
            <a:spAutoFit/>
          </a:bodyPr>
          <a:lstStyle/>
          <a:p>
            <a:r>
              <a:rPr kumimoji="1" lang="ja-JP" altLang="en-US" sz="900" spc="70" dirty="0">
                <a:latin typeface="+mn-ea"/>
              </a:rPr>
              <a:t>メーカーの製造工場から物流倉庫に製品を</a:t>
            </a:r>
            <a:r>
              <a:rPr kumimoji="1" lang="ja-JP" altLang="en-US" sz="900" dirty="0">
                <a:latin typeface="+mn-ea"/>
              </a:rPr>
              <a:t>移すなど、同じ会社</a:t>
            </a:r>
            <a:r>
              <a:rPr kumimoji="1" lang="ja-JP" altLang="en-US" sz="900" spc="70" dirty="0">
                <a:latin typeface="+mn-ea"/>
              </a:rPr>
              <a:t>の別拠点への配送を</a:t>
            </a:r>
            <a:r>
              <a:rPr kumimoji="1" lang="ja-JP" altLang="en-US" sz="900" dirty="0">
                <a:latin typeface="+mn-ea"/>
              </a:rPr>
              <a:t>指します。まれに別の車両への積替えを指す場合もあります。</a:t>
            </a:r>
            <a:endParaRPr kumimoji="1" lang="en-US" altLang="ja-JP" sz="900" dirty="0">
              <a:latin typeface="+mn-ea"/>
            </a:endParaRPr>
          </a:p>
        </p:txBody>
      </p:sp>
      <p:sp>
        <p:nvSpPr>
          <p:cNvPr id="45" name="四角形: 角を丸くする 44">
            <a:extLst>
              <a:ext uri="{FF2B5EF4-FFF2-40B4-BE49-F238E27FC236}">
                <a16:creationId xmlns:a16="http://schemas.microsoft.com/office/drawing/2014/main" id="{8AF06F64-30A2-35F1-4B89-B5565612C442}"/>
              </a:ext>
            </a:extLst>
          </p:cNvPr>
          <p:cNvSpPr/>
          <p:nvPr/>
        </p:nvSpPr>
        <p:spPr>
          <a:xfrm>
            <a:off x="4836394" y="5276607"/>
            <a:ext cx="895350" cy="1207445"/>
          </a:xfrm>
          <a:prstGeom prst="roundRect">
            <a:avLst>
              <a:gd name="adj" fmla="val 6335"/>
            </a:avLst>
          </a:prstGeom>
          <a:noFill/>
          <a:ln w="53975">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テキスト ボックス 45">
            <a:extLst>
              <a:ext uri="{FF2B5EF4-FFF2-40B4-BE49-F238E27FC236}">
                <a16:creationId xmlns:a16="http://schemas.microsoft.com/office/drawing/2014/main" id="{62CB5660-2754-0877-8674-117AD254BCFB}"/>
              </a:ext>
            </a:extLst>
          </p:cNvPr>
          <p:cNvSpPr txBox="1"/>
          <p:nvPr/>
        </p:nvSpPr>
        <p:spPr>
          <a:xfrm>
            <a:off x="8043481" y="5327810"/>
            <a:ext cx="1377416" cy="1200329"/>
          </a:xfrm>
          <a:prstGeom prst="rect">
            <a:avLst/>
          </a:prstGeom>
          <a:noFill/>
        </p:spPr>
        <p:txBody>
          <a:bodyPr wrap="square" rtlCol="0">
            <a:spAutoFit/>
          </a:bodyPr>
          <a:lstStyle/>
          <a:p>
            <a:r>
              <a:rPr kumimoji="1" lang="ja-JP" altLang="en-US" sz="900" spc="-70" dirty="0">
                <a:latin typeface="+mn-ea"/>
              </a:rPr>
              <a:t>車上渡しとは、受渡場所での荷卸しを全て受取人</a:t>
            </a:r>
            <a:r>
              <a:rPr kumimoji="1" lang="ja-JP" altLang="en-US" sz="900" dirty="0">
                <a:latin typeface="+mn-ea"/>
              </a:rPr>
              <a:t>が行うことです。</a:t>
            </a:r>
            <a:endParaRPr kumimoji="1" lang="en-US" altLang="ja-JP" sz="900" dirty="0">
              <a:latin typeface="+mn-ea"/>
            </a:endParaRPr>
          </a:p>
          <a:p>
            <a:endParaRPr kumimoji="1" lang="en-US" altLang="ja-JP" sz="900" dirty="0">
              <a:latin typeface="+mn-ea"/>
            </a:endParaRPr>
          </a:p>
          <a:p>
            <a:r>
              <a:rPr kumimoji="1" lang="ja-JP" altLang="en-US" sz="900" dirty="0">
                <a:latin typeface="+mn-ea"/>
              </a:rPr>
              <a:t>置き場渡しとは、積荷を受取人指定の置き場</a:t>
            </a:r>
            <a:r>
              <a:rPr kumimoji="1" lang="ja-JP" altLang="en-US" sz="900" spc="100" dirty="0">
                <a:latin typeface="+mn-ea"/>
              </a:rPr>
              <a:t>に配送側が降ろして</a:t>
            </a:r>
            <a:r>
              <a:rPr kumimoji="1" lang="ja-JP" altLang="en-US" sz="900" dirty="0">
                <a:latin typeface="+mn-ea"/>
              </a:rPr>
              <a:t>渡すことです。</a:t>
            </a:r>
            <a:endParaRPr kumimoji="1" lang="en-US" altLang="ja-JP" sz="900" dirty="0">
              <a:latin typeface="+mn-ea"/>
            </a:endParaRPr>
          </a:p>
        </p:txBody>
      </p:sp>
      <p:sp>
        <p:nvSpPr>
          <p:cNvPr id="47" name="四角形: 角を丸くする 46">
            <a:extLst>
              <a:ext uri="{FF2B5EF4-FFF2-40B4-BE49-F238E27FC236}">
                <a16:creationId xmlns:a16="http://schemas.microsoft.com/office/drawing/2014/main" id="{E87EEC53-8ABA-CDE9-1662-5D84E38955DC}"/>
              </a:ext>
            </a:extLst>
          </p:cNvPr>
          <p:cNvSpPr/>
          <p:nvPr/>
        </p:nvSpPr>
        <p:spPr>
          <a:xfrm>
            <a:off x="7165924" y="5272047"/>
            <a:ext cx="895350" cy="1207445"/>
          </a:xfrm>
          <a:prstGeom prst="roundRect">
            <a:avLst>
              <a:gd name="adj" fmla="val 6335"/>
            </a:avLst>
          </a:prstGeom>
          <a:noFill/>
          <a:ln w="53975">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a:extLst>
              <a:ext uri="{FF2B5EF4-FFF2-40B4-BE49-F238E27FC236}">
                <a16:creationId xmlns:a16="http://schemas.microsoft.com/office/drawing/2014/main" id="{946A2734-4345-41E8-B0B8-85C64F026BC4}"/>
              </a:ext>
            </a:extLst>
          </p:cNvPr>
          <p:cNvSpPr txBox="1"/>
          <p:nvPr/>
        </p:nvSpPr>
        <p:spPr>
          <a:xfrm>
            <a:off x="187879" y="495430"/>
            <a:ext cx="8383788" cy="400110"/>
          </a:xfrm>
          <a:prstGeom prst="rect">
            <a:avLst/>
          </a:prstGeom>
          <a:noFill/>
        </p:spPr>
        <p:txBody>
          <a:bodyPr wrap="square" rtlCol="0">
            <a:spAutoFit/>
          </a:bodyPr>
          <a:lstStyle/>
          <a:p>
            <a:r>
              <a:rPr kumimoji="1" lang="ja-JP" altLang="en-US" sz="1000" dirty="0"/>
              <a:t>会社を訪問する際に、どのようなことに目を凝らし、何を聞けばよいか分からない、という質問を耳にすることがあります。</a:t>
            </a:r>
            <a:endParaRPr kumimoji="1" lang="en-US" altLang="ja-JP" sz="1000" dirty="0"/>
          </a:p>
          <a:p>
            <a:r>
              <a:rPr kumimoji="1" lang="ja-JP" altLang="en-US" sz="1000" dirty="0"/>
              <a:t>ここでは、企業の事業性や経営改善の可能性を判断するために必要な基本的なポイントをまとめます。</a:t>
            </a:r>
            <a:endParaRPr kumimoji="1" lang="en-US" altLang="ja-JP" sz="1000" dirty="0"/>
          </a:p>
        </p:txBody>
      </p:sp>
      <p:sp>
        <p:nvSpPr>
          <p:cNvPr id="62" name="テキスト ボックス 61"/>
          <p:cNvSpPr txBox="1"/>
          <p:nvPr/>
        </p:nvSpPr>
        <p:spPr>
          <a:xfrm>
            <a:off x="890505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訪問時編</a:t>
            </a:r>
          </a:p>
        </p:txBody>
      </p:sp>
      <p:sp>
        <p:nvSpPr>
          <p:cNvPr id="63" name="テキスト ボックス 62"/>
          <p:cNvSpPr txBox="1"/>
          <p:nvPr/>
        </p:nvSpPr>
        <p:spPr>
          <a:xfrm>
            <a:off x="8905051"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運送業</a:t>
            </a:r>
          </a:p>
        </p:txBody>
      </p:sp>
      <p:sp>
        <p:nvSpPr>
          <p:cNvPr id="13" name="スライド番号プレースホルダー 12"/>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57</a:t>
            </a:fld>
            <a:endParaRPr kumimoji="1" lang="ja-JP" altLang="en-US"/>
          </a:p>
        </p:txBody>
      </p:sp>
      <p:cxnSp>
        <p:nvCxnSpPr>
          <p:cNvPr id="40" name="直線コネクタ 39">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5087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dirty="0">
                <a:latin typeface="+mn-ea"/>
              </a:rPr>
              <a:t>中小</a:t>
            </a:r>
            <a:r>
              <a:rPr kumimoji="1" lang="ja-JP" altLang="en-US" sz="2600" b="1" u="sng" dirty="0">
                <a:latin typeface="+mn-ea"/>
              </a:rPr>
              <a:t>運送業</a:t>
            </a:r>
            <a:r>
              <a:rPr kumimoji="1" lang="ja-JP" altLang="en-US" b="1" u="sng" dirty="0">
                <a:latin typeface="+mn-ea"/>
              </a:rPr>
              <a:t>の目利き（訪問</a:t>
            </a:r>
            <a:r>
              <a:rPr kumimoji="1" lang="ja-JP" altLang="en-US" b="1" u="sng">
                <a:latin typeface="+mn-ea"/>
              </a:rPr>
              <a:t>時編）　その</a:t>
            </a:r>
            <a:r>
              <a:rPr kumimoji="1" lang="ja-JP" altLang="en-US" b="1" u="sng" dirty="0">
                <a:latin typeface="+mn-ea"/>
              </a:rPr>
              <a:t>３</a:t>
            </a:r>
          </a:p>
        </p:txBody>
      </p:sp>
      <p:sp>
        <p:nvSpPr>
          <p:cNvPr id="37" name="正方形/長方形 36">
            <a:extLst>
              <a:ext uri="{FF2B5EF4-FFF2-40B4-BE49-F238E27FC236}">
                <a16:creationId xmlns:a16="http://schemas.microsoft.com/office/drawing/2014/main" id="{0E7E4A98-C93B-E5CB-A8F0-87356D7F16D7}"/>
              </a:ext>
            </a:extLst>
          </p:cNvPr>
          <p:cNvSpPr/>
          <p:nvPr/>
        </p:nvSpPr>
        <p:spPr>
          <a:xfrm>
            <a:off x="316494" y="1030136"/>
            <a:ext cx="2265802" cy="41548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spc="400" dirty="0">
                <a:solidFill>
                  <a:schemeClr val="tx1"/>
                </a:solidFill>
                <a:latin typeface="+mn-ea"/>
              </a:rPr>
              <a:t>主要車両の種類</a:t>
            </a:r>
          </a:p>
        </p:txBody>
      </p:sp>
      <p:grpSp>
        <p:nvGrpSpPr>
          <p:cNvPr id="2" name="グループ化 1">
            <a:extLst>
              <a:ext uri="{FF2B5EF4-FFF2-40B4-BE49-F238E27FC236}">
                <a16:creationId xmlns:a16="http://schemas.microsoft.com/office/drawing/2014/main" id="{F7E5EEB8-AE6A-2919-A692-7A18F8BB6D84}"/>
              </a:ext>
            </a:extLst>
          </p:cNvPr>
          <p:cNvGrpSpPr/>
          <p:nvPr/>
        </p:nvGrpSpPr>
        <p:grpSpPr>
          <a:xfrm>
            <a:off x="183984" y="1586241"/>
            <a:ext cx="1098447" cy="736739"/>
            <a:chOff x="129882" y="1876425"/>
            <a:chExt cx="1098447" cy="736739"/>
          </a:xfrm>
        </p:grpSpPr>
        <p:sp>
          <p:nvSpPr>
            <p:cNvPr id="14" name="四角形: 角を丸くする 13">
              <a:extLst>
                <a:ext uri="{FF2B5EF4-FFF2-40B4-BE49-F238E27FC236}">
                  <a16:creationId xmlns:a16="http://schemas.microsoft.com/office/drawing/2014/main" id="{7CCAB003-CB76-E6A9-432A-647FF1B29CAC}"/>
                </a:ext>
              </a:extLst>
            </p:cNvPr>
            <p:cNvSpPr/>
            <p:nvPr/>
          </p:nvSpPr>
          <p:spPr>
            <a:xfrm>
              <a:off x="248746" y="1876425"/>
              <a:ext cx="895350" cy="736739"/>
            </a:xfrm>
            <a:prstGeom prst="roundRect">
              <a:avLst>
                <a:gd name="adj" fmla="val 6335"/>
              </a:avLst>
            </a:prstGeom>
            <a:noFill/>
            <a:ln w="539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mn-ea"/>
              </a:endParaRPr>
            </a:p>
          </p:txBody>
        </p:sp>
        <p:sp>
          <p:nvSpPr>
            <p:cNvPr id="21" name="テキスト ボックス 20">
              <a:extLst>
                <a:ext uri="{FF2B5EF4-FFF2-40B4-BE49-F238E27FC236}">
                  <a16:creationId xmlns:a16="http://schemas.microsoft.com/office/drawing/2014/main" id="{6AB9D530-5ABF-B794-2C0C-80D6A3972076}"/>
                </a:ext>
              </a:extLst>
            </p:cNvPr>
            <p:cNvSpPr txBox="1"/>
            <p:nvPr/>
          </p:nvSpPr>
          <p:spPr>
            <a:xfrm>
              <a:off x="129882" y="1989668"/>
              <a:ext cx="1098447" cy="461665"/>
            </a:xfrm>
            <a:prstGeom prst="rect">
              <a:avLst/>
            </a:prstGeom>
            <a:noFill/>
          </p:spPr>
          <p:txBody>
            <a:bodyPr wrap="square" rtlCol="0">
              <a:spAutoFit/>
            </a:bodyPr>
            <a:lstStyle/>
            <a:p>
              <a:pPr algn="ctr"/>
              <a:r>
                <a:rPr kumimoji="1" lang="ja-JP" altLang="en-US" sz="2400" b="1" dirty="0">
                  <a:latin typeface="+mn-ea"/>
                </a:rPr>
                <a:t>箱車</a:t>
              </a:r>
              <a:endParaRPr kumimoji="1" lang="en-US" altLang="ja-JP" sz="2400" b="1" dirty="0">
                <a:latin typeface="+mn-ea"/>
              </a:endParaRPr>
            </a:p>
          </p:txBody>
        </p:sp>
      </p:grpSp>
      <p:grpSp>
        <p:nvGrpSpPr>
          <p:cNvPr id="3" name="グループ化 2">
            <a:extLst>
              <a:ext uri="{FF2B5EF4-FFF2-40B4-BE49-F238E27FC236}">
                <a16:creationId xmlns:a16="http://schemas.microsoft.com/office/drawing/2014/main" id="{D20E954E-A92E-D2B8-EE30-33914531FA5A}"/>
              </a:ext>
            </a:extLst>
          </p:cNvPr>
          <p:cNvGrpSpPr/>
          <p:nvPr/>
        </p:nvGrpSpPr>
        <p:grpSpPr>
          <a:xfrm>
            <a:off x="210824" y="2651468"/>
            <a:ext cx="1098447" cy="736739"/>
            <a:chOff x="156722" y="2863166"/>
            <a:chExt cx="1098447" cy="736739"/>
          </a:xfrm>
        </p:grpSpPr>
        <p:sp>
          <p:nvSpPr>
            <p:cNvPr id="16" name="四角形: 角を丸くする 15">
              <a:extLst>
                <a:ext uri="{FF2B5EF4-FFF2-40B4-BE49-F238E27FC236}">
                  <a16:creationId xmlns:a16="http://schemas.microsoft.com/office/drawing/2014/main" id="{5B8E1704-AD5F-6E37-C11B-8A45C49BC313}"/>
                </a:ext>
              </a:extLst>
            </p:cNvPr>
            <p:cNvSpPr/>
            <p:nvPr/>
          </p:nvSpPr>
          <p:spPr>
            <a:xfrm>
              <a:off x="248746" y="2863166"/>
              <a:ext cx="895350" cy="736739"/>
            </a:xfrm>
            <a:prstGeom prst="roundRect">
              <a:avLst>
                <a:gd name="adj" fmla="val 6335"/>
              </a:avLst>
            </a:prstGeom>
            <a:noFill/>
            <a:ln w="539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mn-ea"/>
              </a:endParaRPr>
            </a:p>
          </p:txBody>
        </p:sp>
        <p:sp>
          <p:nvSpPr>
            <p:cNvPr id="22" name="テキスト ボックス 21">
              <a:extLst>
                <a:ext uri="{FF2B5EF4-FFF2-40B4-BE49-F238E27FC236}">
                  <a16:creationId xmlns:a16="http://schemas.microsoft.com/office/drawing/2014/main" id="{C23DBB4E-3625-148E-91E5-ACDE918A7290}"/>
                </a:ext>
              </a:extLst>
            </p:cNvPr>
            <p:cNvSpPr txBox="1"/>
            <p:nvPr/>
          </p:nvSpPr>
          <p:spPr>
            <a:xfrm>
              <a:off x="156722" y="3068039"/>
              <a:ext cx="1098447" cy="307777"/>
            </a:xfrm>
            <a:prstGeom prst="rect">
              <a:avLst/>
            </a:prstGeom>
            <a:noFill/>
          </p:spPr>
          <p:txBody>
            <a:bodyPr wrap="square" rtlCol="0">
              <a:spAutoFit/>
            </a:bodyPr>
            <a:lstStyle/>
            <a:p>
              <a:pPr algn="ctr"/>
              <a:r>
                <a:rPr kumimoji="1" lang="ja-JP" altLang="en-US" sz="1400" b="1" dirty="0">
                  <a:latin typeface="+mn-ea"/>
                </a:rPr>
                <a:t>トレーラー</a:t>
              </a:r>
              <a:endParaRPr kumimoji="1" lang="en-US" altLang="ja-JP" sz="1400" b="1" dirty="0">
                <a:latin typeface="+mn-ea"/>
              </a:endParaRPr>
            </a:p>
          </p:txBody>
        </p:sp>
      </p:grpSp>
      <p:grpSp>
        <p:nvGrpSpPr>
          <p:cNvPr id="5" name="グループ化 4">
            <a:extLst>
              <a:ext uri="{FF2B5EF4-FFF2-40B4-BE49-F238E27FC236}">
                <a16:creationId xmlns:a16="http://schemas.microsoft.com/office/drawing/2014/main" id="{B523D9DC-C385-FDD7-3955-23598FB05305}"/>
              </a:ext>
            </a:extLst>
          </p:cNvPr>
          <p:cNvGrpSpPr/>
          <p:nvPr/>
        </p:nvGrpSpPr>
        <p:grpSpPr>
          <a:xfrm>
            <a:off x="199280" y="3717531"/>
            <a:ext cx="1098447" cy="736739"/>
            <a:chOff x="145178" y="3849907"/>
            <a:chExt cx="1098447" cy="736739"/>
          </a:xfrm>
        </p:grpSpPr>
        <p:sp>
          <p:nvSpPr>
            <p:cNvPr id="18" name="四角形: 角を丸くする 17">
              <a:extLst>
                <a:ext uri="{FF2B5EF4-FFF2-40B4-BE49-F238E27FC236}">
                  <a16:creationId xmlns:a16="http://schemas.microsoft.com/office/drawing/2014/main" id="{D45CEE74-577D-5AEC-3C88-352E13385E89}"/>
                </a:ext>
              </a:extLst>
            </p:cNvPr>
            <p:cNvSpPr/>
            <p:nvPr/>
          </p:nvSpPr>
          <p:spPr>
            <a:xfrm>
              <a:off x="248746" y="3849907"/>
              <a:ext cx="895350" cy="736739"/>
            </a:xfrm>
            <a:prstGeom prst="roundRect">
              <a:avLst>
                <a:gd name="adj" fmla="val 6335"/>
              </a:avLst>
            </a:prstGeom>
            <a:noFill/>
            <a:ln w="539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mn-ea"/>
              </a:endParaRPr>
            </a:p>
          </p:txBody>
        </p:sp>
        <p:sp>
          <p:nvSpPr>
            <p:cNvPr id="23" name="テキスト ボックス 22">
              <a:extLst>
                <a:ext uri="{FF2B5EF4-FFF2-40B4-BE49-F238E27FC236}">
                  <a16:creationId xmlns:a16="http://schemas.microsoft.com/office/drawing/2014/main" id="{A04858E8-1EEB-D270-052C-202636B6261A}"/>
                </a:ext>
              </a:extLst>
            </p:cNvPr>
            <p:cNvSpPr txBox="1"/>
            <p:nvPr/>
          </p:nvSpPr>
          <p:spPr>
            <a:xfrm>
              <a:off x="145178" y="3936557"/>
              <a:ext cx="1098447" cy="523220"/>
            </a:xfrm>
            <a:prstGeom prst="rect">
              <a:avLst/>
            </a:prstGeom>
            <a:noFill/>
          </p:spPr>
          <p:txBody>
            <a:bodyPr wrap="square" rtlCol="0">
              <a:spAutoFit/>
            </a:bodyPr>
            <a:lstStyle/>
            <a:p>
              <a:pPr algn="ctr"/>
              <a:r>
                <a:rPr kumimoji="1" lang="ja-JP" altLang="en-US" sz="1400" b="1" dirty="0">
                  <a:latin typeface="+mn-ea"/>
                </a:rPr>
                <a:t>平（ヒラ</a:t>
              </a:r>
              <a:r>
                <a:rPr kumimoji="1" lang="en-US" altLang="ja-JP" sz="1400" b="1" dirty="0">
                  <a:latin typeface="+mn-ea"/>
                </a:rPr>
                <a:t>)</a:t>
              </a:r>
            </a:p>
            <a:p>
              <a:pPr algn="ctr"/>
              <a:r>
                <a:rPr kumimoji="1" lang="ja-JP" altLang="en-US" sz="1400" b="1" dirty="0">
                  <a:latin typeface="+mn-ea"/>
                </a:rPr>
                <a:t>ボディー</a:t>
              </a:r>
              <a:endParaRPr kumimoji="1" lang="en-US" altLang="ja-JP" sz="1400" b="1" dirty="0">
                <a:latin typeface="+mn-ea"/>
              </a:endParaRPr>
            </a:p>
          </p:txBody>
        </p:sp>
      </p:grpSp>
      <p:grpSp>
        <p:nvGrpSpPr>
          <p:cNvPr id="6" name="グループ化 5">
            <a:extLst>
              <a:ext uri="{FF2B5EF4-FFF2-40B4-BE49-F238E27FC236}">
                <a16:creationId xmlns:a16="http://schemas.microsoft.com/office/drawing/2014/main" id="{A3CD04D2-D957-EBE3-FB1F-8F919C9B1CF8}"/>
              </a:ext>
            </a:extLst>
          </p:cNvPr>
          <p:cNvGrpSpPr/>
          <p:nvPr/>
        </p:nvGrpSpPr>
        <p:grpSpPr>
          <a:xfrm>
            <a:off x="189754" y="4820022"/>
            <a:ext cx="1098447" cy="736739"/>
            <a:chOff x="135652" y="4836648"/>
            <a:chExt cx="1098447" cy="736739"/>
          </a:xfrm>
        </p:grpSpPr>
        <p:sp>
          <p:nvSpPr>
            <p:cNvPr id="19" name="四角形: 角を丸くする 18">
              <a:extLst>
                <a:ext uri="{FF2B5EF4-FFF2-40B4-BE49-F238E27FC236}">
                  <a16:creationId xmlns:a16="http://schemas.microsoft.com/office/drawing/2014/main" id="{DEA88AFB-DDE9-DB54-0904-F891DB9402B1}"/>
                </a:ext>
              </a:extLst>
            </p:cNvPr>
            <p:cNvSpPr/>
            <p:nvPr/>
          </p:nvSpPr>
          <p:spPr>
            <a:xfrm>
              <a:off x="248746" y="4836648"/>
              <a:ext cx="895350" cy="736739"/>
            </a:xfrm>
            <a:prstGeom prst="roundRect">
              <a:avLst>
                <a:gd name="adj" fmla="val 6335"/>
              </a:avLst>
            </a:prstGeom>
            <a:noFill/>
            <a:ln w="539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mn-ea"/>
              </a:endParaRPr>
            </a:p>
          </p:txBody>
        </p:sp>
        <p:sp>
          <p:nvSpPr>
            <p:cNvPr id="24" name="テキスト ボックス 23">
              <a:extLst>
                <a:ext uri="{FF2B5EF4-FFF2-40B4-BE49-F238E27FC236}">
                  <a16:creationId xmlns:a16="http://schemas.microsoft.com/office/drawing/2014/main" id="{F4F111C4-9242-9B48-D468-11B2DC55773A}"/>
                </a:ext>
              </a:extLst>
            </p:cNvPr>
            <p:cNvSpPr txBox="1"/>
            <p:nvPr/>
          </p:nvSpPr>
          <p:spPr>
            <a:xfrm>
              <a:off x="135652" y="5000137"/>
              <a:ext cx="1098447" cy="400110"/>
            </a:xfrm>
            <a:prstGeom prst="rect">
              <a:avLst/>
            </a:prstGeom>
            <a:noFill/>
          </p:spPr>
          <p:txBody>
            <a:bodyPr wrap="square" rtlCol="0">
              <a:spAutoFit/>
            </a:bodyPr>
            <a:lstStyle/>
            <a:p>
              <a:pPr algn="ctr"/>
              <a:r>
                <a:rPr kumimoji="1" lang="ja-JP" altLang="en-US" sz="2000" b="1" dirty="0">
                  <a:latin typeface="+mn-ea"/>
                </a:rPr>
                <a:t>ダンプ</a:t>
              </a:r>
              <a:endParaRPr kumimoji="1" lang="en-US" altLang="ja-JP" sz="2000" b="1" dirty="0">
                <a:latin typeface="+mn-ea"/>
              </a:endParaRPr>
            </a:p>
          </p:txBody>
        </p:sp>
      </p:grpSp>
      <p:grpSp>
        <p:nvGrpSpPr>
          <p:cNvPr id="7" name="グループ化 6">
            <a:extLst>
              <a:ext uri="{FF2B5EF4-FFF2-40B4-BE49-F238E27FC236}">
                <a16:creationId xmlns:a16="http://schemas.microsoft.com/office/drawing/2014/main" id="{6402BA3F-F35A-1204-E37A-9D9C6AA89902}"/>
              </a:ext>
            </a:extLst>
          </p:cNvPr>
          <p:cNvGrpSpPr/>
          <p:nvPr/>
        </p:nvGrpSpPr>
        <p:grpSpPr>
          <a:xfrm>
            <a:off x="210824" y="5806761"/>
            <a:ext cx="1098447" cy="736739"/>
            <a:chOff x="156722" y="5823387"/>
            <a:chExt cx="1098447" cy="736739"/>
          </a:xfrm>
        </p:grpSpPr>
        <p:sp>
          <p:nvSpPr>
            <p:cNvPr id="20" name="四角形: 角を丸くする 19">
              <a:extLst>
                <a:ext uri="{FF2B5EF4-FFF2-40B4-BE49-F238E27FC236}">
                  <a16:creationId xmlns:a16="http://schemas.microsoft.com/office/drawing/2014/main" id="{67F97D5B-9A87-CBFB-34B6-1E7E1E1CDA65}"/>
                </a:ext>
              </a:extLst>
            </p:cNvPr>
            <p:cNvSpPr/>
            <p:nvPr/>
          </p:nvSpPr>
          <p:spPr>
            <a:xfrm>
              <a:off x="248746" y="5823387"/>
              <a:ext cx="895350" cy="736739"/>
            </a:xfrm>
            <a:prstGeom prst="roundRect">
              <a:avLst>
                <a:gd name="adj" fmla="val 6335"/>
              </a:avLst>
            </a:prstGeom>
            <a:noFill/>
            <a:ln w="539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mn-ea"/>
              </a:endParaRPr>
            </a:p>
          </p:txBody>
        </p:sp>
        <p:sp>
          <p:nvSpPr>
            <p:cNvPr id="26" name="テキスト ボックス 25">
              <a:extLst>
                <a:ext uri="{FF2B5EF4-FFF2-40B4-BE49-F238E27FC236}">
                  <a16:creationId xmlns:a16="http://schemas.microsoft.com/office/drawing/2014/main" id="{F6C49B2D-B4BB-6119-8283-F21BC47EB061}"/>
                </a:ext>
              </a:extLst>
            </p:cNvPr>
            <p:cNvSpPr txBox="1"/>
            <p:nvPr/>
          </p:nvSpPr>
          <p:spPr>
            <a:xfrm>
              <a:off x="156722" y="5895351"/>
              <a:ext cx="1098447" cy="584775"/>
            </a:xfrm>
            <a:prstGeom prst="rect">
              <a:avLst/>
            </a:prstGeom>
            <a:noFill/>
          </p:spPr>
          <p:txBody>
            <a:bodyPr wrap="square" rtlCol="0">
              <a:spAutoFit/>
            </a:bodyPr>
            <a:lstStyle/>
            <a:p>
              <a:pPr algn="ctr"/>
              <a:r>
                <a:rPr kumimoji="1" lang="ja-JP" altLang="en-US" sz="1600" b="1" dirty="0">
                  <a:latin typeface="+mn-ea"/>
                </a:rPr>
                <a:t>ミキサー</a:t>
              </a:r>
              <a:endParaRPr kumimoji="1" lang="en-US" altLang="ja-JP" sz="1600" b="1" dirty="0">
                <a:latin typeface="+mn-ea"/>
              </a:endParaRPr>
            </a:p>
            <a:p>
              <a:pPr algn="ctr"/>
              <a:r>
                <a:rPr kumimoji="1" lang="ja-JP" altLang="en-US" sz="1600" b="1" dirty="0">
                  <a:latin typeface="+mn-ea"/>
                </a:rPr>
                <a:t>車</a:t>
              </a:r>
              <a:endParaRPr kumimoji="1" lang="en-US" altLang="ja-JP" sz="2000" b="1" dirty="0">
                <a:latin typeface="+mn-ea"/>
              </a:endParaRPr>
            </a:p>
          </p:txBody>
        </p:sp>
      </p:grpSp>
      <p:cxnSp>
        <p:nvCxnSpPr>
          <p:cNvPr id="9" name="直線コネクタ 8">
            <a:extLst>
              <a:ext uri="{FF2B5EF4-FFF2-40B4-BE49-F238E27FC236}">
                <a16:creationId xmlns:a16="http://schemas.microsoft.com/office/drawing/2014/main" id="{320CEB3D-7FD8-75C0-416D-C3909C0EE59A}"/>
              </a:ext>
            </a:extLst>
          </p:cNvPr>
          <p:cNvCxnSpPr/>
          <p:nvPr/>
        </p:nvCxnSpPr>
        <p:spPr>
          <a:xfrm flipV="1">
            <a:off x="297444" y="1474914"/>
            <a:ext cx="9382122" cy="1898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2" name="直線コネクタ 31">
            <a:extLst>
              <a:ext uri="{FF2B5EF4-FFF2-40B4-BE49-F238E27FC236}">
                <a16:creationId xmlns:a16="http://schemas.microsoft.com/office/drawing/2014/main" id="{9704C523-4770-B47C-65D3-91A97F13B213}"/>
              </a:ext>
            </a:extLst>
          </p:cNvPr>
          <p:cNvCxnSpPr/>
          <p:nvPr/>
        </p:nvCxnSpPr>
        <p:spPr>
          <a:xfrm flipV="1">
            <a:off x="278397" y="2478254"/>
            <a:ext cx="9382122" cy="1898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85FAD2D9-FACD-EFDC-53E8-85BEBE03D809}"/>
              </a:ext>
            </a:extLst>
          </p:cNvPr>
          <p:cNvCxnSpPr/>
          <p:nvPr/>
        </p:nvCxnSpPr>
        <p:spPr>
          <a:xfrm flipV="1">
            <a:off x="316494" y="3530679"/>
            <a:ext cx="9382122" cy="1898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8CACA09D-B185-0D82-43F1-0AB74AAE9821}"/>
              </a:ext>
            </a:extLst>
          </p:cNvPr>
          <p:cNvCxnSpPr/>
          <p:nvPr/>
        </p:nvCxnSpPr>
        <p:spPr>
          <a:xfrm flipV="1">
            <a:off x="278397" y="4657960"/>
            <a:ext cx="9382122" cy="1898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8" name="直線コネクタ 37">
            <a:extLst>
              <a:ext uri="{FF2B5EF4-FFF2-40B4-BE49-F238E27FC236}">
                <a16:creationId xmlns:a16="http://schemas.microsoft.com/office/drawing/2014/main" id="{8B731C09-620C-2C7E-7CE8-15C4F04337D0}"/>
              </a:ext>
            </a:extLst>
          </p:cNvPr>
          <p:cNvCxnSpPr/>
          <p:nvPr/>
        </p:nvCxnSpPr>
        <p:spPr>
          <a:xfrm flipV="1">
            <a:off x="297444" y="5672270"/>
            <a:ext cx="9382122" cy="1898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B9617A11-1BF3-1398-9675-75EBE0BB55C5}"/>
              </a:ext>
            </a:extLst>
          </p:cNvPr>
          <p:cNvCxnSpPr/>
          <p:nvPr/>
        </p:nvCxnSpPr>
        <p:spPr>
          <a:xfrm flipV="1">
            <a:off x="268871" y="6645525"/>
            <a:ext cx="9382122" cy="18981"/>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42" name="正方形/長方形 41">
            <a:extLst>
              <a:ext uri="{FF2B5EF4-FFF2-40B4-BE49-F238E27FC236}">
                <a16:creationId xmlns:a16="http://schemas.microsoft.com/office/drawing/2014/main" id="{BCF0F48B-8439-EB18-185F-C5F876417E05}"/>
              </a:ext>
            </a:extLst>
          </p:cNvPr>
          <p:cNvSpPr/>
          <p:nvPr/>
        </p:nvSpPr>
        <p:spPr>
          <a:xfrm>
            <a:off x="2688539" y="1030136"/>
            <a:ext cx="2493789" cy="415481"/>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spc="400" dirty="0">
                <a:solidFill>
                  <a:schemeClr val="tx1"/>
                </a:solidFill>
                <a:latin typeface="+mn-ea"/>
              </a:rPr>
              <a:t>車両の特徴</a:t>
            </a:r>
          </a:p>
        </p:txBody>
      </p:sp>
      <p:sp>
        <p:nvSpPr>
          <p:cNvPr id="43" name="テキスト ボックス 42">
            <a:extLst>
              <a:ext uri="{FF2B5EF4-FFF2-40B4-BE49-F238E27FC236}">
                <a16:creationId xmlns:a16="http://schemas.microsoft.com/office/drawing/2014/main" id="{3F3B628D-6A23-1416-6CB0-85D64143001A}"/>
              </a:ext>
            </a:extLst>
          </p:cNvPr>
          <p:cNvSpPr txBox="1"/>
          <p:nvPr/>
        </p:nvSpPr>
        <p:spPr>
          <a:xfrm>
            <a:off x="2586396" y="1555478"/>
            <a:ext cx="2595930" cy="707886"/>
          </a:xfrm>
          <a:prstGeom prst="rect">
            <a:avLst/>
          </a:prstGeom>
          <a:noFill/>
        </p:spPr>
        <p:txBody>
          <a:bodyPr wrap="square" rtlCol="0">
            <a:spAutoFit/>
          </a:bodyPr>
          <a:lstStyle/>
          <a:p>
            <a:r>
              <a:rPr kumimoji="1" lang="ja-JP" altLang="en-US" sz="1000" dirty="0">
                <a:latin typeface="+mn-ea"/>
              </a:rPr>
              <a:t>□　２ｔ・４ｔ・</a:t>
            </a:r>
            <a:r>
              <a:rPr kumimoji="1" lang="en-US" altLang="ja-JP" sz="1000" dirty="0">
                <a:latin typeface="+mn-ea"/>
              </a:rPr>
              <a:t>10</a:t>
            </a:r>
            <a:r>
              <a:rPr kumimoji="1" lang="ja-JP" altLang="en-US" sz="1000" dirty="0">
                <a:latin typeface="+mn-ea"/>
              </a:rPr>
              <a:t>ｔが主要サイズ</a:t>
            </a:r>
            <a:endParaRPr kumimoji="1" lang="en-US" altLang="ja-JP" sz="1000" dirty="0">
              <a:latin typeface="+mn-ea"/>
            </a:endParaRPr>
          </a:p>
          <a:p>
            <a:r>
              <a:rPr kumimoji="1" lang="ja-JP" altLang="en-US" sz="1000" dirty="0">
                <a:latin typeface="+mn-ea"/>
              </a:rPr>
              <a:t>□　積載スペースが箱型</a:t>
            </a:r>
            <a:endParaRPr kumimoji="1" lang="en-US" altLang="ja-JP" sz="1000" dirty="0">
              <a:latin typeface="+mn-ea"/>
            </a:endParaRPr>
          </a:p>
          <a:p>
            <a:r>
              <a:rPr kumimoji="1" lang="ja-JP" altLang="en-US" sz="1000" dirty="0">
                <a:latin typeface="+mn-ea"/>
              </a:rPr>
              <a:t>□　冷蔵車や冷凍車等もある</a:t>
            </a:r>
            <a:endParaRPr kumimoji="1" lang="en-US" altLang="ja-JP" sz="1000" dirty="0">
              <a:latin typeface="+mn-ea"/>
            </a:endParaRPr>
          </a:p>
          <a:p>
            <a:r>
              <a:rPr kumimoji="1" lang="ja-JP" altLang="en-US" sz="1000" dirty="0">
                <a:latin typeface="+mn-ea"/>
              </a:rPr>
              <a:t>□　雨に濡れる心配がなく、汎用性が高い</a:t>
            </a:r>
            <a:endParaRPr kumimoji="1" lang="en-US" altLang="ja-JP" sz="1000" dirty="0">
              <a:latin typeface="+mn-ea"/>
            </a:endParaRPr>
          </a:p>
        </p:txBody>
      </p:sp>
      <p:sp>
        <p:nvSpPr>
          <p:cNvPr id="44" name="テキスト ボックス 43">
            <a:extLst>
              <a:ext uri="{FF2B5EF4-FFF2-40B4-BE49-F238E27FC236}">
                <a16:creationId xmlns:a16="http://schemas.microsoft.com/office/drawing/2014/main" id="{72FE23B9-1903-6068-A175-A96C548EB269}"/>
              </a:ext>
            </a:extLst>
          </p:cNvPr>
          <p:cNvSpPr txBox="1"/>
          <p:nvPr/>
        </p:nvSpPr>
        <p:spPr>
          <a:xfrm>
            <a:off x="2586395" y="2627424"/>
            <a:ext cx="2595931" cy="707886"/>
          </a:xfrm>
          <a:prstGeom prst="rect">
            <a:avLst/>
          </a:prstGeom>
          <a:noFill/>
        </p:spPr>
        <p:txBody>
          <a:bodyPr wrap="square" rtlCol="0">
            <a:spAutoFit/>
          </a:bodyPr>
          <a:lstStyle/>
          <a:p>
            <a:r>
              <a:rPr kumimoji="1" lang="ja-JP" altLang="en-US" sz="1000" dirty="0">
                <a:latin typeface="+mn-ea"/>
              </a:rPr>
              <a:t>□　トレーラーヘッドと呼ばれる先頭部分</a:t>
            </a:r>
            <a:endParaRPr kumimoji="1" lang="en-US" altLang="ja-JP" sz="1000" dirty="0">
              <a:latin typeface="+mn-ea"/>
            </a:endParaRPr>
          </a:p>
          <a:p>
            <a:r>
              <a:rPr kumimoji="1" lang="ja-JP" altLang="en-US" sz="1000" dirty="0">
                <a:latin typeface="+mn-ea"/>
              </a:rPr>
              <a:t>　　が、トレーラーと呼ばれる後方部分を</a:t>
            </a:r>
            <a:endParaRPr kumimoji="1" lang="en-US" altLang="ja-JP" sz="1000" dirty="0">
              <a:latin typeface="+mn-ea"/>
            </a:endParaRPr>
          </a:p>
          <a:p>
            <a:r>
              <a:rPr kumimoji="1" lang="ja-JP" altLang="en-US" sz="1000" dirty="0">
                <a:latin typeface="+mn-ea"/>
              </a:rPr>
              <a:t>　　「牽引」して運ぶ</a:t>
            </a:r>
            <a:endParaRPr kumimoji="1" lang="en-US" altLang="ja-JP" sz="1000" dirty="0">
              <a:latin typeface="+mn-ea"/>
            </a:endParaRPr>
          </a:p>
          <a:p>
            <a:r>
              <a:rPr kumimoji="1" lang="ja-JP" altLang="en-US" sz="1000" dirty="0">
                <a:latin typeface="+mn-ea"/>
              </a:rPr>
              <a:t>□　大型の荷物の輸送や多量輸送が主務</a:t>
            </a:r>
            <a:endParaRPr kumimoji="1" lang="en-US" altLang="ja-JP" sz="1000" dirty="0">
              <a:latin typeface="+mn-ea"/>
            </a:endParaRPr>
          </a:p>
        </p:txBody>
      </p:sp>
      <p:sp>
        <p:nvSpPr>
          <p:cNvPr id="46" name="テキスト ボックス 45">
            <a:extLst>
              <a:ext uri="{FF2B5EF4-FFF2-40B4-BE49-F238E27FC236}">
                <a16:creationId xmlns:a16="http://schemas.microsoft.com/office/drawing/2014/main" id="{DD082113-F552-1E60-7968-63E847F41874}"/>
              </a:ext>
            </a:extLst>
          </p:cNvPr>
          <p:cNvSpPr txBox="1"/>
          <p:nvPr/>
        </p:nvSpPr>
        <p:spPr>
          <a:xfrm>
            <a:off x="2588196" y="3656486"/>
            <a:ext cx="2594131" cy="861774"/>
          </a:xfrm>
          <a:prstGeom prst="rect">
            <a:avLst/>
          </a:prstGeom>
          <a:noFill/>
        </p:spPr>
        <p:txBody>
          <a:bodyPr wrap="square" rtlCol="0">
            <a:spAutoFit/>
          </a:bodyPr>
          <a:lstStyle/>
          <a:p>
            <a:r>
              <a:rPr kumimoji="1" lang="ja-JP" altLang="en-US" sz="1000">
                <a:latin typeface="+mn-ea"/>
              </a:rPr>
              <a:t>□　２ｔ</a:t>
            </a:r>
            <a:r>
              <a:rPr kumimoji="1" lang="ja-JP" altLang="en-US" sz="1000" dirty="0">
                <a:latin typeface="+mn-ea"/>
              </a:rPr>
              <a:t>・４ｔ・</a:t>
            </a:r>
            <a:r>
              <a:rPr kumimoji="1" lang="en-US" altLang="ja-JP" sz="1000" dirty="0">
                <a:latin typeface="+mn-ea"/>
              </a:rPr>
              <a:t>10</a:t>
            </a:r>
            <a:r>
              <a:rPr kumimoji="1" lang="ja-JP" altLang="en-US" sz="1000" dirty="0">
                <a:latin typeface="+mn-ea"/>
              </a:rPr>
              <a:t>ｔが主要サイズ</a:t>
            </a:r>
            <a:endParaRPr kumimoji="1" lang="en-US" altLang="ja-JP" sz="1000" dirty="0">
              <a:latin typeface="+mn-ea"/>
            </a:endParaRPr>
          </a:p>
          <a:p>
            <a:r>
              <a:rPr kumimoji="1" lang="ja-JP" altLang="en-US" sz="1000">
                <a:latin typeface="+mn-ea"/>
              </a:rPr>
              <a:t>□　積載</a:t>
            </a:r>
            <a:r>
              <a:rPr kumimoji="1" lang="ja-JP" altLang="en-US" sz="1000" dirty="0">
                <a:latin typeface="+mn-ea"/>
              </a:rPr>
              <a:t>スペースが平（ヒラ）</a:t>
            </a:r>
            <a:endParaRPr kumimoji="1" lang="en-US" altLang="ja-JP" sz="1000" dirty="0">
              <a:latin typeface="+mn-ea"/>
            </a:endParaRPr>
          </a:p>
          <a:p>
            <a:r>
              <a:rPr kumimoji="1" lang="ja-JP" altLang="en-US" sz="1000">
                <a:latin typeface="+mn-ea"/>
              </a:rPr>
              <a:t>□　クレーン</a:t>
            </a:r>
            <a:r>
              <a:rPr kumimoji="1" lang="ja-JP" altLang="en-US" sz="1000" dirty="0">
                <a:latin typeface="+mn-ea"/>
              </a:rPr>
              <a:t>等での積載に適している</a:t>
            </a:r>
            <a:endParaRPr kumimoji="1" lang="en-US" altLang="ja-JP" sz="1000" dirty="0">
              <a:latin typeface="+mn-ea"/>
            </a:endParaRPr>
          </a:p>
          <a:p>
            <a:r>
              <a:rPr kumimoji="1" lang="ja-JP" altLang="en-US" sz="1000">
                <a:latin typeface="+mn-ea"/>
              </a:rPr>
              <a:t>□　小型</a:t>
            </a:r>
            <a:r>
              <a:rPr kumimoji="1" lang="ja-JP" altLang="en-US" sz="1000" dirty="0">
                <a:latin typeface="+mn-ea"/>
              </a:rPr>
              <a:t>クレーン付きの車両もある</a:t>
            </a:r>
            <a:endParaRPr kumimoji="1" lang="en-US" altLang="ja-JP" sz="1000" dirty="0">
              <a:latin typeface="+mn-ea"/>
            </a:endParaRPr>
          </a:p>
          <a:p>
            <a:r>
              <a:rPr kumimoji="1" lang="ja-JP" altLang="en-US" sz="1000">
                <a:latin typeface="+mn-ea"/>
              </a:rPr>
              <a:t>□　屋根</a:t>
            </a:r>
            <a:r>
              <a:rPr kumimoji="1" lang="ja-JP" altLang="en-US" sz="1000" dirty="0">
                <a:latin typeface="+mn-ea"/>
              </a:rPr>
              <a:t>がないので雨に弱い</a:t>
            </a:r>
            <a:endParaRPr kumimoji="1" lang="en-US" altLang="ja-JP" sz="1000" dirty="0">
              <a:latin typeface="+mn-ea"/>
            </a:endParaRPr>
          </a:p>
        </p:txBody>
      </p:sp>
      <p:sp>
        <p:nvSpPr>
          <p:cNvPr id="47" name="テキスト ボックス 46">
            <a:extLst>
              <a:ext uri="{FF2B5EF4-FFF2-40B4-BE49-F238E27FC236}">
                <a16:creationId xmlns:a16="http://schemas.microsoft.com/office/drawing/2014/main" id="{7BCE066B-B57F-CC59-44E8-211781C023D2}"/>
              </a:ext>
            </a:extLst>
          </p:cNvPr>
          <p:cNvSpPr txBox="1"/>
          <p:nvPr/>
        </p:nvSpPr>
        <p:spPr>
          <a:xfrm>
            <a:off x="2586396" y="4767296"/>
            <a:ext cx="2595930" cy="861774"/>
          </a:xfrm>
          <a:prstGeom prst="rect">
            <a:avLst/>
          </a:prstGeom>
          <a:noFill/>
        </p:spPr>
        <p:txBody>
          <a:bodyPr wrap="square" rtlCol="0">
            <a:spAutoFit/>
          </a:bodyPr>
          <a:lstStyle/>
          <a:p>
            <a:r>
              <a:rPr kumimoji="1" lang="ja-JP" altLang="en-US" sz="1000" dirty="0">
                <a:latin typeface="+mn-ea"/>
              </a:rPr>
              <a:t>□　２ｔ・４ｔ・</a:t>
            </a:r>
            <a:r>
              <a:rPr kumimoji="1" lang="en-US" altLang="ja-JP" sz="1000" dirty="0">
                <a:latin typeface="+mn-ea"/>
              </a:rPr>
              <a:t>10</a:t>
            </a:r>
            <a:r>
              <a:rPr kumimoji="1" lang="ja-JP" altLang="en-US" sz="1000" dirty="0">
                <a:latin typeface="+mn-ea"/>
              </a:rPr>
              <a:t>ｔが主要サイズ</a:t>
            </a:r>
            <a:endParaRPr kumimoji="1" lang="en-US" altLang="ja-JP" sz="1000" dirty="0">
              <a:latin typeface="+mn-ea"/>
            </a:endParaRPr>
          </a:p>
          <a:p>
            <a:r>
              <a:rPr kumimoji="1" lang="ja-JP" altLang="en-US" sz="1000" dirty="0">
                <a:latin typeface="+mn-ea"/>
              </a:rPr>
              <a:t>□　</a:t>
            </a:r>
            <a:r>
              <a:rPr kumimoji="1" lang="ja-JP" altLang="en-US" sz="1000" spc="-60" dirty="0">
                <a:latin typeface="+mn-ea"/>
              </a:rPr>
              <a:t>土砂・砕石・石炭・飼料等の積み降ろし</a:t>
            </a:r>
            <a:endParaRPr kumimoji="1" lang="en-US" altLang="ja-JP" sz="1000" spc="-60" dirty="0">
              <a:latin typeface="+mn-ea"/>
            </a:endParaRPr>
          </a:p>
          <a:p>
            <a:r>
              <a:rPr kumimoji="1" lang="ja-JP" altLang="en-US" sz="1000" spc="-60" dirty="0">
                <a:latin typeface="+mn-ea"/>
              </a:rPr>
              <a:t>　　に適している</a:t>
            </a:r>
            <a:endParaRPr kumimoji="1" lang="en-US" altLang="ja-JP" sz="1000" spc="-60" dirty="0">
              <a:latin typeface="+mn-ea"/>
            </a:endParaRPr>
          </a:p>
          <a:p>
            <a:r>
              <a:rPr kumimoji="1" lang="ja-JP" altLang="en-US" sz="1000" dirty="0">
                <a:latin typeface="+mn-ea"/>
              </a:rPr>
              <a:t>□　</a:t>
            </a:r>
            <a:r>
              <a:rPr kumimoji="1" lang="ja-JP" altLang="en-US" sz="1000" spc="-80" dirty="0">
                <a:latin typeface="+mn-ea"/>
              </a:rPr>
              <a:t>一般に後方に向けて荷台を傾けて積載物</a:t>
            </a:r>
            <a:endParaRPr kumimoji="1" lang="en-US" altLang="ja-JP" sz="1000" spc="-80" dirty="0">
              <a:latin typeface="+mn-ea"/>
            </a:endParaRPr>
          </a:p>
          <a:p>
            <a:r>
              <a:rPr kumimoji="1" lang="ja-JP" altLang="en-US" sz="1000" spc="-80" dirty="0">
                <a:latin typeface="+mn-ea"/>
              </a:rPr>
              <a:t>　　を一気に流し降ろす</a:t>
            </a:r>
            <a:endParaRPr kumimoji="1" lang="en-US" altLang="ja-JP" sz="1000" spc="-80" dirty="0">
              <a:latin typeface="+mn-ea"/>
            </a:endParaRPr>
          </a:p>
        </p:txBody>
      </p:sp>
      <p:sp>
        <p:nvSpPr>
          <p:cNvPr id="48" name="テキスト ボックス 47">
            <a:extLst>
              <a:ext uri="{FF2B5EF4-FFF2-40B4-BE49-F238E27FC236}">
                <a16:creationId xmlns:a16="http://schemas.microsoft.com/office/drawing/2014/main" id="{A3987AE2-6321-35C7-84C9-B99D16103E83}"/>
              </a:ext>
            </a:extLst>
          </p:cNvPr>
          <p:cNvSpPr txBox="1"/>
          <p:nvPr/>
        </p:nvSpPr>
        <p:spPr>
          <a:xfrm>
            <a:off x="2586396" y="5754769"/>
            <a:ext cx="2595930" cy="861774"/>
          </a:xfrm>
          <a:prstGeom prst="rect">
            <a:avLst/>
          </a:prstGeom>
          <a:noFill/>
        </p:spPr>
        <p:txBody>
          <a:bodyPr wrap="square" rtlCol="0">
            <a:spAutoFit/>
          </a:bodyPr>
          <a:lstStyle/>
          <a:p>
            <a:r>
              <a:rPr kumimoji="1" lang="ja-JP" altLang="en-US" sz="1000" dirty="0">
                <a:latin typeface="+mn-ea"/>
              </a:rPr>
              <a:t>□　生コンクリート運搬に使用される</a:t>
            </a:r>
            <a:endParaRPr kumimoji="1" lang="en-US" altLang="ja-JP" sz="1000" dirty="0">
              <a:latin typeface="+mn-ea"/>
            </a:endParaRPr>
          </a:p>
          <a:p>
            <a:r>
              <a:rPr kumimoji="1" lang="ja-JP" altLang="en-US" sz="1000" dirty="0">
                <a:latin typeface="+mn-ea"/>
              </a:rPr>
              <a:t>□　</a:t>
            </a:r>
            <a:r>
              <a:rPr kumimoji="1" lang="ja-JP" altLang="en-US" sz="1000" spc="-60" dirty="0">
                <a:latin typeface="+mn-ea"/>
              </a:rPr>
              <a:t>ドラムと呼ばれる後部にある円筒を回転</a:t>
            </a:r>
            <a:endParaRPr kumimoji="1" lang="en-US" altLang="ja-JP" sz="1000" spc="-60" dirty="0">
              <a:latin typeface="+mn-ea"/>
            </a:endParaRPr>
          </a:p>
          <a:p>
            <a:r>
              <a:rPr kumimoji="1" lang="ja-JP" altLang="en-US" sz="1000" spc="-60" dirty="0">
                <a:latin typeface="+mn-ea"/>
              </a:rPr>
              <a:t>　　させて水と骨材の分離を防ぎながら現場</a:t>
            </a:r>
            <a:endParaRPr kumimoji="1" lang="en-US" altLang="ja-JP" sz="1000" spc="-60" dirty="0">
              <a:latin typeface="+mn-ea"/>
            </a:endParaRPr>
          </a:p>
          <a:p>
            <a:r>
              <a:rPr kumimoji="1" lang="ja-JP" altLang="en-US" sz="1000" spc="-60" dirty="0">
                <a:latin typeface="+mn-ea"/>
              </a:rPr>
              <a:t>　　まで生コンクリートを運ぶ</a:t>
            </a:r>
            <a:endParaRPr kumimoji="1" lang="en-US" altLang="ja-JP" sz="1000" spc="-60" dirty="0">
              <a:latin typeface="+mn-ea"/>
            </a:endParaRPr>
          </a:p>
          <a:p>
            <a:r>
              <a:rPr kumimoji="1" lang="ja-JP" altLang="en-US" sz="1000" dirty="0">
                <a:latin typeface="+mn-ea"/>
              </a:rPr>
              <a:t>□　水タンクを持ち内部清掃もする</a:t>
            </a:r>
            <a:endParaRPr kumimoji="1" lang="en-US" altLang="ja-JP" sz="1000" dirty="0">
              <a:latin typeface="+mn-ea"/>
            </a:endParaRPr>
          </a:p>
        </p:txBody>
      </p:sp>
      <p:sp>
        <p:nvSpPr>
          <p:cNvPr id="49" name="正方形/長方形 48">
            <a:extLst>
              <a:ext uri="{FF2B5EF4-FFF2-40B4-BE49-F238E27FC236}">
                <a16:creationId xmlns:a16="http://schemas.microsoft.com/office/drawing/2014/main" id="{16647FAB-38CE-157A-CBDB-D34A4292E99D}"/>
              </a:ext>
            </a:extLst>
          </p:cNvPr>
          <p:cNvSpPr/>
          <p:nvPr/>
        </p:nvSpPr>
        <p:spPr>
          <a:xfrm>
            <a:off x="5260346" y="1030136"/>
            <a:ext cx="4388391" cy="415481"/>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spc="400" dirty="0">
                <a:solidFill>
                  <a:schemeClr val="tx1"/>
                </a:solidFill>
                <a:latin typeface="+mn-ea"/>
              </a:rPr>
              <a:t>作業環境やその他の特徴</a:t>
            </a:r>
          </a:p>
        </p:txBody>
      </p:sp>
      <p:sp>
        <p:nvSpPr>
          <p:cNvPr id="50" name="テキスト ボックス 49">
            <a:extLst>
              <a:ext uri="{FF2B5EF4-FFF2-40B4-BE49-F238E27FC236}">
                <a16:creationId xmlns:a16="http://schemas.microsoft.com/office/drawing/2014/main" id="{7BB85F1E-E5CB-4822-B87D-A8BADDFC93FE}"/>
              </a:ext>
            </a:extLst>
          </p:cNvPr>
          <p:cNvSpPr txBox="1"/>
          <p:nvPr/>
        </p:nvSpPr>
        <p:spPr>
          <a:xfrm>
            <a:off x="5223164" y="1564978"/>
            <a:ext cx="4475452" cy="861774"/>
          </a:xfrm>
          <a:prstGeom prst="rect">
            <a:avLst/>
          </a:prstGeom>
          <a:noFill/>
        </p:spPr>
        <p:txBody>
          <a:bodyPr wrap="square" rtlCol="0">
            <a:spAutoFit/>
          </a:bodyPr>
          <a:lstStyle/>
          <a:p>
            <a:r>
              <a:rPr kumimoji="1" lang="ja-JP" altLang="en-US" sz="1000">
                <a:latin typeface="+mn-ea"/>
              </a:rPr>
              <a:t>□　積載物</a:t>
            </a:r>
            <a:r>
              <a:rPr kumimoji="1" lang="ja-JP" altLang="en-US" sz="1000" dirty="0">
                <a:latin typeface="+mn-ea"/>
              </a:rPr>
              <a:t>や車両サイズ等により、作業環境が大きく変化する</a:t>
            </a:r>
            <a:endParaRPr kumimoji="1" lang="en-US" altLang="ja-JP" sz="1000" dirty="0">
              <a:latin typeface="+mn-ea"/>
            </a:endParaRPr>
          </a:p>
          <a:p>
            <a:r>
              <a:rPr kumimoji="1" lang="ja-JP" altLang="en-US" sz="1000">
                <a:latin typeface="+mn-ea"/>
              </a:rPr>
              <a:t>□　食品量販店向け</a:t>
            </a:r>
            <a:r>
              <a:rPr kumimoji="1" lang="ja-JP" altLang="en-US" sz="1000" dirty="0">
                <a:latin typeface="+mn-ea"/>
              </a:rPr>
              <a:t>の運送であれば、キャスター付きのカーゴ単位で</a:t>
            </a:r>
            <a:endParaRPr kumimoji="1" lang="en-US" altLang="ja-JP" sz="1000" dirty="0">
              <a:latin typeface="+mn-ea"/>
            </a:endParaRPr>
          </a:p>
          <a:p>
            <a:r>
              <a:rPr kumimoji="1" lang="ja-JP" altLang="en-US" sz="1000">
                <a:latin typeface="+mn-ea"/>
              </a:rPr>
              <a:t>　　荷物</a:t>
            </a:r>
            <a:r>
              <a:rPr kumimoji="1" lang="ja-JP" altLang="en-US" sz="1000" dirty="0">
                <a:latin typeface="+mn-ea"/>
              </a:rPr>
              <a:t>を積み、荷台後方に装備されているリフトで降ろすが、全て</a:t>
            </a:r>
            <a:endParaRPr kumimoji="1" lang="en-US" altLang="ja-JP" sz="1000" dirty="0">
              <a:latin typeface="+mn-ea"/>
            </a:endParaRPr>
          </a:p>
          <a:p>
            <a:r>
              <a:rPr kumimoji="1" lang="ja-JP" altLang="en-US" sz="1000">
                <a:latin typeface="+mn-ea"/>
              </a:rPr>
              <a:t>　　の</a:t>
            </a:r>
            <a:r>
              <a:rPr kumimoji="1" lang="ja-JP" altLang="en-US" sz="1000" dirty="0">
                <a:latin typeface="+mn-ea"/>
              </a:rPr>
              <a:t>荷物をバラ積みして、ベタ降ろしする、体力のいる仕事もある</a:t>
            </a:r>
            <a:endParaRPr kumimoji="1" lang="en-US" altLang="ja-JP" sz="1000" dirty="0">
              <a:latin typeface="+mn-ea"/>
            </a:endParaRPr>
          </a:p>
          <a:p>
            <a:r>
              <a:rPr kumimoji="1" lang="ja-JP" altLang="en-US" sz="1000">
                <a:latin typeface="+mn-ea"/>
              </a:rPr>
              <a:t>　  </a:t>
            </a:r>
            <a:r>
              <a:rPr kumimoji="1" lang="ja-JP" altLang="en-US" sz="1000" dirty="0">
                <a:latin typeface="+mn-ea"/>
              </a:rPr>
              <a:t>（配送距離の長短も千差万別）</a:t>
            </a:r>
            <a:endParaRPr kumimoji="1" lang="en-US" altLang="ja-JP" sz="1000" dirty="0">
              <a:latin typeface="+mn-ea"/>
            </a:endParaRPr>
          </a:p>
        </p:txBody>
      </p:sp>
      <p:sp>
        <p:nvSpPr>
          <p:cNvPr id="52" name="テキスト ボックス 51">
            <a:extLst>
              <a:ext uri="{FF2B5EF4-FFF2-40B4-BE49-F238E27FC236}">
                <a16:creationId xmlns:a16="http://schemas.microsoft.com/office/drawing/2014/main" id="{F50782F2-1478-1E78-4BC1-523839AEFEAC}"/>
              </a:ext>
            </a:extLst>
          </p:cNvPr>
          <p:cNvSpPr txBox="1"/>
          <p:nvPr/>
        </p:nvSpPr>
        <p:spPr>
          <a:xfrm>
            <a:off x="5223164" y="2554097"/>
            <a:ext cx="4664368" cy="861774"/>
          </a:xfrm>
          <a:prstGeom prst="rect">
            <a:avLst/>
          </a:prstGeom>
          <a:noFill/>
        </p:spPr>
        <p:txBody>
          <a:bodyPr wrap="square" rtlCol="0">
            <a:spAutoFit/>
          </a:bodyPr>
          <a:lstStyle/>
          <a:p>
            <a:r>
              <a:rPr kumimoji="1" lang="ja-JP" altLang="en-US" sz="1000">
                <a:latin typeface="+mn-ea"/>
              </a:rPr>
              <a:t>□　</a:t>
            </a:r>
            <a:r>
              <a:rPr kumimoji="1" lang="ja-JP" altLang="en-US" sz="1000" spc="-60">
                <a:latin typeface="+mn-ea"/>
              </a:rPr>
              <a:t>湾港</a:t>
            </a:r>
            <a:r>
              <a:rPr kumimoji="1" lang="ja-JP" altLang="en-US" sz="1000" spc="-60" dirty="0">
                <a:latin typeface="+mn-ea"/>
              </a:rPr>
              <a:t>から近くの倉庫まで、トレーラー部分を何度も牽引してピストン</a:t>
            </a:r>
            <a:endParaRPr kumimoji="1" lang="en-US" altLang="ja-JP" sz="1000" spc="-60" dirty="0">
              <a:latin typeface="+mn-ea"/>
            </a:endParaRPr>
          </a:p>
          <a:p>
            <a:r>
              <a:rPr kumimoji="1" lang="ja-JP" altLang="en-US" sz="1000" spc="-60">
                <a:latin typeface="+mn-ea"/>
              </a:rPr>
              <a:t>　　輸送</a:t>
            </a:r>
            <a:r>
              <a:rPr kumimoji="1" lang="ja-JP" altLang="en-US" sz="1000" spc="-60" dirty="0">
                <a:latin typeface="+mn-ea"/>
              </a:rPr>
              <a:t>する仕事、山間部まで長距離にわたり液化燃料を運搬する仕事等、</a:t>
            </a:r>
            <a:endParaRPr kumimoji="1" lang="en-US" altLang="ja-JP" sz="1000" spc="-60" dirty="0">
              <a:latin typeface="+mn-ea"/>
            </a:endParaRPr>
          </a:p>
          <a:p>
            <a:r>
              <a:rPr kumimoji="1" lang="ja-JP" altLang="en-US" sz="1000" spc="-60">
                <a:latin typeface="+mn-ea"/>
              </a:rPr>
              <a:t>　　</a:t>
            </a:r>
            <a:r>
              <a:rPr kumimoji="1" lang="ja-JP" altLang="en-US" sz="1000">
                <a:latin typeface="+mn-ea"/>
              </a:rPr>
              <a:t>短距離</a:t>
            </a:r>
            <a:r>
              <a:rPr kumimoji="1" lang="ja-JP" altLang="en-US" sz="1000" dirty="0">
                <a:latin typeface="+mn-ea"/>
              </a:rPr>
              <a:t>と長距離の仕事に二極化傾向</a:t>
            </a:r>
            <a:endParaRPr kumimoji="1" lang="en-US" altLang="ja-JP" sz="1000" dirty="0">
              <a:latin typeface="+mn-ea"/>
            </a:endParaRPr>
          </a:p>
          <a:p>
            <a:r>
              <a:rPr kumimoji="1" lang="ja-JP" altLang="en-US" sz="1000">
                <a:latin typeface="+mn-ea"/>
              </a:rPr>
              <a:t>□　牽引</a:t>
            </a:r>
            <a:r>
              <a:rPr kumimoji="1" lang="ja-JP" altLang="en-US" sz="1000" dirty="0">
                <a:latin typeface="+mn-ea"/>
              </a:rPr>
              <a:t>する荷物もバリエーションが豊富（用途別にトレーラーあり）</a:t>
            </a:r>
            <a:endParaRPr kumimoji="1" lang="en-US" altLang="ja-JP" sz="1000" dirty="0">
              <a:latin typeface="+mn-ea"/>
            </a:endParaRPr>
          </a:p>
          <a:p>
            <a:r>
              <a:rPr kumimoji="1" lang="ja-JP" altLang="en-US" sz="1000">
                <a:latin typeface="+mn-ea"/>
              </a:rPr>
              <a:t>□　高い</a:t>
            </a:r>
            <a:r>
              <a:rPr kumimoji="1" lang="ja-JP" altLang="en-US" sz="1000" dirty="0">
                <a:latin typeface="+mn-ea"/>
              </a:rPr>
              <a:t>運転技術が求められる（駐車・旋回・冬道運転等）</a:t>
            </a:r>
            <a:endParaRPr kumimoji="1" lang="en-US" altLang="ja-JP" sz="1000" dirty="0">
              <a:latin typeface="+mn-ea"/>
            </a:endParaRPr>
          </a:p>
        </p:txBody>
      </p:sp>
      <p:sp>
        <p:nvSpPr>
          <p:cNvPr id="53" name="テキスト ボックス 52">
            <a:extLst>
              <a:ext uri="{FF2B5EF4-FFF2-40B4-BE49-F238E27FC236}">
                <a16:creationId xmlns:a16="http://schemas.microsoft.com/office/drawing/2014/main" id="{7E790DD0-4E61-FAAA-03D0-D5D60EBA3D57}"/>
              </a:ext>
            </a:extLst>
          </p:cNvPr>
          <p:cNvSpPr txBox="1"/>
          <p:nvPr/>
        </p:nvSpPr>
        <p:spPr>
          <a:xfrm>
            <a:off x="5223164" y="3595631"/>
            <a:ext cx="4540924" cy="1015663"/>
          </a:xfrm>
          <a:prstGeom prst="rect">
            <a:avLst/>
          </a:prstGeom>
          <a:noFill/>
        </p:spPr>
        <p:txBody>
          <a:bodyPr wrap="square" rtlCol="0">
            <a:spAutoFit/>
          </a:bodyPr>
          <a:lstStyle/>
          <a:p>
            <a:r>
              <a:rPr kumimoji="1" lang="ja-JP" altLang="en-US" sz="1000">
                <a:latin typeface="+mn-ea"/>
              </a:rPr>
              <a:t>□　</a:t>
            </a:r>
            <a:r>
              <a:rPr kumimoji="1" lang="ja-JP" altLang="en-US" sz="1000" spc="-60">
                <a:latin typeface="+mn-ea"/>
              </a:rPr>
              <a:t>荷台</a:t>
            </a:r>
            <a:r>
              <a:rPr kumimoji="1" lang="ja-JP" altLang="en-US" sz="1000" spc="-60" dirty="0">
                <a:latin typeface="+mn-ea"/>
              </a:rPr>
              <a:t>が平（ヒラ）なので、重量物から長物、高さのある積荷、不規則</a:t>
            </a:r>
            <a:endParaRPr kumimoji="1" lang="en-US" altLang="ja-JP" sz="1000" spc="-60" dirty="0">
              <a:latin typeface="+mn-ea"/>
            </a:endParaRPr>
          </a:p>
          <a:p>
            <a:r>
              <a:rPr kumimoji="1" lang="ja-JP" altLang="en-US" sz="1000" spc="-60">
                <a:latin typeface="+mn-ea"/>
              </a:rPr>
              <a:t>　　な</a:t>
            </a:r>
            <a:r>
              <a:rPr kumimoji="1" lang="ja-JP" altLang="en-US" sz="1000" spc="-60" dirty="0">
                <a:latin typeface="+mn-ea"/>
              </a:rPr>
              <a:t>形状物等、積載物にバリエーションがある</a:t>
            </a:r>
            <a:endParaRPr kumimoji="1" lang="en-US" altLang="ja-JP" sz="1000" spc="-60" dirty="0">
              <a:latin typeface="+mn-ea"/>
            </a:endParaRPr>
          </a:p>
          <a:p>
            <a:r>
              <a:rPr kumimoji="1" lang="ja-JP" altLang="en-US" sz="1000">
                <a:latin typeface="+mn-ea"/>
              </a:rPr>
              <a:t>□　箱車</a:t>
            </a:r>
            <a:r>
              <a:rPr kumimoji="1" lang="ja-JP" altLang="en-US" sz="1000" dirty="0">
                <a:latin typeface="+mn-ea"/>
              </a:rPr>
              <a:t>と異なり、バラ積み等の作業は比較的少ない</a:t>
            </a:r>
            <a:endParaRPr kumimoji="1" lang="en-US" altLang="ja-JP" sz="1000" dirty="0">
              <a:latin typeface="+mn-ea"/>
            </a:endParaRPr>
          </a:p>
          <a:p>
            <a:r>
              <a:rPr kumimoji="1" lang="ja-JP" altLang="en-US" sz="1000">
                <a:latin typeface="+mn-ea"/>
              </a:rPr>
              <a:t>□　積載物</a:t>
            </a:r>
            <a:r>
              <a:rPr kumimoji="1" lang="ja-JP" altLang="en-US" sz="1000" dirty="0">
                <a:latin typeface="+mn-ea"/>
              </a:rPr>
              <a:t>を固定するための技術が問われる</a:t>
            </a:r>
            <a:endParaRPr kumimoji="1" lang="en-US" altLang="ja-JP" sz="1000" dirty="0">
              <a:latin typeface="+mn-ea"/>
            </a:endParaRPr>
          </a:p>
          <a:p>
            <a:r>
              <a:rPr kumimoji="1" lang="ja-JP" altLang="en-US" sz="1000">
                <a:latin typeface="+mn-ea"/>
              </a:rPr>
              <a:t>□　防雨</a:t>
            </a:r>
            <a:r>
              <a:rPr kumimoji="1" lang="ja-JP" altLang="en-US" sz="1000" dirty="0">
                <a:latin typeface="+mn-ea"/>
              </a:rPr>
              <a:t>シート（大きく重い）を張る作業も大変</a:t>
            </a:r>
            <a:endParaRPr kumimoji="1" lang="en-US" altLang="ja-JP" sz="1000" dirty="0">
              <a:latin typeface="+mn-ea"/>
            </a:endParaRPr>
          </a:p>
          <a:p>
            <a:r>
              <a:rPr kumimoji="1" lang="ja-JP" altLang="en-US" sz="1000">
                <a:latin typeface="+mn-ea"/>
              </a:rPr>
              <a:t>□　運転</a:t>
            </a:r>
            <a:r>
              <a:rPr kumimoji="1" lang="ja-JP" altLang="en-US" sz="1000" dirty="0">
                <a:latin typeface="+mn-ea"/>
              </a:rPr>
              <a:t>以外の技術が問われやすく若手に担い手が少ない</a:t>
            </a:r>
            <a:endParaRPr kumimoji="1" lang="en-US" altLang="ja-JP" sz="1000" dirty="0">
              <a:latin typeface="+mn-ea"/>
            </a:endParaRPr>
          </a:p>
        </p:txBody>
      </p:sp>
      <p:sp>
        <p:nvSpPr>
          <p:cNvPr id="54" name="テキスト ボックス 53">
            <a:extLst>
              <a:ext uri="{FF2B5EF4-FFF2-40B4-BE49-F238E27FC236}">
                <a16:creationId xmlns:a16="http://schemas.microsoft.com/office/drawing/2014/main" id="{AB67FBCE-DF2C-9EB8-852D-1DDDDDA3955E}"/>
              </a:ext>
            </a:extLst>
          </p:cNvPr>
          <p:cNvSpPr txBox="1"/>
          <p:nvPr/>
        </p:nvSpPr>
        <p:spPr>
          <a:xfrm>
            <a:off x="5223164" y="4759983"/>
            <a:ext cx="4475452" cy="861774"/>
          </a:xfrm>
          <a:prstGeom prst="rect">
            <a:avLst/>
          </a:prstGeom>
          <a:noFill/>
        </p:spPr>
        <p:txBody>
          <a:bodyPr wrap="square" rtlCol="0">
            <a:spAutoFit/>
          </a:bodyPr>
          <a:lstStyle/>
          <a:p>
            <a:r>
              <a:rPr kumimoji="1" lang="ja-JP" altLang="en-US" sz="1000">
                <a:latin typeface="+mn-ea"/>
              </a:rPr>
              <a:t>□　</a:t>
            </a:r>
            <a:r>
              <a:rPr kumimoji="1" lang="ja-JP" altLang="en-US" sz="1000" spc="20">
                <a:latin typeface="+mn-ea"/>
              </a:rPr>
              <a:t>積載</a:t>
            </a:r>
            <a:r>
              <a:rPr kumimoji="1" lang="ja-JP" altLang="en-US" sz="1000" spc="20" dirty="0">
                <a:latin typeface="+mn-ea"/>
              </a:rPr>
              <a:t>作業は機械で、降ろす作業は運転席内のレバー操作なので、</a:t>
            </a:r>
            <a:endParaRPr kumimoji="1" lang="en-US" altLang="ja-JP" sz="1000" spc="20" dirty="0">
              <a:latin typeface="+mn-ea"/>
            </a:endParaRPr>
          </a:p>
          <a:p>
            <a:r>
              <a:rPr kumimoji="1" lang="ja-JP" altLang="en-US" sz="1000" spc="20">
                <a:latin typeface="+mn-ea"/>
              </a:rPr>
              <a:t>　　現場</a:t>
            </a:r>
            <a:r>
              <a:rPr kumimoji="1" lang="ja-JP" altLang="en-US" sz="1000" spc="20" dirty="0">
                <a:latin typeface="+mn-ea"/>
              </a:rPr>
              <a:t>における力仕事は極めて少ない</a:t>
            </a:r>
            <a:endParaRPr kumimoji="1" lang="en-US" altLang="ja-JP" sz="1000" spc="20" dirty="0">
              <a:latin typeface="+mn-ea"/>
            </a:endParaRPr>
          </a:p>
          <a:p>
            <a:r>
              <a:rPr kumimoji="1" lang="ja-JP" altLang="en-US" sz="1000">
                <a:latin typeface="+mn-ea"/>
              </a:rPr>
              <a:t>□　積荷</a:t>
            </a:r>
            <a:r>
              <a:rPr kumimoji="1" lang="ja-JP" altLang="en-US" sz="1000" dirty="0">
                <a:latin typeface="+mn-ea"/>
              </a:rPr>
              <a:t>・現場によって、帰社後、荷台や車体の洗浄作業もある</a:t>
            </a:r>
            <a:endParaRPr kumimoji="1" lang="en-US" altLang="ja-JP" sz="1000" dirty="0">
              <a:latin typeface="+mn-ea"/>
            </a:endParaRPr>
          </a:p>
          <a:p>
            <a:r>
              <a:rPr kumimoji="1" lang="ja-JP" altLang="en-US" sz="1000">
                <a:latin typeface="+mn-ea"/>
              </a:rPr>
              <a:t>□　</a:t>
            </a:r>
            <a:r>
              <a:rPr kumimoji="1" lang="ja-JP" altLang="en-US" sz="1000" spc="-60">
                <a:latin typeface="+mn-ea"/>
              </a:rPr>
              <a:t>工事</a:t>
            </a:r>
            <a:r>
              <a:rPr kumimoji="1" lang="ja-JP" altLang="en-US" sz="1000" spc="-60" dirty="0">
                <a:latin typeface="+mn-ea"/>
              </a:rPr>
              <a:t>現場や採石場内の狭い作業道路での運転や旋回等、高い運転技術</a:t>
            </a:r>
            <a:endParaRPr kumimoji="1" lang="en-US" altLang="ja-JP" sz="1000" spc="-60" dirty="0">
              <a:latin typeface="+mn-ea"/>
            </a:endParaRPr>
          </a:p>
          <a:p>
            <a:r>
              <a:rPr kumimoji="1" lang="ja-JP" altLang="en-US" sz="1000" spc="-60">
                <a:latin typeface="+mn-ea"/>
              </a:rPr>
              <a:t>　　が</a:t>
            </a:r>
            <a:r>
              <a:rPr kumimoji="1" lang="ja-JP" altLang="en-US" sz="1000" spc="-60" dirty="0">
                <a:latin typeface="+mn-ea"/>
              </a:rPr>
              <a:t>求められることも多い</a:t>
            </a:r>
            <a:endParaRPr kumimoji="1" lang="en-US" altLang="ja-JP" sz="1000" spc="-60" dirty="0">
              <a:latin typeface="+mn-ea"/>
            </a:endParaRPr>
          </a:p>
        </p:txBody>
      </p:sp>
      <p:sp>
        <p:nvSpPr>
          <p:cNvPr id="55" name="テキスト ボックス 54">
            <a:extLst>
              <a:ext uri="{FF2B5EF4-FFF2-40B4-BE49-F238E27FC236}">
                <a16:creationId xmlns:a16="http://schemas.microsoft.com/office/drawing/2014/main" id="{0B017185-18E3-AF56-13A7-38E55A9A807D}"/>
              </a:ext>
            </a:extLst>
          </p:cNvPr>
          <p:cNvSpPr txBox="1"/>
          <p:nvPr/>
        </p:nvSpPr>
        <p:spPr>
          <a:xfrm>
            <a:off x="5223164" y="5746834"/>
            <a:ext cx="4475452" cy="861774"/>
          </a:xfrm>
          <a:prstGeom prst="rect">
            <a:avLst/>
          </a:prstGeom>
          <a:noFill/>
        </p:spPr>
        <p:txBody>
          <a:bodyPr wrap="square" rtlCol="0">
            <a:spAutoFit/>
          </a:bodyPr>
          <a:lstStyle/>
          <a:p>
            <a:r>
              <a:rPr kumimoji="1" lang="ja-JP" altLang="en-US" sz="1000">
                <a:latin typeface="+mn-ea"/>
              </a:rPr>
              <a:t>□　操作</a:t>
            </a:r>
            <a:r>
              <a:rPr kumimoji="1" lang="ja-JP" altLang="en-US" sz="1000" dirty="0">
                <a:latin typeface="+mn-ea"/>
              </a:rPr>
              <a:t>は運転席内のレバー操作なので力仕事は極めて少ない</a:t>
            </a:r>
          </a:p>
          <a:p>
            <a:r>
              <a:rPr kumimoji="1" lang="ja-JP" altLang="en-US" sz="1000">
                <a:latin typeface="+mn-ea"/>
              </a:rPr>
              <a:t>□　生</a:t>
            </a:r>
            <a:r>
              <a:rPr kumimoji="1" lang="ja-JP" altLang="en-US" sz="1000" dirty="0">
                <a:latin typeface="+mn-ea"/>
              </a:rPr>
              <a:t>コンクリートはプラントから現場降ろしまでの最大時間が</a:t>
            </a:r>
            <a:r>
              <a:rPr kumimoji="1" lang="en-US" altLang="ja-JP" sz="1000" dirty="0">
                <a:latin typeface="+mn-ea"/>
              </a:rPr>
              <a:t>90</a:t>
            </a:r>
            <a:r>
              <a:rPr kumimoji="1" lang="ja-JP" altLang="en-US" sz="1000" dirty="0">
                <a:latin typeface="+mn-ea"/>
              </a:rPr>
              <a:t>分</a:t>
            </a:r>
            <a:endParaRPr kumimoji="1" lang="en-US" altLang="ja-JP" sz="1000" dirty="0">
              <a:latin typeface="+mn-ea"/>
            </a:endParaRPr>
          </a:p>
          <a:p>
            <a:r>
              <a:rPr kumimoji="1" lang="ja-JP" altLang="en-US" sz="1000">
                <a:latin typeface="+mn-ea"/>
              </a:rPr>
              <a:t>　　の</a:t>
            </a:r>
            <a:r>
              <a:rPr kumimoji="1" lang="ja-JP" altLang="en-US" sz="1000" dirty="0">
                <a:latin typeface="+mn-ea"/>
              </a:rPr>
              <a:t>ため、長距離運転等はなく、時間も夕方終わりが比較的多い</a:t>
            </a:r>
            <a:endParaRPr kumimoji="1" lang="en-US" altLang="ja-JP" sz="1000" dirty="0">
              <a:latin typeface="+mn-ea"/>
            </a:endParaRPr>
          </a:p>
          <a:p>
            <a:r>
              <a:rPr kumimoji="1" lang="ja-JP" altLang="en-US" sz="1000">
                <a:latin typeface="+mn-ea"/>
              </a:rPr>
              <a:t>□　</a:t>
            </a:r>
            <a:r>
              <a:rPr kumimoji="1" lang="ja-JP" altLang="en-US" sz="1000" spc="-20">
                <a:latin typeface="+mn-ea"/>
              </a:rPr>
              <a:t>ダンプ</a:t>
            </a:r>
            <a:r>
              <a:rPr kumimoji="1" lang="ja-JP" altLang="en-US" sz="1000" spc="-20" dirty="0">
                <a:latin typeface="+mn-ea"/>
              </a:rPr>
              <a:t>と異なり悪路運転は少ないが、定期的にドラム内に固着した</a:t>
            </a:r>
            <a:endParaRPr kumimoji="1" lang="en-US" altLang="ja-JP" sz="1000" spc="-20" dirty="0">
              <a:latin typeface="+mn-ea"/>
            </a:endParaRPr>
          </a:p>
          <a:p>
            <a:r>
              <a:rPr kumimoji="1" lang="ja-JP" altLang="en-US" sz="1000" spc="-20">
                <a:latin typeface="+mn-ea"/>
              </a:rPr>
              <a:t>　　生</a:t>
            </a:r>
            <a:r>
              <a:rPr kumimoji="1" lang="ja-JP" altLang="en-US" sz="1000" spc="-20" dirty="0">
                <a:latin typeface="+mn-ea"/>
              </a:rPr>
              <a:t>コンクリートを剥がす作業が重労働</a:t>
            </a:r>
          </a:p>
        </p:txBody>
      </p:sp>
      <p:sp>
        <p:nvSpPr>
          <p:cNvPr id="56" name="テキスト ボックス 55">
            <a:extLst>
              <a:ext uri="{FF2B5EF4-FFF2-40B4-BE49-F238E27FC236}">
                <a16:creationId xmlns:a16="http://schemas.microsoft.com/office/drawing/2014/main" id="{946A2734-4345-41E8-B0B8-85C64F026BC4}"/>
              </a:ext>
            </a:extLst>
          </p:cNvPr>
          <p:cNvSpPr txBox="1"/>
          <p:nvPr/>
        </p:nvSpPr>
        <p:spPr>
          <a:xfrm>
            <a:off x="176215" y="505452"/>
            <a:ext cx="7910881" cy="400110"/>
          </a:xfrm>
          <a:prstGeom prst="rect">
            <a:avLst/>
          </a:prstGeom>
          <a:noFill/>
        </p:spPr>
        <p:txBody>
          <a:bodyPr wrap="square" rtlCol="0">
            <a:spAutoFit/>
          </a:bodyPr>
          <a:lstStyle/>
          <a:p>
            <a:r>
              <a:rPr kumimoji="1" lang="ja-JP" altLang="en-US" sz="1000" dirty="0"/>
              <a:t>運送業には、様々な車両が使われます。そのサイズや細かな仕様を踏まえると、膨大なバリエーションがあります。ここでは、資材や物品等の運搬に使われやすい主要な車両の特徴や、一般的な作業環境についてまとめます。</a:t>
            </a:r>
            <a:endParaRPr kumimoji="1" lang="en-US" altLang="ja-JP" sz="1000" dirty="0"/>
          </a:p>
        </p:txBody>
      </p:sp>
      <p:sp>
        <p:nvSpPr>
          <p:cNvPr id="73" name="テキスト ボックス 72"/>
          <p:cNvSpPr txBox="1"/>
          <p:nvPr/>
        </p:nvSpPr>
        <p:spPr>
          <a:xfrm>
            <a:off x="890505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訪問時編</a:t>
            </a:r>
          </a:p>
        </p:txBody>
      </p:sp>
      <p:sp>
        <p:nvSpPr>
          <p:cNvPr id="74" name="テキスト ボックス 73"/>
          <p:cNvSpPr txBox="1"/>
          <p:nvPr/>
        </p:nvSpPr>
        <p:spPr>
          <a:xfrm>
            <a:off x="8905051"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運送業</a:t>
            </a:r>
          </a:p>
        </p:txBody>
      </p:sp>
      <p:pic>
        <p:nvPicPr>
          <p:cNvPr id="51" name="図 50"/>
          <p:cNvPicPr>
            <a:picLocks noChangeAspect="1"/>
          </p:cNvPicPr>
          <p:nvPr/>
        </p:nvPicPr>
        <p:blipFill rotWithShape="1">
          <a:blip r:embed="rId3"/>
          <a:srcRect t="10019" b="6222"/>
          <a:stretch/>
        </p:blipFill>
        <p:spPr>
          <a:xfrm>
            <a:off x="1359779" y="5789328"/>
            <a:ext cx="1324506" cy="734973"/>
          </a:xfrm>
          <a:prstGeom prst="rect">
            <a:avLst/>
          </a:prstGeom>
        </p:spPr>
      </p:pic>
      <p:pic>
        <p:nvPicPr>
          <p:cNvPr id="58" name="図 57"/>
          <p:cNvPicPr>
            <a:picLocks noChangeAspect="1"/>
          </p:cNvPicPr>
          <p:nvPr/>
        </p:nvPicPr>
        <p:blipFill rotWithShape="1">
          <a:blip r:embed="rId4"/>
          <a:srcRect b="11061"/>
          <a:stretch/>
        </p:blipFill>
        <p:spPr>
          <a:xfrm>
            <a:off x="1322817" y="1553989"/>
            <a:ext cx="1361468" cy="807247"/>
          </a:xfrm>
          <a:prstGeom prst="rect">
            <a:avLst/>
          </a:prstGeom>
        </p:spPr>
      </p:pic>
      <p:pic>
        <p:nvPicPr>
          <p:cNvPr id="59" name="図 58"/>
          <p:cNvPicPr>
            <a:picLocks noChangeAspect="1"/>
          </p:cNvPicPr>
          <p:nvPr/>
        </p:nvPicPr>
        <p:blipFill rotWithShape="1">
          <a:blip r:embed="rId5"/>
          <a:srcRect l="3788" r="3409" b="21973"/>
          <a:stretch/>
        </p:blipFill>
        <p:spPr>
          <a:xfrm>
            <a:off x="1309271" y="2607486"/>
            <a:ext cx="1375014" cy="770732"/>
          </a:xfrm>
          <a:prstGeom prst="rect">
            <a:avLst/>
          </a:prstGeom>
        </p:spPr>
      </p:pic>
      <p:sp>
        <p:nvSpPr>
          <p:cNvPr id="11" name="スライド番号プレースホルダー 10"/>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58</a:t>
            </a:fld>
            <a:endParaRPr kumimoji="1" lang="ja-JP" altLang="en-US"/>
          </a:p>
        </p:txBody>
      </p:sp>
      <p:sp>
        <p:nvSpPr>
          <p:cNvPr id="65" name="正方形/長方形 64"/>
          <p:cNvSpPr/>
          <p:nvPr/>
        </p:nvSpPr>
        <p:spPr>
          <a:xfrm>
            <a:off x="2331923" y="4506927"/>
            <a:ext cx="386444" cy="215444"/>
          </a:xfrm>
          <a:prstGeom prst="rect">
            <a:avLst/>
          </a:prstGeom>
        </p:spPr>
        <p:txBody>
          <a:bodyPr wrap="square">
            <a:spAutoFit/>
          </a:bodyPr>
          <a:lstStyle/>
          <a:p>
            <a:r>
              <a:rPr lang="ja-JP" altLang="en-US" sz="800" dirty="0"/>
              <a:t>＊３</a:t>
            </a:r>
          </a:p>
        </p:txBody>
      </p:sp>
      <p:sp>
        <p:nvSpPr>
          <p:cNvPr id="66" name="正方形/長方形 65"/>
          <p:cNvSpPr/>
          <p:nvPr/>
        </p:nvSpPr>
        <p:spPr>
          <a:xfrm>
            <a:off x="2331923" y="3378590"/>
            <a:ext cx="386444" cy="215444"/>
          </a:xfrm>
          <a:prstGeom prst="rect">
            <a:avLst/>
          </a:prstGeom>
        </p:spPr>
        <p:txBody>
          <a:bodyPr wrap="square">
            <a:spAutoFit/>
          </a:bodyPr>
          <a:lstStyle/>
          <a:p>
            <a:r>
              <a:rPr lang="ja-JP" altLang="en-US" sz="800" dirty="0"/>
              <a:t>＊２</a:t>
            </a:r>
          </a:p>
        </p:txBody>
      </p:sp>
      <p:sp>
        <p:nvSpPr>
          <p:cNvPr id="67" name="正方形/長方形 66"/>
          <p:cNvSpPr/>
          <p:nvPr/>
        </p:nvSpPr>
        <p:spPr>
          <a:xfrm>
            <a:off x="2331923" y="2322696"/>
            <a:ext cx="386444" cy="215444"/>
          </a:xfrm>
          <a:prstGeom prst="rect">
            <a:avLst/>
          </a:prstGeom>
        </p:spPr>
        <p:txBody>
          <a:bodyPr wrap="square">
            <a:spAutoFit/>
          </a:bodyPr>
          <a:lstStyle/>
          <a:p>
            <a:r>
              <a:rPr lang="ja-JP" altLang="en-US" sz="800" dirty="0"/>
              <a:t>＊１</a:t>
            </a:r>
          </a:p>
        </p:txBody>
      </p:sp>
      <p:sp>
        <p:nvSpPr>
          <p:cNvPr id="68" name="正方形/長方形 67"/>
          <p:cNvSpPr/>
          <p:nvPr/>
        </p:nvSpPr>
        <p:spPr>
          <a:xfrm>
            <a:off x="2331923" y="5515489"/>
            <a:ext cx="386444" cy="215444"/>
          </a:xfrm>
          <a:prstGeom prst="rect">
            <a:avLst/>
          </a:prstGeom>
        </p:spPr>
        <p:txBody>
          <a:bodyPr wrap="square">
            <a:spAutoFit/>
          </a:bodyPr>
          <a:lstStyle/>
          <a:p>
            <a:r>
              <a:rPr lang="ja-JP" altLang="en-US" sz="800" dirty="0"/>
              <a:t>＊４</a:t>
            </a:r>
          </a:p>
        </p:txBody>
      </p:sp>
      <p:sp>
        <p:nvSpPr>
          <p:cNvPr id="69" name="正方形/長方形 68"/>
          <p:cNvSpPr/>
          <p:nvPr/>
        </p:nvSpPr>
        <p:spPr>
          <a:xfrm>
            <a:off x="2331923" y="6490420"/>
            <a:ext cx="386444" cy="215444"/>
          </a:xfrm>
          <a:prstGeom prst="rect">
            <a:avLst/>
          </a:prstGeom>
        </p:spPr>
        <p:txBody>
          <a:bodyPr wrap="square">
            <a:spAutoFit/>
          </a:bodyPr>
          <a:lstStyle/>
          <a:p>
            <a:r>
              <a:rPr lang="ja-JP" altLang="en-US" sz="800" dirty="0"/>
              <a:t>＊５</a:t>
            </a:r>
          </a:p>
        </p:txBody>
      </p:sp>
      <p:cxnSp>
        <p:nvCxnSpPr>
          <p:cNvPr id="93" name="直線コネクタ 92">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2327683" y="4244502"/>
            <a:ext cx="71806" cy="584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1" name="図 60"/>
          <p:cNvPicPr>
            <a:picLocks noChangeAspect="1"/>
          </p:cNvPicPr>
          <p:nvPr/>
        </p:nvPicPr>
        <p:blipFill>
          <a:blip r:embed="rId6"/>
          <a:stretch>
            <a:fillRect/>
          </a:stretch>
        </p:blipFill>
        <p:spPr>
          <a:xfrm>
            <a:off x="1314151" y="3651038"/>
            <a:ext cx="1310238" cy="873492"/>
          </a:xfrm>
          <a:prstGeom prst="rect">
            <a:avLst/>
          </a:prstGeom>
        </p:spPr>
      </p:pic>
      <p:grpSp>
        <p:nvGrpSpPr>
          <p:cNvPr id="62" name="グループ化 61"/>
          <p:cNvGrpSpPr/>
          <p:nvPr/>
        </p:nvGrpSpPr>
        <p:grpSpPr>
          <a:xfrm>
            <a:off x="1338300" y="4709917"/>
            <a:ext cx="1261940" cy="849382"/>
            <a:chOff x="1338300" y="4709917"/>
            <a:chExt cx="1261940" cy="849382"/>
          </a:xfrm>
        </p:grpSpPr>
        <p:pic>
          <p:nvPicPr>
            <p:cNvPr id="63" name="図 62"/>
            <p:cNvPicPr>
              <a:picLocks noChangeAspect="1"/>
            </p:cNvPicPr>
            <p:nvPr/>
          </p:nvPicPr>
          <p:blipFill rotWithShape="1">
            <a:blip r:embed="rId7" cstate="hqprint">
              <a:extLst>
                <a:ext uri="{28A0092B-C50C-407E-A947-70E740481C1C}">
                  <a14:useLocalDpi xmlns:a14="http://schemas.microsoft.com/office/drawing/2010/main" val="0"/>
                </a:ext>
              </a:extLst>
            </a:blip>
            <a:srcRect/>
            <a:stretch/>
          </p:blipFill>
          <p:spPr>
            <a:xfrm>
              <a:off x="1338300" y="4709917"/>
              <a:ext cx="1261940" cy="849382"/>
            </a:xfrm>
            <a:prstGeom prst="rect">
              <a:avLst/>
            </a:prstGeom>
          </p:spPr>
        </p:pic>
        <p:sp>
          <p:nvSpPr>
            <p:cNvPr id="70" name="正方形/長方形 69"/>
            <p:cNvSpPr/>
            <p:nvPr/>
          </p:nvSpPr>
          <p:spPr>
            <a:xfrm>
              <a:off x="2260117" y="5298775"/>
              <a:ext cx="86166" cy="59863"/>
            </a:xfrm>
            <a:prstGeom prst="rect">
              <a:avLst/>
            </a:prstGeom>
            <a:solidFill>
              <a:srgbClr val="1B21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楕円 70"/>
            <p:cNvSpPr/>
            <p:nvPr/>
          </p:nvSpPr>
          <p:spPr>
            <a:xfrm>
              <a:off x="2133657" y="5130894"/>
              <a:ext cx="121216" cy="45719"/>
            </a:xfrm>
            <a:prstGeom prst="ellipse">
              <a:avLst/>
            </a:prstGeom>
            <a:solidFill>
              <a:srgbClr val="3C9D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楕円 71"/>
            <p:cNvSpPr/>
            <p:nvPr/>
          </p:nvSpPr>
          <p:spPr>
            <a:xfrm>
              <a:off x="2304972" y="5132249"/>
              <a:ext cx="126459" cy="45719"/>
            </a:xfrm>
            <a:prstGeom prst="ellipse">
              <a:avLst/>
            </a:prstGeom>
            <a:solidFill>
              <a:srgbClr val="3894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5" name="正方形/長方形 74"/>
          <p:cNvSpPr/>
          <p:nvPr/>
        </p:nvSpPr>
        <p:spPr>
          <a:xfrm>
            <a:off x="363223" y="6671743"/>
            <a:ext cx="3459656" cy="215444"/>
          </a:xfrm>
          <a:prstGeom prst="rect">
            <a:avLst/>
          </a:prstGeom>
        </p:spPr>
        <p:txBody>
          <a:bodyPr wrap="square">
            <a:spAutoFit/>
          </a:bodyPr>
          <a:lstStyle/>
          <a:p>
            <a:r>
              <a:rPr lang="ja-JP" altLang="en-US" sz="800" dirty="0"/>
              <a:t>（写真提供）＊１～３、＊５：公益社団法人全日本トラック協会</a:t>
            </a:r>
          </a:p>
        </p:txBody>
      </p:sp>
      <p:sp>
        <p:nvSpPr>
          <p:cNvPr id="76" name="正方形/長方形 75"/>
          <p:cNvSpPr/>
          <p:nvPr/>
        </p:nvSpPr>
        <p:spPr>
          <a:xfrm>
            <a:off x="3615178" y="6671743"/>
            <a:ext cx="2854305" cy="215444"/>
          </a:xfrm>
          <a:prstGeom prst="rect">
            <a:avLst/>
          </a:prstGeom>
        </p:spPr>
        <p:txBody>
          <a:bodyPr wrap="square">
            <a:spAutoFit/>
          </a:bodyPr>
          <a:lstStyle/>
          <a:p>
            <a:r>
              <a:rPr lang="ja-JP" altLang="en-US" sz="800" dirty="0"/>
              <a:t>（写真提供）＊４：一般社団法人東京都トラック協会</a:t>
            </a:r>
          </a:p>
        </p:txBody>
      </p:sp>
    </p:spTree>
    <p:extLst>
      <p:ext uri="{BB962C8B-B14F-4D97-AF65-F5344CB8AC3E}">
        <p14:creationId xmlns:p14="http://schemas.microsoft.com/office/powerpoint/2010/main" val="1133138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21591358-06F4-48AA-B482-626AABC335E6}"/>
              </a:ext>
            </a:extLst>
          </p:cNvPr>
          <p:cNvSpPr txBox="1"/>
          <p:nvPr/>
        </p:nvSpPr>
        <p:spPr>
          <a:xfrm>
            <a:off x="0" y="0"/>
            <a:ext cx="6448425" cy="492443"/>
          </a:xfrm>
          <a:prstGeom prst="rect">
            <a:avLst/>
          </a:prstGeom>
          <a:noFill/>
        </p:spPr>
        <p:txBody>
          <a:bodyPr wrap="square" rtlCol="0">
            <a:spAutoFit/>
          </a:bodyPr>
          <a:lstStyle/>
          <a:p>
            <a:r>
              <a:rPr kumimoji="1" lang="ja-JP" altLang="en-US" b="1" u="sng" dirty="0">
                <a:latin typeface="+mn-ea"/>
              </a:rPr>
              <a:t>中小</a:t>
            </a:r>
            <a:r>
              <a:rPr kumimoji="1" lang="ja-JP" altLang="en-US" sz="2600" b="1" u="sng" dirty="0">
                <a:latin typeface="+mn-ea"/>
              </a:rPr>
              <a:t>運送業</a:t>
            </a:r>
            <a:r>
              <a:rPr kumimoji="1" lang="ja-JP" altLang="en-US" b="1" u="sng" dirty="0">
                <a:latin typeface="+mn-ea"/>
              </a:rPr>
              <a:t>の目利き（参考</a:t>
            </a:r>
            <a:r>
              <a:rPr kumimoji="1" lang="ja-JP" altLang="en-US" b="1" u="sng">
                <a:latin typeface="+mn-ea"/>
              </a:rPr>
              <a:t>事例）　その</a:t>
            </a:r>
            <a:r>
              <a:rPr kumimoji="1" lang="ja-JP" altLang="en-US" b="1" u="sng" dirty="0">
                <a:latin typeface="+mn-ea"/>
              </a:rPr>
              <a:t>１</a:t>
            </a:r>
          </a:p>
        </p:txBody>
      </p:sp>
      <p:sp>
        <p:nvSpPr>
          <p:cNvPr id="4" name="テキスト ボックス 3">
            <a:extLst>
              <a:ext uri="{FF2B5EF4-FFF2-40B4-BE49-F238E27FC236}">
                <a16:creationId xmlns:a16="http://schemas.microsoft.com/office/drawing/2014/main" id="{14AD9B2A-0831-4649-8972-681F24874B44}"/>
              </a:ext>
            </a:extLst>
          </p:cNvPr>
          <p:cNvSpPr txBox="1"/>
          <p:nvPr/>
        </p:nvSpPr>
        <p:spPr>
          <a:xfrm>
            <a:off x="181426" y="485288"/>
            <a:ext cx="8375978" cy="400110"/>
          </a:xfrm>
          <a:prstGeom prst="rect">
            <a:avLst/>
          </a:prstGeom>
          <a:noFill/>
        </p:spPr>
        <p:txBody>
          <a:bodyPr wrap="square" rtlCol="0">
            <a:spAutoFit/>
          </a:bodyPr>
          <a:lstStyle/>
          <a:p>
            <a:r>
              <a:rPr kumimoji="1" lang="ja-JP" altLang="en-US" sz="1000" dirty="0"/>
              <a:t>ここでは、単なる財務分析の結果だけではなく、総合的にどのような点に注目し、金融機関の支援部署や現場職員が、企業の事業性や成長の　　可能性を見出して、支援したかに焦点を当てて、具体的な取組事例を紹介します。</a:t>
            </a:r>
            <a:endParaRPr kumimoji="1" lang="en-US" altLang="ja-JP" sz="1000" dirty="0"/>
          </a:p>
        </p:txBody>
      </p:sp>
      <p:cxnSp>
        <p:nvCxnSpPr>
          <p:cNvPr id="31" name="直線コネクタ 30">
            <a:extLst>
              <a:ext uri="{FF2B5EF4-FFF2-40B4-BE49-F238E27FC236}">
                <a16:creationId xmlns:a16="http://schemas.microsoft.com/office/drawing/2014/main" id="{F52AB47F-C759-4CCA-87B9-04EF78617D93}"/>
              </a:ext>
            </a:extLst>
          </p:cNvPr>
          <p:cNvCxnSpPr/>
          <p:nvPr/>
        </p:nvCxnSpPr>
        <p:spPr>
          <a:xfrm>
            <a:off x="252411" y="6535587"/>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a:extLst>
              <a:ext uri="{FF2B5EF4-FFF2-40B4-BE49-F238E27FC236}">
                <a16:creationId xmlns:a16="http://schemas.microsoft.com/office/drawing/2014/main" id="{4E9085DD-5274-73C0-5F36-5A01440BF4C2}"/>
              </a:ext>
            </a:extLst>
          </p:cNvPr>
          <p:cNvSpPr txBox="1"/>
          <p:nvPr/>
        </p:nvSpPr>
        <p:spPr>
          <a:xfrm>
            <a:off x="546264" y="4979236"/>
            <a:ext cx="8913625" cy="1554272"/>
          </a:xfrm>
          <a:prstGeom prst="rect">
            <a:avLst/>
          </a:prstGeom>
          <a:noFill/>
        </p:spPr>
        <p:txBody>
          <a:bodyPr wrap="square" rtlCol="0">
            <a:spAutoFit/>
          </a:bodyPr>
          <a:lstStyle/>
          <a:p>
            <a:pPr>
              <a:spcAft>
                <a:spcPts val="600"/>
              </a:spcAft>
            </a:pPr>
            <a:r>
              <a:rPr kumimoji="1" lang="ja-JP" altLang="en-US" sz="1000" dirty="0"/>
              <a:t>　</a:t>
            </a:r>
            <a:r>
              <a:rPr kumimoji="1" lang="ja-JP" altLang="en-US" sz="1000" spc="10" dirty="0"/>
              <a:t>営業店から相談を受けた段階では、良くある地域の建設系運送業の損益悪化という程度の認識しか持っておらず、対応が後手に回りました。当社は、</a:t>
            </a:r>
            <a:r>
              <a:rPr kumimoji="1" lang="ja-JP" altLang="en-US" sz="1000" spc="-40" dirty="0"/>
              <a:t>十数年前から主業を化石燃料の運搬に絞っており、近隣の同業他社や建設会社との関係が希薄になっていたことも、資金繰りが相当悪化した段階になって調査をして判明しました。配車係も運転経験がない若い社員が従事しており、仕事別の特性を見極めた合理的な配車や、採算性や効率を上げるために荷主とわずかでも交渉をしていくこともできないという厳しい状況でした。</a:t>
            </a:r>
          </a:p>
          <a:p>
            <a:pPr>
              <a:spcAft>
                <a:spcPts val="600"/>
              </a:spcAft>
            </a:pPr>
            <a:r>
              <a:rPr kumimoji="1" lang="ja-JP" altLang="en-US" sz="1000" spc="-40" dirty="0"/>
              <a:t>　</a:t>
            </a:r>
            <a:r>
              <a:rPr kumimoji="1" lang="ja-JP" altLang="en-US" sz="1000" spc="-70" dirty="0"/>
              <a:t>加えて、数年前に安易にドライバーの人件費を一律に下げてしまったため、会社への不満も高まり退職者が相次いでいました。地域の運送業界は一様に人材不足</a:t>
            </a:r>
            <a:r>
              <a:rPr kumimoji="1" lang="ja-JP" altLang="en-US" sz="1000" dirty="0"/>
              <a:t>が顕在化していますので、健康上の理由等でもない限り、ドライバーは比較的売り手市場です。人件費の切り下げと運転手の大量退職があった数年前</a:t>
            </a:r>
            <a:r>
              <a:rPr kumimoji="1" lang="ja-JP" altLang="en-US" sz="1000" spc="-20" dirty="0"/>
              <a:t>の</a:t>
            </a:r>
            <a:r>
              <a:rPr kumimoji="1" lang="ja-JP" altLang="en-US" sz="1000" dirty="0"/>
              <a:t>段階では、「借入返済」が滞っていたわけではありませんので、</a:t>
            </a:r>
            <a:r>
              <a:rPr kumimoji="1" lang="ja-JP" altLang="en-US" sz="1000" spc="-10" dirty="0"/>
              <a:t>その時点で金融機関として経営アドバイスをすることは難しいという現実もありました。</a:t>
            </a:r>
            <a:r>
              <a:rPr kumimoji="1" lang="ja-JP" altLang="en-US" sz="1000" dirty="0"/>
              <a:t>運送業は車両が一定以上稼働していれば、資金繰りに詰まりにくい反面、</a:t>
            </a:r>
            <a:r>
              <a:rPr kumimoji="1" lang="ja-JP" altLang="en-US" sz="1000" spc="-10" dirty="0"/>
              <a:t>物流合理化等で運賃収入が減少することで、修繕投資や営業転換が後手に回り、</a:t>
            </a:r>
            <a:r>
              <a:rPr kumimoji="1" lang="ja-JP" altLang="en-US" sz="1000" spc="10" dirty="0"/>
              <a:t>返済</a:t>
            </a:r>
            <a:r>
              <a:rPr kumimoji="1" lang="ja-JP" altLang="en-US" sz="1000" spc="-40" dirty="0"/>
              <a:t>が滞り始める頃には、対応策が極めて少なくなっているという特性を、身をもって感じた事案で反省の多い取組みとなりました。</a:t>
            </a:r>
            <a:endParaRPr kumimoji="1" lang="en-US" altLang="ja-JP" sz="1000" spc="-40" dirty="0"/>
          </a:p>
        </p:txBody>
      </p:sp>
      <p:sp>
        <p:nvSpPr>
          <p:cNvPr id="44" name="テキスト ボックス 43"/>
          <p:cNvSpPr txBox="1"/>
          <p:nvPr/>
        </p:nvSpPr>
        <p:spPr>
          <a:xfrm>
            <a:off x="890505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参考事例</a:t>
            </a:r>
          </a:p>
        </p:txBody>
      </p:sp>
      <p:sp>
        <p:nvSpPr>
          <p:cNvPr id="45" name="テキスト ボックス 44"/>
          <p:cNvSpPr txBox="1"/>
          <p:nvPr/>
        </p:nvSpPr>
        <p:spPr>
          <a:xfrm>
            <a:off x="8905051"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運送業</a:t>
            </a:r>
          </a:p>
        </p:txBody>
      </p:sp>
      <p:sp>
        <p:nvSpPr>
          <p:cNvPr id="6" name="スライド番号プレースホルダー 5"/>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59</a:t>
            </a:fld>
            <a:endParaRPr kumimoji="1" lang="ja-JP" altLang="en-US"/>
          </a:p>
        </p:txBody>
      </p:sp>
      <p:cxnSp>
        <p:nvCxnSpPr>
          <p:cNvPr id="30" name="直線コネクタ 29">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32" name="グループ化 31"/>
          <p:cNvGrpSpPr/>
          <p:nvPr/>
        </p:nvGrpSpPr>
        <p:grpSpPr>
          <a:xfrm>
            <a:off x="367553" y="1095358"/>
            <a:ext cx="9265396" cy="576000"/>
            <a:chOff x="529931" y="4005263"/>
            <a:chExt cx="9265396" cy="576000"/>
          </a:xfrm>
        </p:grpSpPr>
        <p:grpSp>
          <p:nvGrpSpPr>
            <p:cNvPr id="33" name="グループ化 32"/>
            <p:cNvGrpSpPr/>
            <p:nvPr/>
          </p:nvGrpSpPr>
          <p:grpSpPr>
            <a:xfrm>
              <a:off x="529931" y="4005263"/>
              <a:ext cx="2774055" cy="576000"/>
              <a:chOff x="4409473" y="1240406"/>
              <a:chExt cx="2774055" cy="576000"/>
            </a:xfrm>
          </p:grpSpPr>
          <p:sp>
            <p:nvSpPr>
              <p:cNvPr id="35" name="正方形/長方形 34">
                <a:extLst>
                  <a:ext uri="{FF2B5EF4-FFF2-40B4-BE49-F238E27FC236}">
                    <a16:creationId xmlns:a16="http://schemas.microsoft.com/office/drawing/2014/main" id="{DDD7D659-CF17-8913-C4B6-41195AD6009C}"/>
                  </a:ext>
                </a:extLst>
              </p:cNvPr>
              <p:cNvSpPr/>
              <p:nvPr/>
            </p:nvSpPr>
            <p:spPr>
              <a:xfrm>
                <a:off x="5075889" y="1291612"/>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n-ea"/>
                  </a:rPr>
                  <a:t>企業概要</a:t>
                </a:r>
                <a:endParaRPr kumimoji="1" lang="en-US" altLang="ja-JP" sz="1200" b="1" dirty="0">
                  <a:solidFill>
                    <a:schemeClr val="tx1"/>
                  </a:solidFill>
                  <a:latin typeface="+mn-ea"/>
                </a:endParaRPr>
              </a:p>
            </p:txBody>
          </p:sp>
          <p:grpSp>
            <p:nvGrpSpPr>
              <p:cNvPr id="36" name="グループ化 35"/>
              <p:cNvGrpSpPr/>
              <p:nvPr/>
            </p:nvGrpSpPr>
            <p:grpSpPr>
              <a:xfrm>
                <a:off x="4409473" y="1240406"/>
                <a:ext cx="576000" cy="576000"/>
                <a:chOff x="279451" y="1197222"/>
                <a:chExt cx="576000" cy="576000"/>
              </a:xfrm>
            </p:grpSpPr>
            <p:sp>
              <p:nvSpPr>
                <p:cNvPr id="37" name="楕円 36">
                  <a:extLst>
                    <a:ext uri="{FF2B5EF4-FFF2-40B4-BE49-F238E27FC236}">
                      <a16:creationId xmlns:a16="http://schemas.microsoft.com/office/drawing/2014/main" id="{D6C718EC-4506-4F10-A867-0ED5A2B249F1}"/>
                    </a:ext>
                  </a:extLst>
                </p:cNvPr>
                <p:cNvSpPr/>
                <p:nvPr/>
              </p:nvSpPr>
              <p:spPr>
                <a:xfrm>
                  <a:off x="279451" y="1197222"/>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8" name="テキスト ボックス 37">
                  <a:extLst>
                    <a:ext uri="{FF2B5EF4-FFF2-40B4-BE49-F238E27FC236}">
                      <a16:creationId xmlns:a16="http://schemas.microsoft.com/office/drawing/2014/main" id="{3889E09E-65AA-41E6-A714-64593052375D}"/>
                    </a:ext>
                  </a:extLst>
                </p:cNvPr>
                <p:cNvSpPr txBox="1"/>
                <p:nvPr/>
              </p:nvSpPr>
              <p:spPr>
                <a:xfrm>
                  <a:off x="316795" y="1279927"/>
                  <a:ext cx="451302" cy="461665"/>
                </a:xfrm>
                <a:prstGeom prst="rect">
                  <a:avLst/>
                </a:prstGeom>
                <a:noFill/>
                <a:ln>
                  <a:noFill/>
                </a:ln>
              </p:spPr>
              <p:txBody>
                <a:bodyPr wrap="square" rtlCol="0">
                  <a:spAutoFit/>
                </a:bodyPr>
                <a:lstStyle/>
                <a:p>
                  <a:pPr algn="ctr"/>
                  <a:r>
                    <a:rPr kumimoji="1" lang="ja-JP" altLang="en-US" sz="2400" b="1" i="1" dirty="0">
                      <a:solidFill>
                        <a:schemeClr val="accent1">
                          <a:lumMod val="60000"/>
                          <a:lumOff val="40000"/>
                        </a:schemeClr>
                      </a:solidFill>
                      <a:latin typeface="Britannic Bold" panose="020B0903060703020204" pitchFamily="34" charset="0"/>
                    </a:rPr>
                    <a:t>１</a:t>
                  </a:r>
                </a:p>
              </p:txBody>
            </p:sp>
          </p:grpSp>
        </p:grpSp>
        <p:sp>
          <p:nvSpPr>
            <p:cNvPr id="34" name="テキスト ボックス 33">
              <a:extLst>
                <a:ext uri="{FF2B5EF4-FFF2-40B4-BE49-F238E27FC236}">
                  <a16:creationId xmlns:a16="http://schemas.microsoft.com/office/drawing/2014/main" id="{2DAA054F-36DC-D855-3203-33015158E6CC}"/>
                </a:ext>
              </a:extLst>
            </p:cNvPr>
            <p:cNvSpPr txBox="1"/>
            <p:nvPr/>
          </p:nvSpPr>
          <p:spPr>
            <a:xfrm>
              <a:off x="3394402" y="4019709"/>
              <a:ext cx="6400925" cy="553998"/>
            </a:xfrm>
            <a:prstGeom prst="rect">
              <a:avLst/>
            </a:prstGeom>
            <a:noFill/>
          </p:spPr>
          <p:txBody>
            <a:bodyPr wrap="square" rtlCol="0">
              <a:spAutoFit/>
            </a:bodyPr>
            <a:lstStyle/>
            <a:p>
              <a:r>
                <a:rPr kumimoji="1" lang="ja-JP" altLang="en-US" sz="1000" dirty="0">
                  <a:latin typeface="+mn-ea"/>
                </a:rPr>
                <a:t>□　年商２億円前後のダンプ運送業</a:t>
              </a:r>
              <a:endParaRPr kumimoji="1" lang="en-US" altLang="ja-JP" sz="1000" dirty="0">
                <a:latin typeface="+mn-ea"/>
              </a:endParaRPr>
            </a:p>
            <a:p>
              <a:r>
                <a:rPr kumimoji="1" lang="ja-JP" altLang="en-US" sz="1000" dirty="0">
                  <a:latin typeface="+mn-ea"/>
                </a:rPr>
                <a:t>□　ドライバーの高齢化と、車両の老朽化が進んでいる</a:t>
              </a:r>
              <a:endParaRPr kumimoji="1" lang="en-US" altLang="ja-JP" sz="1000" dirty="0">
                <a:latin typeface="+mn-ea"/>
              </a:endParaRPr>
            </a:p>
            <a:p>
              <a:r>
                <a:rPr kumimoji="1" lang="ja-JP" altLang="en-US" sz="1000" dirty="0">
                  <a:latin typeface="+mn-ea"/>
                </a:rPr>
                <a:t>□　従前の主要売上高は単価が高い化石燃料運搬であったが、近年は大幅減少傾向</a:t>
              </a:r>
              <a:endParaRPr kumimoji="1" lang="en-US" altLang="ja-JP" sz="1000" dirty="0">
                <a:latin typeface="+mn-ea"/>
              </a:endParaRPr>
            </a:p>
          </p:txBody>
        </p:sp>
      </p:grpSp>
      <p:grpSp>
        <p:nvGrpSpPr>
          <p:cNvPr id="39" name="グループ化 38"/>
          <p:cNvGrpSpPr/>
          <p:nvPr/>
        </p:nvGrpSpPr>
        <p:grpSpPr>
          <a:xfrm>
            <a:off x="367553" y="1902310"/>
            <a:ext cx="9355807" cy="576000"/>
            <a:chOff x="529931" y="4807946"/>
            <a:chExt cx="9355807" cy="576000"/>
          </a:xfrm>
        </p:grpSpPr>
        <p:grpSp>
          <p:nvGrpSpPr>
            <p:cNvPr id="40" name="グループ化 39"/>
            <p:cNvGrpSpPr/>
            <p:nvPr/>
          </p:nvGrpSpPr>
          <p:grpSpPr>
            <a:xfrm>
              <a:off x="529931" y="4807946"/>
              <a:ext cx="2774055" cy="576000"/>
              <a:chOff x="4409473" y="2044014"/>
              <a:chExt cx="2774055" cy="576000"/>
            </a:xfrm>
          </p:grpSpPr>
          <p:sp>
            <p:nvSpPr>
              <p:cNvPr id="42" name="正方形/長方形 41">
                <a:extLst>
                  <a:ext uri="{FF2B5EF4-FFF2-40B4-BE49-F238E27FC236}">
                    <a16:creationId xmlns:a16="http://schemas.microsoft.com/office/drawing/2014/main" id="{2DB0A65F-C9AA-7882-B8D9-A92CAAAA3628}"/>
                  </a:ext>
                </a:extLst>
              </p:cNvPr>
              <p:cNvSpPr/>
              <p:nvPr/>
            </p:nvSpPr>
            <p:spPr>
              <a:xfrm>
                <a:off x="5075889" y="2081489"/>
                <a:ext cx="2107639"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着目したポイント</a:t>
                </a:r>
                <a:endParaRPr kumimoji="1" lang="en-US" altLang="ja-JP" sz="1200" b="1" dirty="0">
                  <a:solidFill>
                    <a:schemeClr val="tx1"/>
                  </a:solidFill>
                </a:endParaRPr>
              </a:p>
            </p:txBody>
          </p:sp>
          <p:sp>
            <p:nvSpPr>
              <p:cNvPr id="43" name="楕円 42">
                <a:extLst>
                  <a:ext uri="{FF2B5EF4-FFF2-40B4-BE49-F238E27FC236}">
                    <a16:creationId xmlns:a16="http://schemas.microsoft.com/office/drawing/2014/main" id="{194C0FAD-4A21-444C-8E29-82337037759B}"/>
                  </a:ext>
                </a:extLst>
              </p:cNvPr>
              <p:cNvSpPr/>
              <p:nvPr/>
            </p:nvSpPr>
            <p:spPr>
              <a:xfrm>
                <a:off x="4409473" y="2044014"/>
                <a:ext cx="576000" cy="576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i="1" dirty="0">
                  <a:solidFill>
                    <a:schemeClr val="accent2"/>
                  </a:solidFill>
                  <a:latin typeface="+mn-ea"/>
                </a:endParaRPr>
              </a:p>
            </p:txBody>
          </p:sp>
          <p:sp>
            <p:nvSpPr>
              <p:cNvPr id="46" name="テキスト ボックス 45">
                <a:extLst>
                  <a:ext uri="{FF2B5EF4-FFF2-40B4-BE49-F238E27FC236}">
                    <a16:creationId xmlns:a16="http://schemas.microsoft.com/office/drawing/2014/main" id="{8FC5ADF6-F119-4452-98CF-8090C0B4CC5F}"/>
                  </a:ext>
                </a:extLst>
              </p:cNvPr>
              <p:cNvSpPr txBox="1"/>
              <p:nvPr/>
            </p:nvSpPr>
            <p:spPr>
              <a:xfrm>
                <a:off x="4441106" y="2115855"/>
                <a:ext cx="457869" cy="461665"/>
              </a:xfrm>
              <a:prstGeom prst="rect">
                <a:avLst/>
              </a:prstGeom>
              <a:noFill/>
              <a:ln>
                <a:noFill/>
              </a:ln>
            </p:spPr>
            <p:txBody>
              <a:bodyPr wrap="square" rtlCol="0">
                <a:spAutoFit/>
              </a:bodyPr>
              <a:lstStyle/>
              <a:p>
                <a:pPr algn="ctr"/>
                <a:r>
                  <a:rPr kumimoji="1" lang="ja-JP" altLang="en-US" sz="2400" b="1" i="1" dirty="0">
                    <a:solidFill>
                      <a:schemeClr val="accent2">
                        <a:lumMod val="60000"/>
                        <a:lumOff val="40000"/>
                      </a:schemeClr>
                    </a:solidFill>
                    <a:latin typeface="Britannic Bold" panose="020B0903060703020204" pitchFamily="34" charset="0"/>
                  </a:rPr>
                  <a:t>２</a:t>
                </a:r>
              </a:p>
            </p:txBody>
          </p:sp>
        </p:grpSp>
        <p:sp>
          <p:nvSpPr>
            <p:cNvPr id="41" name="テキスト ボックス 40">
              <a:extLst>
                <a:ext uri="{FF2B5EF4-FFF2-40B4-BE49-F238E27FC236}">
                  <a16:creationId xmlns:a16="http://schemas.microsoft.com/office/drawing/2014/main" id="{2DAA054F-36DC-D855-3203-33015158E6CC}"/>
                </a:ext>
              </a:extLst>
            </p:cNvPr>
            <p:cNvSpPr txBox="1"/>
            <p:nvPr/>
          </p:nvSpPr>
          <p:spPr>
            <a:xfrm>
              <a:off x="3394399" y="4816404"/>
              <a:ext cx="6491339" cy="553998"/>
            </a:xfrm>
            <a:prstGeom prst="rect">
              <a:avLst/>
            </a:prstGeom>
            <a:noFill/>
          </p:spPr>
          <p:txBody>
            <a:bodyPr wrap="square" rtlCol="0">
              <a:spAutoFit/>
            </a:bodyPr>
            <a:lstStyle/>
            <a:p>
              <a:r>
                <a:rPr kumimoji="1" lang="ja-JP" altLang="en-US" sz="1000" dirty="0">
                  <a:latin typeface="+mn-ea"/>
                </a:rPr>
                <a:t>□　数年前に売上が一気に減少した</a:t>
              </a:r>
              <a:endParaRPr kumimoji="1" lang="en-US" altLang="ja-JP" sz="1000" dirty="0">
                <a:solidFill>
                  <a:srgbClr val="FF0000"/>
                </a:solidFill>
                <a:latin typeface="+mn-ea"/>
              </a:endParaRPr>
            </a:p>
            <a:p>
              <a:r>
                <a:rPr kumimoji="1" lang="ja-JP" altLang="en-US" sz="1000" dirty="0">
                  <a:latin typeface="+mn-ea"/>
                </a:rPr>
                <a:t>□　化石燃料運搬の減少により、ドライバーの賃金を下げてしまい退職が相次いでいた</a:t>
              </a:r>
              <a:endParaRPr kumimoji="1" lang="en-US" altLang="ja-JP" sz="1000" dirty="0">
                <a:solidFill>
                  <a:srgbClr val="FF0000"/>
                </a:solidFill>
                <a:latin typeface="+mn-ea"/>
              </a:endParaRPr>
            </a:p>
            <a:p>
              <a:r>
                <a:rPr kumimoji="1" lang="ja-JP" altLang="en-US" sz="1000" dirty="0">
                  <a:latin typeface="+mn-ea"/>
                </a:rPr>
                <a:t>□　地域内の建設関連の仕事は比較的安定している中で、当社は同様の安定を享受していなかった</a:t>
              </a:r>
              <a:endParaRPr kumimoji="1" lang="en-US" altLang="ja-JP" sz="1000" dirty="0">
                <a:solidFill>
                  <a:srgbClr val="FF0000"/>
                </a:solidFill>
                <a:latin typeface="+mn-ea"/>
              </a:endParaRPr>
            </a:p>
          </p:txBody>
        </p:sp>
      </p:grpSp>
      <p:grpSp>
        <p:nvGrpSpPr>
          <p:cNvPr id="47" name="グループ化 46"/>
          <p:cNvGrpSpPr/>
          <p:nvPr/>
        </p:nvGrpSpPr>
        <p:grpSpPr>
          <a:xfrm>
            <a:off x="367553" y="2709262"/>
            <a:ext cx="9265396" cy="576000"/>
            <a:chOff x="367553" y="2051424"/>
            <a:chExt cx="9265396" cy="576000"/>
          </a:xfrm>
        </p:grpSpPr>
        <p:sp>
          <p:nvSpPr>
            <p:cNvPr id="48" name="楕円 47">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dirty="0">
                <a:solidFill>
                  <a:schemeClr val="accent6">
                    <a:lumMod val="60000"/>
                    <a:lumOff val="40000"/>
                  </a:schemeClr>
                </a:solidFill>
                <a:latin typeface="+mn-ea"/>
                <a:cs typeface="Times New Roman" panose="02020603050405020304" pitchFamily="18" charset="0"/>
              </a:endParaRPr>
            </a:p>
          </p:txBody>
        </p:sp>
        <p:sp>
          <p:nvSpPr>
            <p:cNvPr id="49" name="正方形/長方形 48">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金融機関としての支援</a:t>
              </a:r>
              <a:endParaRPr kumimoji="1" lang="en-US" altLang="ja-JP" sz="1200" b="1" dirty="0">
                <a:solidFill>
                  <a:schemeClr val="tx1"/>
                </a:solidFill>
              </a:endParaRPr>
            </a:p>
          </p:txBody>
        </p:sp>
        <p:sp>
          <p:nvSpPr>
            <p:cNvPr id="50" name="正方形/長方形 49"/>
            <p:cNvSpPr/>
            <p:nvPr/>
          </p:nvSpPr>
          <p:spPr>
            <a:xfrm>
              <a:off x="424205" y="2122575"/>
              <a:ext cx="400361" cy="461665"/>
            </a:xfrm>
            <a:prstGeom prst="rect">
              <a:avLst/>
            </a:prstGeom>
          </p:spPr>
          <p:txBody>
            <a:bodyPr wrap="square">
              <a:spAutoFit/>
            </a:bodyPr>
            <a:lstStyle/>
            <a:p>
              <a:pPr algn="ctr"/>
              <a:r>
                <a:rPr kumimoji="1" lang="ja-JP" altLang="en-US" sz="2400" b="1" i="1" dirty="0">
                  <a:solidFill>
                    <a:schemeClr val="accent6">
                      <a:lumMod val="60000"/>
                      <a:lumOff val="40000"/>
                    </a:schemeClr>
                  </a:solidFill>
                  <a:latin typeface="+mn-ea"/>
                  <a:cs typeface="Times New Roman" panose="02020603050405020304" pitchFamily="18" charset="0"/>
                </a:rPr>
                <a:t>３</a:t>
              </a:r>
            </a:p>
          </p:txBody>
        </p:sp>
        <p:sp>
          <p:nvSpPr>
            <p:cNvPr id="51" name="テキスト ボックス 50">
              <a:extLst>
                <a:ext uri="{FF2B5EF4-FFF2-40B4-BE49-F238E27FC236}">
                  <a16:creationId xmlns:a16="http://schemas.microsoft.com/office/drawing/2014/main" id="{2DAA054F-36DC-D855-3203-33015158E6CC}"/>
                </a:ext>
              </a:extLst>
            </p:cNvPr>
            <p:cNvSpPr txBox="1"/>
            <p:nvPr/>
          </p:nvSpPr>
          <p:spPr>
            <a:xfrm>
              <a:off x="3232021" y="2057917"/>
              <a:ext cx="6400928" cy="553998"/>
            </a:xfrm>
            <a:prstGeom prst="rect">
              <a:avLst/>
            </a:prstGeom>
            <a:noFill/>
          </p:spPr>
          <p:txBody>
            <a:bodyPr wrap="square" rtlCol="0">
              <a:spAutoFit/>
            </a:bodyPr>
            <a:lstStyle/>
            <a:p>
              <a:r>
                <a:rPr kumimoji="1" lang="ja-JP" altLang="en-US" sz="1000" dirty="0">
                  <a:latin typeface="+mn-ea"/>
                </a:rPr>
                <a:t>□　緊急融資による不足資金の補填</a:t>
              </a:r>
              <a:endParaRPr kumimoji="1" lang="en-US" altLang="ja-JP" sz="1000" dirty="0">
                <a:latin typeface="+mn-ea"/>
              </a:endParaRPr>
            </a:p>
            <a:p>
              <a:r>
                <a:rPr kumimoji="1" lang="ja-JP" altLang="en-US" sz="1000" dirty="0">
                  <a:latin typeface="+mn-ea"/>
                </a:rPr>
                <a:t>□　元金返済の据え置き、定期性預金の開放等で可能な限りの足元の資金繰り支援を実施</a:t>
              </a:r>
              <a:endParaRPr kumimoji="1" lang="en-US" altLang="ja-JP" sz="1000" dirty="0">
                <a:latin typeface="+mn-ea"/>
              </a:endParaRPr>
            </a:p>
            <a:p>
              <a:r>
                <a:rPr kumimoji="1" lang="ja-JP" altLang="en-US" sz="1000" dirty="0">
                  <a:latin typeface="+mn-ea"/>
                </a:rPr>
                <a:t>□　明らかにムダや重複のある諸費用についての削減案の提案や会社側意見の整理・取りまとめ</a:t>
              </a:r>
              <a:endParaRPr kumimoji="1" lang="en-US" altLang="ja-JP" sz="1000" dirty="0">
                <a:latin typeface="+mn-ea"/>
              </a:endParaRPr>
            </a:p>
          </p:txBody>
        </p:sp>
      </p:grpSp>
      <p:grpSp>
        <p:nvGrpSpPr>
          <p:cNvPr id="52" name="グループ化 51"/>
          <p:cNvGrpSpPr/>
          <p:nvPr/>
        </p:nvGrpSpPr>
        <p:grpSpPr>
          <a:xfrm>
            <a:off x="367553" y="3460114"/>
            <a:ext cx="9265396" cy="707886"/>
            <a:chOff x="367553" y="1995323"/>
            <a:chExt cx="9265396" cy="707886"/>
          </a:xfrm>
        </p:grpSpPr>
        <p:sp>
          <p:nvSpPr>
            <p:cNvPr id="53" name="楕円 52">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dirty="0">
                <a:solidFill>
                  <a:schemeClr val="accent6">
                    <a:lumMod val="60000"/>
                    <a:lumOff val="40000"/>
                  </a:schemeClr>
                </a:solidFill>
                <a:latin typeface="+mn-ea"/>
                <a:cs typeface="Times New Roman" panose="02020603050405020304" pitchFamily="18" charset="0"/>
              </a:endParaRPr>
            </a:p>
          </p:txBody>
        </p:sp>
        <p:sp>
          <p:nvSpPr>
            <p:cNvPr id="54" name="正方形/長方形 53">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支援後の経過</a:t>
              </a:r>
              <a:endParaRPr kumimoji="1" lang="en-US" altLang="ja-JP" sz="1200" b="1" dirty="0">
                <a:solidFill>
                  <a:schemeClr val="tx1"/>
                </a:solidFill>
              </a:endParaRPr>
            </a:p>
          </p:txBody>
        </p:sp>
        <p:sp>
          <p:nvSpPr>
            <p:cNvPr id="55" name="正方形/長方形 54"/>
            <p:cNvSpPr/>
            <p:nvPr/>
          </p:nvSpPr>
          <p:spPr>
            <a:xfrm>
              <a:off x="424205" y="2122575"/>
              <a:ext cx="400361" cy="461665"/>
            </a:xfrm>
            <a:prstGeom prst="rect">
              <a:avLst/>
            </a:prstGeom>
          </p:spPr>
          <p:txBody>
            <a:bodyPr wrap="square">
              <a:spAutoFit/>
            </a:bodyPr>
            <a:lstStyle/>
            <a:p>
              <a:pPr algn="ctr"/>
              <a:r>
                <a:rPr kumimoji="1" lang="en-US" altLang="ja-JP" sz="2400" b="1" i="1" dirty="0">
                  <a:solidFill>
                    <a:schemeClr val="accent4">
                      <a:lumMod val="60000"/>
                      <a:lumOff val="40000"/>
                    </a:schemeClr>
                  </a:solidFill>
                  <a:latin typeface="+mn-ea"/>
                  <a:cs typeface="Times New Roman" panose="02020603050405020304" pitchFamily="18" charset="0"/>
                </a:rPr>
                <a:t>4</a:t>
              </a:r>
              <a:endParaRPr kumimoji="1" lang="ja-JP" altLang="en-US" sz="2400" b="1" i="1" dirty="0">
                <a:solidFill>
                  <a:schemeClr val="accent4">
                    <a:lumMod val="60000"/>
                    <a:lumOff val="40000"/>
                  </a:schemeClr>
                </a:solidFill>
                <a:latin typeface="+mn-ea"/>
                <a:cs typeface="Times New Roman" panose="02020603050405020304" pitchFamily="18" charset="0"/>
              </a:endParaRPr>
            </a:p>
          </p:txBody>
        </p:sp>
        <p:sp>
          <p:nvSpPr>
            <p:cNvPr id="56" name="テキスト ボックス 55">
              <a:extLst>
                <a:ext uri="{FF2B5EF4-FFF2-40B4-BE49-F238E27FC236}">
                  <a16:creationId xmlns:a16="http://schemas.microsoft.com/office/drawing/2014/main" id="{2DAA054F-36DC-D855-3203-33015158E6CC}"/>
                </a:ext>
              </a:extLst>
            </p:cNvPr>
            <p:cNvSpPr txBox="1"/>
            <p:nvPr/>
          </p:nvSpPr>
          <p:spPr>
            <a:xfrm>
              <a:off x="3232021" y="1995323"/>
              <a:ext cx="6400928" cy="707886"/>
            </a:xfrm>
            <a:prstGeom prst="rect">
              <a:avLst/>
            </a:prstGeom>
            <a:noFill/>
          </p:spPr>
          <p:txBody>
            <a:bodyPr wrap="square" rtlCol="0">
              <a:spAutoFit/>
            </a:bodyPr>
            <a:lstStyle/>
            <a:p>
              <a:r>
                <a:rPr kumimoji="1" lang="ja-JP" altLang="en-US" sz="1000" dirty="0">
                  <a:latin typeface="+mn-ea"/>
                </a:rPr>
                <a:t>□　更なる退職希望者が発生し、最低限度の固定費を賄う売上確保にも苦慮する状況</a:t>
              </a:r>
              <a:endParaRPr kumimoji="1" lang="en-US" altLang="ja-JP" sz="1000" dirty="0">
                <a:latin typeface="+mn-ea"/>
              </a:endParaRPr>
            </a:p>
            <a:p>
              <a:r>
                <a:rPr kumimoji="1" lang="ja-JP" altLang="en-US" sz="1000" dirty="0">
                  <a:latin typeface="+mn-ea"/>
                </a:rPr>
                <a:t>□　</a:t>
              </a:r>
              <a:r>
                <a:rPr kumimoji="1" lang="ja-JP" altLang="en-US" sz="1000" spc="-20" dirty="0">
                  <a:latin typeface="+mn-ea"/>
                </a:rPr>
                <a:t>取引先企業へのビジネスマッチングを実施するも、同一地域内にありながら、同業他社や地元建設業者</a:t>
              </a:r>
              <a:endParaRPr kumimoji="1" lang="en-US" altLang="ja-JP" sz="1000" spc="-20" dirty="0">
                <a:latin typeface="+mn-ea"/>
              </a:endParaRPr>
            </a:p>
            <a:p>
              <a:r>
                <a:rPr kumimoji="1" lang="ja-JP" altLang="en-US" sz="1000" dirty="0">
                  <a:latin typeface="+mn-ea"/>
                </a:rPr>
                <a:t>　　等との関係も希薄で、有効な支援につながらないといった状況が続いている</a:t>
              </a:r>
              <a:endParaRPr kumimoji="1" lang="en-US" altLang="ja-JP" sz="1000" dirty="0">
                <a:latin typeface="+mn-ea"/>
              </a:endParaRPr>
            </a:p>
            <a:p>
              <a:r>
                <a:rPr kumimoji="1" lang="ja-JP" altLang="en-US" sz="1000" dirty="0">
                  <a:latin typeface="+mn-ea"/>
                </a:rPr>
                <a:t>□　</a:t>
              </a:r>
              <a:r>
                <a:rPr kumimoji="1" lang="ja-JP" altLang="en-US" sz="1000" spc="-40" dirty="0">
                  <a:latin typeface="+mn-ea"/>
                </a:rPr>
                <a:t>当面は社長にも運転手として働いてもらうなど売上確保に集中、資金繰り管理は営業店で実施中</a:t>
              </a:r>
              <a:endParaRPr kumimoji="1" lang="en-US" altLang="ja-JP" sz="1000" spc="-40" dirty="0">
                <a:latin typeface="+mn-ea"/>
              </a:endParaRPr>
            </a:p>
          </p:txBody>
        </p:sp>
      </p:grpSp>
      <p:cxnSp>
        <p:nvCxnSpPr>
          <p:cNvPr id="57" name="直線コネクタ 56">
            <a:extLst>
              <a:ext uri="{FF2B5EF4-FFF2-40B4-BE49-F238E27FC236}">
                <a16:creationId xmlns:a16="http://schemas.microsoft.com/office/drawing/2014/main" id="{6953F065-07C0-479B-ADBB-DF89BC859277}"/>
              </a:ext>
            </a:extLst>
          </p:cNvPr>
          <p:cNvCxnSpPr/>
          <p:nvPr/>
        </p:nvCxnSpPr>
        <p:spPr>
          <a:xfrm>
            <a:off x="252412" y="4310364"/>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58" name="正方形/長方形 57">
            <a:extLst>
              <a:ext uri="{FF2B5EF4-FFF2-40B4-BE49-F238E27FC236}">
                <a16:creationId xmlns:a16="http://schemas.microsoft.com/office/drawing/2014/main" id="{0F6F2528-8826-4499-997C-75D3EE061DC6}"/>
              </a:ext>
            </a:extLst>
          </p:cNvPr>
          <p:cNvSpPr/>
          <p:nvPr/>
        </p:nvSpPr>
        <p:spPr>
          <a:xfrm>
            <a:off x="273000" y="4464739"/>
            <a:ext cx="9360000"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　企業</a:t>
            </a:r>
            <a:r>
              <a:rPr kumimoji="1" lang="ja-JP" altLang="en-US" b="1" dirty="0">
                <a:solidFill>
                  <a:schemeClr val="tx1"/>
                </a:solidFill>
              </a:rPr>
              <a:t>支援担当者として、どのように</a:t>
            </a:r>
            <a:r>
              <a:rPr kumimoji="1" lang="ja-JP" altLang="en-US" b="1">
                <a:solidFill>
                  <a:schemeClr val="tx1"/>
                </a:solidFill>
              </a:rPr>
              <a:t>感じたか　～</a:t>
            </a:r>
            <a:endParaRPr kumimoji="1" lang="ja-JP" altLang="en-US" b="1" dirty="0">
              <a:solidFill>
                <a:schemeClr val="tx1"/>
              </a:solidFill>
            </a:endParaRPr>
          </a:p>
        </p:txBody>
      </p:sp>
    </p:spTree>
    <p:extLst>
      <p:ext uri="{BB962C8B-B14F-4D97-AF65-F5344CB8AC3E}">
        <p14:creationId xmlns:p14="http://schemas.microsoft.com/office/powerpoint/2010/main" val="2832365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21591358-06F4-48AA-B482-626AABC335E6}"/>
              </a:ext>
            </a:extLst>
          </p:cNvPr>
          <p:cNvSpPr txBox="1"/>
          <p:nvPr/>
        </p:nvSpPr>
        <p:spPr>
          <a:xfrm>
            <a:off x="0" y="0"/>
            <a:ext cx="6448425" cy="492443"/>
          </a:xfrm>
          <a:prstGeom prst="rect">
            <a:avLst/>
          </a:prstGeom>
          <a:noFill/>
        </p:spPr>
        <p:txBody>
          <a:bodyPr wrap="square" rtlCol="0">
            <a:spAutoFit/>
          </a:bodyPr>
          <a:lstStyle/>
          <a:p>
            <a:r>
              <a:rPr kumimoji="1" lang="ja-JP" altLang="en-US" b="1" u="sng" dirty="0">
                <a:latin typeface="+mn-ea"/>
              </a:rPr>
              <a:t>中小</a:t>
            </a:r>
            <a:r>
              <a:rPr kumimoji="1" lang="ja-JP" altLang="en-US" sz="2600" b="1" u="sng" dirty="0">
                <a:latin typeface="+mn-ea"/>
              </a:rPr>
              <a:t>運送業</a:t>
            </a:r>
            <a:r>
              <a:rPr kumimoji="1" lang="ja-JP" altLang="en-US" b="1" u="sng" dirty="0">
                <a:latin typeface="+mn-ea"/>
              </a:rPr>
              <a:t>の目利き（参考事例）　その２</a:t>
            </a:r>
          </a:p>
        </p:txBody>
      </p:sp>
      <p:sp>
        <p:nvSpPr>
          <p:cNvPr id="4" name="テキスト ボックス 3">
            <a:extLst>
              <a:ext uri="{FF2B5EF4-FFF2-40B4-BE49-F238E27FC236}">
                <a16:creationId xmlns:a16="http://schemas.microsoft.com/office/drawing/2014/main" id="{14AD9B2A-0831-4649-8972-681F24874B44}"/>
              </a:ext>
            </a:extLst>
          </p:cNvPr>
          <p:cNvSpPr txBox="1"/>
          <p:nvPr/>
        </p:nvSpPr>
        <p:spPr>
          <a:xfrm>
            <a:off x="181426" y="485288"/>
            <a:ext cx="8375978" cy="400110"/>
          </a:xfrm>
          <a:prstGeom prst="rect">
            <a:avLst/>
          </a:prstGeom>
          <a:noFill/>
        </p:spPr>
        <p:txBody>
          <a:bodyPr wrap="square" rtlCol="0">
            <a:spAutoFit/>
          </a:bodyPr>
          <a:lstStyle/>
          <a:p>
            <a:r>
              <a:rPr kumimoji="1" lang="ja-JP" altLang="en-US" sz="1000" dirty="0"/>
              <a:t>ここでは、単なる財務分析の結果だけではなく、総合的にどのような点に注目し、金融機関の支援部署や現場職員が、企業の事業性や成長の　　可能性を見出して、支援したかに焦点を当てて、具体的な取組事例を紹介します。</a:t>
            </a:r>
            <a:endParaRPr kumimoji="1" lang="en-US" altLang="ja-JP" sz="1000" dirty="0"/>
          </a:p>
        </p:txBody>
      </p:sp>
      <p:cxnSp>
        <p:nvCxnSpPr>
          <p:cNvPr id="31" name="直線コネクタ 30">
            <a:extLst>
              <a:ext uri="{FF2B5EF4-FFF2-40B4-BE49-F238E27FC236}">
                <a16:creationId xmlns:a16="http://schemas.microsoft.com/office/drawing/2014/main" id="{F52AB47F-C759-4CCA-87B9-04EF78617D93}"/>
              </a:ext>
            </a:extLst>
          </p:cNvPr>
          <p:cNvCxnSpPr/>
          <p:nvPr/>
        </p:nvCxnSpPr>
        <p:spPr>
          <a:xfrm>
            <a:off x="252411" y="6606610"/>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44" name="テキスト ボックス 43"/>
          <p:cNvSpPr txBox="1"/>
          <p:nvPr/>
        </p:nvSpPr>
        <p:spPr>
          <a:xfrm>
            <a:off x="890505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参考事例</a:t>
            </a:r>
          </a:p>
        </p:txBody>
      </p:sp>
      <p:sp>
        <p:nvSpPr>
          <p:cNvPr id="45" name="テキスト ボックス 44"/>
          <p:cNvSpPr txBox="1"/>
          <p:nvPr/>
        </p:nvSpPr>
        <p:spPr>
          <a:xfrm>
            <a:off x="8905051"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運送業</a:t>
            </a:r>
          </a:p>
        </p:txBody>
      </p:sp>
      <p:sp>
        <p:nvSpPr>
          <p:cNvPr id="6" name="スライド番号プレースホルダー 5"/>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60</a:t>
            </a:fld>
            <a:endParaRPr kumimoji="1" lang="ja-JP" altLang="en-US" dirty="0"/>
          </a:p>
        </p:txBody>
      </p:sp>
      <p:cxnSp>
        <p:nvCxnSpPr>
          <p:cNvPr id="30" name="直線コネクタ 29">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32" name="グループ化 31"/>
          <p:cNvGrpSpPr/>
          <p:nvPr/>
        </p:nvGrpSpPr>
        <p:grpSpPr>
          <a:xfrm>
            <a:off x="367553" y="1264035"/>
            <a:ext cx="9265396" cy="576000"/>
            <a:chOff x="529931" y="4005263"/>
            <a:chExt cx="9265396" cy="576000"/>
          </a:xfrm>
        </p:grpSpPr>
        <p:grpSp>
          <p:nvGrpSpPr>
            <p:cNvPr id="33" name="グループ化 32"/>
            <p:cNvGrpSpPr/>
            <p:nvPr/>
          </p:nvGrpSpPr>
          <p:grpSpPr>
            <a:xfrm>
              <a:off x="529931" y="4005263"/>
              <a:ext cx="2774055" cy="576000"/>
              <a:chOff x="4409473" y="1240406"/>
              <a:chExt cx="2774055" cy="576000"/>
            </a:xfrm>
          </p:grpSpPr>
          <p:sp>
            <p:nvSpPr>
              <p:cNvPr id="35" name="正方形/長方形 34">
                <a:extLst>
                  <a:ext uri="{FF2B5EF4-FFF2-40B4-BE49-F238E27FC236}">
                    <a16:creationId xmlns:a16="http://schemas.microsoft.com/office/drawing/2014/main" id="{DDD7D659-CF17-8913-C4B6-41195AD6009C}"/>
                  </a:ext>
                </a:extLst>
              </p:cNvPr>
              <p:cNvSpPr/>
              <p:nvPr/>
            </p:nvSpPr>
            <p:spPr>
              <a:xfrm>
                <a:off x="5075889" y="1291612"/>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n-ea"/>
                  </a:rPr>
                  <a:t>企業概要</a:t>
                </a:r>
                <a:endParaRPr kumimoji="1" lang="en-US" altLang="ja-JP" sz="1200" b="1" dirty="0">
                  <a:solidFill>
                    <a:schemeClr val="tx1"/>
                  </a:solidFill>
                  <a:latin typeface="+mn-ea"/>
                </a:endParaRPr>
              </a:p>
            </p:txBody>
          </p:sp>
          <p:grpSp>
            <p:nvGrpSpPr>
              <p:cNvPr id="36" name="グループ化 35"/>
              <p:cNvGrpSpPr/>
              <p:nvPr/>
            </p:nvGrpSpPr>
            <p:grpSpPr>
              <a:xfrm>
                <a:off x="4409473" y="1240406"/>
                <a:ext cx="576000" cy="576000"/>
                <a:chOff x="279451" y="1197222"/>
                <a:chExt cx="576000" cy="576000"/>
              </a:xfrm>
            </p:grpSpPr>
            <p:sp>
              <p:nvSpPr>
                <p:cNvPr id="37" name="楕円 36">
                  <a:extLst>
                    <a:ext uri="{FF2B5EF4-FFF2-40B4-BE49-F238E27FC236}">
                      <a16:creationId xmlns:a16="http://schemas.microsoft.com/office/drawing/2014/main" id="{D6C718EC-4506-4F10-A867-0ED5A2B249F1}"/>
                    </a:ext>
                  </a:extLst>
                </p:cNvPr>
                <p:cNvSpPr/>
                <p:nvPr/>
              </p:nvSpPr>
              <p:spPr>
                <a:xfrm>
                  <a:off x="279451" y="1197222"/>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8" name="テキスト ボックス 37">
                  <a:extLst>
                    <a:ext uri="{FF2B5EF4-FFF2-40B4-BE49-F238E27FC236}">
                      <a16:creationId xmlns:a16="http://schemas.microsoft.com/office/drawing/2014/main" id="{3889E09E-65AA-41E6-A714-64593052375D}"/>
                    </a:ext>
                  </a:extLst>
                </p:cNvPr>
                <p:cNvSpPr txBox="1"/>
                <p:nvPr/>
              </p:nvSpPr>
              <p:spPr>
                <a:xfrm>
                  <a:off x="316795" y="1279927"/>
                  <a:ext cx="451302" cy="461665"/>
                </a:xfrm>
                <a:prstGeom prst="rect">
                  <a:avLst/>
                </a:prstGeom>
                <a:noFill/>
                <a:ln>
                  <a:noFill/>
                </a:ln>
              </p:spPr>
              <p:txBody>
                <a:bodyPr wrap="square" rtlCol="0">
                  <a:spAutoFit/>
                </a:bodyPr>
                <a:lstStyle/>
                <a:p>
                  <a:pPr algn="ctr"/>
                  <a:r>
                    <a:rPr kumimoji="1" lang="ja-JP" altLang="en-US" sz="2400" b="1" i="1" dirty="0">
                      <a:solidFill>
                        <a:schemeClr val="accent1">
                          <a:lumMod val="60000"/>
                          <a:lumOff val="40000"/>
                        </a:schemeClr>
                      </a:solidFill>
                      <a:latin typeface="Britannic Bold" panose="020B0903060703020204" pitchFamily="34" charset="0"/>
                    </a:rPr>
                    <a:t>１</a:t>
                  </a:r>
                </a:p>
              </p:txBody>
            </p:sp>
          </p:grpSp>
        </p:grpSp>
        <p:sp>
          <p:nvSpPr>
            <p:cNvPr id="34" name="テキスト ボックス 33">
              <a:extLst>
                <a:ext uri="{FF2B5EF4-FFF2-40B4-BE49-F238E27FC236}">
                  <a16:creationId xmlns:a16="http://schemas.microsoft.com/office/drawing/2014/main" id="{2DAA054F-36DC-D855-3203-33015158E6CC}"/>
                </a:ext>
              </a:extLst>
            </p:cNvPr>
            <p:cNvSpPr txBox="1"/>
            <p:nvPr/>
          </p:nvSpPr>
          <p:spPr>
            <a:xfrm>
              <a:off x="3394402" y="4019001"/>
              <a:ext cx="6400925" cy="553998"/>
            </a:xfrm>
            <a:prstGeom prst="rect">
              <a:avLst/>
            </a:prstGeom>
            <a:noFill/>
          </p:spPr>
          <p:txBody>
            <a:bodyPr wrap="square" rtlCol="0">
              <a:spAutoFit/>
            </a:bodyPr>
            <a:lstStyle/>
            <a:p>
              <a:r>
                <a:rPr kumimoji="1" lang="ja-JP" altLang="en-US" sz="1000" dirty="0">
                  <a:latin typeface="游ゴシック" panose="020B0400000000000000" pitchFamily="50" charset="-128"/>
                </a:rPr>
                <a:t>□　年商約２億円の建設資材の運送業者で、保有車両は、ダンプ７台、トラック６台</a:t>
              </a:r>
              <a:endParaRPr kumimoji="1" lang="en-US" altLang="ja-JP" sz="1000" dirty="0">
                <a:latin typeface="游ゴシック" panose="020B0400000000000000" pitchFamily="50" charset="-128"/>
              </a:endParaRPr>
            </a:p>
            <a:p>
              <a:r>
                <a:rPr kumimoji="1" lang="ja-JP" altLang="en-US" sz="1000" dirty="0">
                  <a:latin typeface="游ゴシック" panose="020B0400000000000000" pitchFamily="50" charset="-128"/>
                </a:rPr>
                <a:t>□　以前は、採石販売も兼業していたが、現在、諸問題があり採石販売は稼働できず</a:t>
              </a:r>
              <a:endParaRPr kumimoji="1" lang="en-US" altLang="ja-JP" sz="1000" dirty="0">
                <a:latin typeface="游ゴシック" panose="020B0400000000000000" pitchFamily="50" charset="-128"/>
              </a:endParaRPr>
            </a:p>
            <a:p>
              <a:r>
                <a:rPr kumimoji="1" lang="ja-JP" altLang="en-US" sz="1000" dirty="0">
                  <a:latin typeface="游ゴシック" panose="020B0400000000000000" pitchFamily="50" charset="-128"/>
                </a:rPr>
                <a:t>□　本業である建設資材運送業の採算性は恒常的に良くなかったが、採石販売の目処もつかない状況</a:t>
              </a:r>
              <a:endParaRPr kumimoji="1" lang="en-US" altLang="ja-JP" sz="1000" dirty="0">
                <a:latin typeface="游ゴシック" panose="020B0400000000000000" pitchFamily="50" charset="-128"/>
              </a:endParaRPr>
            </a:p>
          </p:txBody>
        </p:sp>
      </p:grpSp>
      <p:grpSp>
        <p:nvGrpSpPr>
          <p:cNvPr id="39" name="グループ化 38"/>
          <p:cNvGrpSpPr/>
          <p:nvPr/>
        </p:nvGrpSpPr>
        <p:grpSpPr>
          <a:xfrm>
            <a:off x="367553" y="2037581"/>
            <a:ext cx="9355807" cy="707886"/>
            <a:chOff x="529931" y="4759743"/>
            <a:chExt cx="9355807" cy="707886"/>
          </a:xfrm>
        </p:grpSpPr>
        <p:grpSp>
          <p:nvGrpSpPr>
            <p:cNvPr id="40" name="グループ化 39"/>
            <p:cNvGrpSpPr/>
            <p:nvPr/>
          </p:nvGrpSpPr>
          <p:grpSpPr>
            <a:xfrm>
              <a:off x="529931" y="4807946"/>
              <a:ext cx="2774055" cy="576000"/>
              <a:chOff x="4409473" y="2044014"/>
              <a:chExt cx="2774055" cy="576000"/>
            </a:xfrm>
          </p:grpSpPr>
          <p:sp>
            <p:nvSpPr>
              <p:cNvPr id="42" name="正方形/長方形 41">
                <a:extLst>
                  <a:ext uri="{FF2B5EF4-FFF2-40B4-BE49-F238E27FC236}">
                    <a16:creationId xmlns:a16="http://schemas.microsoft.com/office/drawing/2014/main" id="{2DB0A65F-C9AA-7882-B8D9-A92CAAAA3628}"/>
                  </a:ext>
                </a:extLst>
              </p:cNvPr>
              <p:cNvSpPr/>
              <p:nvPr/>
            </p:nvSpPr>
            <p:spPr>
              <a:xfrm>
                <a:off x="5075889" y="2081489"/>
                <a:ext cx="2107639"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着目したポイント</a:t>
                </a:r>
                <a:endParaRPr kumimoji="1" lang="en-US" altLang="ja-JP" sz="1200" b="1" dirty="0">
                  <a:solidFill>
                    <a:schemeClr val="tx1"/>
                  </a:solidFill>
                </a:endParaRPr>
              </a:p>
            </p:txBody>
          </p:sp>
          <p:sp>
            <p:nvSpPr>
              <p:cNvPr id="43" name="楕円 42">
                <a:extLst>
                  <a:ext uri="{FF2B5EF4-FFF2-40B4-BE49-F238E27FC236}">
                    <a16:creationId xmlns:a16="http://schemas.microsoft.com/office/drawing/2014/main" id="{194C0FAD-4A21-444C-8E29-82337037759B}"/>
                  </a:ext>
                </a:extLst>
              </p:cNvPr>
              <p:cNvSpPr/>
              <p:nvPr/>
            </p:nvSpPr>
            <p:spPr>
              <a:xfrm>
                <a:off x="4409473" y="2044014"/>
                <a:ext cx="576000" cy="576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i="1" dirty="0">
                  <a:solidFill>
                    <a:schemeClr val="accent2"/>
                  </a:solidFill>
                  <a:latin typeface="+mn-ea"/>
                </a:endParaRPr>
              </a:p>
            </p:txBody>
          </p:sp>
          <p:sp>
            <p:nvSpPr>
              <p:cNvPr id="46" name="テキスト ボックス 45">
                <a:extLst>
                  <a:ext uri="{FF2B5EF4-FFF2-40B4-BE49-F238E27FC236}">
                    <a16:creationId xmlns:a16="http://schemas.microsoft.com/office/drawing/2014/main" id="{8FC5ADF6-F119-4452-98CF-8090C0B4CC5F}"/>
                  </a:ext>
                </a:extLst>
              </p:cNvPr>
              <p:cNvSpPr txBox="1"/>
              <p:nvPr/>
            </p:nvSpPr>
            <p:spPr>
              <a:xfrm>
                <a:off x="4441106" y="2115855"/>
                <a:ext cx="457869" cy="461665"/>
              </a:xfrm>
              <a:prstGeom prst="rect">
                <a:avLst/>
              </a:prstGeom>
              <a:noFill/>
              <a:ln>
                <a:noFill/>
              </a:ln>
            </p:spPr>
            <p:txBody>
              <a:bodyPr wrap="square" rtlCol="0">
                <a:spAutoFit/>
              </a:bodyPr>
              <a:lstStyle/>
              <a:p>
                <a:pPr algn="ctr"/>
                <a:r>
                  <a:rPr kumimoji="1" lang="ja-JP" altLang="en-US" sz="2400" b="1" i="1" dirty="0">
                    <a:solidFill>
                      <a:schemeClr val="accent2">
                        <a:lumMod val="60000"/>
                        <a:lumOff val="40000"/>
                      </a:schemeClr>
                    </a:solidFill>
                    <a:latin typeface="Britannic Bold" panose="020B0903060703020204" pitchFamily="34" charset="0"/>
                  </a:rPr>
                  <a:t>２</a:t>
                </a:r>
              </a:p>
            </p:txBody>
          </p:sp>
        </p:grpSp>
        <p:sp>
          <p:nvSpPr>
            <p:cNvPr id="41" name="テキスト ボックス 40">
              <a:extLst>
                <a:ext uri="{FF2B5EF4-FFF2-40B4-BE49-F238E27FC236}">
                  <a16:creationId xmlns:a16="http://schemas.microsoft.com/office/drawing/2014/main" id="{2DAA054F-36DC-D855-3203-33015158E6CC}"/>
                </a:ext>
              </a:extLst>
            </p:cNvPr>
            <p:cNvSpPr txBox="1"/>
            <p:nvPr/>
          </p:nvSpPr>
          <p:spPr>
            <a:xfrm>
              <a:off x="3394399" y="4759743"/>
              <a:ext cx="6491339" cy="707886"/>
            </a:xfrm>
            <a:prstGeom prst="rect">
              <a:avLst/>
            </a:prstGeom>
            <a:noFill/>
          </p:spPr>
          <p:txBody>
            <a:bodyPr wrap="square" rtlCol="0">
              <a:spAutoFit/>
            </a:bodyPr>
            <a:lstStyle/>
            <a:p>
              <a:r>
                <a:rPr kumimoji="1" lang="ja-JP" altLang="en-US" sz="1000" dirty="0">
                  <a:latin typeface="游ゴシック" panose="020B0400000000000000" pitchFamily="50" charset="-128"/>
                </a:rPr>
                <a:t>□　採石に関する許可等の諸問題（多額の追加費用の発生等）もあり、採石販売以外での立て直しに注力</a:t>
              </a:r>
              <a:endParaRPr lang="en-US" altLang="ja-JP" sz="1000" dirty="0">
                <a:latin typeface="游ゴシック" panose="020B0400000000000000" pitchFamily="50" charset="-128"/>
              </a:endParaRPr>
            </a:p>
            <a:p>
              <a:r>
                <a:rPr lang="ja-JP" altLang="en-US" sz="1000" dirty="0">
                  <a:latin typeface="游ゴシック" panose="020B0400000000000000" pitchFamily="50" charset="-128"/>
                </a:rPr>
                <a:t>□　</a:t>
              </a:r>
              <a:r>
                <a:rPr lang="ja-JP" altLang="en-US" sz="1000" spc="20" dirty="0">
                  <a:latin typeface="游ゴシック" panose="020B0400000000000000" pitchFamily="50" charset="-128"/>
                </a:rPr>
                <a:t>後継者は現場では統率力のある親分肌であるが、この状況下で必要とされる経営全体を見るような</a:t>
              </a:r>
              <a:endParaRPr lang="en-US" altLang="ja-JP" sz="1000" spc="20" dirty="0">
                <a:latin typeface="游ゴシック" panose="020B0400000000000000" pitchFamily="50" charset="-128"/>
              </a:endParaRPr>
            </a:p>
            <a:p>
              <a:r>
                <a:rPr lang="ja-JP" altLang="en-US" sz="1000" dirty="0">
                  <a:latin typeface="游ゴシック" panose="020B0400000000000000" pitchFamily="50" charset="-128"/>
                </a:rPr>
                <a:t>　　視座が不足</a:t>
              </a:r>
              <a:endParaRPr lang="en-US" altLang="ja-JP" sz="1000" dirty="0">
                <a:latin typeface="游ゴシック" panose="020B0400000000000000" pitchFamily="50" charset="-128"/>
              </a:endParaRPr>
            </a:p>
            <a:p>
              <a:r>
                <a:rPr lang="ja-JP" altLang="en-US" sz="1000" dirty="0">
                  <a:latin typeface="游ゴシック" panose="020B0400000000000000" pitchFamily="50" charset="-128"/>
                </a:rPr>
                <a:t>□　現時点で“できること”に注目して、事業継続のための資金管理・採算管理等を優先</a:t>
              </a:r>
              <a:endParaRPr lang="en-US" altLang="ja-JP" sz="1000" dirty="0">
                <a:latin typeface="游ゴシック" panose="020B0400000000000000" pitchFamily="50" charset="-128"/>
              </a:endParaRPr>
            </a:p>
          </p:txBody>
        </p:sp>
      </p:grpSp>
      <p:grpSp>
        <p:nvGrpSpPr>
          <p:cNvPr id="47" name="グループ化 46"/>
          <p:cNvGrpSpPr/>
          <p:nvPr/>
        </p:nvGrpSpPr>
        <p:grpSpPr>
          <a:xfrm>
            <a:off x="367553" y="2907533"/>
            <a:ext cx="9265396" cy="576000"/>
            <a:chOff x="367553" y="2051424"/>
            <a:chExt cx="9265396" cy="576000"/>
          </a:xfrm>
        </p:grpSpPr>
        <p:sp>
          <p:nvSpPr>
            <p:cNvPr id="48" name="楕円 47">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dirty="0">
                <a:solidFill>
                  <a:schemeClr val="accent6">
                    <a:lumMod val="60000"/>
                    <a:lumOff val="40000"/>
                  </a:schemeClr>
                </a:solidFill>
                <a:latin typeface="+mn-ea"/>
                <a:cs typeface="Times New Roman" panose="02020603050405020304" pitchFamily="18" charset="0"/>
              </a:endParaRPr>
            </a:p>
          </p:txBody>
        </p:sp>
        <p:sp>
          <p:nvSpPr>
            <p:cNvPr id="49" name="正方形/長方形 48">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金融機関としての支援</a:t>
              </a:r>
              <a:endParaRPr kumimoji="1" lang="en-US" altLang="ja-JP" sz="1200" b="1" dirty="0">
                <a:solidFill>
                  <a:schemeClr val="tx1"/>
                </a:solidFill>
              </a:endParaRPr>
            </a:p>
          </p:txBody>
        </p:sp>
        <p:sp>
          <p:nvSpPr>
            <p:cNvPr id="50" name="正方形/長方形 49"/>
            <p:cNvSpPr/>
            <p:nvPr/>
          </p:nvSpPr>
          <p:spPr>
            <a:xfrm>
              <a:off x="424205" y="2122575"/>
              <a:ext cx="400361" cy="461665"/>
            </a:xfrm>
            <a:prstGeom prst="rect">
              <a:avLst/>
            </a:prstGeom>
          </p:spPr>
          <p:txBody>
            <a:bodyPr wrap="square">
              <a:spAutoFit/>
            </a:bodyPr>
            <a:lstStyle/>
            <a:p>
              <a:pPr algn="ctr"/>
              <a:r>
                <a:rPr kumimoji="1" lang="ja-JP" altLang="en-US" sz="2400" b="1" i="1" dirty="0">
                  <a:solidFill>
                    <a:schemeClr val="accent6">
                      <a:lumMod val="60000"/>
                      <a:lumOff val="40000"/>
                    </a:schemeClr>
                  </a:solidFill>
                  <a:latin typeface="+mn-ea"/>
                  <a:cs typeface="Times New Roman" panose="02020603050405020304" pitchFamily="18" charset="0"/>
                </a:rPr>
                <a:t>３</a:t>
              </a:r>
            </a:p>
          </p:txBody>
        </p:sp>
        <p:sp>
          <p:nvSpPr>
            <p:cNvPr id="51" name="テキスト ボックス 50">
              <a:extLst>
                <a:ext uri="{FF2B5EF4-FFF2-40B4-BE49-F238E27FC236}">
                  <a16:creationId xmlns:a16="http://schemas.microsoft.com/office/drawing/2014/main" id="{2DAA054F-36DC-D855-3203-33015158E6CC}"/>
                </a:ext>
              </a:extLst>
            </p:cNvPr>
            <p:cNvSpPr txBox="1"/>
            <p:nvPr/>
          </p:nvSpPr>
          <p:spPr>
            <a:xfrm>
              <a:off x="3232021" y="2063018"/>
              <a:ext cx="6400928" cy="553998"/>
            </a:xfrm>
            <a:prstGeom prst="rect">
              <a:avLst/>
            </a:prstGeom>
            <a:noFill/>
          </p:spPr>
          <p:txBody>
            <a:bodyPr wrap="square" rtlCol="0">
              <a:spAutoFit/>
            </a:bodyPr>
            <a:lstStyle/>
            <a:p>
              <a:r>
                <a:rPr kumimoji="1" lang="ja-JP" altLang="en-US" sz="1000" dirty="0">
                  <a:latin typeface="游ゴシック" panose="020B0400000000000000" pitchFamily="50" charset="-128"/>
                </a:rPr>
                <a:t>□　当座の資金繰りを安定させるため、</a:t>
              </a:r>
              <a:r>
                <a:rPr lang="ja-JP" altLang="en-US" sz="1000" dirty="0">
                  <a:latin typeface="游ゴシック" panose="020B0400000000000000" pitchFamily="50" charset="-128"/>
                </a:rPr>
                <a:t>緊急資金にて、運転資金の補填を早期（計画策定前）に対応</a:t>
              </a:r>
              <a:endParaRPr lang="en-US" altLang="ja-JP" sz="1000" dirty="0">
                <a:latin typeface="游ゴシック" panose="020B0400000000000000" pitchFamily="50" charset="-128"/>
              </a:endParaRPr>
            </a:p>
            <a:p>
              <a:r>
                <a:rPr lang="ja-JP" altLang="en-US" sz="1000" dirty="0">
                  <a:latin typeface="游ゴシック" panose="020B0400000000000000" pitchFamily="50" charset="-128"/>
                </a:rPr>
                <a:t>□　足元の状況を把握することをポイントとして、経理、会計、資金繰り管理方法の見直しを実施</a:t>
              </a:r>
              <a:endParaRPr lang="en-US" altLang="ja-JP" sz="1000" dirty="0">
                <a:latin typeface="游ゴシック" panose="020B0400000000000000" pitchFamily="50" charset="-128"/>
              </a:endParaRPr>
            </a:p>
            <a:p>
              <a:r>
                <a:rPr lang="ja-JP" altLang="en-US" sz="1000" dirty="0">
                  <a:latin typeface="游ゴシック" panose="020B0400000000000000" pitchFamily="50" charset="-128"/>
                </a:rPr>
                <a:t>□　車両ごとの採算性の見える化とともに、営業方法等についても個社別に検討</a:t>
              </a:r>
              <a:endParaRPr lang="en-US" altLang="ja-JP" sz="1000" dirty="0">
                <a:latin typeface="游ゴシック" panose="020B0400000000000000" pitchFamily="50" charset="-128"/>
              </a:endParaRPr>
            </a:p>
          </p:txBody>
        </p:sp>
      </p:grpSp>
      <p:grpSp>
        <p:nvGrpSpPr>
          <p:cNvPr id="52" name="グループ化 51"/>
          <p:cNvGrpSpPr/>
          <p:nvPr/>
        </p:nvGrpSpPr>
        <p:grpSpPr>
          <a:xfrm>
            <a:off x="367553" y="3673419"/>
            <a:ext cx="9265396" cy="707886"/>
            <a:chOff x="367553" y="1995561"/>
            <a:chExt cx="9265396" cy="707886"/>
          </a:xfrm>
        </p:grpSpPr>
        <p:sp>
          <p:nvSpPr>
            <p:cNvPr id="53" name="楕円 52">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dirty="0">
                <a:solidFill>
                  <a:schemeClr val="accent6">
                    <a:lumMod val="60000"/>
                    <a:lumOff val="40000"/>
                  </a:schemeClr>
                </a:solidFill>
                <a:latin typeface="+mn-ea"/>
                <a:cs typeface="Times New Roman" panose="02020603050405020304" pitchFamily="18" charset="0"/>
              </a:endParaRPr>
            </a:p>
          </p:txBody>
        </p:sp>
        <p:sp>
          <p:nvSpPr>
            <p:cNvPr id="54" name="正方形/長方形 53">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支援後の経過</a:t>
              </a:r>
              <a:endParaRPr kumimoji="1" lang="en-US" altLang="ja-JP" sz="1200" b="1" dirty="0">
                <a:solidFill>
                  <a:schemeClr val="tx1"/>
                </a:solidFill>
              </a:endParaRPr>
            </a:p>
          </p:txBody>
        </p:sp>
        <p:sp>
          <p:nvSpPr>
            <p:cNvPr id="55" name="正方形/長方形 54"/>
            <p:cNvSpPr/>
            <p:nvPr/>
          </p:nvSpPr>
          <p:spPr>
            <a:xfrm>
              <a:off x="424205" y="2122575"/>
              <a:ext cx="400361" cy="461665"/>
            </a:xfrm>
            <a:prstGeom prst="rect">
              <a:avLst/>
            </a:prstGeom>
          </p:spPr>
          <p:txBody>
            <a:bodyPr wrap="square">
              <a:spAutoFit/>
            </a:bodyPr>
            <a:lstStyle/>
            <a:p>
              <a:pPr algn="ctr"/>
              <a:r>
                <a:rPr kumimoji="1" lang="en-US" altLang="ja-JP" sz="2400" b="1" i="1" dirty="0">
                  <a:solidFill>
                    <a:schemeClr val="accent4">
                      <a:lumMod val="60000"/>
                      <a:lumOff val="40000"/>
                    </a:schemeClr>
                  </a:solidFill>
                  <a:latin typeface="+mn-ea"/>
                  <a:cs typeface="Times New Roman" panose="02020603050405020304" pitchFamily="18" charset="0"/>
                </a:rPr>
                <a:t>4</a:t>
              </a:r>
              <a:endParaRPr kumimoji="1" lang="ja-JP" altLang="en-US" sz="2400" b="1" i="1" dirty="0">
                <a:solidFill>
                  <a:schemeClr val="accent4">
                    <a:lumMod val="60000"/>
                    <a:lumOff val="40000"/>
                  </a:schemeClr>
                </a:solidFill>
                <a:latin typeface="+mn-ea"/>
                <a:cs typeface="Times New Roman" panose="02020603050405020304" pitchFamily="18" charset="0"/>
              </a:endParaRPr>
            </a:p>
          </p:txBody>
        </p:sp>
        <p:sp>
          <p:nvSpPr>
            <p:cNvPr id="56" name="テキスト ボックス 55">
              <a:extLst>
                <a:ext uri="{FF2B5EF4-FFF2-40B4-BE49-F238E27FC236}">
                  <a16:creationId xmlns:a16="http://schemas.microsoft.com/office/drawing/2014/main" id="{2DAA054F-36DC-D855-3203-33015158E6CC}"/>
                </a:ext>
              </a:extLst>
            </p:cNvPr>
            <p:cNvSpPr txBox="1"/>
            <p:nvPr/>
          </p:nvSpPr>
          <p:spPr>
            <a:xfrm>
              <a:off x="3232021" y="1995561"/>
              <a:ext cx="6400928" cy="707886"/>
            </a:xfrm>
            <a:prstGeom prst="rect">
              <a:avLst/>
            </a:prstGeom>
            <a:noFill/>
          </p:spPr>
          <p:txBody>
            <a:bodyPr wrap="square" rtlCol="0">
              <a:spAutoFit/>
            </a:bodyPr>
            <a:lstStyle/>
            <a:p>
              <a:r>
                <a:rPr kumimoji="1" lang="ja-JP" altLang="en-US" sz="1000" dirty="0">
                  <a:latin typeface="游ゴシック" panose="020B0400000000000000" pitchFamily="50" charset="-128"/>
                </a:rPr>
                <a:t>□　自社の</a:t>
              </a:r>
              <a:r>
                <a:rPr lang="ja-JP" altLang="en-US" sz="1000" dirty="0">
                  <a:latin typeface="游ゴシック" panose="020B0400000000000000" pitchFamily="50" charset="-128"/>
                </a:rPr>
                <a:t>経営状況の“把握度合い”が劇的に変化し、改善活動への意識が高まり、部門黒字を達成した</a:t>
              </a:r>
              <a:endParaRPr lang="en-US" altLang="ja-JP" sz="1000" dirty="0">
                <a:latin typeface="游ゴシック" panose="020B0400000000000000" pitchFamily="50" charset="-128"/>
              </a:endParaRPr>
            </a:p>
            <a:p>
              <a:r>
                <a:rPr lang="ja-JP" altLang="en-US" sz="1000" dirty="0">
                  <a:latin typeface="游ゴシック" panose="020B0400000000000000" pitchFamily="50" charset="-128"/>
                </a:rPr>
                <a:t>　　（新規取引先の獲得、主要取引先の単価アップ等の実績あり）</a:t>
              </a:r>
              <a:endParaRPr lang="en-US" altLang="ja-JP" sz="1000" dirty="0">
                <a:latin typeface="游ゴシック" panose="020B0400000000000000" pitchFamily="50" charset="-128"/>
              </a:endParaRPr>
            </a:p>
            <a:p>
              <a:r>
                <a:rPr lang="ja-JP" altLang="en-US" sz="1000" dirty="0">
                  <a:latin typeface="游ゴシック" panose="020B0400000000000000" pitchFamily="50" charset="-128"/>
                </a:rPr>
                <a:t>□　社内での管理手法の変更により、業績は大きく変わらないものの、金融機関への信頼が高まった</a:t>
              </a:r>
              <a:endParaRPr lang="en-US" altLang="ja-JP" sz="1000" dirty="0">
                <a:latin typeface="游ゴシック" panose="020B0400000000000000" pitchFamily="50" charset="-128"/>
              </a:endParaRPr>
            </a:p>
            <a:p>
              <a:r>
                <a:rPr lang="ja-JP" altLang="en-US" sz="1000" dirty="0">
                  <a:latin typeface="游ゴシック" panose="020B0400000000000000" pitchFamily="50" charset="-128"/>
                </a:rPr>
                <a:t>□　従業員の雇用も継続できている</a:t>
              </a:r>
              <a:endParaRPr lang="en-US" altLang="ja-JP" sz="1000" dirty="0">
                <a:latin typeface="游ゴシック" panose="020B0400000000000000" pitchFamily="50" charset="-128"/>
              </a:endParaRPr>
            </a:p>
          </p:txBody>
        </p:sp>
      </p:grpSp>
      <p:cxnSp>
        <p:nvCxnSpPr>
          <p:cNvPr id="62" name="直線コネクタ 61">
            <a:extLst>
              <a:ext uri="{FF2B5EF4-FFF2-40B4-BE49-F238E27FC236}">
                <a16:creationId xmlns:a16="http://schemas.microsoft.com/office/drawing/2014/main" id="{6953F065-07C0-479B-ADBB-DF89BC859277}"/>
              </a:ext>
            </a:extLst>
          </p:cNvPr>
          <p:cNvCxnSpPr/>
          <p:nvPr/>
        </p:nvCxnSpPr>
        <p:spPr>
          <a:xfrm>
            <a:off x="252412" y="4524114"/>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63" name="正方形/長方形 62">
            <a:extLst>
              <a:ext uri="{FF2B5EF4-FFF2-40B4-BE49-F238E27FC236}">
                <a16:creationId xmlns:a16="http://schemas.microsoft.com/office/drawing/2014/main" id="{0F6F2528-8826-4499-997C-75D3EE061DC6}"/>
              </a:ext>
            </a:extLst>
          </p:cNvPr>
          <p:cNvSpPr/>
          <p:nvPr/>
        </p:nvSpPr>
        <p:spPr>
          <a:xfrm>
            <a:off x="273000" y="4678489"/>
            <a:ext cx="9360000"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　企業</a:t>
            </a:r>
            <a:r>
              <a:rPr kumimoji="1" lang="ja-JP" altLang="en-US" b="1" dirty="0">
                <a:solidFill>
                  <a:schemeClr val="tx1"/>
                </a:solidFill>
              </a:rPr>
              <a:t>支援担当者として、どのように</a:t>
            </a:r>
            <a:r>
              <a:rPr kumimoji="1" lang="ja-JP" altLang="en-US" b="1">
                <a:solidFill>
                  <a:schemeClr val="tx1"/>
                </a:solidFill>
              </a:rPr>
              <a:t>感じたか　～</a:t>
            </a:r>
            <a:endParaRPr kumimoji="1" lang="ja-JP" altLang="en-US" b="1" dirty="0">
              <a:solidFill>
                <a:schemeClr val="tx1"/>
              </a:solidFill>
            </a:endParaRPr>
          </a:p>
        </p:txBody>
      </p:sp>
      <p:sp>
        <p:nvSpPr>
          <p:cNvPr id="64" name="テキスト ボックス 63">
            <a:extLst>
              <a:ext uri="{FF2B5EF4-FFF2-40B4-BE49-F238E27FC236}">
                <a16:creationId xmlns:a16="http://schemas.microsoft.com/office/drawing/2014/main" id="{4E9085DD-5274-73C0-5F36-5A01440BF4C2}"/>
              </a:ext>
            </a:extLst>
          </p:cNvPr>
          <p:cNvSpPr txBox="1"/>
          <p:nvPr/>
        </p:nvSpPr>
        <p:spPr>
          <a:xfrm>
            <a:off x="546264" y="5171868"/>
            <a:ext cx="8913625" cy="1400383"/>
          </a:xfrm>
          <a:prstGeom prst="rect">
            <a:avLst/>
          </a:prstGeom>
          <a:noFill/>
        </p:spPr>
        <p:txBody>
          <a:bodyPr wrap="square" rtlCol="0">
            <a:spAutoFit/>
          </a:bodyPr>
          <a:lstStyle/>
          <a:p>
            <a:pPr>
              <a:spcAft>
                <a:spcPts val="600"/>
              </a:spcAft>
            </a:pPr>
            <a:r>
              <a:rPr kumimoji="1" lang="ja-JP" altLang="en-US" sz="1000" spc="-40" dirty="0">
                <a:latin typeface="游ゴシック" panose="020B0400000000000000" pitchFamily="50" charset="-128"/>
              </a:rPr>
              <a:t>　担当者として、数多く現場に足を運んで、中小企業の実態に触れることができた一方で、</a:t>
            </a:r>
            <a:r>
              <a:rPr kumimoji="1" lang="ja-JP" altLang="en-US" sz="1000" spc="-30" dirty="0">
                <a:latin typeface="游ゴシック" panose="020B0400000000000000" pitchFamily="50" charset="-128"/>
              </a:rPr>
              <a:t>反省すべき点も多かった案件であると認識しています。本事案は、</a:t>
            </a:r>
            <a:r>
              <a:rPr kumimoji="1" lang="ja-JP" altLang="en-US" sz="1000" spc="-10" dirty="0">
                <a:latin typeface="游ゴシック" panose="020B0400000000000000" pitchFamily="50" charset="-128"/>
              </a:rPr>
              <a:t>当初のバンクミーティングで“採石販売業を早期に展開すること”として話し合いが行われたのですが、実際には課題も多く、早期の解決は至らないことに</a:t>
            </a:r>
            <a:r>
              <a:rPr kumimoji="1" lang="ja-JP" altLang="en-US" sz="1000" spc="-20" dirty="0">
                <a:latin typeface="游ゴシック" panose="020B0400000000000000" pitchFamily="50" charset="-128"/>
              </a:rPr>
              <a:t>なりました。他方、金融支援については、一歩踏み込んだ対応を早期に対応したことで、改善活動に集中する土壌が作れたとも言えます。</a:t>
            </a:r>
          </a:p>
          <a:p>
            <a:pPr>
              <a:spcAft>
                <a:spcPts val="600"/>
              </a:spcAft>
            </a:pPr>
            <a:r>
              <a:rPr kumimoji="1" lang="ja-JP" altLang="en-US" sz="1000" spc="-40" dirty="0">
                <a:latin typeface="游ゴシック" panose="020B0400000000000000" pitchFamily="50" charset="-128"/>
              </a:rPr>
              <a:t>　現場で社長や後継者、社員の皆様とお話しすることで、</a:t>
            </a:r>
            <a:r>
              <a:rPr kumimoji="1" lang="ja-JP" altLang="en-US" sz="1000" spc="-30" dirty="0">
                <a:latin typeface="游ゴシック" panose="020B0400000000000000" pitchFamily="50" charset="-128"/>
              </a:rPr>
              <a:t>事業者には決算書だけでは読み解けない様々な事情があることが分かりました。その経験を通して、</a:t>
            </a:r>
            <a:r>
              <a:rPr kumimoji="1" lang="ja-JP" altLang="en-US" sz="1000" spc="-10" dirty="0">
                <a:latin typeface="游ゴシック" panose="020B0400000000000000" pitchFamily="50" charset="-128"/>
              </a:rPr>
              <a:t>ビジネスモデルや強み・弱みの把握など画一的な分析手法には限界があることが分かりました。</a:t>
            </a:r>
            <a:r>
              <a:rPr kumimoji="1" lang="ja-JP" altLang="en-US" sz="1000" spc="-20" dirty="0">
                <a:latin typeface="游ゴシック" panose="020B0400000000000000" pitchFamily="50" charset="-128"/>
              </a:rPr>
              <a:t>経営改善のための具体的な施策については、社長とともに</a:t>
            </a:r>
            <a:r>
              <a:rPr kumimoji="1" lang="ja-JP" altLang="en-US" sz="1000" spc="-30" dirty="0">
                <a:latin typeface="游ゴシック" panose="020B0400000000000000" pitchFamily="50" charset="-128"/>
              </a:rPr>
              <a:t>十分な協議することが出来たので、経営改善の後押しができたと感じています。反省すべき点は、</a:t>
            </a:r>
            <a:r>
              <a:rPr kumimoji="1" lang="ja-JP" altLang="en-US" sz="1000" spc="-20" dirty="0">
                <a:latin typeface="游ゴシック" panose="020B0400000000000000" pitchFamily="50" charset="-128"/>
              </a:rPr>
              <a:t>企業支援にかなりの時間を要してしまったことです。その期間で、資金繰りは厳しくなっていく一方でした。</a:t>
            </a:r>
            <a:r>
              <a:rPr kumimoji="1" lang="ja-JP" altLang="en-US" sz="1000" spc="-10" dirty="0">
                <a:latin typeface="游ゴシック" panose="020B0400000000000000" pitchFamily="50" charset="-128"/>
              </a:rPr>
              <a:t>スムーズな金融支援の実施・資金繰り精度の向上に向けた提案等、</a:t>
            </a:r>
            <a:r>
              <a:rPr kumimoji="1" lang="ja-JP" altLang="en-US" sz="1000" dirty="0">
                <a:latin typeface="游ゴシック" panose="020B0400000000000000" pitchFamily="50" charset="-128"/>
              </a:rPr>
              <a:t>今になって振り返れば、企業支援担当者として課題</a:t>
            </a:r>
            <a:r>
              <a:rPr lang="ja-JP" altLang="en-US" sz="1000" dirty="0">
                <a:latin typeface="游ゴシック" panose="020B0400000000000000" pitchFamily="50" charset="-128"/>
              </a:rPr>
              <a:t>も</a:t>
            </a:r>
            <a:r>
              <a:rPr kumimoji="1" lang="ja-JP" altLang="en-US" sz="1000" dirty="0">
                <a:latin typeface="游ゴシック" panose="020B0400000000000000" pitchFamily="50" charset="-128"/>
              </a:rPr>
              <a:t>残った経験だったと思います。</a:t>
            </a:r>
          </a:p>
        </p:txBody>
      </p:sp>
    </p:spTree>
    <p:extLst>
      <p:ext uri="{BB962C8B-B14F-4D97-AF65-F5344CB8AC3E}">
        <p14:creationId xmlns:p14="http://schemas.microsoft.com/office/powerpoint/2010/main" val="362485979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5258</Words>
  <Application>Microsoft Office PowerPoint</Application>
  <PresentationFormat>A4 210 x 297 mm</PresentationFormat>
  <Paragraphs>286</Paragraphs>
  <Slides>10</Slides>
  <Notes>2</Notes>
  <HiddenSlides>0</HiddenSlides>
  <MMClips>0</MMClips>
  <ScaleCrop>false</ScaleCrop>
  <HeadingPairs>
    <vt:vector size="6" baseType="variant">
      <vt:variant>
        <vt:lpstr>使用されているフォント</vt:lpstr>
      </vt:variant>
      <vt:variant>
        <vt:i4>10</vt:i4>
      </vt:variant>
      <vt:variant>
        <vt:lpstr>テーマ</vt:lpstr>
      </vt:variant>
      <vt:variant>
        <vt:i4>2</vt:i4>
      </vt:variant>
      <vt:variant>
        <vt:lpstr>スライド タイトル</vt:lpstr>
      </vt:variant>
      <vt:variant>
        <vt:i4>10</vt:i4>
      </vt:variant>
    </vt:vector>
  </HeadingPairs>
  <TitlesOfParts>
    <vt:vector size="22" baseType="lpstr">
      <vt:lpstr>Meiryo UI</vt:lpstr>
      <vt:lpstr>ＭＳ Ｐ明朝</vt:lpstr>
      <vt:lpstr>ＭＳ ゴシック</vt:lpstr>
      <vt:lpstr>游ゴシック</vt:lpstr>
      <vt:lpstr>游ゴシック Light</vt:lpstr>
      <vt:lpstr>Arial</vt:lpstr>
      <vt:lpstr>Britannic Bold</vt:lpstr>
      <vt:lpstr>Calibri</vt:lpstr>
      <vt:lpstr>Calibri Light</vt:lpstr>
      <vt:lpstr>Times New Roman</vt:lpstr>
      <vt:lpstr>Office テーマ</vt:lpstr>
      <vt:lpstr>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2020-06-07T23:45:40Z</dcterms:created>
  <dcterms:modified xsi:type="dcterms:W3CDTF">2023-03-22T07:11:24Z</dcterms:modified>
</cp:coreProperties>
</file>