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0" showSpecialPlsOnTitleSld="0" removePersonalInfoOnSave="1" saveSubsetFonts="1">
  <p:sldMasterIdLst>
    <p:sldMasterId id="2147483660" r:id="rId1"/>
    <p:sldMasterId id="2147483678" r:id="rId2"/>
  </p:sldMasterIdLst>
  <p:notesMasterIdLst>
    <p:notesMasterId r:id="rId21"/>
  </p:notesMasterIdLst>
  <p:handoutMasterIdLst>
    <p:handoutMasterId r:id="rId22"/>
  </p:handoutMasterIdLst>
  <p:sldIdLst>
    <p:sldId id="424" r:id="rId3"/>
    <p:sldId id="411" r:id="rId4"/>
    <p:sldId id="385" r:id="rId5"/>
    <p:sldId id="386" r:id="rId6"/>
    <p:sldId id="387" r:id="rId7"/>
    <p:sldId id="418" r:id="rId8"/>
    <p:sldId id="388" r:id="rId9"/>
    <p:sldId id="389" r:id="rId10"/>
    <p:sldId id="390" r:id="rId11"/>
    <p:sldId id="391" r:id="rId12"/>
    <p:sldId id="392" r:id="rId13"/>
    <p:sldId id="393" r:id="rId14"/>
    <p:sldId id="394" r:id="rId15"/>
    <p:sldId id="395" r:id="rId16"/>
    <p:sldId id="396" r:id="rId17"/>
    <p:sldId id="397" r:id="rId18"/>
    <p:sldId id="416" r:id="rId19"/>
    <p:sldId id="423" r:id="rId2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11"/>
            <p14:sldId id="385"/>
            <p14:sldId id="386"/>
            <p14:sldId id="387"/>
            <p14:sldId id="418"/>
            <p14:sldId id="388"/>
            <p14:sldId id="389"/>
            <p14:sldId id="390"/>
            <p14:sldId id="391"/>
            <p14:sldId id="392"/>
            <p14:sldId id="393"/>
            <p14:sldId id="394"/>
            <p14:sldId id="395"/>
            <p14:sldId id="396"/>
            <p14:sldId id="397"/>
            <p14:sldId id="416"/>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76923" autoAdjust="0"/>
  </p:normalViewPr>
  <p:slideViewPr>
    <p:cSldViewPr snapToGrid="0" showGuides="1">
      <p:cViewPr varScale="1">
        <p:scale>
          <a:sx n="45" d="100"/>
          <a:sy n="45" d="100"/>
        </p:scale>
        <p:origin x="1680" y="32"/>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60</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66</a:t>
            </a:fld>
            <a:endParaRPr kumimoji="1" lang="ja-JP" altLang="en-US"/>
          </a:p>
        </p:txBody>
      </p:sp>
    </p:spTree>
    <p:extLst>
      <p:ext uri="{BB962C8B-B14F-4D97-AF65-F5344CB8AC3E}">
        <p14:creationId xmlns:p14="http://schemas.microsoft.com/office/powerpoint/2010/main" val="1345969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71</a:t>
            </a:fld>
            <a:endParaRPr kumimoji="1" lang="ja-JP" altLang="en-US"/>
          </a:p>
        </p:txBody>
      </p:sp>
    </p:spTree>
    <p:extLst>
      <p:ext uri="{BB962C8B-B14F-4D97-AF65-F5344CB8AC3E}">
        <p14:creationId xmlns:p14="http://schemas.microsoft.com/office/powerpoint/2010/main" val="3680677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別冊</a:t>
            </a:r>
          </a:p>
          <a:p>
            <a:pPr algn="ctr"/>
            <a:r>
              <a:rPr lang="ja-JP" altLang="en-US" sz="4000" dirty="0"/>
              <a:t>教えて、ノウハウ先生</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3538900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四角形: 角を丸くする 53">
            <a:extLst>
              <a:ext uri="{FF2B5EF4-FFF2-40B4-BE49-F238E27FC236}">
                <a16:creationId xmlns:a16="http://schemas.microsoft.com/office/drawing/2014/main" id="{E5B7E90F-7EEA-ECC6-9C03-C9CB2D81992D}"/>
              </a:ext>
            </a:extLst>
          </p:cNvPr>
          <p:cNvSpPr/>
          <p:nvPr/>
        </p:nvSpPr>
        <p:spPr>
          <a:xfrm>
            <a:off x="7353317" y="4005842"/>
            <a:ext cx="1595061" cy="1162158"/>
          </a:xfrm>
          <a:prstGeom prst="roundRect">
            <a:avLst>
              <a:gd name="adj" fmla="val 4381"/>
            </a:avLst>
          </a:prstGeom>
          <a:solidFill>
            <a:schemeClr val="accent5">
              <a:lumMod val="75000"/>
              <a:alpha val="10000"/>
            </a:schemeClr>
          </a:solidFill>
          <a:ln w="57150">
            <a:solidFill>
              <a:schemeClr val="accent5">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5" name="テキスト ボックス 54">
            <a:extLst>
              <a:ext uri="{FF2B5EF4-FFF2-40B4-BE49-F238E27FC236}">
                <a16:creationId xmlns:a16="http://schemas.microsoft.com/office/drawing/2014/main" id="{DBBA8CD1-B5C7-CFE7-D0AF-893A48692AB7}"/>
              </a:ext>
            </a:extLst>
          </p:cNvPr>
          <p:cNvSpPr txBox="1"/>
          <p:nvPr/>
        </p:nvSpPr>
        <p:spPr>
          <a:xfrm>
            <a:off x="7035254" y="4286501"/>
            <a:ext cx="2253770" cy="738664"/>
          </a:xfrm>
          <a:prstGeom prst="rect">
            <a:avLst/>
          </a:prstGeom>
          <a:noFill/>
        </p:spPr>
        <p:txBody>
          <a:bodyPr wrap="square" rtlCol="0">
            <a:spAutoFit/>
          </a:bodyPr>
          <a:lstStyle/>
          <a:p>
            <a:pPr algn="ctr"/>
            <a:r>
              <a:rPr kumimoji="1" lang="ja-JP" altLang="en-US" sz="2400" b="1" dirty="0">
                <a:latin typeface="+mn-ea"/>
              </a:rPr>
              <a:t>第三者支援</a:t>
            </a:r>
            <a:endParaRPr kumimoji="1" lang="en-US" altLang="ja-JP" sz="2400" b="1" dirty="0">
              <a:latin typeface="+mn-ea"/>
            </a:endParaRPr>
          </a:p>
          <a:p>
            <a:pPr algn="ctr"/>
            <a:r>
              <a:rPr kumimoji="1" lang="ja-JP" altLang="en-US" b="1" dirty="0">
                <a:latin typeface="+mn-ea"/>
              </a:rPr>
              <a:t>模索へ</a:t>
            </a:r>
          </a:p>
        </p:txBody>
      </p:sp>
      <p:grpSp>
        <p:nvGrpSpPr>
          <p:cNvPr id="83" name="グループ化 82">
            <a:extLst>
              <a:ext uri="{FF2B5EF4-FFF2-40B4-BE49-F238E27FC236}">
                <a16:creationId xmlns:a16="http://schemas.microsoft.com/office/drawing/2014/main" id="{35E5593B-5EFE-7C78-7509-18C786401B22}"/>
              </a:ext>
            </a:extLst>
          </p:cNvPr>
          <p:cNvGrpSpPr/>
          <p:nvPr/>
        </p:nvGrpSpPr>
        <p:grpSpPr>
          <a:xfrm>
            <a:off x="2919765" y="5598077"/>
            <a:ext cx="467990" cy="874479"/>
            <a:chOff x="2881595" y="5529771"/>
            <a:chExt cx="416904" cy="874479"/>
          </a:xfrm>
          <a:solidFill>
            <a:schemeClr val="bg1"/>
          </a:solidFill>
        </p:grpSpPr>
        <p:cxnSp>
          <p:nvCxnSpPr>
            <p:cNvPr id="79" name="コネクタ: カギ線 78">
              <a:extLst>
                <a:ext uri="{FF2B5EF4-FFF2-40B4-BE49-F238E27FC236}">
                  <a16:creationId xmlns:a16="http://schemas.microsoft.com/office/drawing/2014/main" id="{2AA43364-F15E-1AB3-5BDF-F3EF6A4F3B57}"/>
                </a:ext>
              </a:extLst>
            </p:cNvPr>
            <p:cNvCxnSpPr>
              <a:cxnSpLocks/>
            </p:cNvCxnSpPr>
            <p:nvPr/>
          </p:nvCxnSpPr>
          <p:spPr>
            <a:xfrm>
              <a:off x="2881595" y="5954453"/>
              <a:ext cx="408630" cy="449797"/>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487E17AE-6CC6-A79B-F158-224AB7A4C20A}"/>
                </a:ext>
              </a:extLst>
            </p:cNvPr>
            <p:cNvCxnSpPr/>
            <p:nvPr/>
          </p:nvCxnSpPr>
          <p:spPr>
            <a:xfrm flipV="1">
              <a:off x="2881595" y="5952723"/>
              <a:ext cx="408630" cy="1730"/>
            </a:xfrm>
            <a:prstGeom prst="straightConnector1">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コネクタ: カギ線 80">
              <a:extLst>
                <a:ext uri="{FF2B5EF4-FFF2-40B4-BE49-F238E27FC236}">
                  <a16:creationId xmlns:a16="http://schemas.microsoft.com/office/drawing/2014/main" id="{F2B232A3-B107-4379-6F1A-EDA7678F5F5A}"/>
                </a:ext>
              </a:extLst>
            </p:cNvPr>
            <p:cNvCxnSpPr/>
            <p:nvPr/>
          </p:nvCxnSpPr>
          <p:spPr>
            <a:xfrm flipV="1">
              <a:off x="2881595" y="5529771"/>
              <a:ext cx="416904" cy="424682"/>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2" name="グループ化 81">
            <a:extLst>
              <a:ext uri="{FF2B5EF4-FFF2-40B4-BE49-F238E27FC236}">
                <a16:creationId xmlns:a16="http://schemas.microsoft.com/office/drawing/2014/main" id="{0F076FAE-68D3-C79D-BB38-37E7348F08F3}"/>
              </a:ext>
            </a:extLst>
          </p:cNvPr>
          <p:cNvGrpSpPr/>
          <p:nvPr/>
        </p:nvGrpSpPr>
        <p:grpSpPr>
          <a:xfrm>
            <a:off x="2919765" y="4167396"/>
            <a:ext cx="460792" cy="874479"/>
            <a:chOff x="2824014" y="3595685"/>
            <a:chExt cx="467186" cy="874479"/>
          </a:xfrm>
          <a:solidFill>
            <a:schemeClr val="bg1"/>
          </a:solidFill>
        </p:grpSpPr>
        <p:cxnSp>
          <p:nvCxnSpPr>
            <p:cNvPr id="73" name="コネクタ: カギ線 72">
              <a:extLst>
                <a:ext uri="{FF2B5EF4-FFF2-40B4-BE49-F238E27FC236}">
                  <a16:creationId xmlns:a16="http://schemas.microsoft.com/office/drawing/2014/main" id="{1B05A821-CA82-15BA-C796-FFD4CD70BCD0}"/>
                </a:ext>
              </a:extLst>
            </p:cNvPr>
            <p:cNvCxnSpPr>
              <a:cxnSpLocks/>
            </p:cNvCxnSpPr>
            <p:nvPr/>
          </p:nvCxnSpPr>
          <p:spPr>
            <a:xfrm>
              <a:off x="2874296" y="4020367"/>
              <a:ext cx="408630" cy="449797"/>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182A3CC0-B714-EED9-3BA1-802E75D8E7BA}"/>
                </a:ext>
              </a:extLst>
            </p:cNvPr>
            <p:cNvCxnSpPr>
              <a:stCxn id="17" idx="3"/>
              <a:endCxn id="37" idx="1"/>
            </p:cNvCxnSpPr>
            <p:nvPr/>
          </p:nvCxnSpPr>
          <p:spPr>
            <a:xfrm>
              <a:off x="2824014" y="4013292"/>
              <a:ext cx="458912" cy="5345"/>
            </a:xfrm>
            <a:prstGeom prst="straightConnector1">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8" name="コネクタ: カギ線 77">
              <a:extLst>
                <a:ext uri="{FF2B5EF4-FFF2-40B4-BE49-F238E27FC236}">
                  <a16:creationId xmlns:a16="http://schemas.microsoft.com/office/drawing/2014/main" id="{978DB476-499C-1EEE-CEAB-F308C8397FCD}"/>
                </a:ext>
              </a:extLst>
            </p:cNvPr>
            <p:cNvCxnSpPr>
              <a:stCxn id="17" idx="3"/>
              <a:endCxn id="36" idx="1"/>
            </p:cNvCxnSpPr>
            <p:nvPr/>
          </p:nvCxnSpPr>
          <p:spPr>
            <a:xfrm flipV="1">
              <a:off x="2824014" y="3595685"/>
              <a:ext cx="467186" cy="417607"/>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楕円 12">
            <a:extLst>
              <a:ext uri="{FF2B5EF4-FFF2-40B4-BE49-F238E27FC236}">
                <a16:creationId xmlns:a16="http://schemas.microsoft.com/office/drawing/2014/main" id="{4831B83E-C9A9-2C04-FC6C-426833073FB4}"/>
              </a:ext>
            </a:extLst>
          </p:cNvPr>
          <p:cNvSpPr/>
          <p:nvPr/>
        </p:nvSpPr>
        <p:spPr>
          <a:xfrm>
            <a:off x="234668" y="2790264"/>
            <a:ext cx="576000" cy="576000"/>
          </a:xfrm>
          <a:prstGeom prst="ellipse">
            <a:avLst/>
          </a:prstGeom>
          <a:solidFill>
            <a:schemeClr val="bg1"/>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accent5">
                    <a:lumMod val="60000"/>
                    <a:lumOff val="40000"/>
                  </a:schemeClr>
                </a:solidFill>
                <a:latin typeface="+mn-ea"/>
                <a:cs typeface="Times New Roman" panose="02020603050405020304" pitchFamily="18" charset="0"/>
              </a:rPr>
              <a:t>１</a:t>
            </a:r>
          </a:p>
        </p:txBody>
      </p:sp>
      <p:sp>
        <p:nvSpPr>
          <p:cNvPr id="14" name="正方形/長方形 13">
            <a:extLst>
              <a:ext uri="{FF2B5EF4-FFF2-40B4-BE49-F238E27FC236}">
                <a16:creationId xmlns:a16="http://schemas.microsoft.com/office/drawing/2014/main" id="{551854F1-296D-7831-C805-5DA45EFCA5CE}"/>
              </a:ext>
            </a:extLst>
          </p:cNvPr>
          <p:cNvSpPr/>
          <p:nvPr/>
        </p:nvSpPr>
        <p:spPr>
          <a:xfrm>
            <a:off x="965679" y="2827740"/>
            <a:ext cx="1954086" cy="501049"/>
          </a:xfrm>
          <a:prstGeom prst="rect">
            <a:avLst/>
          </a:prstGeom>
          <a:solidFill>
            <a:schemeClr val="bg1"/>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需要が見込めない</a:t>
            </a:r>
            <a:endParaRPr kumimoji="1" lang="en-US" altLang="ja-JP" sz="1200" b="1" dirty="0">
              <a:solidFill>
                <a:schemeClr val="tx1"/>
              </a:solidFill>
            </a:endParaRPr>
          </a:p>
        </p:txBody>
      </p:sp>
      <p:sp>
        <p:nvSpPr>
          <p:cNvPr id="16" name="楕円 15">
            <a:extLst>
              <a:ext uri="{FF2B5EF4-FFF2-40B4-BE49-F238E27FC236}">
                <a16:creationId xmlns:a16="http://schemas.microsoft.com/office/drawing/2014/main" id="{C11096E6-40A1-BA14-5E86-DC8B267D4726}"/>
              </a:ext>
            </a:extLst>
          </p:cNvPr>
          <p:cNvSpPr/>
          <p:nvPr/>
        </p:nvSpPr>
        <p:spPr>
          <a:xfrm>
            <a:off x="234668" y="4297002"/>
            <a:ext cx="576000" cy="576000"/>
          </a:xfrm>
          <a:prstGeom prst="ellipse">
            <a:avLst/>
          </a:prstGeom>
          <a:solidFill>
            <a:schemeClr val="bg1"/>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accent2">
                    <a:lumMod val="60000"/>
                    <a:lumOff val="40000"/>
                  </a:schemeClr>
                </a:solidFill>
                <a:latin typeface="+mn-ea"/>
                <a:cs typeface="Times New Roman" panose="02020603050405020304" pitchFamily="18" charset="0"/>
              </a:rPr>
              <a:t>2</a:t>
            </a:r>
            <a:endParaRPr kumimoji="1" lang="ja-JP" altLang="en-US" sz="2800" b="1" dirty="0">
              <a:solidFill>
                <a:schemeClr val="accent2">
                  <a:lumMod val="60000"/>
                  <a:lumOff val="40000"/>
                </a:schemeClr>
              </a:solidFill>
              <a:latin typeface="+mn-ea"/>
              <a:cs typeface="Times New Roman" panose="02020603050405020304" pitchFamily="18" charset="0"/>
            </a:endParaRPr>
          </a:p>
        </p:txBody>
      </p:sp>
      <p:sp>
        <p:nvSpPr>
          <p:cNvPr id="17" name="正方形/長方形 16">
            <a:extLst>
              <a:ext uri="{FF2B5EF4-FFF2-40B4-BE49-F238E27FC236}">
                <a16:creationId xmlns:a16="http://schemas.microsoft.com/office/drawing/2014/main" id="{AB1860CF-3DE5-D732-3E8A-5F9354F2B3D7}"/>
              </a:ext>
            </a:extLst>
          </p:cNvPr>
          <p:cNvSpPr/>
          <p:nvPr/>
        </p:nvSpPr>
        <p:spPr>
          <a:xfrm>
            <a:off x="965679" y="4334478"/>
            <a:ext cx="1954086" cy="501049"/>
          </a:xfrm>
          <a:prstGeom prst="rect">
            <a:avLst/>
          </a:prstGeom>
          <a:solidFill>
            <a:schemeClr val="bg1"/>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経営資源に要因がある</a:t>
            </a:r>
            <a:endParaRPr kumimoji="1" lang="en-US" altLang="ja-JP" sz="1200" b="1" dirty="0">
              <a:solidFill>
                <a:schemeClr val="tx1"/>
              </a:solidFill>
            </a:endParaRPr>
          </a:p>
        </p:txBody>
      </p:sp>
      <p:sp>
        <p:nvSpPr>
          <p:cNvPr id="19" name="楕円 18">
            <a:extLst>
              <a:ext uri="{FF2B5EF4-FFF2-40B4-BE49-F238E27FC236}">
                <a16:creationId xmlns:a16="http://schemas.microsoft.com/office/drawing/2014/main" id="{27B95C36-02B5-E71F-01A3-DF5DED976359}"/>
              </a:ext>
            </a:extLst>
          </p:cNvPr>
          <p:cNvSpPr/>
          <p:nvPr/>
        </p:nvSpPr>
        <p:spPr>
          <a:xfrm>
            <a:off x="234668" y="5638181"/>
            <a:ext cx="576000" cy="576000"/>
          </a:xfrm>
          <a:prstGeom prst="ellipse">
            <a:avLst/>
          </a:prstGeom>
          <a:solidFill>
            <a:schemeClr val="bg1"/>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accent6">
                    <a:lumMod val="60000"/>
                    <a:lumOff val="40000"/>
                  </a:schemeClr>
                </a:solidFill>
                <a:latin typeface="+mn-ea"/>
                <a:cs typeface="Times New Roman" panose="02020603050405020304" pitchFamily="18" charset="0"/>
              </a:rPr>
              <a:t>３</a:t>
            </a:r>
          </a:p>
        </p:txBody>
      </p:sp>
      <p:sp>
        <p:nvSpPr>
          <p:cNvPr id="20" name="正方形/長方形 19">
            <a:extLst>
              <a:ext uri="{FF2B5EF4-FFF2-40B4-BE49-F238E27FC236}">
                <a16:creationId xmlns:a16="http://schemas.microsoft.com/office/drawing/2014/main" id="{73244EA2-35F3-3360-E1A4-7A41877DBA64}"/>
              </a:ext>
            </a:extLst>
          </p:cNvPr>
          <p:cNvSpPr/>
          <p:nvPr/>
        </p:nvSpPr>
        <p:spPr>
          <a:xfrm>
            <a:off x="965679" y="5675657"/>
            <a:ext cx="1954086" cy="501049"/>
          </a:xfrm>
          <a:prstGeom prst="rect">
            <a:avLst/>
          </a:prstGeom>
          <a:solidFill>
            <a:schemeClr val="bg1"/>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b="1" dirty="0">
              <a:solidFill>
                <a:schemeClr val="tx1"/>
              </a:solidFill>
            </a:endParaRPr>
          </a:p>
          <a:p>
            <a:pPr algn="ctr"/>
            <a:r>
              <a:rPr kumimoji="1" lang="ja-JP" altLang="en-US" sz="1200" b="1" dirty="0">
                <a:solidFill>
                  <a:schemeClr val="tx1"/>
                </a:solidFill>
              </a:rPr>
              <a:t>代表者に経営改善の意思が乏しい</a:t>
            </a:r>
            <a:endParaRPr kumimoji="1" lang="en-US" altLang="ja-JP" sz="1200" b="1" dirty="0">
              <a:solidFill>
                <a:schemeClr val="tx1"/>
              </a:solidFill>
            </a:endParaRPr>
          </a:p>
          <a:p>
            <a:pPr algn="ctr"/>
            <a:endParaRPr kumimoji="1" lang="en-US" altLang="ja-JP" sz="1200" b="1" dirty="0">
              <a:solidFill>
                <a:schemeClr val="tx1"/>
              </a:solidFill>
            </a:endParaRPr>
          </a:p>
        </p:txBody>
      </p:sp>
      <p:sp>
        <p:nvSpPr>
          <p:cNvPr id="34" name="正方形/長方形 33">
            <a:extLst>
              <a:ext uri="{FF2B5EF4-FFF2-40B4-BE49-F238E27FC236}">
                <a16:creationId xmlns:a16="http://schemas.microsoft.com/office/drawing/2014/main" id="{72B47DD1-C2CB-E34A-6427-04A10D2DD92E}"/>
              </a:ext>
            </a:extLst>
          </p:cNvPr>
          <p:cNvSpPr/>
          <p:nvPr/>
        </p:nvSpPr>
        <p:spPr>
          <a:xfrm>
            <a:off x="3380557" y="2716328"/>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時代の趨勢・嗜好の移り変わり</a:t>
            </a:r>
          </a:p>
        </p:txBody>
      </p:sp>
      <p:sp>
        <p:nvSpPr>
          <p:cNvPr id="35" name="正方形/長方形 34">
            <a:extLst>
              <a:ext uri="{FF2B5EF4-FFF2-40B4-BE49-F238E27FC236}">
                <a16:creationId xmlns:a16="http://schemas.microsoft.com/office/drawing/2014/main" id="{0080D826-DA07-EDED-51A5-7EBEC2EB5669}"/>
              </a:ext>
            </a:extLst>
          </p:cNvPr>
          <p:cNvSpPr/>
          <p:nvPr/>
        </p:nvSpPr>
        <p:spPr>
          <a:xfrm>
            <a:off x="3380557" y="3178291"/>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経営資源等、内部環境に要因</a:t>
            </a:r>
          </a:p>
        </p:txBody>
      </p:sp>
      <p:sp>
        <p:nvSpPr>
          <p:cNvPr id="36" name="正方形/長方形 35">
            <a:extLst>
              <a:ext uri="{FF2B5EF4-FFF2-40B4-BE49-F238E27FC236}">
                <a16:creationId xmlns:a16="http://schemas.microsoft.com/office/drawing/2014/main" id="{9005A52B-072D-455D-3567-276F095A0AA7}"/>
              </a:ext>
            </a:extLst>
          </p:cNvPr>
          <p:cNvSpPr/>
          <p:nvPr/>
        </p:nvSpPr>
        <p:spPr>
          <a:xfrm>
            <a:off x="3380557" y="4006435"/>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ヒト（経営者・後継者・資格者・従業員等）</a:t>
            </a:r>
          </a:p>
        </p:txBody>
      </p:sp>
      <p:sp>
        <p:nvSpPr>
          <p:cNvPr id="37" name="正方形/長方形 36">
            <a:extLst>
              <a:ext uri="{FF2B5EF4-FFF2-40B4-BE49-F238E27FC236}">
                <a16:creationId xmlns:a16="http://schemas.microsoft.com/office/drawing/2014/main" id="{E1CFDD97-F053-4B4F-D0A8-688D65D39545}"/>
              </a:ext>
            </a:extLst>
          </p:cNvPr>
          <p:cNvSpPr/>
          <p:nvPr/>
        </p:nvSpPr>
        <p:spPr>
          <a:xfrm>
            <a:off x="3372396" y="4429387"/>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モノ（原材料・設備等・立地・知的資産等）</a:t>
            </a:r>
          </a:p>
        </p:txBody>
      </p:sp>
      <p:sp>
        <p:nvSpPr>
          <p:cNvPr id="38" name="正方形/長方形 37">
            <a:extLst>
              <a:ext uri="{FF2B5EF4-FFF2-40B4-BE49-F238E27FC236}">
                <a16:creationId xmlns:a16="http://schemas.microsoft.com/office/drawing/2014/main" id="{5B7A47F3-A3F3-3FF6-E253-631448F21A25}"/>
              </a:ext>
            </a:extLst>
          </p:cNvPr>
          <p:cNvSpPr/>
          <p:nvPr/>
        </p:nvSpPr>
        <p:spPr>
          <a:xfrm>
            <a:off x="3372396" y="4852339"/>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カネ（手元資金・新規融資・借入返済等）</a:t>
            </a:r>
          </a:p>
        </p:txBody>
      </p:sp>
      <p:sp>
        <p:nvSpPr>
          <p:cNvPr id="39" name="正方形/長方形 38">
            <a:extLst>
              <a:ext uri="{FF2B5EF4-FFF2-40B4-BE49-F238E27FC236}">
                <a16:creationId xmlns:a16="http://schemas.microsoft.com/office/drawing/2014/main" id="{63A1B693-2171-A3F5-A24D-85CC3F799CB4}"/>
              </a:ext>
            </a:extLst>
          </p:cNvPr>
          <p:cNvSpPr/>
          <p:nvPr/>
        </p:nvSpPr>
        <p:spPr>
          <a:xfrm>
            <a:off x="3372396" y="5427591"/>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第三者にその意思はあるか？（社内・社外）</a:t>
            </a:r>
          </a:p>
        </p:txBody>
      </p:sp>
      <p:sp>
        <p:nvSpPr>
          <p:cNvPr id="40" name="正方形/長方形 39">
            <a:extLst>
              <a:ext uri="{FF2B5EF4-FFF2-40B4-BE49-F238E27FC236}">
                <a16:creationId xmlns:a16="http://schemas.microsoft.com/office/drawing/2014/main" id="{05C695A1-50BA-8DBC-E37A-BEBFED311EE8}"/>
              </a:ext>
            </a:extLst>
          </p:cNvPr>
          <p:cNvSpPr/>
          <p:nvPr/>
        </p:nvSpPr>
        <p:spPr>
          <a:xfrm>
            <a:off x="3372396" y="5855419"/>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事業の一部にでも事業性は見込めるか？</a:t>
            </a:r>
          </a:p>
        </p:txBody>
      </p:sp>
      <p:sp>
        <p:nvSpPr>
          <p:cNvPr id="41" name="正方形/長方形 40">
            <a:extLst>
              <a:ext uri="{FF2B5EF4-FFF2-40B4-BE49-F238E27FC236}">
                <a16:creationId xmlns:a16="http://schemas.microsoft.com/office/drawing/2014/main" id="{1A071909-487D-2C84-24CE-B5AFF8A5865F}"/>
              </a:ext>
            </a:extLst>
          </p:cNvPr>
          <p:cNvSpPr/>
          <p:nvPr/>
        </p:nvSpPr>
        <p:spPr>
          <a:xfrm>
            <a:off x="3372396" y="6291172"/>
            <a:ext cx="3123409" cy="321921"/>
          </a:xfrm>
          <a:prstGeom prst="rect">
            <a:avLst/>
          </a:prstGeom>
          <a:solidFill>
            <a:schemeClr val="bg1"/>
          </a:solidFill>
          <a:ln w="349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社内外の第三者にも改善の意思がない</a:t>
            </a:r>
          </a:p>
        </p:txBody>
      </p:sp>
      <p:cxnSp>
        <p:nvCxnSpPr>
          <p:cNvPr id="43" name="コネクタ: カギ線 42">
            <a:extLst>
              <a:ext uri="{FF2B5EF4-FFF2-40B4-BE49-F238E27FC236}">
                <a16:creationId xmlns:a16="http://schemas.microsoft.com/office/drawing/2014/main" id="{64823BC8-34F2-329B-E795-64F045E2FB70}"/>
              </a:ext>
            </a:extLst>
          </p:cNvPr>
          <p:cNvCxnSpPr>
            <a:stCxn id="35" idx="2"/>
            <a:endCxn id="17" idx="0"/>
          </p:cNvCxnSpPr>
          <p:nvPr/>
        </p:nvCxnSpPr>
        <p:spPr>
          <a:xfrm rot="5400000">
            <a:off x="3025359" y="2417575"/>
            <a:ext cx="834266" cy="2999540"/>
          </a:xfrm>
          <a:prstGeom prst="bentConnector3">
            <a:avLst>
              <a:gd name="adj1" fmla="val 50000"/>
            </a:avLst>
          </a:prstGeom>
          <a:solidFill>
            <a:schemeClr val="bg1"/>
          </a:solid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四角形: 角を丸くする 45">
            <a:extLst>
              <a:ext uri="{FF2B5EF4-FFF2-40B4-BE49-F238E27FC236}">
                <a16:creationId xmlns:a16="http://schemas.microsoft.com/office/drawing/2014/main" id="{C63C365C-CE14-5687-6444-6B28E7DBBD34}"/>
              </a:ext>
            </a:extLst>
          </p:cNvPr>
          <p:cNvSpPr/>
          <p:nvPr/>
        </p:nvSpPr>
        <p:spPr>
          <a:xfrm>
            <a:off x="8293454" y="2676221"/>
            <a:ext cx="1526907" cy="388025"/>
          </a:xfrm>
          <a:prstGeom prst="roundRect">
            <a:avLst>
              <a:gd name="adj" fmla="val 11757"/>
            </a:avLst>
          </a:prstGeom>
          <a:solidFill>
            <a:schemeClr val="bg1"/>
          </a:solidFill>
          <a:ln w="571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n-ea"/>
              </a:rPr>
              <a:t>廃業支援</a:t>
            </a:r>
            <a:r>
              <a:rPr kumimoji="1" lang="en-US" altLang="ja-JP" sz="1050" b="1" dirty="0">
                <a:solidFill>
                  <a:schemeClr val="tx1"/>
                </a:solidFill>
                <a:latin typeface="+mn-ea"/>
              </a:rPr>
              <a:t>※</a:t>
            </a:r>
            <a:r>
              <a:rPr kumimoji="1" lang="ja-JP" altLang="en-US" sz="1600" b="1" dirty="0">
                <a:solidFill>
                  <a:schemeClr val="tx1"/>
                </a:solidFill>
                <a:latin typeface="+mn-ea"/>
              </a:rPr>
              <a:t>へ</a:t>
            </a:r>
            <a:endParaRPr kumimoji="1" lang="ja-JP" altLang="en-US" sz="1000" b="1" dirty="0">
              <a:solidFill>
                <a:schemeClr val="tx1"/>
              </a:solidFill>
              <a:latin typeface="+mn-ea"/>
            </a:endParaRPr>
          </a:p>
        </p:txBody>
      </p:sp>
      <p:cxnSp>
        <p:nvCxnSpPr>
          <p:cNvPr id="48" name="直線矢印コネクタ 47">
            <a:extLst>
              <a:ext uri="{FF2B5EF4-FFF2-40B4-BE49-F238E27FC236}">
                <a16:creationId xmlns:a16="http://schemas.microsoft.com/office/drawing/2014/main" id="{B80D68B8-8CE3-8D21-026F-65148148F0D6}"/>
              </a:ext>
            </a:extLst>
          </p:cNvPr>
          <p:cNvCxnSpPr>
            <a:cxnSpLocks/>
            <a:stCxn id="34" idx="3"/>
            <a:endCxn id="46" idx="1"/>
          </p:cNvCxnSpPr>
          <p:nvPr/>
        </p:nvCxnSpPr>
        <p:spPr>
          <a:xfrm flipV="1">
            <a:off x="6503965" y="2870234"/>
            <a:ext cx="1789489" cy="7055"/>
          </a:xfrm>
          <a:prstGeom prst="straightConnector1">
            <a:avLst/>
          </a:prstGeom>
          <a:solidFill>
            <a:schemeClr val="bg1"/>
          </a:solidFill>
          <a:ln w="4127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コネクタ: カギ線 49">
            <a:extLst>
              <a:ext uri="{FF2B5EF4-FFF2-40B4-BE49-F238E27FC236}">
                <a16:creationId xmlns:a16="http://schemas.microsoft.com/office/drawing/2014/main" id="{3440E07A-97D2-2C29-1E88-6347AA8AF3B6}"/>
              </a:ext>
            </a:extLst>
          </p:cNvPr>
          <p:cNvCxnSpPr>
            <a:cxnSpLocks/>
            <a:stCxn id="41" idx="3"/>
            <a:endCxn id="46" idx="2"/>
          </p:cNvCxnSpPr>
          <p:nvPr/>
        </p:nvCxnSpPr>
        <p:spPr>
          <a:xfrm flipV="1">
            <a:off x="6495804" y="3064246"/>
            <a:ext cx="2561103" cy="3387887"/>
          </a:xfrm>
          <a:prstGeom prst="bentConnector2">
            <a:avLst/>
          </a:prstGeom>
          <a:solidFill>
            <a:schemeClr val="bg1"/>
          </a:solidFill>
          <a:ln w="4127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コネクタ: カギ線 58">
            <a:extLst>
              <a:ext uri="{FF2B5EF4-FFF2-40B4-BE49-F238E27FC236}">
                <a16:creationId xmlns:a16="http://schemas.microsoft.com/office/drawing/2014/main" id="{89893803-62CC-13F4-2B1D-23FD541D2E74}"/>
              </a:ext>
            </a:extLst>
          </p:cNvPr>
          <p:cNvCxnSpPr>
            <a:cxnSpLocks/>
            <a:stCxn id="40" idx="3"/>
          </p:cNvCxnSpPr>
          <p:nvPr/>
        </p:nvCxnSpPr>
        <p:spPr>
          <a:xfrm flipV="1">
            <a:off x="6495804" y="5174260"/>
            <a:ext cx="1551107" cy="842120"/>
          </a:xfrm>
          <a:prstGeom prst="bentConnector2">
            <a:avLst/>
          </a:prstGeom>
          <a:solidFill>
            <a:schemeClr val="bg1"/>
          </a:solidFill>
          <a:ln w="41275">
            <a:solidFill>
              <a:schemeClr val="accent5">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コネクタ: カギ線 62">
            <a:extLst>
              <a:ext uri="{FF2B5EF4-FFF2-40B4-BE49-F238E27FC236}">
                <a16:creationId xmlns:a16="http://schemas.microsoft.com/office/drawing/2014/main" id="{7CF39228-5AF1-D368-4F07-ACC16C1A6FF1}"/>
              </a:ext>
            </a:extLst>
          </p:cNvPr>
          <p:cNvCxnSpPr>
            <a:cxnSpLocks/>
            <a:stCxn id="39" idx="3"/>
          </p:cNvCxnSpPr>
          <p:nvPr/>
        </p:nvCxnSpPr>
        <p:spPr>
          <a:xfrm flipV="1">
            <a:off x="6495804" y="5168000"/>
            <a:ext cx="1126125" cy="420552"/>
          </a:xfrm>
          <a:prstGeom prst="bentConnector3">
            <a:avLst>
              <a:gd name="adj1" fmla="val 100055"/>
            </a:avLst>
          </a:prstGeom>
          <a:solidFill>
            <a:schemeClr val="bg1"/>
          </a:solidFill>
          <a:ln w="41275">
            <a:solidFill>
              <a:schemeClr val="accent5">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E78A7222-5803-8B8A-C8D1-9339B642E9EE}"/>
              </a:ext>
            </a:extLst>
          </p:cNvPr>
          <p:cNvGrpSpPr/>
          <p:nvPr/>
        </p:nvGrpSpPr>
        <p:grpSpPr>
          <a:xfrm>
            <a:off x="2919765" y="2877289"/>
            <a:ext cx="460792" cy="461963"/>
            <a:chOff x="2824015" y="1627237"/>
            <a:chExt cx="467186" cy="461963"/>
          </a:xfrm>
          <a:solidFill>
            <a:schemeClr val="bg1"/>
          </a:solidFill>
        </p:grpSpPr>
        <p:cxnSp>
          <p:nvCxnSpPr>
            <p:cNvPr id="69" name="コネクタ: カギ線 68">
              <a:extLst>
                <a:ext uri="{FF2B5EF4-FFF2-40B4-BE49-F238E27FC236}">
                  <a16:creationId xmlns:a16="http://schemas.microsoft.com/office/drawing/2014/main" id="{8491D17B-1470-DB6E-1AFB-0837B7A83DA1}"/>
                </a:ext>
              </a:extLst>
            </p:cNvPr>
            <p:cNvCxnSpPr>
              <a:stCxn id="14" idx="3"/>
              <a:endCxn id="35" idx="1"/>
            </p:cNvCxnSpPr>
            <p:nvPr/>
          </p:nvCxnSpPr>
          <p:spPr>
            <a:xfrm>
              <a:off x="2824015" y="1828213"/>
              <a:ext cx="467186" cy="260987"/>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コネクタ: カギ線 66">
              <a:extLst>
                <a:ext uri="{FF2B5EF4-FFF2-40B4-BE49-F238E27FC236}">
                  <a16:creationId xmlns:a16="http://schemas.microsoft.com/office/drawing/2014/main" id="{13DDB539-73DD-535A-6CEF-7A1B62897A6A}"/>
                </a:ext>
              </a:extLst>
            </p:cNvPr>
            <p:cNvCxnSpPr>
              <a:stCxn id="14" idx="3"/>
              <a:endCxn id="34" idx="1"/>
            </p:cNvCxnSpPr>
            <p:nvPr/>
          </p:nvCxnSpPr>
          <p:spPr>
            <a:xfrm flipV="1">
              <a:off x="2824015" y="1627237"/>
              <a:ext cx="467186" cy="200976"/>
            </a:xfrm>
            <a:prstGeom prst="bentConnector3">
              <a:avLst/>
            </a:prstGeom>
            <a:grpFill/>
            <a:ln w="412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84" name="矢印: 右 83">
            <a:extLst>
              <a:ext uri="{FF2B5EF4-FFF2-40B4-BE49-F238E27FC236}">
                <a16:creationId xmlns:a16="http://schemas.microsoft.com/office/drawing/2014/main" id="{25BB76B1-EA1B-654F-5AEF-CFBDBFF8A784}"/>
              </a:ext>
            </a:extLst>
          </p:cNvPr>
          <p:cNvSpPr/>
          <p:nvPr/>
        </p:nvSpPr>
        <p:spPr>
          <a:xfrm>
            <a:off x="6599961" y="4056850"/>
            <a:ext cx="649200" cy="1064215"/>
          </a:xfrm>
          <a:prstGeom prst="rightArrow">
            <a:avLst>
              <a:gd name="adj1" fmla="val 50000"/>
              <a:gd name="adj2" fmla="val 601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16" name="グループ化 115">
            <a:extLst>
              <a:ext uri="{FF2B5EF4-FFF2-40B4-BE49-F238E27FC236}">
                <a16:creationId xmlns:a16="http://schemas.microsoft.com/office/drawing/2014/main" id="{BEF7D534-9542-B96E-BDE1-11E04E56788A}"/>
              </a:ext>
            </a:extLst>
          </p:cNvPr>
          <p:cNvGrpSpPr/>
          <p:nvPr/>
        </p:nvGrpSpPr>
        <p:grpSpPr>
          <a:xfrm>
            <a:off x="80814" y="1144055"/>
            <a:ext cx="1802882" cy="1248125"/>
            <a:chOff x="67423" y="1132215"/>
            <a:chExt cx="1802882" cy="1248125"/>
          </a:xfrm>
        </p:grpSpPr>
        <p:sp>
          <p:nvSpPr>
            <p:cNvPr id="111" name="四角形: 角を丸くする 110">
              <a:extLst>
                <a:ext uri="{FF2B5EF4-FFF2-40B4-BE49-F238E27FC236}">
                  <a16:creationId xmlns:a16="http://schemas.microsoft.com/office/drawing/2014/main" id="{471CA417-881A-288A-4DF8-E0D425C227C0}"/>
                </a:ext>
              </a:extLst>
            </p:cNvPr>
            <p:cNvSpPr/>
            <p:nvPr/>
          </p:nvSpPr>
          <p:spPr>
            <a:xfrm>
              <a:off x="152826" y="1132215"/>
              <a:ext cx="1619680" cy="1248125"/>
            </a:xfrm>
            <a:prstGeom prst="roundRect">
              <a:avLst>
                <a:gd name="adj" fmla="val 5837"/>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5" name="グループ化 114">
              <a:extLst>
                <a:ext uri="{FF2B5EF4-FFF2-40B4-BE49-F238E27FC236}">
                  <a16:creationId xmlns:a16="http://schemas.microsoft.com/office/drawing/2014/main" id="{6F5E2EC2-85A5-1203-83C6-8F03E4F17194}"/>
                </a:ext>
              </a:extLst>
            </p:cNvPr>
            <p:cNvGrpSpPr/>
            <p:nvPr/>
          </p:nvGrpSpPr>
          <p:grpSpPr>
            <a:xfrm>
              <a:off x="67423" y="1219199"/>
              <a:ext cx="1802882" cy="1102222"/>
              <a:chOff x="67423" y="1219199"/>
              <a:chExt cx="1802882" cy="1102222"/>
            </a:xfrm>
          </p:grpSpPr>
          <p:sp>
            <p:nvSpPr>
              <p:cNvPr id="112" name="テキスト ボックス 111">
                <a:extLst>
                  <a:ext uri="{FF2B5EF4-FFF2-40B4-BE49-F238E27FC236}">
                    <a16:creationId xmlns:a16="http://schemas.microsoft.com/office/drawing/2014/main" id="{2731F3B2-38F7-653F-441C-2D4ACE31BCA8}"/>
                  </a:ext>
                </a:extLst>
              </p:cNvPr>
              <p:cNvSpPr txBox="1"/>
              <p:nvPr/>
            </p:nvSpPr>
            <p:spPr>
              <a:xfrm>
                <a:off x="67423" y="1219199"/>
                <a:ext cx="1752600" cy="307777"/>
              </a:xfrm>
              <a:prstGeom prst="rect">
                <a:avLst/>
              </a:prstGeom>
              <a:noFill/>
            </p:spPr>
            <p:txBody>
              <a:bodyPr wrap="square" rtlCol="0">
                <a:spAutoFit/>
              </a:bodyPr>
              <a:lstStyle/>
              <a:p>
                <a:pPr algn="ctr"/>
                <a:r>
                  <a:rPr kumimoji="1" lang="ja-JP" altLang="en-US" sz="1400" b="1" dirty="0">
                    <a:latin typeface="+mn-ea"/>
                  </a:rPr>
                  <a:t>経営改善が</a:t>
                </a:r>
              </a:p>
            </p:txBody>
          </p:sp>
          <p:sp>
            <p:nvSpPr>
              <p:cNvPr id="113" name="テキスト ボックス 112">
                <a:extLst>
                  <a:ext uri="{FF2B5EF4-FFF2-40B4-BE49-F238E27FC236}">
                    <a16:creationId xmlns:a16="http://schemas.microsoft.com/office/drawing/2014/main" id="{3F921171-87AF-6772-25A8-BD7B505148D3}"/>
                  </a:ext>
                </a:extLst>
              </p:cNvPr>
              <p:cNvSpPr txBox="1"/>
              <p:nvPr/>
            </p:nvSpPr>
            <p:spPr>
              <a:xfrm>
                <a:off x="202529" y="1493290"/>
                <a:ext cx="1667776" cy="646331"/>
              </a:xfrm>
              <a:prstGeom prst="rect">
                <a:avLst/>
              </a:prstGeom>
              <a:noFill/>
            </p:spPr>
            <p:txBody>
              <a:bodyPr wrap="square" rtlCol="0">
                <a:spAutoFit/>
              </a:bodyPr>
              <a:lstStyle/>
              <a:p>
                <a:pPr algn="ctr"/>
                <a:r>
                  <a:rPr kumimoji="1" lang="ja-JP" altLang="en-US" sz="3600" b="1" dirty="0">
                    <a:latin typeface="+mn-ea"/>
                  </a:rPr>
                  <a:t>難しい</a:t>
                </a:r>
              </a:p>
            </p:txBody>
          </p:sp>
          <p:sp>
            <p:nvSpPr>
              <p:cNvPr id="114" name="テキスト ボックス 113">
                <a:extLst>
                  <a:ext uri="{FF2B5EF4-FFF2-40B4-BE49-F238E27FC236}">
                    <a16:creationId xmlns:a16="http://schemas.microsoft.com/office/drawing/2014/main" id="{CA34A8F0-7C63-6063-F726-78B961892F7F}"/>
                  </a:ext>
                </a:extLst>
              </p:cNvPr>
              <p:cNvSpPr txBox="1"/>
              <p:nvPr/>
            </p:nvSpPr>
            <p:spPr>
              <a:xfrm>
                <a:off x="67423" y="2013644"/>
                <a:ext cx="1752600" cy="307777"/>
              </a:xfrm>
              <a:prstGeom prst="rect">
                <a:avLst/>
              </a:prstGeom>
              <a:noFill/>
            </p:spPr>
            <p:txBody>
              <a:bodyPr wrap="square" rtlCol="0">
                <a:spAutoFit/>
              </a:bodyPr>
              <a:lstStyle/>
              <a:p>
                <a:pPr algn="ctr"/>
                <a:r>
                  <a:rPr kumimoji="1" lang="ja-JP" altLang="en-US" sz="1400" b="1" dirty="0">
                    <a:latin typeface="+mn-ea"/>
                  </a:rPr>
                  <a:t>企業とは？</a:t>
                </a:r>
              </a:p>
            </p:txBody>
          </p:sp>
        </p:grpSp>
      </p:grpSp>
      <p:sp>
        <p:nvSpPr>
          <p:cNvPr id="10" name="テキスト ボックス 9">
            <a:extLst>
              <a:ext uri="{FF2B5EF4-FFF2-40B4-BE49-F238E27FC236}">
                <a16:creationId xmlns:a16="http://schemas.microsoft.com/office/drawing/2014/main" id="{21DE62DD-7A92-5BD2-09F3-2E6094DCB3B9}"/>
              </a:ext>
            </a:extLst>
          </p:cNvPr>
          <p:cNvSpPr txBox="1"/>
          <p:nvPr/>
        </p:nvSpPr>
        <p:spPr>
          <a:xfrm>
            <a:off x="1918817" y="1240297"/>
            <a:ext cx="8082433" cy="1015663"/>
          </a:xfrm>
          <a:prstGeom prst="rect">
            <a:avLst/>
          </a:prstGeom>
          <a:noFill/>
          <a:ln>
            <a:noFill/>
          </a:ln>
        </p:spPr>
        <p:txBody>
          <a:bodyPr wrap="square" rtlCol="0">
            <a:spAutoFit/>
          </a:bodyPr>
          <a:lstStyle/>
          <a:p>
            <a:r>
              <a:rPr kumimoji="1" lang="ja-JP" altLang="en-US" sz="1000" dirty="0">
                <a:latin typeface="+mn-ea"/>
              </a:rPr>
              <a:t>□　</a:t>
            </a:r>
            <a:r>
              <a:rPr kumimoji="1" lang="ja-JP" altLang="en-US" sz="1000" spc="-20" dirty="0">
                <a:latin typeface="+mn-ea"/>
              </a:rPr>
              <a:t>長期間に渡り赤字や債務超過状態が続き、</a:t>
            </a:r>
            <a:r>
              <a:rPr kumimoji="1" lang="ja-JP" altLang="en-US" sz="1000" spc="-10" dirty="0">
                <a:latin typeface="+mn-ea"/>
              </a:rPr>
              <a:t>業容の根源である売上高や客数（販売先・発注者等を含む）が減少傾向にある企業</a:t>
            </a:r>
            <a:endParaRPr kumimoji="1" lang="en-US" altLang="ja-JP" sz="1000" spc="-10" dirty="0">
              <a:latin typeface="+mn-ea"/>
            </a:endParaRPr>
          </a:p>
          <a:p>
            <a:r>
              <a:rPr kumimoji="1" lang="ja-JP" altLang="en-US" sz="1000" dirty="0">
                <a:latin typeface="+mn-ea"/>
              </a:rPr>
              <a:t>□　専門家派遣制度や外部連携を含む、幾度もの経営に関する助言等が、具体的な改善効果に結びついていない企業</a:t>
            </a:r>
            <a:endParaRPr kumimoji="1" lang="en-US" altLang="ja-JP" sz="1000" dirty="0">
              <a:latin typeface="+mn-ea"/>
            </a:endParaRPr>
          </a:p>
          <a:p>
            <a:r>
              <a:rPr kumimoji="1" lang="ja-JP" altLang="en-US" sz="1000" dirty="0">
                <a:latin typeface="+mn-ea"/>
              </a:rPr>
              <a:t>□　経営者自身が経営改善に対する意識が低く、前例踏襲を繰り返し、業況の悪化に歯止めが掛からない企業</a:t>
            </a:r>
            <a:endParaRPr kumimoji="1" lang="en-US" altLang="ja-JP" sz="1000" dirty="0">
              <a:latin typeface="+mn-ea"/>
            </a:endParaRPr>
          </a:p>
          <a:p>
            <a:r>
              <a:rPr kumimoji="1" lang="ja-JP" altLang="en-US" sz="1000" dirty="0">
                <a:latin typeface="+mn-ea"/>
              </a:rPr>
              <a:t>□　一族の争いや社内の不協和音により、経営改善に向き合えない企業</a:t>
            </a:r>
            <a:endParaRPr kumimoji="1" lang="en-US" altLang="ja-JP" sz="1000" dirty="0">
              <a:latin typeface="+mn-ea"/>
            </a:endParaRPr>
          </a:p>
          <a:p>
            <a:r>
              <a:rPr kumimoji="1" lang="ja-JP" altLang="en-US" sz="1000" dirty="0">
                <a:latin typeface="+mn-ea"/>
              </a:rPr>
              <a:t>□　</a:t>
            </a:r>
            <a:r>
              <a:rPr kumimoji="1" lang="ja-JP" altLang="en-US" sz="1000" spc="-30" dirty="0">
                <a:latin typeface="+mn-ea"/>
              </a:rPr>
              <a:t>上記の要因に加えて、極めて厳しい競争環境への直面や、過去の失敗が財務内容に極めて大きな影響を与えているなど、社内外</a:t>
            </a:r>
            <a:endParaRPr kumimoji="1" lang="en-US" altLang="ja-JP" sz="1000" spc="-30" dirty="0">
              <a:latin typeface="+mn-ea"/>
            </a:endParaRPr>
          </a:p>
          <a:p>
            <a:r>
              <a:rPr kumimoji="1" lang="ja-JP" altLang="en-US" sz="1000" spc="-10" dirty="0">
                <a:latin typeface="+mn-ea"/>
              </a:rPr>
              <a:t>　　の経営環境により、金融機関が一般的に提供できる企業支援サービスでは容易に改善できない業容にある企業</a:t>
            </a:r>
            <a:endParaRPr kumimoji="1" lang="en-US" altLang="ja-JP" sz="1000" spc="-10" dirty="0">
              <a:latin typeface="+mn-ea"/>
            </a:endParaRPr>
          </a:p>
        </p:txBody>
      </p:sp>
      <p:sp>
        <p:nvSpPr>
          <p:cNvPr id="11" name="矢印: 右 10">
            <a:extLst>
              <a:ext uri="{FF2B5EF4-FFF2-40B4-BE49-F238E27FC236}">
                <a16:creationId xmlns:a16="http://schemas.microsoft.com/office/drawing/2014/main" id="{131B8AA1-2A9F-B7E4-7B6A-8BD8A6AF2AC5}"/>
              </a:ext>
            </a:extLst>
          </p:cNvPr>
          <p:cNvSpPr/>
          <p:nvPr/>
        </p:nvSpPr>
        <p:spPr>
          <a:xfrm>
            <a:off x="6632069" y="4178076"/>
            <a:ext cx="640111" cy="870998"/>
          </a:xfrm>
          <a:prstGeom prst="rightArrow">
            <a:avLst/>
          </a:prstGeom>
          <a:solidFill>
            <a:schemeClr val="accent5">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53CC6BD1-4833-CE85-5625-71A98CFB49E4}"/>
              </a:ext>
            </a:extLst>
          </p:cNvPr>
          <p:cNvSpPr txBox="1"/>
          <p:nvPr/>
        </p:nvSpPr>
        <p:spPr>
          <a:xfrm>
            <a:off x="4264430" y="6624814"/>
            <a:ext cx="5311833" cy="230832"/>
          </a:xfrm>
          <a:prstGeom prst="rect">
            <a:avLst/>
          </a:prstGeom>
          <a:noFill/>
        </p:spPr>
        <p:txBody>
          <a:bodyPr wrap="square" rtlCol="0">
            <a:spAutoFit/>
          </a:bodyPr>
          <a:lstStyle/>
          <a:p>
            <a:r>
              <a:rPr lang="en-US" altLang="ja-JP" sz="900" dirty="0"/>
              <a:t>※</a:t>
            </a:r>
            <a:r>
              <a:rPr lang="ja-JP" altLang="en-US" sz="900" dirty="0"/>
              <a:t> ある程度経営余力のあるうちに、計画的に事業を終了することを支援する取組みをいう</a:t>
            </a:r>
            <a:endParaRPr kumimoji="1" lang="en-US" altLang="ja-JP" sz="300" dirty="0"/>
          </a:p>
        </p:txBody>
      </p:sp>
      <p:sp>
        <p:nvSpPr>
          <p:cNvPr id="21" name="スライド番号プレースホルダー 2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69</a:t>
            </a:fld>
            <a:endParaRPr kumimoji="1" lang="ja-JP" altLang="en-US"/>
          </a:p>
        </p:txBody>
      </p:sp>
      <p:sp>
        <p:nvSpPr>
          <p:cNvPr id="60" name="正方形/長方形 59">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2" name="テキスト ボックス 61">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４</a:t>
            </a:r>
            <a:endParaRPr kumimoji="1" lang="ja-JP" altLang="en-US" sz="2800" b="1" u="sng" dirty="0">
              <a:latin typeface="+mn-ea"/>
            </a:endParaRPr>
          </a:p>
        </p:txBody>
      </p:sp>
      <p:cxnSp>
        <p:nvCxnSpPr>
          <p:cNvPr id="64" name="直線コネクタ 63">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経営改善が難しい企業の支援 ①</a:t>
            </a:r>
            <a:endParaRPr kumimoji="1" lang="en-US" altLang="ja-JP" b="1" dirty="0">
              <a:latin typeface="+mn-ea"/>
            </a:endParaRPr>
          </a:p>
        </p:txBody>
      </p:sp>
      <p:sp>
        <p:nvSpPr>
          <p:cNvPr id="66" name="テキスト ボックス 65">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企業価値の棄損の度合い、後継者不在、人材不足、代表者の意思等、様々な理由から、経営改善が様々な理由で難しい企業もあり、そのような企業等への支援についてのポイントをまとめます。</a:t>
            </a:r>
          </a:p>
        </p:txBody>
      </p:sp>
      <p:cxnSp>
        <p:nvCxnSpPr>
          <p:cNvPr id="68" name="直線コネクタ 67">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5C947334-549F-5DE6-399B-AB6B7785A5B6}"/>
              </a:ext>
            </a:extLst>
          </p:cNvPr>
          <p:cNvCxnSpPr>
            <a:cxnSpLocks/>
          </p:cNvCxnSpPr>
          <p:nvPr/>
        </p:nvCxnSpPr>
        <p:spPr>
          <a:xfrm>
            <a:off x="93000" y="255409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00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グループ化 97">
            <a:extLst>
              <a:ext uri="{FF2B5EF4-FFF2-40B4-BE49-F238E27FC236}">
                <a16:creationId xmlns:a16="http://schemas.microsoft.com/office/drawing/2014/main" id="{614193E6-937C-B7F4-D591-B0E844DA5D8C}"/>
              </a:ext>
            </a:extLst>
          </p:cNvPr>
          <p:cNvGrpSpPr/>
          <p:nvPr/>
        </p:nvGrpSpPr>
        <p:grpSpPr>
          <a:xfrm>
            <a:off x="1015095" y="1532011"/>
            <a:ext cx="1189299" cy="675268"/>
            <a:chOff x="175823" y="2343150"/>
            <a:chExt cx="1238250" cy="971100"/>
          </a:xfrm>
        </p:grpSpPr>
        <p:sp>
          <p:nvSpPr>
            <p:cNvPr id="133" name="四角形: 角を丸くする 132">
              <a:extLst>
                <a:ext uri="{FF2B5EF4-FFF2-40B4-BE49-F238E27FC236}">
                  <a16:creationId xmlns:a16="http://schemas.microsoft.com/office/drawing/2014/main" id="{1C9EA022-0848-2D7F-BBCA-E0475072DE6F}"/>
                </a:ext>
              </a:extLst>
            </p:cNvPr>
            <p:cNvSpPr/>
            <p:nvPr/>
          </p:nvSpPr>
          <p:spPr>
            <a:xfrm>
              <a:off x="250033" y="2343150"/>
              <a:ext cx="1081085" cy="971100"/>
            </a:xfrm>
            <a:prstGeom prst="roundRect">
              <a:avLst>
                <a:gd name="adj" fmla="val 6061"/>
              </a:avLst>
            </a:prstGeom>
            <a:solidFill>
              <a:srgbClr val="FF0000">
                <a:alpha val="10000"/>
              </a:srgbClr>
            </a:solidFill>
            <a:ln w="571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4" name="テキスト ボックス 133">
              <a:extLst>
                <a:ext uri="{FF2B5EF4-FFF2-40B4-BE49-F238E27FC236}">
                  <a16:creationId xmlns:a16="http://schemas.microsoft.com/office/drawing/2014/main" id="{21B9FCCA-61BF-C95C-0E01-E4C0B8DFA453}"/>
                </a:ext>
              </a:extLst>
            </p:cNvPr>
            <p:cNvSpPr txBox="1"/>
            <p:nvPr/>
          </p:nvSpPr>
          <p:spPr>
            <a:xfrm>
              <a:off x="233365" y="2414832"/>
              <a:ext cx="1143000" cy="285164"/>
            </a:xfrm>
            <a:prstGeom prst="rect">
              <a:avLst/>
            </a:prstGeom>
            <a:noFill/>
          </p:spPr>
          <p:txBody>
            <a:bodyPr wrap="square" rtlCol="0">
              <a:spAutoFit/>
            </a:bodyPr>
            <a:lstStyle/>
            <a:p>
              <a:pPr algn="ct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35" name="テキスト ボックス 134">
              <a:extLst>
                <a:ext uri="{FF2B5EF4-FFF2-40B4-BE49-F238E27FC236}">
                  <a16:creationId xmlns:a16="http://schemas.microsoft.com/office/drawing/2014/main" id="{910CCA6A-5EA8-E81C-FD88-6379F15251FB}"/>
                </a:ext>
              </a:extLst>
            </p:cNvPr>
            <p:cNvSpPr txBox="1"/>
            <p:nvPr/>
          </p:nvSpPr>
          <p:spPr>
            <a:xfrm>
              <a:off x="175823" y="2551713"/>
              <a:ext cx="1238250" cy="531135"/>
            </a:xfrm>
            <a:prstGeom prst="rect">
              <a:avLst/>
            </a:prstGeom>
            <a:noFill/>
          </p:spPr>
          <p:txBody>
            <a:bodyPr wrap="square" rtlCol="0">
              <a:spAutoFit/>
            </a:bodyPr>
            <a:lstStyle/>
            <a:p>
              <a:pPr algn="ctr"/>
              <a:r>
                <a:rPr kumimoji="1" lang="ja-JP" altLang="en-US" b="1" dirty="0">
                  <a:latin typeface="+mn-ea"/>
                </a:rPr>
                <a:t>廃業支援</a:t>
              </a:r>
            </a:p>
          </p:txBody>
        </p:sp>
        <p:sp>
          <p:nvSpPr>
            <p:cNvPr id="136" name="テキスト ボックス 135">
              <a:extLst>
                <a:ext uri="{FF2B5EF4-FFF2-40B4-BE49-F238E27FC236}">
                  <a16:creationId xmlns:a16="http://schemas.microsoft.com/office/drawing/2014/main" id="{D2E55204-C9CD-DE3E-7A23-BDE098B3FE05}"/>
                </a:ext>
              </a:extLst>
            </p:cNvPr>
            <p:cNvSpPr txBox="1"/>
            <p:nvPr/>
          </p:nvSpPr>
          <p:spPr>
            <a:xfrm>
              <a:off x="233365" y="2933353"/>
              <a:ext cx="1143000" cy="285164"/>
            </a:xfrm>
            <a:prstGeom prst="rect">
              <a:avLst/>
            </a:prstGeom>
            <a:noFill/>
          </p:spPr>
          <p:txBody>
            <a:bodyPr wrap="square" rtlCol="0">
              <a:spAutoFit/>
            </a:bodyPr>
            <a:lstStyle/>
            <a:p>
              <a:pPr algn="ctr"/>
              <a:endParaRPr kumimoji="1" lang="ja-JP" altLang="en-US" sz="1200" dirty="0">
                <a:latin typeface="HGP創英角ｺﾞｼｯｸUB" panose="020B0900000000000000" pitchFamily="50" charset="-128"/>
                <a:ea typeface="HGP創英角ｺﾞｼｯｸUB" panose="020B0900000000000000" pitchFamily="50" charset="-128"/>
              </a:endParaRPr>
            </a:p>
          </p:txBody>
        </p:sp>
      </p:grpSp>
      <p:grpSp>
        <p:nvGrpSpPr>
          <p:cNvPr id="143" name="グループ化 142">
            <a:extLst>
              <a:ext uri="{FF2B5EF4-FFF2-40B4-BE49-F238E27FC236}">
                <a16:creationId xmlns:a16="http://schemas.microsoft.com/office/drawing/2014/main" id="{98082A4A-4215-F384-2A66-A4399420FAE0}"/>
              </a:ext>
            </a:extLst>
          </p:cNvPr>
          <p:cNvGrpSpPr/>
          <p:nvPr/>
        </p:nvGrpSpPr>
        <p:grpSpPr>
          <a:xfrm>
            <a:off x="1024619" y="2522129"/>
            <a:ext cx="1189299" cy="675268"/>
            <a:chOff x="1016598" y="2444735"/>
            <a:chExt cx="1189299" cy="675268"/>
          </a:xfrm>
        </p:grpSpPr>
        <p:sp>
          <p:nvSpPr>
            <p:cNvPr id="141" name="四角形: 角を丸くする 140">
              <a:extLst>
                <a:ext uri="{FF2B5EF4-FFF2-40B4-BE49-F238E27FC236}">
                  <a16:creationId xmlns:a16="http://schemas.microsoft.com/office/drawing/2014/main" id="{319073A8-1C24-CB1E-FBDB-706398C4145A}"/>
                </a:ext>
              </a:extLst>
            </p:cNvPr>
            <p:cNvSpPr/>
            <p:nvPr/>
          </p:nvSpPr>
          <p:spPr>
            <a:xfrm>
              <a:off x="1090572" y="2444735"/>
              <a:ext cx="1038347" cy="675268"/>
            </a:xfrm>
            <a:prstGeom prst="roundRect">
              <a:avLst>
                <a:gd name="adj" fmla="val 6061"/>
              </a:avLst>
            </a:prstGeom>
            <a:solidFill>
              <a:schemeClr val="accent5">
                <a:lumMod val="75000"/>
                <a:alpha val="10000"/>
              </a:schemeClr>
            </a:solidFill>
            <a:ln w="57150">
              <a:solidFill>
                <a:schemeClr val="accent5">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2" name="テキスト ボックス 141">
              <a:extLst>
                <a:ext uri="{FF2B5EF4-FFF2-40B4-BE49-F238E27FC236}">
                  <a16:creationId xmlns:a16="http://schemas.microsoft.com/office/drawing/2014/main" id="{0B1B211F-E62D-76C2-F4DC-2B6A852813D9}"/>
                </a:ext>
              </a:extLst>
            </p:cNvPr>
            <p:cNvSpPr txBox="1"/>
            <p:nvPr/>
          </p:nvSpPr>
          <p:spPr>
            <a:xfrm>
              <a:off x="1016598" y="2459204"/>
              <a:ext cx="1189299" cy="646331"/>
            </a:xfrm>
            <a:prstGeom prst="rect">
              <a:avLst/>
            </a:prstGeom>
            <a:noFill/>
            <a:ln>
              <a:noFill/>
            </a:ln>
          </p:spPr>
          <p:txBody>
            <a:bodyPr wrap="square" rtlCol="0">
              <a:spAutoFit/>
            </a:bodyPr>
            <a:lstStyle/>
            <a:p>
              <a:pPr algn="ctr"/>
              <a:r>
                <a:rPr kumimoji="1" lang="ja-JP" altLang="en-US" b="1" dirty="0">
                  <a:latin typeface="+mn-ea"/>
                </a:rPr>
                <a:t>第三者</a:t>
              </a:r>
              <a:endParaRPr kumimoji="1" lang="en-US" altLang="ja-JP" b="1" dirty="0">
                <a:latin typeface="+mn-ea"/>
              </a:endParaRPr>
            </a:p>
            <a:p>
              <a:pPr algn="ctr"/>
              <a:r>
                <a:rPr kumimoji="1" lang="ja-JP" altLang="en-US" b="1" dirty="0">
                  <a:latin typeface="+mn-ea"/>
                </a:rPr>
                <a:t>支援</a:t>
              </a:r>
            </a:p>
          </p:txBody>
        </p:sp>
      </p:grpSp>
      <p:grpSp>
        <p:nvGrpSpPr>
          <p:cNvPr id="65" name="グループ化 64">
            <a:extLst>
              <a:ext uri="{FF2B5EF4-FFF2-40B4-BE49-F238E27FC236}">
                <a16:creationId xmlns:a16="http://schemas.microsoft.com/office/drawing/2014/main" id="{CF77CAAC-A784-2844-6835-B7D2D7F6331F}"/>
              </a:ext>
            </a:extLst>
          </p:cNvPr>
          <p:cNvGrpSpPr/>
          <p:nvPr/>
        </p:nvGrpSpPr>
        <p:grpSpPr>
          <a:xfrm>
            <a:off x="43347" y="5379764"/>
            <a:ext cx="10003974" cy="1173527"/>
            <a:chOff x="-72465" y="2687434"/>
            <a:chExt cx="10003974" cy="1173527"/>
          </a:xfrm>
        </p:grpSpPr>
        <p:sp>
          <p:nvSpPr>
            <p:cNvPr id="52" name="四角形: 角を丸くする 51">
              <a:extLst>
                <a:ext uri="{FF2B5EF4-FFF2-40B4-BE49-F238E27FC236}">
                  <a16:creationId xmlns:a16="http://schemas.microsoft.com/office/drawing/2014/main" id="{D5ED078F-8682-9432-BE8A-8FFD98B0227B}"/>
                </a:ext>
              </a:extLst>
            </p:cNvPr>
            <p:cNvSpPr/>
            <p:nvPr/>
          </p:nvSpPr>
          <p:spPr>
            <a:xfrm>
              <a:off x="1106537" y="2687434"/>
              <a:ext cx="1487912" cy="1158471"/>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53" name="テキスト ボックス 52">
              <a:extLst>
                <a:ext uri="{FF2B5EF4-FFF2-40B4-BE49-F238E27FC236}">
                  <a16:creationId xmlns:a16="http://schemas.microsoft.com/office/drawing/2014/main" id="{E584F46E-9980-46AB-2C9E-54A89C242C35}"/>
                </a:ext>
              </a:extLst>
            </p:cNvPr>
            <p:cNvSpPr txBox="1"/>
            <p:nvPr/>
          </p:nvSpPr>
          <p:spPr>
            <a:xfrm>
              <a:off x="-72465" y="2854644"/>
              <a:ext cx="1279071"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sp>
          <p:nvSpPr>
            <p:cNvPr id="56" name="テキスト ボックス 55">
              <a:extLst>
                <a:ext uri="{FF2B5EF4-FFF2-40B4-BE49-F238E27FC236}">
                  <a16:creationId xmlns:a16="http://schemas.microsoft.com/office/drawing/2014/main" id="{D05C373F-A059-A459-803D-5EB3EDBFFF1A}"/>
                </a:ext>
              </a:extLst>
            </p:cNvPr>
            <p:cNvSpPr txBox="1"/>
            <p:nvPr/>
          </p:nvSpPr>
          <p:spPr>
            <a:xfrm>
              <a:off x="2608364" y="2760654"/>
              <a:ext cx="1487912" cy="369332"/>
            </a:xfrm>
            <a:prstGeom prst="rect">
              <a:avLst/>
            </a:prstGeom>
            <a:noFill/>
          </p:spPr>
          <p:txBody>
            <a:bodyPr wrap="square" rtlCol="0">
              <a:spAutoFit/>
            </a:bodyPr>
            <a:lstStyle/>
            <a:p>
              <a:r>
                <a:rPr kumimoji="1" lang="ja-JP" altLang="en-US" b="1" dirty="0">
                  <a:latin typeface="+mn-ea"/>
                </a:rPr>
                <a:t>資産超過</a:t>
              </a:r>
            </a:p>
          </p:txBody>
        </p:sp>
        <p:sp>
          <p:nvSpPr>
            <p:cNvPr id="57" name="テキスト ボックス 56">
              <a:extLst>
                <a:ext uri="{FF2B5EF4-FFF2-40B4-BE49-F238E27FC236}">
                  <a16:creationId xmlns:a16="http://schemas.microsoft.com/office/drawing/2014/main" id="{969C592A-0BE5-2BE5-CC42-97ACC4705E84}"/>
                </a:ext>
              </a:extLst>
            </p:cNvPr>
            <p:cNvSpPr txBox="1"/>
            <p:nvPr/>
          </p:nvSpPr>
          <p:spPr>
            <a:xfrm>
              <a:off x="2608364" y="3350009"/>
              <a:ext cx="1487912" cy="369332"/>
            </a:xfrm>
            <a:prstGeom prst="rect">
              <a:avLst/>
            </a:prstGeom>
            <a:noFill/>
          </p:spPr>
          <p:txBody>
            <a:bodyPr wrap="square" rtlCol="0">
              <a:spAutoFit/>
            </a:bodyPr>
            <a:lstStyle/>
            <a:p>
              <a:r>
                <a:rPr kumimoji="1" lang="ja-JP" altLang="en-US" b="1" dirty="0">
                  <a:latin typeface="+mn-ea"/>
                </a:rPr>
                <a:t>債務超過</a:t>
              </a:r>
            </a:p>
          </p:txBody>
        </p:sp>
        <p:sp>
          <p:nvSpPr>
            <p:cNvPr id="58" name="テキスト ボックス 57">
              <a:extLst>
                <a:ext uri="{FF2B5EF4-FFF2-40B4-BE49-F238E27FC236}">
                  <a16:creationId xmlns:a16="http://schemas.microsoft.com/office/drawing/2014/main" id="{B47A18AB-D344-29EB-1FC5-1F4542E9124A}"/>
                </a:ext>
              </a:extLst>
            </p:cNvPr>
            <p:cNvSpPr txBox="1"/>
            <p:nvPr/>
          </p:nvSpPr>
          <p:spPr>
            <a:xfrm>
              <a:off x="908998" y="3011995"/>
              <a:ext cx="1910820" cy="677108"/>
            </a:xfrm>
            <a:prstGeom prst="rect">
              <a:avLst/>
            </a:prstGeom>
            <a:noFill/>
          </p:spPr>
          <p:txBody>
            <a:bodyPr wrap="square" rtlCol="0">
              <a:spAutoFit/>
            </a:bodyPr>
            <a:lstStyle/>
            <a:p>
              <a:pPr algn="ctr"/>
              <a:r>
                <a:rPr kumimoji="1" lang="ja-JP" altLang="en-US" sz="2400" b="1" dirty="0">
                  <a:latin typeface="+mn-ea"/>
                </a:rPr>
                <a:t>債務超過</a:t>
              </a:r>
              <a:endParaRPr kumimoji="1" lang="en-US" altLang="ja-JP" sz="2400" b="1" dirty="0">
                <a:latin typeface="+mn-ea"/>
              </a:endParaRPr>
            </a:p>
            <a:p>
              <a:pPr algn="ctr"/>
              <a:r>
                <a:rPr kumimoji="1" lang="ja-JP" altLang="en-US" sz="1400" b="1" dirty="0">
                  <a:latin typeface="+mn-ea"/>
                </a:rPr>
                <a:t>状態か？</a:t>
              </a:r>
            </a:p>
          </p:txBody>
        </p:sp>
        <p:sp>
          <p:nvSpPr>
            <p:cNvPr id="60" name="テキスト ボックス 59">
              <a:extLst>
                <a:ext uri="{FF2B5EF4-FFF2-40B4-BE49-F238E27FC236}">
                  <a16:creationId xmlns:a16="http://schemas.microsoft.com/office/drawing/2014/main" id="{38A57964-6D87-7945-8EF5-3A139E175F50}"/>
                </a:ext>
              </a:extLst>
            </p:cNvPr>
            <p:cNvSpPr txBox="1"/>
            <p:nvPr/>
          </p:nvSpPr>
          <p:spPr>
            <a:xfrm>
              <a:off x="755118" y="2770658"/>
              <a:ext cx="2190750" cy="307777"/>
            </a:xfrm>
            <a:prstGeom prst="rect">
              <a:avLst/>
            </a:prstGeom>
            <a:noFill/>
          </p:spPr>
          <p:txBody>
            <a:bodyPr wrap="square" rtlCol="0">
              <a:spAutoFit/>
            </a:bodyPr>
            <a:lstStyle/>
            <a:p>
              <a:pPr algn="ctr"/>
              <a:r>
                <a:rPr kumimoji="1" lang="ja-JP" altLang="en-US" sz="1400" b="1" dirty="0">
                  <a:latin typeface="+mn-ea"/>
                </a:rPr>
                <a:t>企業の状態は</a:t>
              </a:r>
            </a:p>
          </p:txBody>
        </p:sp>
        <p:sp>
          <p:nvSpPr>
            <p:cNvPr id="61" name="テキスト ボックス 60">
              <a:extLst>
                <a:ext uri="{FF2B5EF4-FFF2-40B4-BE49-F238E27FC236}">
                  <a16:creationId xmlns:a16="http://schemas.microsoft.com/office/drawing/2014/main" id="{2EDA0F44-7A44-831E-9342-5781B0BBF520}"/>
                </a:ext>
              </a:extLst>
            </p:cNvPr>
            <p:cNvSpPr txBox="1"/>
            <p:nvPr/>
          </p:nvSpPr>
          <p:spPr>
            <a:xfrm>
              <a:off x="3675477" y="2689323"/>
              <a:ext cx="6256032" cy="553998"/>
            </a:xfrm>
            <a:prstGeom prst="rect">
              <a:avLst/>
            </a:prstGeom>
            <a:noFill/>
            <a:ln>
              <a:noFill/>
            </a:ln>
          </p:spPr>
          <p:txBody>
            <a:bodyPr wrap="square" rtlCol="0">
              <a:spAutoFit/>
            </a:bodyPr>
            <a:lstStyle/>
            <a:p>
              <a:r>
                <a:rPr kumimoji="1" lang="ja-JP" altLang="en-US" sz="1000" dirty="0">
                  <a:latin typeface="+mn-ea"/>
                </a:rPr>
                <a:t>□　払うものを全て払っても「お金が残る」状態</a:t>
              </a:r>
              <a:endParaRPr kumimoji="1" lang="en-US" altLang="ja-JP" sz="1000" dirty="0">
                <a:latin typeface="+mn-ea"/>
              </a:endParaRPr>
            </a:p>
            <a:p>
              <a:r>
                <a:rPr kumimoji="1" lang="ja-JP" altLang="en-US" sz="1000" dirty="0">
                  <a:latin typeface="+mn-ea"/>
                </a:rPr>
                <a:t>□　</a:t>
              </a:r>
              <a:r>
                <a:rPr kumimoji="1" lang="ja-JP" altLang="en-US" sz="1000" spc="-30" dirty="0">
                  <a:latin typeface="+mn-ea"/>
                </a:rPr>
                <a:t>「資産超過が維持できているうちに」ということが、廃業や第三者支援を進める目安にもなる</a:t>
              </a:r>
              <a:endParaRPr kumimoji="1" lang="en-US" altLang="ja-JP" sz="1000" spc="-30" dirty="0">
                <a:latin typeface="+mn-ea"/>
              </a:endParaRPr>
            </a:p>
            <a:p>
              <a:r>
                <a:rPr kumimoji="1" lang="ja-JP" altLang="en-US" sz="1000" dirty="0">
                  <a:latin typeface="+mn-ea"/>
                </a:rPr>
                <a:t>□　一般論として、一定の時間的猶予もある</a:t>
              </a:r>
              <a:endParaRPr kumimoji="1" lang="en-US" altLang="ja-JP" sz="1000" dirty="0">
                <a:latin typeface="+mn-ea"/>
              </a:endParaRPr>
            </a:p>
          </p:txBody>
        </p:sp>
        <p:sp>
          <p:nvSpPr>
            <p:cNvPr id="62" name="テキスト ボックス 61">
              <a:extLst>
                <a:ext uri="{FF2B5EF4-FFF2-40B4-BE49-F238E27FC236}">
                  <a16:creationId xmlns:a16="http://schemas.microsoft.com/office/drawing/2014/main" id="{55F705AC-FC2C-D88D-30E3-C13AD597524C}"/>
                </a:ext>
              </a:extLst>
            </p:cNvPr>
            <p:cNvSpPr txBox="1"/>
            <p:nvPr/>
          </p:nvSpPr>
          <p:spPr>
            <a:xfrm>
              <a:off x="3675476" y="3306963"/>
              <a:ext cx="6087649" cy="553998"/>
            </a:xfrm>
            <a:prstGeom prst="rect">
              <a:avLst/>
            </a:prstGeom>
            <a:noFill/>
            <a:ln>
              <a:noFill/>
            </a:ln>
          </p:spPr>
          <p:txBody>
            <a:bodyPr wrap="square" rtlCol="0">
              <a:spAutoFit/>
            </a:bodyPr>
            <a:lstStyle/>
            <a:p>
              <a:r>
                <a:rPr kumimoji="1" lang="ja-JP" altLang="en-US" sz="1000" dirty="0">
                  <a:latin typeface="+mn-ea"/>
                </a:rPr>
                <a:t>□　現実的には、法的整理を視野に入れた廃業も視野に入れる必要がある</a:t>
              </a:r>
              <a:endParaRPr kumimoji="1" lang="en-US" altLang="ja-JP" sz="1000" dirty="0">
                <a:latin typeface="+mn-ea"/>
              </a:endParaRPr>
            </a:p>
            <a:p>
              <a:r>
                <a:rPr kumimoji="1" lang="ja-JP" altLang="en-US" sz="1000" dirty="0">
                  <a:latin typeface="+mn-ea"/>
                </a:rPr>
                <a:t>□　</a:t>
              </a:r>
              <a:r>
                <a:rPr kumimoji="1" lang="ja-JP" altLang="en-US" sz="1000" spc="10" dirty="0">
                  <a:latin typeface="+mn-ea"/>
                </a:rPr>
                <a:t>第三者による支援は、債務超過状態を理解した上での関与や、債権放棄を伴う抜本再生の</a:t>
              </a:r>
              <a:endParaRPr kumimoji="1" lang="en-US" altLang="ja-JP" sz="1000" spc="10" dirty="0">
                <a:latin typeface="+mn-ea"/>
              </a:endParaRPr>
            </a:p>
            <a:p>
              <a:r>
                <a:rPr kumimoji="1" lang="ja-JP" altLang="en-US" sz="1000" spc="10" dirty="0">
                  <a:latin typeface="+mn-ea"/>
                </a:rPr>
                <a:t>　　ステージも必要であるため、短期間で簡便に進めていくのは困難を極める</a:t>
              </a:r>
              <a:endParaRPr kumimoji="1" lang="en-US" altLang="ja-JP" sz="1000" spc="10" dirty="0">
                <a:latin typeface="+mn-ea"/>
              </a:endParaRPr>
            </a:p>
          </p:txBody>
        </p:sp>
        <p:cxnSp>
          <p:nvCxnSpPr>
            <p:cNvPr id="64" name="直線コネクタ 63">
              <a:extLst>
                <a:ext uri="{FF2B5EF4-FFF2-40B4-BE49-F238E27FC236}">
                  <a16:creationId xmlns:a16="http://schemas.microsoft.com/office/drawing/2014/main" id="{7E73E733-3DFC-4003-53F3-6056D4976DBF}"/>
                </a:ext>
              </a:extLst>
            </p:cNvPr>
            <p:cNvCxnSpPr>
              <a:cxnSpLocks/>
            </p:cNvCxnSpPr>
            <p:nvPr/>
          </p:nvCxnSpPr>
          <p:spPr>
            <a:xfrm>
              <a:off x="2636448" y="3260083"/>
              <a:ext cx="6516979" cy="22863"/>
            </a:xfrm>
            <a:prstGeom prst="line">
              <a:avLst/>
            </a:prstGeom>
            <a:ln w="4445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71" name="グループ化 70">
            <a:extLst>
              <a:ext uri="{FF2B5EF4-FFF2-40B4-BE49-F238E27FC236}">
                <a16:creationId xmlns:a16="http://schemas.microsoft.com/office/drawing/2014/main" id="{319C35E9-16D4-42E9-0274-009A588D5BFF}"/>
              </a:ext>
            </a:extLst>
          </p:cNvPr>
          <p:cNvGrpSpPr/>
          <p:nvPr/>
        </p:nvGrpSpPr>
        <p:grpSpPr>
          <a:xfrm>
            <a:off x="67643" y="3767501"/>
            <a:ext cx="9835591" cy="1224579"/>
            <a:chOff x="-81991" y="2537557"/>
            <a:chExt cx="9835591" cy="1224579"/>
          </a:xfrm>
        </p:grpSpPr>
        <p:grpSp>
          <p:nvGrpSpPr>
            <p:cNvPr id="68" name="グループ化 67">
              <a:extLst>
                <a:ext uri="{FF2B5EF4-FFF2-40B4-BE49-F238E27FC236}">
                  <a16:creationId xmlns:a16="http://schemas.microsoft.com/office/drawing/2014/main" id="{32A6B8F6-3534-2C06-F55D-17EF033CFB1F}"/>
                </a:ext>
              </a:extLst>
            </p:cNvPr>
            <p:cNvGrpSpPr/>
            <p:nvPr/>
          </p:nvGrpSpPr>
          <p:grpSpPr>
            <a:xfrm>
              <a:off x="-81991" y="2537557"/>
              <a:ext cx="9835591" cy="1224579"/>
              <a:chOff x="-81991" y="1315541"/>
              <a:chExt cx="9835591" cy="1224579"/>
            </a:xfrm>
          </p:grpSpPr>
          <p:sp>
            <p:nvSpPr>
              <p:cNvPr id="42" name="テキスト ボックス 41">
                <a:extLst>
                  <a:ext uri="{FF2B5EF4-FFF2-40B4-BE49-F238E27FC236}">
                    <a16:creationId xmlns:a16="http://schemas.microsoft.com/office/drawing/2014/main" id="{38D86642-9A7A-C8A7-7BD9-E2087BE5CD42}"/>
                  </a:ext>
                </a:extLst>
              </p:cNvPr>
              <p:cNvSpPr txBox="1"/>
              <p:nvPr/>
            </p:nvSpPr>
            <p:spPr>
              <a:xfrm>
                <a:off x="2598838" y="1893789"/>
                <a:ext cx="1094943" cy="646331"/>
              </a:xfrm>
              <a:prstGeom prst="rect">
                <a:avLst/>
              </a:prstGeom>
              <a:noFill/>
            </p:spPr>
            <p:txBody>
              <a:bodyPr wrap="square" rtlCol="0">
                <a:spAutoFit/>
              </a:bodyPr>
              <a:lstStyle/>
              <a:p>
                <a:pPr algn="ctr"/>
                <a:r>
                  <a:rPr kumimoji="1" lang="ja-JP" altLang="en-US" b="1" dirty="0">
                    <a:latin typeface="+mn-ea"/>
                  </a:rPr>
                  <a:t>第三者</a:t>
                </a:r>
                <a:endParaRPr kumimoji="1" lang="en-US" altLang="ja-JP" b="1" dirty="0">
                  <a:latin typeface="+mn-ea"/>
                </a:endParaRPr>
              </a:p>
              <a:p>
                <a:pPr algn="ctr"/>
                <a:r>
                  <a:rPr kumimoji="1" lang="ja-JP" altLang="en-US" b="1" dirty="0">
                    <a:latin typeface="+mn-ea"/>
                  </a:rPr>
                  <a:t>支援</a:t>
                </a:r>
              </a:p>
            </p:txBody>
          </p:sp>
          <p:sp>
            <p:nvSpPr>
              <p:cNvPr id="30" name="四角形: 角を丸くする 29">
                <a:extLst>
                  <a:ext uri="{FF2B5EF4-FFF2-40B4-BE49-F238E27FC236}">
                    <a16:creationId xmlns:a16="http://schemas.microsoft.com/office/drawing/2014/main" id="{09F55A80-91EF-C438-363C-B6DE8414C975}"/>
                  </a:ext>
                </a:extLst>
              </p:cNvPr>
              <p:cNvSpPr/>
              <p:nvPr/>
            </p:nvSpPr>
            <p:spPr>
              <a:xfrm>
                <a:off x="1097011" y="1326352"/>
                <a:ext cx="1487912" cy="1158471"/>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31" name="テキスト ボックス 30">
                <a:extLst>
                  <a:ext uri="{FF2B5EF4-FFF2-40B4-BE49-F238E27FC236}">
                    <a16:creationId xmlns:a16="http://schemas.microsoft.com/office/drawing/2014/main" id="{C69AA8F0-9190-78F0-7025-5F25751A83E2}"/>
                  </a:ext>
                </a:extLst>
              </p:cNvPr>
              <p:cNvSpPr txBox="1"/>
              <p:nvPr/>
            </p:nvSpPr>
            <p:spPr>
              <a:xfrm>
                <a:off x="-81991" y="1493562"/>
                <a:ext cx="1263088"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cxnSp>
            <p:nvCxnSpPr>
              <p:cNvPr id="32" name="直線コネクタ 31">
                <a:extLst>
                  <a:ext uri="{FF2B5EF4-FFF2-40B4-BE49-F238E27FC236}">
                    <a16:creationId xmlns:a16="http://schemas.microsoft.com/office/drawing/2014/main" id="{7019576A-ECA9-B0BA-930C-BC8F3958E3A1}"/>
                  </a:ext>
                </a:extLst>
              </p:cNvPr>
              <p:cNvCxnSpPr>
                <a:cxnSpLocks/>
              </p:cNvCxnSpPr>
              <p:nvPr/>
            </p:nvCxnSpPr>
            <p:spPr>
              <a:xfrm>
                <a:off x="2611514" y="1862211"/>
                <a:ext cx="6516979" cy="22863"/>
              </a:xfrm>
              <a:prstGeom prst="line">
                <a:avLst/>
              </a:prstGeom>
              <a:ln w="4445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C326F420-C79B-D4D4-2F46-DF0C672AF6A4}"/>
                  </a:ext>
                </a:extLst>
              </p:cNvPr>
              <p:cNvSpPr txBox="1"/>
              <p:nvPr/>
            </p:nvSpPr>
            <p:spPr>
              <a:xfrm>
                <a:off x="2598838" y="1399572"/>
                <a:ext cx="1487912" cy="369332"/>
              </a:xfrm>
              <a:prstGeom prst="rect">
                <a:avLst/>
              </a:prstGeom>
              <a:noFill/>
            </p:spPr>
            <p:txBody>
              <a:bodyPr wrap="square" rtlCol="0">
                <a:spAutoFit/>
              </a:bodyPr>
              <a:lstStyle/>
              <a:p>
                <a:r>
                  <a:rPr kumimoji="1" lang="ja-JP" altLang="en-US" b="1" dirty="0">
                    <a:latin typeface="+mn-ea"/>
                  </a:rPr>
                  <a:t>廃業支援</a:t>
                </a:r>
              </a:p>
            </p:txBody>
          </p:sp>
          <p:sp>
            <p:nvSpPr>
              <p:cNvPr id="49" name="テキスト ボックス 48">
                <a:extLst>
                  <a:ext uri="{FF2B5EF4-FFF2-40B4-BE49-F238E27FC236}">
                    <a16:creationId xmlns:a16="http://schemas.microsoft.com/office/drawing/2014/main" id="{652D785A-64EE-1DE4-8497-1A5345D7529B}"/>
                  </a:ext>
                </a:extLst>
              </p:cNvPr>
              <p:cNvSpPr txBox="1"/>
              <p:nvPr/>
            </p:nvSpPr>
            <p:spPr>
              <a:xfrm>
                <a:off x="3665951" y="1315541"/>
                <a:ext cx="6087649" cy="553998"/>
              </a:xfrm>
              <a:prstGeom prst="rect">
                <a:avLst/>
              </a:prstGeom>
              <a:noFill/>
              <a:ln>
                <a:noFill/>
              </a:ln>
            </p:spPr>
            <p:txBody>
              <a:bodyPr wrap="square" rtlCol="0">
                <a:spAutoFit/>
              </a:bodyPr>
              <a:lstStyle/>
              <a:p>
                <a:r>
                  <a:rPr kumimoji="1" lang="ja-JP" altLang="en-US" sz="1000" dirty="0">
                    <a:latin typeface="+mn-ea"/>
                  </a:rPr>
                  <a:t>□　社員の再雇用先の検索や、債務超過状態の場合は弁護士の紹介等</a:t>
                </a:r>
                <a:endParaRPr kumimoji="1" lang="en-US" altLang="ja-JP" sz="1000" dirty="0">
                  <a:latin typeface="+mn-ea"/>
                </a:endParaRPr>
              </a:p>
              <a:p>
                <a:r>
                  <a:rPr kumimoji="1" lang="ja-JP" altLang="en-US" sz="1000" dirty="0">
                    <a:latin typeface="+mn-ea"/>
                  </a:rPr>
                  <a:t>□　廃業支援自体の外部プログラムの紹介（中小企業活性化協議会）</a:t>
                </a:r>
                <a:endParaRPr kumimoji="1" lang="en-US" altLang="ja-JP" sz="1000" dirty="0">
                  <a:latin typeface="+mn-ea"/>
                </a:endParaRPr>
              </a:p>
              <a:p>
                <a:r>
                  <a:rPr kumimoji="1" lang="ja-JP" altLang="en-US" sz="1000" dirty="0">
                    <a:latin typeface="+mn-ea"/>
                  </a:rPr>
                  <a:t>□　清算バランスシートの試算や、顧問税理士等を交えた協議の調整役等</a:t>
                </a:r>
                <a:endParaRPr kumimoji="1" lang="en-US" altLang="ja-JP" sz="1000" dirty="0">
                  <a:latin typeface="+mn-ea"/>
                </a:endParaRPr>
              </a:p>
            </p:txBody>
          </p:sp>
          <p:sp>
            <p:nvSpPr>
              <p:cNvPr id="51" name="テキスト ボックス 50">
                <a:extLst>
                  <a:ext uri="{FF2B5EF4-FFF2-40B4-BE49-F238E27FC236}">
                    <a16:creationId xmlns:a16="http://schemas.microsoft.com/office/drawing/2014/main" id="{AEC28578-6179-9F0C-C813-7B6EE3233E52}"/>
                  </a:ext>
                </a:extLst>
              </p:cNvPr>
              <p:cNvSpPr txBox="1"/>
              <p:nvPr/>
            </p:nvSpPr>
            <p:spPr>
              <a:xfrm>
                <a:off x="3665950" y="1933181"/>
                <a:ext cx="6087649" cy="553998"/>
              </a:xfrm>
              <a:prstGeom prst="rect">
                <a:avLst/>
              </a:prstGeom>
              <a:noFill/>
              <a:ln>
                <a:noFill/>
              </a:ln>
            </p:spPr>
            <p:txBody>
              <a:bodyPr wrap="square" rtlCol="0">
                <a:spAutoFit/>
              </a:bodyPr>
              <a:lstStyle/>
              <a:p>
                <a:r>
                  <a:rPr kumimoji="1" lang="ja-JP" altLang="en-US" sz="1000" dirty="0">
                    <a:latin typeface="+mn-ea"/>
                  </a:rPr>
                  <a:t>□　経営スポンサー等の役割を担ってくれる第三者の検索</a:t>
                </a:r>
                <a:endParaRPr kumimoji="1" lang="en-US" altLang="ja-JP" sz="1000" dirty="0">
                  <a:latin typeface="+mn-ea"/>
                </a:endParaRPr>
              </a:p>
              <a:p>
                <a:r>
                  <a:rPr kumimoji="1" lang="ja-JP" altLang="en-US" sz="1000" dirty="0">
                    <a:latin typeface="+mn-ea"/>
                  </a:rPr>
                  <a:t>□　社内承継や、社員による新会社設立・本業移管等の事業計画支援</a:t>
                </a:r>
                <a:endParaRPr kumimoji="1" lang="en-US" altLang="ja-JP" sz="1000" dirty="0">
                  <a:latin typeface="+mn-ea"/>
                </a:endParaRPr>
              </a:p>
              <a:p>
                <a:r>
                  <a:rPr kumimoji="1" lang="ja-JP" altLang="en-US" sz="1000" dirty="0">
                    <a:latin typeface="+mn-ea"/>
                  </a:rPr>
                  <a:t>□　事業承継等に関する、補助金や支援制度の検索や紹介</a:t>
                </a:r>
                <a:endParaRPr kumimoji="1" lang="en-US" altLang="ja-JP" sz="1000" dirty="0">
                  <a:latin typeface="+mn-ea"/>
                </a:endParaRPr>
              </a:p>
            </p:txBody>
          </p:sp>
        </p:grpSp>
        <p:grpSp>
          <p:nvGrpSpPr>
            <p:cNvPr id="70" name="グループ化 69">
              <a:extLst>
                <a:ext uri="{FF2B5EF4-FFF2-40B4-BE49-F238E27FC236}">
                  <a16:creationId xmlns:a16="http://schemas.microsoft.com/office/drawing/2014/main" id="{CCCAAFCB-0FBB-4FB7-7939-3ECD42238B0D}"/>
                </a:ext>
              </a:extLst>
            </p:cNvPr>
            <p:cNvGrpSpPr/>
            <p:nvPr/>
          </p:nvGrpSpPr>
          <p:grpSpPr>
            <a:xfrm>
              <a:off x="729609" y="2656884"/>
              <a:ext cx="2190750" cy="918445"/>
              <a:chOff x="745592" y="1409576"/>
              <a:chExt cx="2190750" cy="918445"/>
            </a:xfrm>
          </p:grpSpPr>
          <p:sp>
            <p:nvSpPr>
              <p:cNvPr id="44" name="テキスト ボックス 43">
                <a:extLst>
                  <a:ext uri="{FF2B5EF4-FFF2-40B4-BE49-F238E27FC236}">
                    <a16:creationId xmlns:a16="http://schemas.microsoft.com/office/drawing/2014/main" id="{98C677CB-2824-80C4-132F-74C55B78AC67}"/>
                  </a:ext>
                </a:extLst>
              </p:cNvPr>
              <p:cNvSpPr txBox="1"/>
              <p:nvPr/>
            </p:nvSpPr>
            <p:spPr>
              <a:xfrm>
                <a:off x="899472" y="1650913"/>
                <a:ext cx="1910820" cy="677108"/>
              </a:xfrm>
              <a:prstGeom prst="rect">
                <a:avLst/>
              </a:prstGeom>
              <a:noFill/>
            </p:spPr>
            <p:txBody>
              <a:bodyPr wrap="square" rtlCol="0">
                <a:spAutoFit/>
              </a:bodyPr>
              <a:lstStyle/>
              <a:p>
                <a:pPr algn="ctr"/>
                <a:r>
                  <a:rPr kumimoji="1" lang="ja-JP" altLang="en-US" sz="2400" b="1" dirty="0">
                    <a:latin typeface="+mn-ea"/>
                  </a:rPr>
                  <a:t>２種類</a:t>
                </a:r>
                <a:endParaRPr kumimoji="1" lang="en-US" altLang="ja-JP" sz="2400" b="1" dirty="0">
                  <a:latin typeface="+mn-ea"/>
                </a:endParaRPr>
              </a:p>
              <a:p>
                <a:pPr algn="ctr"/>
                <a:r>
                  <a:rPr kumimoji="1" lang="ja-JP" altLang="en-US" sz="1400" b="1" dirty="0">
                    <a:latin typeface="+mn-ea"/>
                  </a:rPr>
                  <a:t>には大別される</a:t>
                </a:r>
              </a:p>
            </p:txBody>
          </p:sp>
          <p:sp>
            <p:nvSpPr>
              <p:cNvPr id="45" name="テキスト ボックス 44">
                <a:extLst>
                  <a:ext uri="{FF2B5EF4-FFF2-40B4-BE49-F238E27FC236}">
                    <a16:creationId xmlns:a16="http://schemas.microsoft.com/office/drawing/2014/main" id="{6E06DA6C-F2B2-9B99-B6AB-10AD97ADEF9A}"/>
                  </a:ext>
                </a:extLst>
              </p:cNvPr>
              <p:cNvSpPr txBox="1"/>
              <p:nvPr/>
            </p:nvSpPr>
            <p:spPr>
              <a:xfrm>
                <a:off x="745592" y="1409576"/>
                <a:ext cx="2190750" cy="307777"/>
              </a:xfrm>
              <a:prstGeom prst="rect">
                <a:avLst/>
              </a:prstGeom>
              <a:noFill/>
            </p:spPr>
            <p:txBody>
              <a:bodyPr wrap="square" rtlCol="0">
                <a:spAutoFit/>
              </a:bodyPr>
              <a:lstStyle/>
              <a:p>
                <a:pPr algn="ctr"/>
                <a:r>
                  <a:rPr kumimoji="1" lang="ja-JP" altLang="en-US" sz="1400" b="1" dirty="0">
                    <a:latin typeface="+mn-ea"/>
                  </a:rPr>
                  <a:t>支援の種類は</a:t>
                </a:r>
              </a:p>
            </p:txBody>
          </p:sp>
        </p:grpSp>
      </p:grpSp>
      <p:grpSp>
        <p:nvGrpSpPr>
          <p:cNvPr id="77" name="グループ化 76">
            <a:extLst>
              <a:ext uri="{FF2B5EF4-FFF2-40B4-BE49-F238E27FC236}">
                <a16:creationId xmlns:a16="http://schemas.microsoft.com/office/drawing/2014/main" id="{02D96551-7A32-0C82-CE0F-AE8742D3CCF9}"/>
              </a:ext>
            </a:extLst>
          </p:cNvPr>
          <p:cNvGrpSpPr/>
          <p:nvPr/>
        </p:nvGrpSpPr>
        <p:grpSpPr>
          <a:xfrm>
            <a:off x="130432" y="1103283"/>
            <a:ext cx="9470767" cy="2392004"/>
            <a:chOff x="85539" y="1640157"/>
            <a:chExt cx="8996546" cy="2312344"/>
          </a:xfrm>
        </p:grpSpPr>
        <p:sp>
          <p:nvSpPr>
            <p:cNvPr id="86" name="正方形/長方形 85">
              <a:extLst>
                <a:ext uri="{FF2B5EF4-FFF2-40B4-BE49-F238E27FC236}">
                  <a16:creationId xmlns:a16="http://schemas.microsoft.com/office/drawing/2014/main" id="{EE2D64BD-3BDF-6DBE-235A-82AE5AB47FB4}"/>
                </a:ext>
              </a:extLst>
            </p:cNvPr>
            <p:cNvSpPr/>
            <p:nvPr/>
          </p:nvSpPr>
          <p:spPr>
            <a:xfrm>
              <a:off x="542925" y="1814405"/>
              <a:ext cx="8539160" cy="2138096"/>
            </a:xfrm>
            <a:prstGeom prst="rect">
              <a:avLst/>
            </a:prstGeom>
            <a:noFill/>
            <a:ln w="4762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7" name="グループ化 86">
              <a:extLst>
                <a:ext uri="{FF2B5EF4-FFF2-40B4-BE49-F238E27FC236}">
                  <a16:creationId xmlns:a16="http://schemas.microsoft.com/office/drawing/2014/main" id="{D739CE4C-FA40-0FB1-A3D5-7F9A3240034B}"/>
                </a:ext>
              </a:extLst>
            </p:cNvPr>
            <p:cNvGrpSpPr/>
            <p:nvPr/>
          </p:nvGrpSpPr>
          <p:grpSpPr>
            <a:xfrm>
              <a:off x="85539" y="1640157"/>
              <a:ext cx="876198" cy="792000"/>
              <a:chOff x="470446" y="1667124"/>
              <a:chExt cx="876198" cy="792000"/>
            </a:xfrm>
          </p:grpSpPr>
          <p:sp>
            <p:nvSpPr>
              <p:cNvPr id="89" name="楕円 88">
                <a:extLst>
                  <a:ext uri="{FF2B5EF4-FFF2-40B4-BE49-F238E27FC236}">
                    <a16:creationId xmlns:a16="http://schemas.microsoft.com/office/drawing/2014/main" id="{C7C587D8-9705-0726-2F33-D935C2FD061F}"/>
                  </a:ext>
                </a:extLst>
              </p:cNvPr>
              <p:cNvSpPr/>
              <p:nvPr/>
            </p:nvSpPr>
            <p:spPr>
              <a:xfrm>
                <a:off x="510893" y="1667124"/>
                <a:ext cx="792000" cy="792000"/>
              </a:xfrm>
              <a:prstGeom prst="ellipse">
                <a:avLst/>
              </a:prstGeom>
              <a:solidFill>
                <a:schemeClr val="bg1"/>
              </a:solidFill>
              <a:ln w="44450">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a:extLst>
                  <a:ext uri="{FF2B5EF4-FFF2-40B4-BE49-F238E27FC236}">
                    <a16:creationId xmlns:a16="http://schemas.microsoft.com/office/drawing/2014/main" id="{8B0E882E-B039-9379-A1EA-83DE93B10248}"/>
                  </a:ext>
                </a:extLst>
              </p:cNvPr>
              <p:cNvSpPr txBox="1"/>
              <p:nvPr/>
            </p:nvSpPr>
            <p:spPr>
              <a:xfrm>
                <a:off x="470446" y="1742031"/>
                <a:ext cx="865694" cy="338554"/>
              </a:xfrm>
              <a:prstGeom prst="rect">
                <a:avLst/>
              </a:prstGeom>
              <a:noFill/>
            </p:spPr>
            <p:txBody>
              <a:bodyPr wrap="square" rtlCol="0">
                <a:spAutoFit/>
              </a:bodyPr>
              <a:lstStyle/>
              <a:p>
                <a:pPr algn="ctr"/>
                <a:r>
                  <a:rPr kumimoji="1" lang="ja-JP" altLang="en-US" sz="800" b="1" dirty="0">
                    <a:latin typeface="+mn-ea"/>
                  </a:rPr>
                  <a:t>支援困難</a:t>
                </a:r>
                <a:endParaRPr kumimoji="1" lang="en-US" altLang="ja-JP" sz="800" b="1" dirty="0">
                  <a:latin typeface="+mn-ea"/>
                </a:endParaRPr>
              </a:p>
              <a:p>
                <a:pPr algn="ctr"/>
                <a:r>
                  <a:rPr kumimoji="1" lang="ja-JP" altLang="en-US" sz="800" b="1" dirty="0">
                    <a:latin typeface="+mn-ea"/>
                  </a:rPr>
                  <a:t>企業への</a:t>
                </a:r>
              </a:p>
            </p:txBody>
          </p:sp>
          <p:sp>
            <p:nvSpPr>
              <p:cNvPr id="91" name="テキスト ボックス 90">
                <a:extLst>
                  <a:ext uri="{FF2B5EF4-FFF2-40B4-BE49-F238E27FC236}">
                    <a16:creationId xmlns:a16="http://schemas.microsoft.com/office/drawing/2014/main" id="{05FAE626-43DA-6A0A-4CCB-BB0667C824D1}"/>
                  </a:ext>
                </a:extLst>
              </p:cNvPr>
              <p:cNvSpPr txBox="1"/>
              <p:nvPr/>
            </p:nvSpPr>
            <p:spPr>
              <a:xfrm>
                <a:off x="480950" y="1990792"/>
                <a:ext cx="865694" cy="369332"/>
              </a:xfrm>
              <a:prstGeom prst="rect">
                <a:avLst/>
              </a:prstGeom>
              <a:noFill/>
            </p:spPr>
            <p:txBody>
              <a:bodyPr wrap="square" rtlCol="0">
                <a:spAutoFit/>
              </a:bodyPr>
              <a:lstStyle/>
              <a:p>
                <a:pPr algn="ctr"/>
                <a:r>
                  <a:rPr kumimoji="1" lang="ja-JP" altLang="en-US" b="1" dirty="0">
                    <a:latin typeface="+mn-ea"/>
                  </a:rPr>
                  <a:t>入口</a:t>
                </a:r>
              </a:p>
            </p:txBody>
          </p:sp>
        </p:grpSp>
      </p:grpSp>
      <p:sp>
        <p:nvSpPr>
          <p:cNvPr id="145" name="矢印: 右 144">
            <a:extLst>
              <a:ext uri="{FF2B5EF4-FFF2-40B4-BE49-F238E27FC236}">
                <a16:creationId xmlns:a16="http://schemas.microsoft.com/office/drawing/2014/main" id="{BD09194E-4BC1-3A40-189F-3C2ACE339DD1}"/>
              </a:ext>
            </a:extLst>
          </p:cNvPr>
          <p:cNvSpPr/>
          <p:nvPr/>
        </p:nvSpPr>
        <p:spPr>
          <a:xfrm>
            <a:off x="2239823" y="2041563"/>
            <a:ext cx="479734" cy="644680"/>
          </a:xfrm>
          <a:prstGeom prst="rightArrow">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四角形: 角を丸くする 145">
            <a:extLst>
              <a:ext uri="{FF2B5EF4-FFF2-40B4-BE49-F238E27FC236}">
                <a16:creationId xmlns:a16="http://schemas.microsoft.com/office/drawing/2014/main" id="{A2ECD5D2-9AA2-EEB3-53F2-3CA63041DCE8}"/>
              </a:ext>
            </a:extLst>
          </p:cNvPr>
          <p:cNvSpPr/>
          <p:nvPr/>
        </p:nvSpPr>
        <p:spPr>
          <a:xfrm>
            <a:off x="2809270" y="1842598"/>
            <a:ext cx="1081085" cy="971100"/>
          </a:xfrm>
          <a:prstGeom prst="roundRect">
            <a:avLst>
              <a:gd name="adj" fmla="val 6061"/>
            </a:avLst>
          </a:prstGeom>
          <a:solidFill>
            <a:srgbClr val="92D050">
              <a:alpha val="10000"/>
            </a:srgbClr>
          </a:solidFill>
          <a:ln w="66675">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8" name="テキスト ボックス 147">
            <a:extLst>
              <a:ext uri="{FF2B5EF4-FFF2-40B4-BE49-F238E27FC236}">
                <a16:creationId xmlns:a16="http://schemas.microsoft.com/office/drawing/2014/main" id="{E6F42B34-85ED-0ED6-E4BE-2FF24AE28E0E}"/>
              </a:ext>
            </a:extLst>
          </p:cNvPr>
          <p:cNvSpPr txBox="1"/>
          <p:nvPr/>
        </p:nvSpPr>
        <p:spPr>
          <a:xfrm>
            <a:off x="2728547" y="2075778"/>
            <a:ext cx="1238250" cy="461665"/>
          </a:xfrm>
          <a:prstGeom prst="rect">
            <a:avLst/>
          </a:prstGeom>
          <a:noFill/>
        </p:spPr>
        <p:txBody>
          <a:bodyPr wrap="square" rtlCol="0">
            <a:spAutoFit/>
          </a:bodyPr>
          <a:lstStyle/>
          <a:p>
            <a:pPr algn="ctr"/>
            <a:r>
              <a:rPr kumimoji="1" lang="ja-JP" altLang="en-US" sz="2400" b="1" dirty="0">
                <a:latin typeface="+mn-ea"/>
              </a:rPr>
              <a:t>前に</a:t>
            </a:r>
            <a:endParaRPr kumimoji="1" lang="en-US" altLang="ja-JP" sz="2400" b="1" dirty="0">
              <a:latin typeface="+mn-ea"/>
            </a:endParaRPr>
          </a:p>
        </p:txBody>
      </p:sp>
      <p:sp>
        <p:nvSpPr>
          <p:cNvPr id="149" name="テキスト ボックス 148">
            <a:extLst>
              <a:ext uri="{FF2B5EF4-FFF2-40B4-BE49-F238E27FC236}">
                <a16:creationId xmlns:a16="http://schemas.microsoft.com/office/drawing/2014/main" id="{63985F8E-BC24-D419-3732-282B4EF756B5}"/>
              </a:ext>
            </a:extLst>
          </p:cNvPr>
          <p:cNvSpPr txBox="1"/>
          <p:nvPr/>
        </p:nvSpPr>
        <p:spPr>
          <a:xfrm>
            <a:off x="2771412" y="2497599"/>
            <a:ext cx="1143000" cy="261610"/>
          </a:xfrm>
          <a:prstGeom prst="rect">
            <a:avLst/>
          </a:prstGeom>
          <a:noFill/>
        </p:spPr>
        <p:txBody>
          <a:bodyPr wrap="square" rtlCol="0">
            <a:spAutoFit/>
          </a:bodyPr>
          <a:lstStyle/>
          <a:p>
            <a:pPr algn="ctr"/>
            <a:r>
              <a:rPr kumimoji="1" lang="ja-JP" altLang="en-US" sz="1100" b="1" dirty="0">
                <a:latin typeface="+mn-ea"/>
              </a:rPr>
              <a:t>に必要なこと</a:t>
            </a:r>
          </a:p>
        </p:txBody>
      </p:sp>
      <p:sp>
        <p:nvSpPr>
          <p:cNvPr id="150" name="テキスト ボックス 149">
            <a:extLst>
              <a:ext uri="{FF2B5EF4-FFF2-40B4-BE49-F238E27FC236}">
                <a16:creationId xmlns:a16="http://schemas.microsoft.com/office/drawing/2014/main" id="{E7A100B9-A400-BCB3-A999-A0BA904F91BF}"/>
              </a:ext>
            </a:extLst>
          </p:cNvPr>
          <p:cNvSpPr txBox="1"/>
          <p:nvPr/>
        </p:nvSpPr>
        <p:spPr>
          <a:xfrm>
            <a:off x="2258975" y="1886838"/>
            <a:ext cx="2190750" cy="261610"/>
          </a:xfrm>
          <a:prstGeom prst="rect">
            <a:avLst/>
          </a:prstGeom>
          <a:noFill/>
        </p:spPr>
        <p:txBody>
          <a:bodyPr wrap="square" rtlCol="0">
            <a:spAutoFit/>
          </a:bodyPr>
          <a:lstStyle/>
          <a:p>
            <a:pPr algn="ctr"/>
            <a:r>
              <a:rPr kumimoji="1" lang="ja-JP" altLang="en-US" sz="1100" b="1" dirty="0">
                <a:latin typeface="+mn-ea"/>
              </a:rPr>
              <a:t>具体化の</a:t>
            </a:r>
          </a:p>
        </p:txBody>
      </p:sp>
      <p:sp>
        <p:nvSpPr>
          <p:cNvPr id="151" name="矢印: 右 150">
            <a:extLst>
              <a:ext uri="{FF2B5EF4-FFF2-40B4-BE49-F238E27FC236}">
                <a16:creationId xmlns:a16="http://schemas.microsoft.com/office/drawing/2014/main" id="{583863EE-F873-4199-3FA8-1339CFAEF23F}"/>
              </a:ext>
            </a:extLst>
          </p:cNvPr>
          <p:cNvSpPr/>
          <p:nvPr/>
        </p:nvSpPr>
        <p:spPr>
          <a:xfrm>
            <a:off x="4001520" y="2062827"/>
            <a:ext cx="479734" cy="644680"/>
          </a:xfrm>
          <a:prstGeom prst="rightArrow">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3" name="グループ化 162">
            <a:extLst>
              <a:ext uri="{FF2B5EF4-FFF2-40B4-BE49-F238E27FC236}">
                <a16:creationId xmlns:a16="http://schemas.microsoft.com/office/drawing/2014/main" id="{6A831909-9A83-90DF-A001-EFAFD04B4010}"/>
              </a:ext>
            </a:extLst>
          </p:cNvPr>
          <p:cNvGrpSpPr/>
          <p:nvPr/>
        </p:nvGrpSpPr>
        <p:grpSpPr>
          <a:xfrm>
            <a:off x="3341368" y="1379620"/>
            <a:ext cx="6113515" cy="1967246"/>
            <a:chOff x="3314598" y="1380280"/>
            <a:chExt cx="6113515" cy="1967246"/>
          </a:xfrm>
        </p:grpSpPr>
        <p:grpSp>
          <p:nvGrpSpPr>
            <p:cNvPr id="155" name="グループ化 154">
              <a:extLst>
                <a:ext uri="{FF2B5EF4-FFF2-40B4-BE49-F238E27FC236}">
                  <a16:creationId xmlns:a16="http://schemas.microsoft.com/office/drawing/2014/main" id="{14E9B69E-768C-225C-7CAF-A8FDD91A793E}"/>
                </a:ext>
              </a:extLst>
            </p:cNvPr>
            <p:cNvGrpSpPr/>
            <p:nvPr/>
          </p:nvGrpSpPr>
          <p:grpSpPr>
            <a:xfrm>
              <a:off x="3314598" y="1380280"/>
              <a:ext cx="6113514" cy="1967246"/>
              <a:chOff x="1851038" y="4413803"/>
              <a:chExt cx="2320609" cy="2205934"/>
            </a:xfrm>
          </p:grpSpPr>
          <p:sp>
            <p:nvSpPr>
              <p:cNvPr id="156" name="四角形: 角を丸くする 155">
                <a:extLst>
                  <a:ext uri="{FF2B5EF4-FFF2-40B4-BE49-F238E27FC236}">
                    <a16:creationId xmlns:a16="http://schemas.microsoft.com/office/drawing/2014/main" id="{9CE9261A-3445-FF3A-F34F-6266726339E8}"/>
                  </a:ext>
                </a:extLst>
              </p:cNvPr>
              <p:cNvSpPr/>
              <p:nvPr/>
            </p:nvSpPr>
            <p:spPr>
              <a:xfrm>
                <a:off x="2359586" y="4413803"/>
                <a:ext cx="1812061" cy="2205934"/>
              </a:xfrm>
              <a:prstGeom prst="roundRect">
                <a:avLst>
                  <a:gd name="adj" fmla="val 6061"/>
                </a:avLst>
              </a:prstGeom>
              <a:solidFill>
                <a:schemeClr val="bg1"/>
              </a:solidFill>
              <a:ln w="476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7" name="テキスト ボックス 156">
                <a:extLst>
                  <a:ext uri="{FF2B5EF4-FFF2-40B4-BE49-F238E27FC236}">
                    <a16:creationId xmlns:a16="http://schemas.microsoft.com/office/drawing/2014/main" id="{BDB6C96E-2F54-568C-AF14-301CC8436DEB}"/>
                  </a:ext>
                </a:extLst>
              </p:cNvPr>
              <p:cNvSpPr txBox="1"/>
              <p:nvPr/>
            </p:nvSpPr>
            <p:spPr>
              <a:xfrm>
                <a:off x="1851038" y="4464244"/>
                <a:ext cx="1597704" cy="293351"/>
              </a:xfrm>
              <a:prstGeom prst="rect">
                <a:avLst/>
              </a:prstGeom>
              <a:noFill/>
            </p:spPr>
            <p:txBody>
              <a:bodyPr wrap="square" rtlCol="0">
                <a:spAutoFit/>
              </a:bodyPr>
              <a:lstStyle/>
              <a:p>
                <a:pPr algn="ctr"/>
                <a:r>
                  <a:rPr kumimoji="1" lang="ja-JP" altLang="en-US" sz="1100" b="1" dirty="0">
                    <a:latin typeface="+mn-ea"/>
                  </a:rPr>
                  <a:t>経営者自身に対して</a:t>
                </a:r>
                <a:endParaRPr kumimoji="1" lang="en-US" altLang="ja-JP" sz="700" b="1" dirty="0">
                  <a:latin typeface="+mn-ea"/>
                </a:endParaRPr>
              </a:p>
            </p:txBody>
          </p:sp>
        </p:grpSp>
        <p:sp>
          <p:nvSpPr>
            <p:cNvPr id="159" name="テキスト ボックス 158">
              <a:extLst>
                <a:ext uri="{FF2B5EF4-FFF2-40B4-BE49-F238E27FC236}">
                  <a16:creationId xmlns:a16="http://schemas.microsoft.com/office/drawing/2014/main" id="{E1882A00-F73C-40EA-C737-DFA34838005C}"/>
                </a:ext>
              </a:extLst>
            </p:cNvPr>
            <p:cNvSpPr txBox="1"/>
            <p:nvPr/>
          </p:nvSpPr>
          <p:spPr>
            <a:xfrm>
              <a:off x="4512668" y="1629340"/>
              <a:ext cx="4352402" cy="400110"/>
            </a:xfrm>
            <a:prstGeom prst="rect">
              <a:avLst/>
            </a:prstGeom>
            <a:noFill/>
          </p:spPr>
          <p:txBody>
            <a:bodyPr wrap="square" rtlCol="0">
              <a:spAutoFit/>
            </a:bodyPr>
            <a:lstStyle/>
            <a:p>
              <a:pPr algn="ctr"/>
              <a:r>
                <a:rPr kumimoji="1" lang="ja-JP" altLang="en-US" sz="2000" b="1" dirty="0">
                  <a:latin typeface="+mn-ea"/>
                </a:rPr>
                <a:t>「どうなっていくか？」</a:t>
              </a:r>
              <a:r>
                <a:rPr kumimoji="1" lang="ja-JP" altLang="en-US" sz="1100" b="1" dirty="0">
                  <a:latin typeface="+mn-ea"/>
                </a:rPr>
                <a:t>の説明が</a:t>
              </a:r>
              <a:r>
                <a:rPr kumimoji="1" lang="ja-JP" altLang="en-US" sz="2000" b="1" dirty="0">
                  <a:latin typeface="+mn-ea"/>
                </a:rPr>
                <a:t>重要</a:t>
              </a:r>
              <a:endParaRPr kumimoji="1" lang="en-US" altLang="ja-JP" sz="2400" b="1" dirty="0">
                <a:latin typeface="+mn-ea"/>
              </a:endParaRPr>
            </a:p>
          </p:txBody>
        </p:sp>
        <p:cxnSp>
          <p:nvCxnSpPr>
            <p:cNvPr id="161" name="直線コネクタ 160">
              <a:extLst>
                <a:ext uri="{FF2B5EF4-FFF2-40B4-BE49-F238E27FC236}">
                  <a16:creationId xmlns:a16="http://schemas.microsoft.com/office/drawing/2014/main" id="{12D919D8-1ACF-DB27-95B6-3AF5EAEA343A}"/>
                </a:ext>
              </a:extLst>
            </p:cNvPr>
            <p:cNvCxnSpPr/>
            <p:nvPr/>
          </p:nvCxnSpPr>
          <p:spPr>
            <a:xfrm>
              <a:off x="4781550" y="2001965"/>
              <a:ext cx="4526867" cy="0"/>
            </a:xfrm>
            <a:prstGeom prst="line">
              <a:avLst/>
            </a:prstGeom>
            <a:ln w="158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a:extLst>
                <a:ext uri="{FF2B5EF4-FFF2-40B4-BE49-F238E27FC236}">
                  <a16:creationId xmlns:a16="http://schemas.microsoft.com/office/drawing/2014/main" id="{BAB2B3D7-B18D-65F7-CBA0-7D59FD628DA6}"/>
                </a:ext>
              </a:extLst>
            </p:cNvPr>
            <p:cNvSpPr txBox="1"/>
            <p:nvPr/>
          </p:nvSpPr>
          <p:spPr>
            <a:xfrm>
              <a:off x="4706727" y="2087750"/>
              <a:ext cx="4721386" cy="1169551"/>
            </a:xfrm>
            <a:prstGeom prst="rect">
              <a:avLst/>
            </a:prstGeom>
            <a:noFill/>
            <a:ln>
              <a:noFill/>
            </a:ln>
          </p:spPr>
          <p:txBody>
            <a:bodyPr wrap="square" rtlCol="0">
              <a:spAutoFit/>
            </a:bodyPr>
            <a:lstStyle/>
            <a:p>
              <a:r>
                <a:rPr kumimoji="1" lang="ja-JP" altLang="en-US" sz="1000" dirty="0">
                  <a:latin typeface="+mn-ea"/>
                </a:rPr>
                <a:t>□　特に廃業の場合、自分の財産（特に自宅）等がどのように取り扱われるか</a:t>
              </a:r>
              <a:endParaRPr kumimoji="1" lang="en-US" altLang="ja-JP" sz="1000" dirty="0">
                <a:latin typeface="+mn-ea"/>
              </a:endParaRPr>
            </a:p>
            <a:p>
              <a:r>
                <a:rPr kumimoji="1" lang="ja-JP" altLang="en-US" sz="1000" dirty="0">
                  <a:latin typeface="+mn-ea"/>
                </a:rPr>
                <a:t>　　の想像がつかず、決断が先送りになるケースも多い</a:t>
              </a:r>
              <a:endParaRPr kumimoji="1" lang="en-US" altLang="ja-JP" sz="1000" dirty="0">
                <a:latin typeface="+mn-ea"/>
              </a:endParaRPr>
            </a:p>
            <a:p>
              <a:r>
                <a:rPr kumimoji="1" lang="ja-JP" altLang="en-US" sz="1000" dirty="0">
                  <a:latin typeface="+mn-ea"/>
                </a:rPr>
                <a:t>□　</a:t>
              </a:r>
              <a:r>
                <a:rPr kumimoji="1" lang="ja-JP" altLang="en-US" sz="1000" spc="-30" dirty="0">
                  <a:latin typeface="+mn-ea"/>
                </a:rPr>
                <a:t>第三者支援（承継を含む）の場合でも、例えば、代表者個人が会社に貸して　</a:t>
              </a:r>
              <a:endParaRPr kumimoji="1" lang="en-US" altLang="ja-JP" sz="1000" spc="-30" dirty="0">
                <a:latin typeface="+mn-ea"/>
              </a:endParaRPr>
            </a:p>
            <a:p>
              <a:r>
                <a:rPr kumimoji="1" lang="ja-JP" altLang="en-US" sz="1000" spc="-30" dirty="0">
                  <a:latin typeface="+mn-ea"/>
                </a:rPr>
                <a:t>　　</a:t>
              </a:r>
              <a:r>
                <a:rPr kumimoji="1" lang="ja-JP" altLang="en-US" sz="1000" dirty="0">
                  <a:latin typeface="+mn-ea"/>
                </a:rPr>
                <a:t>いる土地や建物の扱い等の見通しにも関心がある</a:t>
              </a:r>
              <a:endParaRPr kumimoji="1" lang="en-US" altLang="ja-JP" sz="1000" dirty="0">
                <a:latin typeface="+mn-ea"/>
              </a:endParaRPr>
            </a:p>
            <a:p>
              <a:r>
                <a:rPr kumimoji="1" lang="ja-JP" altLang="en-US" sz="1000" dirty="0">
                  <a:latin typeface="+mn-ea"/>
                </a:rPr>
                <a:t>□　入口段階では、一般論としての解説になっても、経営者自身やその財産の</a:t>
              </a:r>
              <a:endParaRPr kumimoji="1" lang="en-US" altLang="ja-JP" sz="1000" dirty="0">
                <a:latin typeface="+mn-ea"/>
              </a:endParaRPr>
            </a:p>
            <a:p>
              <a:r>
                <a:rPr kumimoji="1" lang="ja-JP" altLang="en-US" sz="1000" dirty="0">
                  <a:latin typeface="+mn-ea"/>
                </a:rPr>
                <a:t>　　今後の扱われ方の概略の説明は必要</a:t>
              </a:r>
              <a:endParaRPr kumimoji="1" lang="en-US" altLang="ja-JP" sz="1000" dirty="0">
                <a:latin typeface="+mn-ea"/>
              </a:endParaRPr>
            </a:p>
            <a:p>
              <a:r>
                <a:rPr kumimoji="1" lang="ja-JP" altLang="en-US" sz="1000" dirty="0">
                  <a:latin typeface="+mn-ea"/>
                </a:rPr>
                <a:t>□　経営者保証ガイドラインの説明等も改めて入口でしておくとよい</a:t>
              </a:r>
              <a:endParaRPr kumimoji="1" lang="en-US" altLang="ja-JP" sz="1000" dirty="0">
                <a:latin typeface="+mn-ea"/>
              </a:endParaRPr>
            </a:p>
          </p:txBody>
        </p:sp>
      </p:grpSp>
      <p:sp>
        <p:nvSpPr>
          <p:cNvPr id="11" name="スライド番号プレースホルダー 1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70</a:t>
            </a:fld>
            <a:endParaRPr kumimoji="1" lang="ja-JP" altLang="en-US"/>
          </a:p>
        </p:txBody>
      </p:sp>
      <p:sp>
        <p:nvSpPr>
          <p:cNvPr id="63" name="正方形/長方形 62">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7" name="テキスト ボックス 66">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４</a:t>
            </a:r>
            <a:endParaRPr kumimoji="1" lang="ja-JP" altLang="en-US" sz="2800" b="1" u="sng" dirty="0">
              <a:latin typeface="+mn-ea"/>
            </a:endParaRPr>
          </a:p>
        </p:txBody>
      </p:sp>
      <p:cxnSp>
        <p:nvCxnSpPr>
          <p:cNvPr id="69" name="直線コネクタ 68">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経営改善が難しい企業の支援 ②</a:t>
            </a:r>
            <a:endParaRPr kumimoji="1" lang="en-US" altLang="ja-JP" b="1" dirty="0">
              <a:latin typeface="+mn-ea"/>
            </a:endParaRPr>
          </a:p>
        </p:txBody>
      </p:sp>
      <p:sp>
        <p:nvSpPr>
          <p:cNvPr id="74" name="テキスト ボックス 73">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企業価値の棄損の度合い、後継者不在、人材不足、代表者の意思等、様々な理由から、経営改善が様々な理由で難しい企業もあり、そのような企業等への支援についてのポイントをまとめます。</a:t>
            </a:r>
            <a:endParaRPr kumimoji="1" lang="en-US" altLang="ja-JP" sz="1000" dirty="0"/>
          </a:p>
        </p:txBody>
      </p:sp>
      <p:cxnSp>
        <p:nvCxnSpPr>
          <p:cNvPr id="75" name="直線コネクタ 74">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5C947334-549F-5DE6-399B-AB6B7785A5B6}"/>
              </a:ext>
            </a:extLst>
          </p:cNvPr>
          <p:cNvCxnSpPr>
            <a:cxnSpLocks/>
          </p:cNvCxnSpPr>
          <p:nvPr/>
        </p:nvCxnSpPr>
        <p:spPr>
          <a:xfrm>
            <a:off x="93000" y="3638825"/>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66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グループ化 88">
            <a:extLst>
              <a:ext uri="{FF2B5EF4-FFF2-40B4-BE49-F238E27FC236}">
                <a16:creationId xmlns:a16="http://schemas.microsoft.com/office/drawing/2014/main" id="{89D60A11-F264-2E18-70E0-024FFDC617BD}"/>
              </a:ext>
            </a:extLst>
          </p:cNvPr>
          <p:cNvGrpSpPr/>
          <p:nvPr/>
        </p:nvGrpSpPr>
        <p:grpSpPr>
          <a:xfrm>
            <a:off x="143523" y="4955035"/>
            <a:ext cx="9715401" cy="1937754"/>
            <a:chOff x="104959" y="1397056"/>
            <a:chExt cx="9715401" cy="2120622"/>
          </a:xfrm>
        </p:grpSpPr>
        <p:grpSp>
          <p:nvGrpSpPr>
            <p:cNvPr id="82" name="グループ化 81">
              <a:extLst>
                <a:ext uri="{FF2B5EF4-FFF2-40B4-BE49-F238E27FC236}">
                  <a16:creationId xmlns:a16="http://schemas.microsoft.com/office/drawing/2014/main" id="{E294BD76-57CF-20F4-0423-5DB2ED119E51}"/>
                </a:ext>
              </a:extLst>
            </p:cNvPr>
            <p:cNvGrpSpPr/>
            <p:nvPr/>
          </p:nvGrpSpPr>
          <p:grpSpPr>
            <a:xfrm>
              <a:off x="104959" y="1397056"/>
              <a:ext cx="9445041" cy="1159508"/>
              <a:chOff x="0" y="1301806"/>
              <a:chExt cx="9445041" cy="1159508"/>
            </a:xfrm>
          </p:grpSpPr>
          <p:sp>
            <p:nvSpPr>
              <p:cNvPr id="78" name="矢印: 右 77">
                <a:extLst>
                  <a:ext uri="{FF2B5EF4-FFF2-40B4-BE49-F238E27FC236}">
                    <a16:creationId xmlns:a16="http://schemas.microsoft.com/office/drawing/2014/main" id="{3D7D7DA5-42F1-2630-3479-FD4FB56A5EF3}"/>
                  </a:ext>
                </a:extLst>
              </p:cNvPr>
              <p:cNvSpPr/>
              <p:nvPr/>
            </p:nvSpPr>
            <p:spPr>
              <a:xfrm>
                <a:off x="1531831" y="1301807"/>
                <a:ext cx="1005199" cy="1158471"/>
              </a:xfrm>
              <a:prstGeom prst="rightArrow">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2" name="グループ化 71">
                <a:extLst>
                  <a:ext uri="{FF2B5EF4-FFF2-40B4-BE49-F238E27FC236}">
                    <a16:creationId xmlns:a16="http://schemas.microsoft.com/office/drawing/2014/main" id="{C6E8315E-12EF-07A3-6DCB-CC9BB8B91863}"/>
                  </a:ext>
                </a:extLst>
              </p:cNvPr>
              <p:cNvGrpSpPr/>
              <p:nvPr/>
            </p:nvGrpSpPr>
            <p:grpSpPr>
              <a:xfrm>
                <a:off x="0" y="1302843"/>
                <a:ext cx="2222025" cy="1158471"/>
                <a:chOff x="-249345" y="1434625"/>
                <a:chExt cx="2222025" cy="1158471"/>
              </a:xfrm>
            </p:grpSpPr>
            <p:sp>
              <p:nvSpPr>
                <p:cNvPr id="50" name="四角形: 角を丸くする 49">
                  <a:extLst>
                    <a:ext uri="{FF2B5EF4-FFF2-40B4-BE49-F238E27FC236}">
                      <a16:creationId xmlns:a16="http://schemas.microsoft.com/office/drawing/2014/main" id="{5F7C7D07-06A8-98A6-1E38-0F8665EE4D90}"/>
                    </a:ext>
                  </a:extLst>
                </p:cNvPr>
                <p:cNvSpPr/>
                <p:nvPr/>
              </p:nvSpPr>
              <p:spPr>
                <a:xfrm>
                  <a:off x="133349" y="1434625"/>
                  <a:ext cx="1487912"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52" name="テキスト ボックス 51">
                  <a:extLst>
                    <a:ext uri="{FF2B5EF4-FFF2-40B4-BE49-F238E27FC236}">
                      <a16:creationId xmlns:a16="http://schemas.microsoft.com/office/drawing/2014/main" id="{C643A2BC-04EB-1DFF-AF00-1493EA0B1B35}"/>
                    </a:ext>
                  </a:extLst>
                </p:cNvPr>
                <p:cNvSpPr txBox="1"/>
                <p:nvPr/>
              </p:nvSpPr>
              <p:spPr>
                <a:xfrm>
                  <a:off x="-78105" y="1651872"/>
                  <a:ext cx="1910820" cy="707326"/>
                </a:xfrm>
                <a:prstGeom prst="rect">
                  <a:avLst/>
                </a:prstGeom>
                <a:noFill/>
              </p:spPr>
              <p:txBody>
                <a:bodyPr wrap="square" rtlCol="0">
                  <a:spAutoFit/>
                </a:bodyPr>
                <a:lstStyle/>
                <a:p>
                  <a:pPr algn="ctr"/>
                  <a:r>
                    <a:rPr kumimoji="1" lang="ja-JP" altLang="en-US" sz="3600" b="1" dirty="0">
                      <a:latin typeface="+mn-ea"/>
                    </a:rPr>
                    <a:t>直接的</a:t>
                  </a:r>
                </a:p>
              </p:txBody>
            </p:sp>
            <p:sp>
              <p:nvSpPr>
                <p:cNvPr id="53" name="テキスト ボックス 52">
                  <a:extLst>
                    <a:ext uri="{FF2B5EF4-FFF2-40B4-BE49-F238E27FC236}">
                      <a16:creationId xmlns:a16="http://schemas.microsoft.com/office/drawing/2014/main" id="{BA8673AA-EF25-7897-7964-9BEBB9B99696}"/>
                    </a:ext>
                  </a:extLst>
                </p:cNvPr>
                <p:cNvSpPr txBox="1"/>
                <p:nvPr/>
              </p:nvSpPr>
              <p:spPr>
                <a:xfrm>
                  <a:off x="-218070" y="1494856"/>
                  <a:ext cx="2190750" cy="286299"/>
                </a:xfrm>
                <a:prstGeom prst="rect">
                  <a:avLst/>
                </a:prstGeom>
                <a:noFill/>
              </p:spPr>
              <p:txBody>
                <a:bodyPr wrap="square" rtlCol="0">
                  <a:spAutoFit/>
                </a:bodyPr>
                <a:lstStyle/>
                <a:p>
                  <a:pPr algn="ctr"/>
                  <a:r>
                    <a:rPr kumimoji="1" lang="ja-JP" altLang="en-US" sz="1100" b="1" dirty="0">
                      <a:latin typeface="+mn-ea"/>
                    </a:rPr>
                    <a:t>ニーズの</a:t>
                  </a:r>
                </a:p>
              </p:txBody>
            </p:sp>
            <p:sp>
              <p:nvSpPr>
                <p:cNvPr id="54" name="テキスト ボックス 53">
                  <a:extLst>
                    <a:ext uri="{FF2B5EF4-FFF2-40B4-BE49-F238E27FC236}">
                      <a16:creationId xmlns:a16="http://schemas.microsoft.com/office/drawing/2014/main" id="{F14C1441-1C75-2B3B-AA59-0A97BBA1D457}"/>
                    </a:ext>
                  </a:extLst>
                </p:cNvPr>
                <p:cNvSpPr txBox="1"/>
                <p:nvPr/>
              </p:nvSpPr>
              <p:spPr>
                <a:xfrm>
                  <a:off x="-249345" y="2255242"/>
                  <a:ext cx="2190750" cy="286299"/>
                </a:xfrm>
                <a:prstGeom prst="rect">
                  <a:avLst/>
                </a:prstGeom>
                <a:noFill/>
              </p:spPr>
              <p:txBody>
                <a:bodyPr wrap="square" rtlCol="0">
                  <a:spAutoFit/>
                </a:bodyPr>
                <a:lstStyle/>
                <a:p>
                  <a:pPr algn="ctr"/>
                  <a:r>
                    <a:rPr kumimoji="1" lang="ja-JP" altLang="en-US" sz="1100" b="1" dirty="0">
                      <a:latin typeface="+mn-ea"/>
                    </a:rPr>
                    <a:t>把握に努める</a:t>
                  </a:r>
                </a:p>
              </p:txBody>
            </p:sp>
          </p:grpSp>
          <p:grpSp>
            <p:nvGrpSpPr>
              <p:cNvPr id="73" name="グループ化 72">
                <a:extLst>
                  <a:ext uri="{FF2B5EF4-FFF2-40B4-BE49-F238E27FC236}">
                    <a16:creationId xmlns:a16="http://schemas.microsoft.com/office/drawing/2014/main" id="{F6757D55-BD52-753E-AD80-B32714E0A575}"/>
                  </a:ext>
                </a:extLst>
              </p:cNvPr>
              <p:cNvGrpSpPr/>
              <p:nvPr/>
            </p:nvGrpSpPr>
            <p:grpSpPr>
              <a:xfrm>
                <a:off x="1808056" y="1302843"/>
                <a:ext cx="2222025" cy="1158471"/>
                <a:chOff x="1558711" y="1434625"/>
                <a:chExt cx="2222025" cy="1158471"/>
              </a:xfrm>
            </p:grpSpPr>
            <p:sp>
              <p:nvSpPr>
                <p:cNvPr id="55" name="四角形: 角を丸くする 54">
                  <a:extLst>
                    <a:ext uri="{FF2B5EF4-FFF2-40B4-BE49-F238E27FC236}">
                      <a16:creationId xmlns:a16="http://schemas.microsoft.com/office/drawing/2014/main" id="{CA97F0CB-7E07-F251-AC52-A512152D4B19}"/>
                    </a:ext>
                  </a:extLst>
                </p:cNvPr>
                <p:cNvSpPr/>
                <p:nvPr/>
              </p:nvSpPr>
              <p:spPr>
                <a:xfrm>
                  <a:off x="1941405" y="1434625"/>
                  <a:ext cx="1487912"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56" name="テキスト ボックス 55">
                  <a:extLst>
                    <a:ext uri="{FF2B5EF4-FFF2-40B4-BE49-F238E27FC236}">
                      <a16:creationId xmlns:a16="http://schemas.microsoft.com/office/drawing/2014/main" id="{526F49CC-75B5-43DE-842E-CCD18CD4D3D2}"/>
                    </a:ext>
                  </a:extLst>
                </p:cNvPr>
                <p:cNvSpPr txBox="1"/>
                <p:nvPr/>
              </p:nvSpPr>
              <p:spPr>
                <a:xfrm>
                  <a:off x="1729951" y="1651872"/>
                  <a:ext cx="1910820" cy="707326"/>
                </a:xfrm>
                <a:prstGeom prst="rect">
                  <a:avLst/>
                </a:prstGeom>
                <a:noFill/>
              </p:spPr>
              <p:txBody>
                <a:bodyPr wrap="square" rtlCol="0">
                  <a:spAutoFit/>
                </a:bodyPr>
                <a:lstStyle/>
                <a:p>
                  <a:pPr algn="ctr"/>
                  <a:r>
                    <a:rPr kumimoji="1" lang="ja-JP" altLang="en-US" sz="3600" b="1" dirty="0">
                      <a:latin typeface="+mn-ea"/>
                    </a:rPr>
                    <a:t>正確な</a:t>
                  </a:r>
                </a:p>
              </p:txBody>
            </p:sp>
            <p:sp>
              <p:nvSpPr>
                <p:cNvPr id="57" name="テキスト ボックス 56">
                  <a:extLst>
                    <a:ext uri="{FF2B5EF4-FFF2-40B4-BE49-F238E27FC236}">
                      <a16:creationId xmlns:a16="http://schemas.microsoft.com/office/drawing/2014/main" id="{E7A6F88B-1EAE-7CE0-692E-FFFE536C1430}"/>
                    </a:ext>
                  </a:extLst>
                </p:cNvPr>
                <p:cNvSpPr txBox="1"/>
                <p:nvPr/>
              </p:nvSpPr>
              <p:spPr>
                <a:xfrm>
                  <a:off x="1589986" y="1494856"/>
                  <a:ext cx="2190750" cy="286299"/>
                </a:xfrm>
                <a:prstGeom prst="rect">
                  <a:avLst/>
                </a:prstGeom>
                <a:noFill/>
              </p:spPr>
              <p:txBody>
                <a:bodyPr wrap="square" rtlCol="0">
                  <a:spAutoFit/>
                </a:bodyPr>
                <a:lstStyle/>
                <a:p>
                  <a:pPr algn="ctr"/>
                  <a:r>
                    <a:rPr kumimoji="1" lang="ja-JP" altLang="en-US" sz="1100" b="1" dirty="0">
                      <a:latin typeface="+mn-ea"/>
                    </a:rPr>
                    <a:t>ニーズの</a:t>
                  </a:r>
                </a:p>
              </p:txBody>
            </p:sp>
            <p:sp>
              <p:nvSpPr>
                <p:cNvPr id="58" name="テキスト ボックス 57">
                  <a:extLst>
                    <a:ext uri="{FF2B5EF4-FFF2-40B4-BE49-F238E27FC236}">
                      <a16:creationId xmlns:a16="http://schemas.microsoft.com/office/drawing/2014/main" id="{730B6AB2-0E6D-94C0-C58D-0105DF18C911}"/>
                    </a:ext>
                  </a:extLst>
                </p:cNvPr>
                <p:cNvSpPr txBox="1"/>
                <p:nvPr/>
              </p:nvSpPr>
              <p:spPr>
                <a:xfrm>
                  <a:off x="1558711" y="2255242"/>
                  <a:ext cx="2190750" cy="286299"/>
                </a:xfrm>
                <a:prstGeom prst="rect">
                  <a:avLst/>
                </a:prstGeom>
                <a:noFill/>
              </p:spPr>
              <p:txBody>
                <a:bodyPr wrap="square" rtlCol="0">
                  <a:spAutoFit/>
                </a:bodyPr>
                <a:lstStyle/>
                <a:p>
                  <a:pPr algn="ctr"/>
                  <a:r>
                    <a:rPr kumimoji="1" lang="ja-JP" altLang="en-US" sz="1100" b="1" dirty="0">
                      <a:latin typeface="+mn-ea"/>
                    </a:rPr>
                    <a:t>把握に努める</a:t>
                  </a:r>
                </a:p>
              </p:txBody>
            </p:sp>
          </p:grpSp>
          <p:grpSp>
            <p:nvGrpSpPr>
              <p:cNvPr id="75" name="グループ化 74">
                <a:extLst>
                  <a:ext uri="{FF2B5EF4-FFF2-40B4-BE49-F238E27FC236}">
                    <a16:creationId xmlns:a16="http://schemas.microsoft.com/office/drawing/2014/main" id="{6366EDF9-E87B-F8D0-8A88-B9705F740C85}"/>
                  </a:ext>
                </a:extLst>
              </p:cNvPr>
              <p:cNvGrpSpPr/>
              <p:nvPr/>
            </p:nvGrpSpPr>
            <p:grpSpPr>
              <a:xfrm>
                <a:off x="3647387" y="1302841"/>
                <a:ext cx="2212817" cy="1158471"/>
                <a:chOff x="3398042" y="1434623"/>
                <a:chExt cx="2212817" cy="1158471"/>
              </a:xfrm>
            </p:grpSpPr>
            <p:sp>
              <p:nvSpPr>
                <p:cNvPr id="59" name="四角形: 角を丸くする 58">
                  <a:extLst>
                    <a:ext uri="{FF2B5EF4-FFF2-40B4-BE49-F238E27FC236}">
                      <a16:creationId xmlns:a16="http://schemas.microsoft.com/office/drawing/2014/main" id="{771B0148-D70F-0978-AD42-8DB7A3D691DF}"/>
                    </a:ext>
                  </a:extLst>
                </p:cNvPr>
                <p:cNvSpPr/>
                <p:nvPr/>
              </p:nvSpPr>
              <p:spPr>
                <a:xfrm>
                  <a:off x="3749461" y="1434623"/>
                  <a:ext cx="1487912"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60" name="テキスト ボックス 59">
                  <a:extLst>
                    <a:ext uri="{FF2B5EF4-FFF2-40B4-BE49-F238E27FC236}">
                      <a16:creationId xmlns:a16="http://schemas.microsoft.com/office/drawing/2014/main" id="{8598FE64-31E6-9073-42E7-C719826AB2AA}"/>
                    </a:ext>
                  </a:extLst>
                </p:cNvPr>
                <p:cNvSpPr txBox="1"/>
                <p:nvPr/>
              </p:nvSpPr>
              <p:spPr>
                <a:xfrm>
                  <a:off x="3420109" y="1494856"/>
                  <a:ext cx="2190750" cy="286299"/>
                </a:xfrm>
                <a:prstGeom prst="rect">
                  <a:avLst/>
                </a:prstGeom>
                <a:noFill/>
              </p:spPr>
              <p:txBody>
                <a:bodyPr wrap="square" rtlCol="0">
                  <a:spAutoFit/>
                </a:bodyPr>
                <a:lstStyle/>
                <a:p>
                  <a:pPr algn="ctr"/>
                  <a:r>
                    <a:rPr kumimoji="1" lang="ja-JP" altLang="en-US" sz="1100" b="1" dirty="0">
                      <a:latin typeface="+mn-ea"/>
                    </a:rPr>
                    <a:t>ニーズの</a:t>
                  </a:r>
                </a:p>
              </p:txBody>
            </p:sp>
            <p:sp>
              <p:nvSpPr>
                <p:cNvPr id="61" name="テキスト ボックス 60">
                  <a:extLst>
                    <a:ext uri="{FF2B5EF4-FFF2-40B4-BE49-F238E27FC236}">
                      <a16:creationId xmlns:a16="http://schemas.microsoft.com/office/drawing/2014/main" id="{6FFFB61B-62A6-15E4-86EE-280DB7690768}"/>
                    </a:ext>
                  </a:extLst>
                </p:cNvPr>
                <p:cNvSpPr txBox="1"/>
                <p:nvPr/>
              </p:nvSpPr>
              <p:spPr>
                <a:xfrm>
                  <a:off x="3548059" y="1691830"/>
                  <a:ext cx="1910820" cy="572597"/>
                </a:xfrm>
                <a:prstGeom prst="rect">
                  <a:avLst/>
                </a:prstGeom>
                <a:noFill/>
              </p:spPr>
              <p:txBody>
                <a:bodyPr wrap="square" rtlCol="0">
                  <a:spAutoFit/>
                </a:bodyPr>
                <a:lstStyle/>
                <a:p>
                  <a:pPr algn="ctr"/>
                  <a:r>
                    <a:rPr kumimoji="1" lang="ja-JP" altLang="en-US" sz="2800" b="1" dirty="0">
                      <a:latin typeface="+mn-ea"/>
                    </a:rPr>
                    <a:t>許容範囲</a:t>
                  </a:r>
                </a:p>
              </p:txBody>
            </p:sp>
            <p:sp>
              <p:nvSpPr>
                <p:cNvPr id="62" name="テキスト ボックス 61">
                  <a:extLst>
                    <a:ext uri="{FF2B5EF4-FFF2-40B4-BE49-F238E27FC236}">
                      <a16:creationId xmlns:a16="http://schemas.microsoft.com/office/drawing/2014/main" id="{54CA0B04-51E5-644F-2E17-11E4B5CCF47E}"/>
                    </a:ext>
                  </a:extLst>
                </p:cNvPr>
                <p:cNvSpPr txBox="1"/>
                <p:nvPr/>
              </p:nvSpPr>
              <p:spPr>
                <a:xfrm>
                  <a:off x="3398042" y="2235212"/>
                  <a:ext cx="2190750" cy="286299"/>
                </a:xfrm>
                <a:prstGeom prst="rect">
                  <a:avLst/>
                </a:prstGeom>
                <a:noFill/>
              </p:spPr>
              <p:txBody>
                <a:bodyPr wrap="square" rtlCol="0">
                  <a:spAutoFit/>
                </a:bodyPr>
                <a:lstStyle/>
                <a:p>
                  <a:pPr algn="ctr"/>
                  <a:r>
                    <a:rPr kumimoji="1" lang="ja-JP" altLang="en-US" sz="1100" b="1" dirty="0">
                      <a:latin typeface="+mn-ea"/>
                    </a:rPr>
                    <a:t>の把握もする</a:t>
                  </a:r>
                </a:p>
              </p:txBody>
            </p:sp>
          </p:grpSp>
          <p:grpSp>
            <p:nvGrpSpPr>
              <p:cNvPr id="76" name="グループ化 75">
                <a:extLst>
                  <a:ext uri="{FF2B5EF4-FFF2-40B4-BE49-F238E27FC236}">
                    <a16:creationId xmlns:a16="http://schemas.microsoft.com/office/drawing/2014/main" id="{AB7F7785-1632-B19F-54B5-94A14B918934}"/>
                  </a:ext>
                </a:extLst>
              </p:cNvPr>
              <p:cNvGrpSpPr/>
              <p:nvPr/>
            </p:nvGrpSpPr>
            <p:grpSpPr>
              <a:xfrm>
                <a:off x="5424168" y="1302840"/>
                <a:ext cx="2190750" cy="1158471"/>
                <a:chOff x="5174823" y="1434622"/>
                <a:chExt cx="2190750" cy="1158471"/>
              </a:xfrm>
            </p:grpSpPr>
            <p:sp>
              <p:nvSpPr>
                <p:cNvPr id="63" name="四角形: 角を丸くする 62">
                  <a:extLst>
                    <a:ext uri="{FF2B5EF4-FFF2-40B4-BE49-F238E27FC236}">
                      <a16:creationId xmlns:a16="http://schemas.microsoft.com/office/drawing/2014/main" id="{87077E9D-2BEA-F68A-FEC6-81E637FBD886}"/>
                    </a:ext>
                  </a:extLst>
                </p:cNvPr>
                <p:cNvSpPr/>
                <p:nvPr/>
              </p:nvSpPr>
              <p:spPr>
                <a:xfrm>
                  <a:off x="5548309" y="1434622"/>
                  <a:ext cx="1487912"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65" name="テキスト ボックス 64">
                  <a:extLst>
                    <a:ext uri="{FF2B5EF4-FFF2-40B4-BE49-F238E27FC236}">
                      <a16:creationId xmlns:a16="http://schemas.microsoft.com/office/drawing/2014/main" id="{AE94C310-D2AA-6BD9-A7B6-5B959C1E652B}"/>
                    </a:ext>
                  </a:extLst>
                </p:cNvPr>
                <p:cNvSpPr txBox="1"/>
                <p:nvPr/>
              </p:nvSpPr>
              <p:spPr>
                <a:xfrm>
                  <a:off x="5174823" y="1494856"/>
                  <a:ext cx="2190750" cy="286299"/>
                </a:xfrm>
                <a:prstGeom prst="rect">
                  <a:avLst/>
                </a:prstGeom>
                <a:noFill/>
              </p:spPr>
              <p:txBody>
                <a:bodyPr wrap="square" rtlCol="0">
                  <a:spAutoFit/>
                </a:bodyPr>
                <a:lstStyle/>
                <a:p>
                  <a:pPr algn="ctr"/>
                  <a:r>
                    <a:rPr kumimoji="1" lang="ja-JP" altLang="en-US" sz="1100" b="1" dirty="0">
                      <a:latin typeface="+mn-ea"/>
                    </a:rPr>
                    <a:t>アプローチ方法は</a:t>
                  </a:r>
                </a:p>
              </p:txBody>
            </p:sp>
            <p:sp>
              <p:nvSpPr>
                <p:cNvPr id="66" name="テキスト ボックス 65">
                  <a:extLst>
                    <a:ext uri="{FF2B5EF4-FFF2-40B4-BE49-F238E27FC236}">
                      <a16:creationId xmlns:a16="http://schemas.microsoft.com/office/drawing/2014/main" id="{C4DD75D2-8EDE-BF1E-98E1-14BD2C6AE526}"/>
                    </a:ext>
                  </a:extLst>
                </p:cNvPr>
                <p:cNvSpPr txBox="1"/>
                <p:nvPr/>
              </p:nvSpPr>
              <p:spPr>
                <a:xfrm>
                  <a:off x="5352307" y="1651872"/>
                  <a:ext cx="1910820" cy="707326"/>
                </a:xfrm>
                <a:prstGeom prst="rect">
                  <a:avLst/>
                </a:prstGeom>
                <a:noFill/>
              </p:spPr>
              <p:txBody>
                <a:bodyPr wrap="square" rtlCol="0">
                  <a:spAutoFit/>
                </a:bodyPr>
                <a:lstStyle/>
                <a:p>
                  <a:pPr algn="ctr"/>
                  <a:r>
                    <a:rPr kumimoji="1" lang="ja-JP" altLang="en-US" sz="3600" b="1" dirty="0">
                      <a:latin typeface="+mn-ea"/>
                    </a:rPr>
                    <a:t>迅速に</a:t>
                  </a:r>
                </a:p>
              </p:txBody>
            </p:sp>
            <p:sp>
              <p:nvSpPr>
                <p:cNvPr id="67" name="テキスト ボックス 66">
                  <a:extLst>
                    <a:ext uri="{FF2B5EF4-FFF2-40B4-BE49-F238E27FC236}">
                      <a16:creationId xmlns:a16="http://schemas.microsoft.com/office/drawing/2014/main" id="{DC01C876-691D-0BD2-8F3C-D374AA08D516}"/>
                    </a:ext>
                  </a:extLst>
                </p:cNvPr>
                <p:cNvSpPr txBox="1"/>
                <p:nvPr/>
              </p:nvSpPr>
              <p:spPr>
                <a:xfrm>
                  <a:off x="5174823" y="2255242"/>
                  <a:ext cx="2190750" cy="286299"/>
                </a:xfrm>
                <a:prstGeom prst="rect">
                  <a:avLst/>
                </a:prstGeom>
                <a:noFill/>
              </p:spPr>
              <p:txBody>
                <a:bodyPr wrap="square" rtlCol="0">
                  <a:spAutoFit/>
                </a:bodyPr>
                <a:lstStyle/>
                <a:p>
                  <a:pPr algn="ctr"/>
                  <a:r>
                    <a:rPr kumimoji="1" lang="ja-JP" altLang="en-US" sz="1100" b="1" dirty="0">
                      <a:latin typeface="+mn-ea"/>
                    </a:rPr>
                    <a:t>報告をする</a:t>
                  </a:r>
                </a:p>
              </p:txBody>
            </p:sp>
          </p:grpSp>
          <p:grpSp>
            <p:nvGrpSpPr>
              <p:cNvPr id="77" name="グループ化 76">
                <a:extLst>
                  <a:ext uri="{FF2B5EF4-FFF2-40B4-BE49-F238E27FC236}">
                    <a16:creationId xmlns:a16="http://schemas.microsoft.com/office/drawing/2014/main" id="{4F504768-39EA-A22D-1162-A481980F049F}"/>
                  </a:ext>
                </a:extLst>
              </p:cNvPr>
              <p:cNvGrpSpPr/>
              <p:nvPr/>
            </p:nvGrpSpPr>
            <p:grpSpPr>
              <a:xfrm>
                <a:off x="7223016" y="1302839"/>
                <a:ext cx="2222025" cy="1158471"/>
                <a:chOff x="6973671" y="1434621"/>
                <a:chExt cx="2222025" cy="1158471"/>
              </a:xfrm>
            </p:grpSpPr>
            <p:sp>
              <p:nvSpPr>
                <p:cNvPr id="68" name="四角形: 角を丸くする 67">
                  <a:extLst>
                    <a:ext uri="{FF2B5EF4-FFF2-40B4-BE49-F238E27FC236}">
                      <a16:creationId xmlns:a16="http://schemas.microsoft.com/office/drawing/2014/main" id="{0B006310-8285-EC98-A95B-FA8A5CB5F2EB}"/>
                    </a:ext>
                  </a:extLst>
                </p:cNvPr>
                <p:cNvSpPr/>
                <p:nvPr/>
              </p:nvSpPr>
              <p:spPr>
                <a:xfrm>
                  <a:off x="7356365" y="1434621"/>
                  <a:ext cx="1487912"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69" name="テキスト ボックス 68">
                  <a:extLst>
                    <a:ext uri="{FF2B5EF4-FFF2-40B4-BE49-F238E27FC236}">
                      <a16:creationId xmlns:a16="http://schemas.microsoft.com/office/drawing/2014/main" id="{EDEF2FE1-2C5E-3487-7C94-45A82202895A}"/>
                    </a:ext>
                  </a:extLst>
                </p:cNvPr>
                <p:cNvSpPr txBox="1"/>
                <p:nvPr/>
              </p:nvSpPr>
              <p:spPr>
                <a:xfrm>
                  <a:off x="6973671" y="1494856"/>
                  <a:ext cx="2190750" cy="286299"/>
                </a:xfrm>
                <a:prstGeom prst="rect">
                  <a:avLst/>
                </a:prstGeom>
                <a:noFill/>
              </p:spPr>
              <p:txBody>
                <a:bodyPr wrap="square" rtlCol="0">
                  <a:spAutoFit/>
                </a:bodyPr>
                <a:lstStyle/>
                <a:p>
                  <a:pPr algn="ctr"/>
                  <a:r>
                    <a:rPr kumimoji="1" lang="ja-JP" altLang="en-US" sz="1100" b="1" dirty="0">
                      <a:latin typeface="+mn-ea"/>
                    </a:rPr>
                    <a:t>途中経過は</a:t>
                  </a:r>
                </a:p>
              </p:txBody>
            </p:sp>
            <p:sp>
              <p:nvSpPr>
                <p:cNvPr id="70" name="テキスト ボックス 69">
                  <a:extLst>
                    <a:ext uri="{FF2B5EF4-FFF2-40B4-BE49-F238E27FC236}">
                      <a16:creationId xmlns:a16="http://schemas.microsoft.com/office/drawing/2014/main" id="{1A927FCF-4324-A8DE-A19C-72E6F9BEF4B4}"/>
                    </a:ext>
                  </a:extLst>
                </p:cNvPr>
                <p:cNvSpPr txBox="1"/>
                <p:nvPr/>
              </p:nvSpPr>
              <p:spPr>
                <a:xfrm>
                  <a:off x="7150466" y="1651872"/>
                  <a:ext cx="1910820" cy="707326"/>
                </a:xfrm>
                <a:prstGeom prst="rect">
                  <a:avLst/>
                </a:prstGeom>
                <a:noFill/>
              </p:spPr>
              <p:txBody>
                <a:bodyPr wrap="square" rtlCol="0">
                  <a:spAutoFit/>
                </a:bodyPr>
                <a:lstStyle/>
                <a:p>
                  <a:pPr algn="ctr"/>
                  <a:r>
                    <a:rPr kumimoji="1" lang="ja-JP" altLang="en-US" sz="3600" b="1" dirty="0">
                      <a:latin typeface="+mn-ea"/>
                    </a:rPr>
                    <a:t>定期的</a:t>
                  </a:r>
                </a:p>
              </p:txBody>
            </p:sp>
            <p:sp>
              <p:nvSpPr>
                <p:cNvPr id="71" name="テキスト ボックス 70">
                  <a:extLst>
                    <a:ext uri="{FF2B5EF4-FFF2-40B4-BE49-F238E27FC236}">
                      <a16:creationId xmlns:a16="http://schemas.microsoft.com/office/drawing/2014/main" id="{1743DB9A-3088-B3F0-1A0C-ED1BD798FFEA}"/>
                    </a:ext>
                  </a:extLst>
                </p:cNvPr>
                <p:cNvSpPr txBox="1"/>
                <p:nvPr/>
              </p:nvSpPr>
              <p:spPr>
                <a:xfrm>
                  <a:off x="7004946" y="2255242"/>
                  <a:ext cx="2190750" cy="286299"/>
                </a:xfrm>
                <a:prstGeom prst="rect">
                  <a:avLst/>
                </a:prstGeom>
                <a:noFill/>
              </p:spPr>
              <p:txBody>
                <a:bodyPr wrap="square" rtlCol="0">
                  <a:spAutoFit/>
                </a:bodyPr>
                <a:lstStyle/>
                <a:p>
                  <a:pPr algn="ctr"/>
                  <a:r>
                    <a:rPr kumimoji="1" lang="ja-JP" altLang="en-US" sz="1100" b="1" dirty="0">
                      <a:latin typeface="+mn-ea"/>
                    </a:rPr>
                    <a:t>に連絡をする</a:t>
                  </a:r>
                </a:p>
              </p:txBody>
            </p:sp>
          </p:grpSp>
          <p:sp>
            <p:nvSpPr>
              <p:cNvPr id="79" name="矢印: 右 78">
                <a:extLst>
                  <a:ext uri="{FF2B5EF4-FFF2-40B4-BE49-F238E27FC236}">
                    <a16:creationId xmlns:a16="http://schemas.microsoft.com/office/drawing/2014/main" id="{603C19E8-957E-D281-1128-2E291901A388}"/>
                  </a:ext>
                </a:extLst>
              </p:cNvPr>
              <p:cNvSpPr/>
              <p:nvPr/>
            </p:nvSpPr>
            <p:spPr>
              <a:xfrm>
                <a:off x="3301983" y="1301806"/>
                <a:ext cx="1005199" cy="1158471"/>
              </a:xfrm>
              <a:prstGeom prst="rightArrow">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矢印: 右 79">
                <a:extLst>
                  <a:ext uri="{FF2B5EF4-FFF2-40B4-BE49-F238E27FC236}">
                    <a16:creationId xmlns:a16="http://schemas.microsoft.com/office/drawing/2014/main" id="{2B4C5C34-257B-707D-C7F8-C6FB33EDF042}"/>
                  </a:ext>
                </a:extLst>
              </p:cNvPr>
              <p:cNvSpPr/>
              <p:nvPr/>
            </p:nvSpPr>
            <p:spPr>
              <a:xfrm>
                <a:off x="5130960" y="1301806"/>
                <a:ext cx="1005199" cy="1158471"/>
              </a:xfrm>
              <a:prstGeom prst="rightArrow">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矢印: 右 80">
                <a:extLst>
                  <a:ext uri="{FF2B5EF4-FFF2-40B4-BE49-F238E27FC236}">
                    <a16:creationId xmlns:a16="http://schemas.microsoft.com/office/drawing/2014/main" id="{5549E999-3DE0-A177-B43D-149BE7F56D80}"/>
                  </a:ext>
                </a:extLst>
              </p:cNvPr>
              <p:cNvSpPr/>
              <p:nvPr/>
            </p:nvSpPr>
            <p:spPr>
              <a:xfrm>
                <a:off x="6970291" y="1301806"/>
                <a:ext cx="1005199" cy="1158471"/>
              </a:xfrm>
              <a:prstGeom prst="rightArrow">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4" name="テキスト ボックス 83">
              <a:extLst>
                <a:ext uri="{FF2B5EF4-FFF2-40B4-BE49-F238E27FC236}">
                  <a16:creationId xmlns:a16="http://schemas.microsoft.com/office/drawing/2014/main" id="{9FAE34DF-DDE1-3FE5-D32D-5B1BE6D2ADC9}"/>
                </a:ext>
              </a:extLst>
            </p:cNvPr>
            <p:cNvSpPr txBox="1"/>
            <p:nvPr/>
          </p:nvSpPr>
          <p:spPr>
            <a:xfrm>
              <a:off x="370889" y="2574577"/>
              <a:ext cx="1705000" cy="606281"/>
            </a:xfrm>
            <a:prstGeom prst="rect">
              <a:avLst/>
            </a:prstGeom>
            <a:noFill/>
            <a:ln>
              <a:noFill/>
            </a:ln>
          </p:spPr>
          <p:txBody>
            <a:bodyPr wrap="square" rtlCol="0">
              <a:spAutoFit/>
            </a:bodyPr>
            <a:lstStyle/>
            <a:p>
              <a:r>
                <a:rPr kumimoji="1" lang="ja-JP" altLang="en-US" sz="1000" dirty="0">
                  <a:latin typeface="+mn-ea"/>
                </a:rPr>
                <a:t>□ 伝言ゲームは避ける</a:t>
              </a:r>
              <a:endParaRPr kumimoji="1" lang="en-US" altLang="ja-JP" sz="1000" dirty="0">
                <a:latin typeface="+mn-ea"/>
              </a:endParaRPr>
            </a:p>
            <a:p>
              <a:r>
                <a:rPr kumimoji="1" lang="ja-JP" altLang="en-US" sz="1000" dirty="0">
                  <a:latin typeface="+mn-ea"/>
                </a:rPr>
                <a:t>□ 当事者同士で確認</a:t>
              </a:r>
              <a:endParaRPr kumimoji="1" lang="en-US" altLang="ja-JP" sz="1000" dirty="0">
                <a:latin typeface="+mn-ea"/>
              </a:endParaRPr>
            </a:p>
            <a:p>
              <a:endParaRPr kumimoji="1" lang="en-US" altLang="ja-JP" sz="1000" dirty="0">
                <a:latin typeface="+mn-ea"/>
              </a:endParaRPr>
            </a:p>
          </p:txBody>
        </p:sp>
        <p:sp>
          <p:nvSpPr>
            <p:cNvPr id="85" name="テキスト ボックス 84">
              <a:extLst>
                <a:ext uri="{FF2B5EF4-FFF2-40B4-BE49-F238E27FC236}">
                  <a16:creationId xmlns:a16="http://schemas.microsoft.com/office/drawing/2014/main" id="{9E6B33C7-93B3-BF44-CE89-377BC54E7220}"/>
                </a:ext>
              </a:extLst>
            </p:cNvPr>
            <p:cNvSpPr txBox="1"/>
            <p:nvPr/>
          </p:nvSpPr>
          <p:spPr>
            <a:xfrm>
              <a:off x="2191841" y="2574577"/>
              <a:ext cx="1705000" cy="943101"/>
            </a:xfrm>
            <a:prstGeom prst="rect">
              <a:avLst/>
            </a:prstGeom>
            <a:noFill/>
            <a:ln>
              <a:noFill/>
            </a:ln>
          </p:spPr>
          <p:txBody>
            <a:bodyPr wrap="square" rtlCol="0">
              <a:spAutoFit/>
            </a:bodyPr>
            <a:lstStyle/>
            <a:p>
              <a:r>
                <a:rPr kumimoji="1" lang="ja-JP" altLang="en-US" sz="1000" dirty="0">
                  <a:latin typeface="+mn-ea"/>
                </a:rPr>
                <a:t>□ ミスマッチの防止</a:t>
              </a:r>
              <a:endParaRPr kumimoji="1" lang="en-US" altLang="ja-JP" sz="1000" dirty="0">
                <a:latin typeface="+mn-ea"/>
              </a:endParaRPr>
            </a:p>
            <a:p>
              <a:r>
                <a:rPr kumimoji="1" lang="en-US" altLang="ja-JP" sz="1000" dirty="0">
                  <a:latin typeface="+mn-ea"/>
                </a:rPr>
                <a:t>※ </a:t>
              </a:r>
              <a:r>
                <a:rPr kumimoji="1" lang="ja-JP" altLang="en-US" sz="1000" dirty="0">
                  <a:latin typeface="+mn-ea"/>
                </a:rPr>
                <a:t>特にマッチングでは</a:t>
              </a:r>
              <a:endParaRPr kumimoji="1" lang="en-US" altLang="ja-JP" sz="1000" dirty="0">
                <a:latin typeface="+mn-ea"/>
              </a:endParaRPr>
            </a:p>
            <a:p>
              <a:r>
                <a:rPr kumimoji="1" lang="ja-JP" altLang="en-US" sz="1000" dirty="0">
                  <a:latin typeface="+mn-ea"/>
                </a:rPr>
                <a:t>　 双方に迷惑がかかる</a:t>
              </a:r>
              <a:endParaRPr kumimoji="1" lang="en-US" altLang="ja-JP" sz="1000" dirty="0">
                <a:latin typeface="+mn-ea"/>
              </a:endParaRPr>
            </a:p>
            <a:p>
              <a:endParaRPr kumimoji="1" lang="en-US" altLang="ja-JP" sz="1000" dirty="0">
                <a:latin typeface="+mn-ea"/>
              </a:endParaRPr>
            </a:p>
            <a:p>
              <a:endParaRPr kumimoji="1" lang="en-US" altLang="ja-JP" sz="1000" dirty="0">
                <a:latin typeface="+mn-ea"/>
              </a:endParaRPr>
            </a:p>
          </p:txBody>
        </p:sp>
        <p:sp>
          <p:nvSpPr>
            <p:cNvPr id="86" name="テキスト ボックス 85">
              <a:extLst>
                <a:ext uri="{FF2B5EF4-FFF2-40B4-BE49-F238E27FC236}">
                  <a16:creationId xmlns:a16="http://schemas.microsoft.com/office/drawing/2014/main" id="{9ED7F2CB-DDB1-9ED2-8865-2A3690DB4D11}"/>
                </a:ext>
              </a:extLst>
            </p:cNvPr>
            <p:cNvSpPr txBox="1"/>
            <p:nvPr/>
          </p:nvSpPr>
          <p:spPr>
            <a:xfrm>
              <a:off x="3998593" y="2574577"/>
              <a:ext cx="1705000" cy="774690"/>
            </a:xfrm>
            <a:prstGeom prst="rect">
              <a:avLst/>
            </a:prstGeom>
            <a:noFill/>
            <a:ln>
              <a:noFill/>
            </a:ln>
          </p:spPr>
          <p:txBody>
            <a:bodyPr wrap="square" rtlCol="0">
              <a:spAutoFit/>
            </a:bodyPr>
            <a:lstStyle/>
            <a:p>
              <a:r>
                <a:rPr kumimoji="1" lang="ja-JP" altLang="en-US" sz="1000" dirty="0">
                  <a:latin typeface="+mn-ea"/>
                </a:rPr>
                <a:t>□ 価格・仕様・数量</a:t>
              </a:r>
              <a:endParaRPr kumimoji="1" lang="en-US" altLang="ja-JP" sz="1000" dirty="0">
                <a:latin typeface="+mn-ea"/>
              </a:endParaRPr>
            </a:p>
            <a:p>
              <a:r>
                <a:rPr kumimoji="1" lang="ja-JP" altLang="en-US" sz="1000" dirty="0">
                  <a:latin typeface="+mn-ea"/>
                </a:rPr>
                <a:t>□ 機能・代替性等の</a:t>
              </a:r>
              <a:endParaRPr kumimoji="1" lang="en-US" altLang="ja-JP" sz="1000" dirty="0">
                <a:latin typeface="+mn-ea"/>
              </a:endParaRPr>
            </a:p>
            <a:p>
              <a:r>
                <a:rPr kumimoji="1" lang="ja-JP" altLang="en-US" sz="1000" dirty="0">
                  <a:latin typeface="+mn-ea"/>
                </a:rPr>
                <a:t>　 許容範囲を把握</a:t>
              </a:r>
              <a:endParaRPr kumimoji="1" lang="en-US" altLang="ja-JP" sz="1000" dirty="0">
                <a:latin typeface="+mn-ea"/>
              </a:endParaRPr>
            </a:p>
            <a:p>
              <a:endParaRPr kumimoji="1" lang="en-US" altLang="ja-JP" sz="1000" dirty="0">
                <a:latin typeface="+mn-ea"/>
              </a:endParaRPr>
            </a:p>
          </p:txBody>
        </p:sp>
        <p:sp>
          <p:nvSpPr>
            <p:cNvPr id="87" name="テキスト ボックス 86">
              <a:extLst>
                <a:ext uri="{FF2B5EF4-FFF2-40B4-BE49-F238E27FC236}">
                  <a16:creationId xmlns:a16="http://schemas.microsoft.com/office/drawing/2014/main" id="{DADAC524-890C-EB39-98A1-A452E1AAE34D}"/>
                </a:ext>
              </a:extLst>
            </p:cNvPr>
            <p:cNvSpPr txBox="1"/>
            <p:nvPr/>
          </p:nvSpPr>
          <p:spPr>
            <a:xfrm>
              <a:off x="5789917" y="2574577"/>
              <a:ext cx="2172501" cy="774690"/>
            </a:xfrm>
            <a:prstGeom prst="rect">
              <a:avLst/>
            </a:prstGeom>
            <a:noFill/>
            <a:ln>
              <a:noFill/>
            </a:ln>
          </p:spPr>
          <p:txBody>
            <a:bodyPr wrap="square" rtlCol="0">
              <a:spAutoFit/>
            </a:bodyPr>
            <a:lstStyle/>
            <a:p>
              <a:r>
                <a:rPr kumimoji="1" lang="ja-JP" altLang="en-US" sz="1000" dirty="0">
                  <a:latin typeface="+mn-ea"/>
                </a:rPr>
                <a:t>□ 金融機関が直接動くか？</a:t>
              </a:r>
              <a:endParaRPr kumimoji="1" lang="en-US" altLang="ja-JP" sz="1000" dirty="0">
                <a:latin typeface="+mn-ea"/>
              </a:endParaRPr>
            </a:p>
            <a:p>
              <a:r>
                <a:rPr kumimoji="1" lang="ja-JP" altLang="en-US" sz="1000" dirty="0">
                  <a:latin typeface="+mn-ea"/>
                </a:rPr>
                <a:t>□ 外部連携を利用するか？</a:t>
              </a:r>
              <a:endParaRPr kumimoji="1" lang="en-US" altLang="ja-JP" sz="1000" dirty="0">
                <a:latin typeface="+mn-ea"/>
              </a:endParaRPr>
            </a:p>
            <a:p>
              <a:r>
                <a:rPr kumimoji="1" lang="ja-JP" altLang="en-US" sz="1000" dirty="0">
                  <a:latin typeface="+mn-ea"/>
                </a:rPr>
                <a:t>　 方法や経路は必ず伝達する</a:t>
              </a:r>
              <a:endParaRPr kumimoji="1" lang="en-US" altLang="ja-JP" sz="1000" dirty="0">
                <a:latin typeface="+mn-ea"/>
              </a:endParaRPr>
            </a:p>
            <a:p>
              <a:endParaRPr kumimoji="1" lang="en-US" altLang="ja-JP" sz="1000" dirty="0">
                <a:latin typeface="+mn-ea"/>
              </a:endParaRPr>
            </a:p>
          </p:txBody>
        </p:sp>
        <p:sp>
          <p:nvSpPr>
            <p:cNvPr id="88" name="テキスト ボックス 87">
              <a:extLst>
                <a:ext uri="{FF2B5EF4-FFF2-40B4-BE49-F238E27FC236}">
                  <a16:creationId xmlns:a16="http://schemas.microsoft.com/office/drawing/2014/main" id="{72518398-2C69-8F74-2AED-4AB2BB49AD0E}"/>
                </a:ext>
              </a:extLst>
            </p:cNvPr>
            <p:cNvSpPr txBox="1"/>
            <p:nvPr/>
          </p:nvSpPr>
          <p:spPr>
            <a:xfrm>
              <a:off x="7603007" y="2574577"/>
              <a:ext cx="2217353" cy="774690"/>
            </a:xfrm>
            <a:prstGeom prst="rect">
              <a:avLst/>
            </a:prstGeom>
            <a:noFill/>
            <a:ln>
              <a:noFill/>
            </a:ln>
          </p:spPr>
          <p:txBody>
            <a:bodyPr wrap="square" rtlCol="0">
              <a:spAutoFit/>
            </a:bodyPr>
            <a:lstStyle/>
            <a:p>
              <a:r>
                <a:rPr kumimoji="1" lang="ja-JP" altLang="en-US" sz="1000" dirty="0">
                  <a:latin typeface="+mn-ea"/>
                </a:rPr>
                <a:t>□ 進捗の如何に関わらず必要</a:t>
              </a:r>
              <a:endParaRPr kumimoji="1" lang="en-US" altLang="ja-JP" sz="1000" dirty="0">
                <a:latin typeface="+mn-ea"/>
              </a:endParaRPr>
            </a:p>
            <a:p>
              <a:r>
                <a:rPr kumimoji="1" lang="ja-JP" altLang="en-US" sz="1000" dirty="0">
                  <a:latin typeface="+mn-ea"/>
                </a:rPr>
                <a:t>□ 金融機関が苦手とする部分</a:t>
              </a:r>
              <a:endParaRPr kumimoji="1" lang="en-US" altLang="ja-JP" sz="1000" dirty="0">
                <a:latin typeface="+mn-ea"/>
              </a:endParaRPr>
            </a:p>
            <a:p>
              <a:r>
                <a:rPr kumimoji="1" lang="ja-JP" altLang="en-US" sz="1000" dirty="0">
                  <a:latin typeface="+mn-ea"/>
                </a:rPr>
                <a:t>□ 案件預かり放置は厳禁</a:t>
              </a:r>
              <a:endParaRPr kumimoji="1" lang="en-US" altLang="ja-JP" sz="1000" dirty="0">
                <a:latin typeface="+mn-ea"/>
              </a:endParaRPr>
            </a:p>
            <a:p>
              <a:endParaRPr kumimoji="1" lang="en-US" altLang="ja-JP" sz="1000" dirty="0">
                <a:latin typeface="+mn-ea"/>
              </a:endParaRPr>
            </a:p>
          </p:txBody>
        </p:sp>
      </p:grpSp>
      <p:grpSp>
        <p:nvGrpSpPr>
          <p:cNvPr id="104" name="グループ化 103">
            <a:extLst>
              <a:ext uri="{FF2B5EF4-FFF2-40B4-BE49-F238E27FC236}">
                <a16:creationId xmlns:a16="http://schemas.microsoft.com/office/drawing/2014/main" id="{454ECC35-3F9F-7C82-91FC-C61DBAD15984}"/>
              </a:ext>
            </a:extLst>
          </p:cNvPr>
          <p:cNvGrpSpPr/>
          <p:nvPr/>
        </p:nvGrpSpPr>
        <p:grpSpPr>
          <a:xfrm>
            <a:off x="263212" y="1631204"/>
            <a:ext cx="9189649" cy="2663390"/>
            <a:chOff x="221711" y="1331095"/>
            <a:chExt cx="9264909" cy="2615304"/>
          </a:xfrm>
        </p:grpSpPr>
        <p:grpSp>
          <p:nvGrpSpPr>
            <p:cNvPr id="97" name="グループ化 96">
              <a:extLst>
                <a:ext uri="{FF2B5EF4-FFF2-40B4-BE49-F238E27FC236}">
                  <a16:creationId xmlns:a16="http://schemas.microsoft.com/office/drawing/2014/main" id="{D5B03045-D80F-2945-860F-033EB9C29C13}"/>
                </a:ext>
              </a:extLst>
            </p:cNvPr>
            <p:cNvGrpSpPr/>
            <p:nvPr/>
          </p:nvGrpSpPr>
          <p:grpSpPr>
            <a:xfrm>
              <a:off x="224655" y="1331095"/>
              <a:ext cx="1683229" cy="1134739"/>
              <a:chOff x="394411" y="1256036"/>
              <a:chExt cx="1683229" cy="1134739"/>
            </a:xfrm>
          </p:grpSpPr>
          <p:sp>
            <p:nvSpPr>
              <p:cNvPr id="90" name="四角形: 角を丸くする 89">
                <a:extLst>
                  <a:ext uri="{FF2B5EF4-FFF2-40B4-BE49-F238E27FC236}">
                    <a16:creationId xmlns:a16="http://schemas.microsoft.com/office/drawing/2014/main" id="{C1AE6E84-F72C-80D9-51A7-8F80301CBCF8}"/>
                  </a:ext>
                </a:extLst>
              </p:cNvPr>
              <p:cNvSpPr/>
              <p:nvPr/>
            </p:nvSpPr>
            <p:spPr>
              <a:xfrm>
                <a:off x="394411" y="1256036"/>
                <a:ext cx="1487912" cy="1134739"/>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nvGrpSpPr>
              <p:cNvPr id="94" name="グループ化 93">
                <a:extLst>
                  <a:ext uri="{FF2B5EF4-FFF2-40B4-BE49-F238E27FC236}">
                    <a16:creationId xmlns:a16="http://schemas.microsoft.com/office/drawing/2014/main" id="{51485DCC-EC07-6664-DE6B-E596AA936729}"/>
                  </a:ext>
                </a:extLst>
              </p:cNvPr>
              <p:cNvGrpSpPr/>
              <p:nvPr/>
            </p:nvGrpSpPr>
            <p:grpSpPr>
              <a:xfrm>
                <a:off x="401443" y="1307791"/>
                <a:ext cx="1676197" cy="1014835"/>
                <a:chOff x="239234" y="1445890"/>
                <a:chExt cx="1676197" cy="1014835"/>
              </a:xfrm>
            </p:grpSpPr>
            <p:sp>
              <p:nvSpPr>
                <p:cNvPr id="92" name="テキスト ボックス 91">
                  <a:extLst>
                    <a:ext uri="{FF2B5EF4-FFF2-40B4-BE49-F238E27FC236}">
                      <a16:creationId xmlns:a16="http://schemas.microsoft.com/office/drawing/2014/main" id="{69928DE4-E975-F3E4-A095-944FBBE2B6EA}"/>
                    </a:ext>
                  </a:extLst>
                </p:cNvPr>
                <p:cNvSpPr txBox="1"/>
                <p:nvPr/>
              </p:nvSpPr>
              <p:spPr>
                <a:xfrm>
                  <a:off x="239234" y="1445890"/>
                  <a:ext cx="1676197" cy="769441"/>
                </a:xfrm>
                <a:prstGeom prst="rect">
                  <a:avLst/>
                </a:prstGeom>
                <a:noFill/>
              </p:spPr>
              <p:txBody>
                <a:bodyPr wrap="square" rtlCol="0">
                  <a:spAutoFit/>
                </a:bodyPr>
                <a:lstStyle/>
                <a:p>
                  <a:pPr algn="ctr"/>
                  <a:r>
                    <a:rPr kumimoji="1" lang="ja-JP" altLang="en-US" sz="4400" b="1" dirty="0">
                      <a:latin typeface="+mn-ea"/>
                    </a:rPr>
                    <a:t>焦り</a:t>
                  </a:r>
                </a:p>
              </p:txBody>
            </p:sp>
            <p:sp>
              <p:nvSpPr>
                <p:cNvPr id="93" name="テキスト ボックス 92">
                  <a:extLst>
                    <a:ext uri="{FF2B5EF4-FFF2-40B4-BE49-F238E27FC236}">
                      <a16:creationId xmlns:a16="http://schemas.microsoft.com/office/drawing/2014/main" id="{71F78AC2-19E1-44A9-5198-48F2D4A87A0B}"/>
                    </a:ext>
                  </a:extLst>
                </p:cNvPr>
                <p:cNvSpPr txBox="1"/>
                <p:nvPr/>
              </p:nvSpPr>
              <p:spPr>
                <a:xfrm>
                  <a:off x="510050" y="2091404"/>
                  <a:ext cx="956950" cy="369321"/>
                </a:xfrm>
                <a:prstGeom prst="rect">
                  <a:avLst/>
                </a:prstGeom>
                <a:noFill/>
              </p:spPr>
              <p:txBody>
                <a:bodyPr wrap="square" rtlCol="0">
                  <a:spAutoFit/>
                </a:bodyPr>
                <a:lstStyle/>
                <a:p>
                  <a:pPr algn="ctr"/>
                  <a:r>
                    <a:rPr kumimoji="1" lang="ja-JP" altLang="en-US" b="1" dirty="0">
                      <a:latin typeface="+mn-ea"/>
                    </a:rPr>
                    <a:t>は禁物</a:t>
                  </a:r>
                </a:p>
              </p:txBody>
            </p:sp>
          </p:grpSp>
        </p:grpSp>
        <p:sp>
          <p:nvSpPr>
            <p:cNvPr id="96" name="テキスト ボックス 95">
              <a:extLst>
                <a:ext uri="{FF2B5EF4-FFF2-40B4-BE49-F238E27FC236}">
                  <a16:creationId xmlns:a16="http://schemas.microsoft.com/office/drawing/2014/main" id="{7FBEF075-C90C-8246-4BC1-1635563E804C}"/>
                </a:ext>
              </a:extLst>
            </p:cNvPr>
            <p:cNvSpPr txBox="1"/>
            <p:nvPr/>
          </p:nvSpPr>
          <p:spPr>
            <a:xfrm>
              <a:off x="1804970" y="1354902"/>
              <a:ext cx="7681650" cy="1092607"/>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30" dirty="0">
                  <a:latin typeface="+mn-ea"/>
                </a:rPr>
                <a:t>本業支援とは、事業者の売上向上や新規ビジネス創業等を直接的に支援することですが、</a:t>
              </a:r>
              <a:r>
                <a:rPr kumimoji="1" lang="ja-JP" altLang="en-US" sz="1000" spc="-40" dirty="0">
                  <a:latin typeface="+mn-ea"/>
                </a:rPr>
                <a:t>競合がひしめき価格競争も激しく、地域に</a:t>
              </a:r>
              <a:r>
                <a:rPr kumimoji="1" lang="ja-JP" altLang="en-US" sz="1000" spc="-50" dirty="0">
                  <a:latin typeface="+mn-ea"/>
                </a:rPr>
                <a:t>よっては人材不足や市場縮小に直面している地域中小企業に対して、売上や客数の向上に繋がる提案等を実施するには、本質的な事業者の理解が必要となります。</a:t>
              </a:r>
              <a:endParaRPr kumimoji="1" lang="en-US" altLang="ja-JP" sz="1000" spc="-50" dirty="0">
                <a:latin typeface="+mn-ea"/>
              </a:endParaRPr>
            </a:p>
            <a:p>
              <a:pPr>
                <a:spcAft>
                  <a:spcPts val="600"/>
                </a:spcAft>
              </a:pPr>
              <a:r>
                <a:rPr kumimoji="1" lang="ja-JP" altLang="en-US" sz="1000" spc="-50" dirty="0">
                  <a:latin typeface="+mn-ea"/>
                </a:rPr>
                <a:t>　そのため、本業支援は企業の経営改善と同様で、まずは事業者のニーズを傾聴し、</a:t>
              </a:r>
              <a:r>
                <a:rPr kumimoji="1" lang="ja-JP" altLang="en-US" sz="1000" spc="-40" dirty="0">
                  <a:latin typeface="+mn-ea"/>
                </a:rPr>
                <a:t>段階を踏んで支援することがポイントになります。</a:t>
              </a:r>
              <a:r>
                <a:rPr kumimoji="1" lang="ja-JP" altLang="en-US" sz="1000" spc="-60" dirty="0">
                  <a:latin typeface="+mn-ea"/>
                </a:rPr>
                <a:t>どうしても短期的に実効性の高い本業支援を行いたいのであれば、</a:t>
              </a:r>
              <a:r>
                <a:rPr kumimoji="1" lang="ja-JP" altLang="en-US" sz="1000" spc="-70" dirty="0">
                  <a:latin typeface="+mn-ea"/>
                </a:rPr>
                <a:t>業種や地域等をフォーカスして、組織を上げて流通や業界慣例等を勉強</a:t>
              </a:r>
              <a:r>
                <a:rPr kumimoji="1" lang="ja-JP" altLang="en-US" sz="1000" spc="-50" dirty="0">
                  <a:latin typeface="+mn-ea"/>
                </a:rPr>
                <a:t>するぐらいの覚悟が必要ともいえます。手数料獲得のための押売りに変化してしまわないよう、焦りは禁物です。</a:t>
              </a:r>
              <a:endParaRPr kumimoji="1" lang="en-US" altLang="ja-JP" sz="1000" spc="-50" dirty="0">
                <a:latin typeface="+mn-ea"/>
              </a:endParaRPr>
            </a:p>
          </p:txBody>
        </p:sp>
        <p:grpSp>
          <p:nvGrpSpPr>
            <p:cNvPr id="98" name="グループ化 97">
              <a:extLst>
                <a:ext uri="{FF2B5EF4-FFF2-40B4-BE49-F238E27FC236}">
                  <a16:creationId xmlns:a16="http://schemas.microsoft.com/office/drawing/2014/main" id="{14DF4A1B-96AB-D2F3-9198-A3EEC9D5845E}"/>
                </a:ext>
              </a:extLst>
            </p:cNvPr>
            <p:cNvGrpSpPr/>
            <p:nvPr/>
          </p:nvGrpSpPr>
          <p:grpSpPr>
            <a:xfrm>
              <a:off x="221711" y="2711933"/>
              <a:ext cx="1545645" cy="1176209"/>
              <a:chOff x="391467" y="1283116"/>
              <a:chExt cx="1545645" cy="1176209"/>
            </a:xfrm>
          </p:grpSpPr>
          <p:sp>
            <p:nvSpPr>
              <p:cNvPr id="99" name="四角形: 角を丸くする 98">
                <a:extLst>
                  <a:ext uri="{FF2B5EF4-FFF2-40B4-BE49-F238E27FC236}">
                    <a16:creationId xmlns:a16="http://schemas.microsoft.com/office/drawing/2014/main" id="{85C59B04-B81C-5C64-7B10-5BE539C8F3D5}"/>
                  </a:ext>
                </a:extLst>
              </p:cNvPr>
              <p:cNvSpPr/>
              <p:nvPr/>
            </p:nvSpPr>
            <p:spPr>
              <a:xfrm>
                <a:off x="391467" y="1283116"/>
                <a:ext cx="1487912" cy="1176209"/>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nvGrpSpPr>
              <p:cNvPr id="100" name="グループ化 99">
                <a:extLst>
                  <a:ext uri="{FF2B5EF4-FFF2-40B4-BE49-F238E27FC236}">
                    <a16:creationId xmlns:a16="http://schemas.microsoft.com/office/drawing/2014/main" id="{5865F86E-E513-ADE6-C039-F295F70C94D2}"/>
                  </a:ext>
                </a:extLst>
              </p:cNvPr>
              <p:cNvGrpSpPr/>
              <p:nvPr/>
            </p:nvGrpSpPr>
            <p:grpSpPr>
              <a:xfrm>
                <a:off x="453539" y="1424401"/>
                <a:ext cx="1483573" cy="919373"/>
                <a:chOff x="291330" y="1562500"/>
                <a:chExt cx="1483573" cy="919373"/>
              </a:xfrm>
            </p:grpSpPr>
            <p:sp>
              <p:nvSpPr>
                <p:cNvPr id="101" name="テキスト ボックス 100">
                  <a:extLst>
                    <a:ext uri="{FF2B5EF4-FFF2-40B4-BE49-F238E27FC236}">
                      <a16:creationId xmlns:a16="http://schemas.microsoft.com/office/drawing/2014/main" id="{2D3080E3-0D2F-81E9-8C6A-FB254C7D4B23}"/>
                    </a:ext>
                  </a:extLst>
                </p:cNvPr>
                <p:cNvSpPr txBox="1"/>
                <p:nvPr/>
              </p:nvSpPr>
              <p:spPr>
                <a:xfrm>
                  <a:off x="291330" y="1562500"/>
                  <a:ext cx="1483573" cy="584775"/>
                </a:xfrm>
                <a:prstGeom prst="rect">
                  <a:avLst/>
                </a:prstGeom>
                <a:noFill/>
              </p:spPr>
              <p:txBody>
                <a:bodyPr wrap="square" rtlCol="0">
                  <a:spAutoFit/>
                </a:bodyPr>
                <a:lstStyle/>
                <a:p>
                  <a:r>
                    <a:rPr kumimoji="1" lang="ja-JP" altLang="en-US" sz="3200" b="1" dirty="0">
                      <a:latin typeface="+mn-ea"/>
                    </a:rPr>
                    <a:t>丸投げ</a:t>
                  </a:r>
                </a:p>
              </p:txBody>
            </p:sp>
            <p:sp>
              <p:nvSpPr>
                <p:cNvPr id="102" name="テキスト ボックス 101">
                  <a:extLst>
                    <a:ext uri="{FF2B5EF4-FFF2-40B4-BE49-F238E27FC236}">
                      <a16:creationId xmlns:a16="http://schemas.microsoft.com/office/drawing/2014/main" id="{835D3697-6763-152B-B83E-246E8B07512C}"/>
                    </a:ext>
                  </a:extLst>
                </p:cNvPr>
                <p:cNvSpPr txBox="1"/>
                <p:nvPr/>
              </p:nvSpPr>
              <p:spPr>
                <a:xfrm>
                  <a:off x="529497" y="2112552"/>
                  <a:ext cx="956950" cy="369321"/>
                </a:xfrm>
                <a:prstGeom prst="rect">
                  <a:avLst/>
                </a:prstGeom>
                <a:noFill/>
              </p:spPr>
              <p:txBody>
                <a:bodyPr wrap="square" rtlCol="0">
                  <a:spAutoFit/>
                </a:bodyPr>
                <a:lstStyle/>
                <a:p>
                  <a:pPr algn="ctr"/>
                  <a:r>
                    <a:rPr kumimoji="1" lang="ja-JP" altLang="en-US" b="1" dirty="0">
                      <a:latin typeface="+mn-ea"/>
                    </a:rPr>
                    <a:t>も禁物</a:t>
                  </a:r>
                </a:p>
              </p:txBody>
            </p:sp>
          </p:grpSp>
        </p:grpSp>
        <p:sp>
          <p:nvSpPr>
            <p:cNvPr id="103" name="テキスト ボックス 102">
              <a:extLst>
                <a:ext uri="{FF2B5EF4-FFF2-40B4-BE49-F238E27FC236}">
                  <a16:creationId xmlns:a16="http://schemas.microsoft.com/office/drawing/2014/main" id="{272EEE5B-3856-1D19-0E1F-3C126F3B6301}"/>
                </a:ext>
              </a:extLst>
            </p:cNvPr>
            <p:cNvSpPr txBox="1"/>
            <p:nvPr/>
          </p:nvSpPr>
          <p:spPr>
            <a:xfrm>
              <a:off x="1783391" y="2722408"/>
              <a:ext cx="7703229" cy="1223991"/>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20" dirty="0">
                  <a:latin typeface="+mn-ea"/>
                </a:rPr>
                <a:t>本業支援は「外部連携」という形を取っている金融機関も少なくはありません。</a:t>
              </a:r>
              <a:r>
                <a:rPr kumimoji="1" lang="en-US" altLang="ja-JP" sz="1000" spc="-20" dirty="0">
                  <a:latin typeface="+mn-ea"/>
                </a:rPr>
                <a:t>M&amp;A</a:t>
              </a:r>
              <a:r>
                <a:rPr kumimoji="1" lang="ja-JP" altLang="en-US" sz="1000" spc="-20" dirty="0" err="1">
                  <a:latin typeface="+mn-ea"/>
                </a:rPr>
                <a:t>、</a:t>
              </a:r>
              <a:r>
                <a:rPr kumimoji="1" lang="ja-JP" altLang="en-US" sz="1000" spc="-20" dirty="0">
                  <a:latin typeface="+mn-ea"/>
                </a:rPr>
                <a:t>補助金、ビジネスマッチング、</a:t>
              </a:r>
              <a:r>
                <a:rPr kumimoji="1" lang="en-US" altLang="ja-JP" sz="1000" spc="-20" dirty="0">
                  <a:latin typeface="+mn-ea"/>
                </a:rPr>
                <a:t>HP</a:t>
              </a:r>
              <a:r>
                <a:rPr kumimoji="1" lang="ja-JP" altLang="en-US" sz="1000" spc="-20" dirty="0">
                  <a:latin typeface="+mn-ea"/>
                </a:rPr>
                <a:t>作成等、</a:t>
              </a:r>
              <a:r>
                <a:rPr kumimoji="1" lang="ja-JP" altLang="en-US" sz="1000" spc="-50" dirty="0">
                  <a:latin typeface="+mn-ea"/>
                </a:rPr>
                <a:t>多くの本業支援関係の事業者も増えてきましたし、外部への案件紹介が貴重な手数料収入になっているケースもあると思います。ここで</a:t>
              </a:r>
              <a:r>
                <a:rPr kumimoji="1" lang="ja-JP" altLang="en-US" sz="1000" spc="-40" dirty="0">
                  <a:latin typeface="+mn-ea"/>
                </a:rPr>
                <a:t>忘れてはいけないことは、紹介したのは金融機関で、コストを払うのは事業者です。</a:t>
              </a:r>
              <a:r>
                <a:rPr kumimoji="1" lang="ja-JP" altLang="en-US" sz="1000" spc="-30" dirty="0">
                  <a:latin typeface="+mn-ea"/>
                </a:rPr>
                <a:t>途中経過等を気にかけ、事業者に進捗状況を確認</a:t>
              </a:r>
              <a:r>
                <a:rPr kumimoji="1" lang="ja-JP" altLang="en-US" sz="1000" spc="-40" dirty="0">
                  <a:latin typeface="+mn-ea"/>
                </a:rPr>
                <a:t>したり、トラブルや疑問への対処を積極的に引き受けたりするなど、外部業者に支援を委託する場合でも、適切な継続関与は必要です。</a:t>
              </a:r>
              <a:endParaRPr kumimoji="1" lang="en-US" altLang="ja-JP" sz="1000" spc="-40" dirty="0">
                <a:latin typeface="+mn-ea"/>
              </a:endParaRPr>
            </a:p>
            <a:p>
              <a:r>
                <a:rPr kumimoji="1" lang="ja-JP" altLang="en-US" sz="1000" spc="-10" dirty="0">
                  <a:latin typeface="+mn-ea"/>
                </a:rPr>
                <a:t>事業者にとって生命線である、販路や売上、主要原材料の仕入れ等、商売の根幹に関わる事案が多いことも本業支援の特徴です。</a:t>
              </a:r>
            </a:p>
            <a:p>
              <a:pPr>
                <a:spcAft>
                  <a:spcPts val="600"/>
                </a:spcAft>
              </a:pPr>
              <a:r>
                <a:rPr kumimoji="1" lang="ja-JP" altLang="en-US" sz="1000" spc="-50" dirty="0">
                  <a:latin typeface="+mn-ea"/>
                </a:rPr>
                <a:t>事業者の期待値が高い分、「支援の押売り」や「丸投げ」による無関心な側面が見えると、信頼の失墜も金融機関が想像する以上に深いものになりますので注意してください。</a:t>
              </a:r>
              <a:endParaRPr kumimoji="1" lang="en-US" altLang="ja-JP" sz="1000" spc="-50" dirty="0">
                <a:latin typeface="+mn-ea"/>
              </a:endParaRPr>
            </a:p>
          </p:txBody>
        </p:sp>
      </p:grpSp>
      <p:sp>
        <p:nvSpPr>
          <p:cNvPr id="105" name="テキスト ボックス 104">
            <a:extLst>
              <a:ext uri="{FF2B5EF4-FFF2-40B4-BE49-F238E27FC236}">
                <a16:creationId xmlns:a16="http://schemas.microsoft.com/office/drawing/2014/main" id="{0097C452-251A-5E20-A05F-909562F98463}"/>
              </a:ext>
            </a:extLst>
          </p:cNvPr>
          <p:cNvSpPr txBox="1"/>
          <p:nvPr/>
        </p:nvSpPr>
        <p:spPr>
          <a:xfrm>
            <a:off x="2877809" y="1182103"/>
            <a:ext cx="6867525" cy="400110"/>
          </a:xfrm>
          <a:prstGeom prst="rect">
            <a:avLst/>
          </a:prstGeom>
          <a:noFill/>
        </p:spPr>
        <p:txBody>
          <a:bodyPr wrap="square" rtlCol="0">
            <a:spAutoFit/>
          </a:bodyPr>
          <a:lstStyle/>
          <a:p>
            <a:r>
              <a:rPr kumimoji="1" lang="ja-JP" altLang="en-US" sz="2000" b="1" dirty="0">
                <a:latin typeface="+mn-ea"/>
              </a:rPr>
              <a:t>～　本業支援：重要な“２つの禁物”　～</a:t>
            </a:r>
          </a:p>
        </p:txBody>
      </p:sp>
      <p:sp>
        <p:nvSpPr>
          <p:cNvPr id="106" name="テキスト ボックス 105">
            <a:extLst>
              <a:ext uri="{FF2B5EF4-FFF2-40B4-BE49-F238E27FC236}">
                <a16:creationId xmlns:a16="http://schemas.microsoft.com/office/drawing/2014/main" id="{871415D9-4C51-3537-08A4-3A0B0E3F2677}"/>
              </a:ext>
            </a:extLst>
          </p:cNvPr>
          <p:cNvSpPr txBox="1"/>
          <p:nvPr/>
        </p:nvSpPr>
        <p:spPr>
          <a:xfrm>
            <a:off x="1625664" y="4428714"/>
            <a:ext cx="6867525" cy="400110"/>
          </a:xfrm>
          <a:prstGeom prst="rect">
            <a:avLst/>
          </a:prstGeom>
          <a:noFill/>
        </p:spPr>
        <p:txBody>
          <a:bodyPr wrap="square" rtlCol="0">
            <a:spAutoFit/>
          </a:bodyPr>
          <a:lstStyle/>
          <a:p>
            <a:r>
              <a:rPr kumimoji="1" lang="ja-JP" altLang="en-US" sz="2000" b="1" dirty="0">
                <a:latin typeface="+mn-ea"/>
              </a:rPr>
              <a:t>～　本業支援もオーソドックスなアプローチが基本　～</a:t>
            </a:r>
          </a:p>
        </p:txBody>
      </p:sp>
      <p:sp>
        <p:nvSpPr>
          <p:cNvPr id="11" name="スライド番号プレースホルダー 1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71</a:t>
            </a:fld>
            <a:endParaRPr kumimoji="1" lang="ja-JP" altLang="en-US"/>
          </a:p>
        </p:txBody>
      </p:sp>
      <p:sp>
        <p:nvSpPr>
          <p:cNvPr id="64" name="正方形/長方形 63">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83" name="テキスト ボックス 82">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５</a:t>
            </a:r>
            <a:endParaRPr kumimoji="1" lang="ja-JP" altLang="en-US" sz="2800" b="1" u="sng" dirty="0">
              <a:latin typeface="+mn-ea"/>
            </a:endParaRPr>
          </a:p>
        </p:txBody>
      </p:sp>
      <p:cxnSp>
        <p:nvCxnSpPr>
          <p:cNvPr id="91" name="直線コネクタ 90">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95" name="テキスト ボックス 94">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金融機関の本業支援の考え方について ①</a:t>
            </a:r>
          </a:p>
        </p:txBody>
      </p:sp>
      <p:sp>
        <p:nvSpPr>
          <p:cNvPr id="107" name="テキスト ボックス 106">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latin typeface="+mn-ea"/>
              </a:rPr>
              <a:t>経営改善が必要な事業者に限らず、広範囲の取引先に対して、販路紹介や売上拡大といった本業</a:t>
            </a:r>
            <a:endParaRPr kumimoji="1" lang="en-US" altLang="ja-JP" sz="1000" dirty="0">
              <a:latin typeface="+mn-ea"/>
            </a:endParaRPr>
          </a:p>
          <a:p>
            <a:r>
              <a:rPr kumimoji="1" lang="ja-JP" altLang="en-US" sz="1000" dirty="0">
                <a:latin typeface="+mn-ea"/>
              </a:rPr>
              <a:t>支援を実施したいという質疑について、考え方の基本部分のポイントをまとめます。</a:t>
            </a:r>
            <a:endParaRPr kumimoji="1" lang="en-US" altLang="ja-JP" sz="1000" dirty="0">
              <a:latin typeface="+mn-ea"/>
            </a:endParaRPr>
          </a:p>
        </p:txBody>
      </p:sp>
      <p:cxnSp>
        <p:nvCxnSpPr>
          <p:cNvPr id="108" name="直線コネクタ 107">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04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78438" y="1443901"/>
            <a:ext cx="9849905" cy="1147207"/>
            <a:chOff x="78438" y="1443901"/>
            <a:chExt cx="9849905" cy="1147207"/>
          </a:xfrm>
        </p:grpSpPr>
        <p:sp>
          <p:nvSpPr>
            <p:cNvPr id="30" name="テキスト ボックス 29">
              <a:extLst>
                <a:ext uri="{FF2B5EF4-FFF2-40B4-BE49-F238E27FC236}">
                  <a16:creationId xmlns:a16="http://schemas.microsoft.com/office/drawing/2014/main" id="{1A517C74-6AA2-5E9E-86B2-5E5FED46B5E1}"/>
                </a:ext>
              </a:extLst>
            </p:cNvPr>
            <p:cNvSpPr txBox="1"/>
            <p:nvPr/>
          </p:nvSpPr>
          <p:spPr>
            <a:xfrm>
              <a:off x="2703627" y="1443901"/>
              <a:ext cx="7224716" cy="553998"/>
            </a:xfrm>
            <a:prstGeom prst="rect">
              <a:avLst/>
            </a:prstGeom>
            <a:noFill/>
            <a:ln>
              <a:noFill/>
            </a:ln>
          </p:spPr>
          <p:txBody>
            <a:bodyPr wrap="square" rtlCol="0">
              <a:spAutoFit/>
            </a:bodyPr>
            <a:lstStyle/>
            <a:p>
              <a:r>
                <a:rPr kumimoji="1" lang="ja-JP" altLang="en-US" sz="1000" dirty="0">
                  <a:latin typeface="+mn-ea"/>
                </a:rPr>
                <a:t>□　事業者のことを理解せず一方的な提案をしない</a:t>
              </a:r>
              <a:r>
                <a:rPr kumimoji="1" lang="ja-JP" altLang="en-US" sz="1000" spc="-70" dirty="0">
                  <a:latin typeface="+mn-ea"/>
                </a:rPr>
                <a:t>（例：ホームページ（</a:t>
              </a:r>
              <a:r>
                <a:rPr kumimoji="1" lang="en-US" altLang="ja-JP" sz="1000" spc="-70" dirty="0">
                  <a:latin typeface="+mn-ea"/>
                </a:rPr>
                <a:t>HP</a:t>
              </a:r>
              <a:r>
                <a:rPr kumimoji="1" lang="ja-JP" altLang="en-US" sz="1000" spc="-70" dirty="0">
                  <a:latin typeface="+mn-ea"/>
                </a:rPr>
                <a:t>）がないから売上が上がらない→提携業者紹介）</a:t>
              </a:r>
              <a:endParaRPr kumimoji="1" lang="en-US" altLang="ja-JP" sz="1000" spc="-70" dirty="0">
                <a:latin typeface="+mn-ea"/>
              </a:endParaRPr>
            </a:p>
            <a:p>
              <a:r>
                <a:rPr kumimoji="1" lang="ja-JP" altLang="en-US" sz="1000" dirty="0">
                  <a:latin typeface="+mn-ea"/>
                </a:rPr>
                <a:t>□　事業者が求めていることを、正確に把握することが最も重要</a:t>
              </a:r>
              <a:endParaRPr kumimoji="1" lang="en-US" altLang="ja-JP" sz="1000" dirty="0">
                <a:latin typeface="+mn-ea"/>
              </a:endParaRPr>
            </a:p>
            <a:p>
              <a:r>
                <a:rPr kumimoji="1" lang="ja-JP" altLang="en-US" sz="1000" dirty="0">
                  <a:latin typeface="+mn-ea"/>
                </a:rPr>
                <a:t>□　本業支援ツールの販売に傾注して、実際のニーズ把握が疎かになるケースは避ける</a:t>
              </a:r>
              <a:endParaRPr kumimoji="1" lang="en-US" altLang="ja-JP" sz="1000" dirty="0">
                <a:latin typeface="+mn-ea"/>
              </a:endParaRPr>
            </a:p>
          </p:txBody>
        </p:sp>
        <p:sp>
          <p:nvSpPr>
            <p:cNvPr id="33" name="テキスト ボックス 32">
              <a:extLst>
                <a:ext uri="{FF2B5EF4-FFF2-40B4-BE49-F238E27FC236}">
                  <a16:creationId xmlns:a16="http://schemas.microsoft.com/office/drawing/2014/main" id="{24C5C691-EA10-8EC2-BF0B-6D1CDB365468}"/>
                </a:ext>
              </a:extLst>
            </p:cNvPr>
            <p:cNvSpPr txBox="1"/>
            <p:nvPr/>
          </p:nvSpPr>
          <p:spPr>
            <a:xfrm>
              <a:off x="2703626" y="2037110"/>
              <a:ext cx="7041661" cy="553998"/>
            </a:xfrm>
            <a:prstGeom prst="rect">
              <a:avLst/>
            </a:prstGeom>
            <a:noFill/>
          </p:spPr>
          <p:txBody>
            <a:bodyPr wrap="square" rtlCol="0">
              <a:spAutoFit/>
            </a:bodyPr>
            <a:lstStyle/>
            <a:p>
              <a:r>
                <a:rPr kumimoji="1" lang="ja-JP" altLang="en-US" sz="1000" spc="-40" dirty="0">
                  <a:latin typeface="+mn-ea"/>
                </a:rPr>
                <a:t>事業者のニーズを把握していない段階での一方的な提案は避けたほうがよいでしょう。ニーズは正確に把握しないと、事業者に時間的な負担をかけることにも繋がります。現場からの情報を基に、本部支援部署が企業訪問をしたけれど、ニーズが聞いていたものと違っていた、というケースも散見されますので、ニーズの正確な把握は１丁目１番地です。</a:t>
              </a:r>
            </a:p>
          </p:txBody>
        </p:sp>
        <p:sp>
          <p:nvSpPr>
            <p:cNvPr id="22" name="テキスト ボックス 21">
              <a:extLst>
                <a:ext uri="{FF2B5EF4-FFF2-40B4-BE49-F238E27FC236}">
                  <a16:creationId xmlns:a16="http://schemas.microsoft.com/office/drawing/2014/main" id="{F144AB68-5B77-D499-AAE8-336C03A8BB06}"/>
                </a:ext>
              </a:extLst>
            </p:cNvPr>
            <p:cNvSpPr txBox="1"/>
            <p:nvPr/>
          </p:nvSpPr>
          <p:spPr>
            <a:xfrm>
              <a:off x="78438" y="1586065"/>
              <a:ext cx="1440241"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sp>
          <p:nvSpPr>
            <p:cNvPr id="26" name="四角形: 角を丸くする 25">
              <a:extLst>
                <a:ext uri="{FF2B5EF4-FFF2-40B4-BE49-F238E27FC236}">
                  <a16:creationId xmlns:a16="http://schemas.microsoft.com/office/drawing/2014/main" id="{F149996C-2B86-D708-2C85-F248C58220EB}"/>
                </a:ext>
              </a:extLst>
            </p:cNvPr>
            <p:cNvSpPr/>
            <p:nvPr/>
          </p:nvSpPr>
          <p:spPr>
            <a:xfrm>
              <a:off x="1206336" y="1475875"/>
              <a:ext cx="1487912" cy="1053156"/>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cxnSp>
          <p:nvCxnSpPr>
            <p:cNvPr id="31" name="直線コネクタ 30">
              <a:extLst>
                <a:ext uri="{FF2B5EF4-FFF2-40B4-BE49-F238E27FC236}">
                  <a16:creationId xmlns:a16="http://schemas.microsoft.com/office/drawing/2014/main" id="{1C71A654-CA87-E37A-0520-8D01741D45CF}"/>
                </a:ext>
              </a:extLst>
            </p:cNvPr>
            <p:cNvCxnSpPr>
              <a:cxnSpLocks/>
            </p:cNvCxnSpPr>
            <p:nvPr/>
          </p:nvCxnSpPr>
          <p:spPr>
            <a:xfrm flipV="1">
              <a:off x="2703627" y="1989599"/>
              <a:ext cx="7041660" cy="6919"/>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8" name="グループ化 37"/>
          <p:cNvGrpSpPr/>
          <p:nvPr/>
        </p:nvGrpSpPr>
        <p:grpSpPr>
          <a:xfrm>
            <a:off x="7246" y="2810419"/>
            <a:ext cx="9921097" cy="1131162"/>
            <a:chOff x="7246" y="2794240"/>
            <a:chExt cx="9921097" cy="1131162"/>
          </a:xfrm>
        </p:grpSpPr>
        <p:sp>
          <p:nvSpPr>
            <p:cNvPr id="35" name="テキスト ボックス 34">
              <a:extLst>
                <a:ext uri="{FF2B5EF4-FFF2-40B4-BE49-F238E27FC236}">
                  <a16:creationId xmlns:a16="http://schemas.microsoft.com/office/drawing/2014/main" id="{6BEBF31E-6336-0608-9546-772165F68956}"/>
                </a:ext>
              </a:extLst>
            </p:cNvPr>
            <p:cNvSpPr txBox="1"/>
            <p:nvPr/>
          </p:nvSpPr>
          <p:spPr>
            <a:xfrm>
              <a:off x="2703627" y="2794240"/>
              <a:ext cx="7224716" cy="553998"/>
            </a:xfrm>
            <a:prstGeom prst="rect">
              <a:avLst/>
            </a:prstGeom>
            <a:noFill/>
            <a:ln>
              <a:noFill/>
            </a:ln>
          </p:spPr>
          <p:txBody>
            <a:bodyPr wrap="square" rtlCol="0">
              <a:spAutoFit/>
            </a:bodyPr>
            <a:lstStyle/>
            <a:p>
              <a:r>
                <a:rPr kumimoji="1" lang="ja-JP" altLang="en-US" sz="1000" dirty="0">
                  <a:latin typeface="+mn-ea"/>
                </a:rPr>
                <a:t>□　業界を取り巻く法令やルールの変更に、沢山の本業支援ニーズが眠っていることもある</a:t>
              </a:r>
              <a:endParaRPr kumimoji="1" lang="en-US" altLang="ja-JP" sz="1000" dirty="0">
                <a:latin typeface="+mn-ea"/>
              </a:endParaRPr>
            </a:p>
            <a:p>
              <a:r>
                <a:rPr kumimoji="1" lang="ja-JP" altLang="en-US" sz="1000" dirty="0">
                  <a:latin typeface="+mn-ea"/>
                </a:rPr>
                <a:t>□　法令やルールの変更を、適時金融機関が把握できるかどうかは、普段の地域密着度による</a:t>
              </a:r>
              <a:endParaRPr kumimoji="1" lang="en-US" altLang="ja-JP" sz="1000" dirty="0">
                <a:latin typeface="+mn-ea"/>
              </a:endParaRPr>
            </a:p>
            <a:p>
              <a:r>
                <a:rPr kumimoji="1" lang="ja-JP" altLang="en-US" sz="1000" dirty="0">
                  <a:latin typeface="+mn-ea"/>
                </a:rPr>
                <a:t>□　これらのニーズは“先行者優位性”が効きやすいので、スピード勝負になりやすい</a:t>
              </a:r>
              <a:endParaRPr kumimoji="1" lang="en-US" altLang="ja-JP" sz="1000" dirty="0">
                <a:latin typeface="+mn-ea"/>
              </a:endParaRPr>
            </a:p>
          </p:txBody>
        </p:sp>
        <p:sp>
          <p:nvSpPr>
            <p:cNvPr id="36" name="テキスト ボックス 35">
              <a:extLst>
                <a:ext uri="{FF2B5EF4-FFF2-40B4-BE49-F238E27FC236}">
                  <a16:creationId xmlns:a16="http://schemas.microsoft.com/office/drawing/2014/main" id="{3552DFEE-40CB-F0A4-2BE9-D40D8CC0BD15}"/>
                </a:ext>
              </a:extLst>
            </p:cNvPr>
            <p:cNvSpPr txBox="1"/>
            <p:nvPr/>
          </p:nvSpPr>
          <p:spPr>
            <a:xfrm>
              <a:off x="2703628" y="3371404"/>
              <a:ext cx="7060709" cy="553998"/>
            </a:xfrm>
            <a:prstGeom prst="rect">
              <a:avLst/>
            </a:prstGeom>
            <a:noFill/>
          </p:spPr>
          <p:txBody>
            <a:bodyPr wrap="square" rtlCol="0">
              <a:spAutoFit/>
            </a:bodyPr>
            <a:lstStyle/>
            <a:p>
              <a:r>
                <a:rPr kumimoji="1" lang="ja-JP" altLang="en-US" sz="1000" spc="-20" dirty="0">
                  <a:latin typeface="+mn-ea"/>
                </a:rPr>
                <a:t>昨今、運送業では長時間運転に厳しい規制の目が向けられています。反面、これらの規制強化は中間倉庫等のニーズを喚起させる可能性もあり、地域運送業者の中には大手荷主から地域に倉庫建設の依頼を受けている企業もあるかもしれません。土地の詮索、事業性の精査支援等、具体的な本業支援の入口として期待もできます。</a:t>
              </a:r>
            </a:p>
          </p:txBody>
        </p:sp>
        <p:sp>
          <p:nvSpPr>
            <p:cNvPr id="11" name="四角形: 角を丸くする 10">
              <a:extLst>
                <a:ext uri="{FF2B5EF4-FFF2-40B4-BE49-F238E27FC236}">
                  <a16:creationId xmlns:a16="http://schemas.microsoft.com/office/drawing/2014/main" id="{C2710A7A-AB5F-C5B0-C082-757E8F49AAC3}"/>
                </a:ext>
              </a:extLst>
            </p:cNvPr>
            <p:cNvSpPr/>
            <p:nvPr/>
          </p:nvSpPr>
          <p:spPr>
            <a:xfrm>
              <a:off x="1206336" y="2810208"/>
              <a:ext cx="1487912" cy="1053156"/>
            </a:xfrm>
            <a:prstGeom prst="roundRect">
              <a:avLst>
                <a:gd name="adj" fmla="val 4902"/>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23" name="テキスト ボックス 22">
              <a:extLst>
                <a:ext uri="{FF2B5EF4-FFF2-40B4-BE49-F238E27FC236}">
                  <a16:creationId xmlns:a16="http://schemas.microsoft.com/office/drawing/2014/main" id="{F4C26A47-D3B4-C816-BA39-21DA8B7C1FA5}"/>
                </a:ext>
              </a:extLst>
            </p:cNvPr>
            <p:cNvSpPr txBox="1"/>
            <p:nvPr/>
          </p:nvSpPr>
          <p:spPr>
            <a:xfrm>
              <a:off x="7246" y="2926405"/>
              <a:ext cx="138921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cxnSp>
          <p:nvCxnSpPr>
            <p:cNvPr id="34" name="直線コネクタ 33">
              <a:extLst>
                <a:ext uri="{FF2B5EF4-FFF2-40B4-BE49-F238E27FC236}">
                  <a16:creationId xmlns:a16="http://schemas.microsoft.com/office/drawing/2014/main" id="{439BDE52-0A82-E93B-3DF5-83336518523F}"/>
                </a:ext>
              </a:extLst>
            </p:cNvPr>
            <p:cNvCxnSpPr>
              <a:cxnSpLocks/>
            </p:cNvCxnSpPr>
            <p:nvPr/>
          </p:nvCxnSpPr>
          <p:spPr>
            <a:xfrm flipV="1">
              <a:off x="2703627" y="3310421"/>
              <a:ext cx="7051185" cy="23036"/>
            </a:xfrm>
            <a:prstGeom prst="line">
              <a:avLst/>
            </a:prstGeom>
            <a:ln w="4445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57" name="グループ化 56"/>
          <p:cNvGrpSpPr/>
          <p:nvPr/>
        </p:nvGrpSpPr>
        <p:grpSpPr>
          <a:xfrm>
            <a:off x="8438" y="4160931"/>
            <a:ext cx="9899585" cy="1132937"/>
            <a:chOff x="8438" y="4148609"/>
            <a:chExt cx="9899585" cy="1132937"/>
          </a:xfrm>
        </p:grpSpPr>
        <p:sp>
          <p:nvSpPr>
            <p:cNvPr id="39" name="テキスト ボックス 38">
              <a:extLst>
                <a:ext uri="{FF2B5EF4-FFF2-40B4-BE49-F238E27FC236}">
                  <a16:creationId xmlns:a16="http://schemas.microsoft.com/office/drawing/2014/main" id="{E0EF0EBF-0648-E808-C904-6425D5CDC07A}"/>
                </a:ext>
              </a:extLst>
            </p:cNvPr>
            <p:cNvSpPr txBox="1"/>
            <p:nvPr/>
          </p:nvSpPr>
          <p:spPr>
            <a:xfrm>
              <a:off x="2683307" y="4148609"/>
              <a:ext cx="7224716" cy="553998"/>
            </a:xfrm>
            <a:prstGeom prst="rect">
              <a:avLst/>
            </a:prstGeom>
            <a:noFill/>
            <a:ln>
              <a:noFill/>
            </a:ln>
          </p:spPr>
          <p:txBody>
            <a:bodyPr wrap="square" rtlCol="0">
              <a:spAutoFit/>
            </a:bodyPr>
            <a:lstStyle/>
            <a:p>
              <a:r>
                <a:rPr kumimoji="1" lang="ja-JP" altLang="en-US" sz="1000" dirty="0">
                  <a:latin typeface="+mn-ea"/>
                </a:rPr>
                <a:t>□　各業種には必ずキーマンと呼ばれる人がいる（工場長・配車係・店長・バイヤー・資材部長等）</a:t>
              </a:r>
              <a:endParaRPr kumimoji="1" lang="en-US" altLang="ja-JP" sz="1000" dirty="0">
                <a:latin typeface="+mn-ea"/>
              </a:endParaRPr>
            </a:p>
            <a:p>
              <a:r>
                <a:rPr kumimoji="1" lang="ja-JP" altLang="en-US" sz="1000" dirty="0">
                  <a:latin typeface="+mn-ea"/>
                </a:rPr>
                <a:t>□　本業で必要な具体的なニーズやアイデアは、キーマンが持っていることも多い</a:t>
              </a:r>
              <a:endParaRPr kumimoji="1" lang="en-US" altLang="ja-JP" sz="1000" dirty="0">
                <a:latin typeface="+mn-ea"/>
              </a:endParaRPr>
            </a:p>
            <a:p>
              <a:r>
                <a:rPr kumimoji="1" lang="ja-JP" altLang="en-US" sz="1000" dirty="0">
                  <a:latin typeface="+mn-ea"/>
                </a:rPr>
                <a:t>□　提携したい企業名や、開拓したい販路のエリア等が実名で聞ける場合もある</a:t>
              </a:r>
              <a:endParaRPr kumimoji="1" lang="en-US" altLang="ja-JP" sz="1000" dirty="0">
                <a:latin typeface="+mn-ea"/>
              </a:endParaRPr>
            </a:p>
          </p:txBody>
        </p:sp>
        <p:sp>
          <p:nvSpPr>
            <p:cNvPr id="41" name="テキスト ボックス 40">
              <a:extLst>
                <a:ext uri="{FF2B5EF4-FFF2-40B4-BE49-F238E27FC236}">
                  <a16:creationId xmlns:a16="http://schemas.microsoft.com/office/drawing/2014/main" id="{DD034085-5C36-CAF4-AFD1-771E2CA931C3}"/>
                </a:ext>
              </a:extLst>
            </p:cNvPr>
            <p:cNvSpPr txBox="1"/>
            <p:nvPr/>
          </p:nvSpPr>
          <p:spPr>
            <a:xfrm>
              <a:off x="2710063" y="4727548"/>
              <a:ext cx="7051185" cy="553998"/>
            </a:xfrm>
            <a:prstGeom prst="rect">
              <a:avLst/>
            </a:prstGeom>
            <a:noFill/>
          </p:spPr>
          <p:txBody>
            <a:bodyPr wrap="square" rtlCol="0">
              <a:spAutoFit/>
            </a:bodyPr>
            <a:lstStyle/>
            <a:p>
              <a:r>
                <a:rPr kumimoji="1" lang="ja-JP" altLang="en-US" sz="1000" spc="-20" dirty="0">
                  <a:latin typeface="+mn-ea"/>
                </a:rPr>
                <a:t>社長も自ら営業や製造の現場の最前線にいる小規模企業と異なり、いくつかの部署や営業所を構えるような一定規模以上の企業になると、具体的なニーズが常に社長にだけ偏在していることはありません。「本業」というぐらいですから、実際に本業に従事している方々との接点構築は、有効な本業支援には不可欠といえます。</a:t>
              </a:r>
              <a:endParaRPr kumimoji="1" lang="en-US" altLang="ja-JP" sz="1000" spc="-20" dirty="0">
                <a:latin typeface="+mn-ea"/>
              </a:endParaRPr>
            </a:p>
          </p:txBody>
        </p:sp>
        <p:sp>
          <p:nvSpPr>
            <p:cNvPr id="15" name="四角形: 角を丸くする 14">
              <a:extLst>
                <a:ext uri="{FF2B5EF4-FFF2-40B4-BE49-F238E27FC236}">
                  <a16:creationId xmlns:a16="http://schemas.microsoft.com/office/drawing/2014/main" id="{DFDEE3D5-D615-68A8-A63E-430E091A0BCD}"/>
                </a:ext>
              </a:extLst>
            </p:cNvPr>
            <p:cNvSpPr/>
            <p:nvPr/>
          </p:nvSpPr>
          <p:spPr>
            <a:xfrm>
              <a:off x="1186016" y="4155666"/>
              <a:ext cx="1487912" cy="1053156"/>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24" name="テキスト ボックス 23">
              <a:extLst>
                <a:ext uri="{FF2B5EF4-FFF2-40B4-BE49-F238E27FC236}">
                  <a16:creationId xmlns:a16="http://schemas.microsoft.com/office/drawing/2014/main" id="{F242A446-5739-F3F6-BA69-34E4D6D8E15F}"/>
                </a:ext>
              </a:extLst>
            </p:cNvPr>
            <p:cNvSpPr txBox="1"/>
            <p:nvPr/>
          </p:nvSpPr>
          <p:spPr>
            <a:xfrm>
              <a:off x="8438" y="4266745"/>
              <a:ext cx="1428123"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cxnSp>
          <p:nvCxnSpPr>
            <p:cNvPr id="40" name="直線コネクタ 39">
              <a:extLst>
                <a:ext uri="{FF2B5EF4-FFF2-40B4-BE49-F238E27FC236}">
                  <a16:creationId xmlns:a16="http://schemas.microsoft.com/office/drawing/2014/main" id="{98497318-5B42-4652-82E0-E2E9BBAE38DB}"/>
                </a:ext>
              </a:extLst>
            </p:cNvPr>
            <p:cNvCxnSpPr>
              <a:cxnSpLocks/>
            </p:cNvCxnSpPr>
            <p:nvPr/>
          </p:nvCxnSpPr>
          <p:spPr>
            <a:xfrm flipV="1">
              <a:off x="2692832" y="4692877"/>
              <a:ext cx="7041660" cy="6919"/>
            </a:xfrm>
            <a:prstGeom prst="line">
              <a:avLst/>
            </a:prstGeom>
            <a:ln w="4445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sp>
        <p:nvSpPr>
          <p:cNvPr id="43" name="テキスト ボックス 42">
            <a:extLst>
              <a:ext uri="{FF2B5EF4-FFF2-40B4-BE49-F238E27FC236}">
                <a16:creationId xmlns:a16="http://schemas.microsoft.com/office/drawing/2014/main" id="{444D40F5-731D-2168-9ABD-5D1DA1A94407}"/>
              </a:ext>
            </a:extLst>
          </p:cNvPr>
          <p:cNvSpPr txBox="1"/>
          <p:nvPr/>
        </p:nvSpPr>
        <p:spPr>
          <a:xfrm>
            <a:off x="2694248" y="5492997"/>
            <a:ext cx="7040244" cy="553998"/>
          </a:xfrm>
          <a:prstGeom prst="rect">
            <a:avLst/>
          </a:prstGeom>
          <a:noFill/>
          <a:ln>
            <a:noFill/>
          </a:ln>
        </p:spPr>
        <p:txBody>
          <a:bodyPr wrap="square" rtlCol="0">
            <a:spAutoFit/>
          </a:bodyPr>
          <a:lstStyle/>
          <a:p>
            <a:r>
              <a:rPr kumimoji="1" lang="ja-JP" altLang="en-US" sz="1000" dirty="0">
                <a:latin typeface="+mn-ea"/>
              </a:rPr>
              <a:t>□　</a:t>
            </a:r>
            <a:r>
              <a:rPr kumimoji="1" lang="ja-JP" altLang="en-US" sz="1000" spc="-20" dirty="0">
                <a:latin typeface="+mn-ea"/>
              </a:rPr>
              <a:t>売上増加支援では特にいえるが、商品やサービスに桁外れな“差別化要素”がない限り、単なる紹介や宣伝で大きな効果</a:t>
            </a:r>
            <a:endParaRPr kumimoji="1" lang="en-US" altLang="ja-JP" sz="1000" spc="-20" dirty="0">
              <a:latin typeface="+mn-ea"/>
            </a:endParaRPr>
          </a:p>
          <a:p>
            <a:r>
              <a:rPr kumimoji="1" lang="ja-JP" altLang="en-US" sz="1000" spc="-20" dirty="0">
                <a:latin typeface="+mn-ea"/>
              </a:rPr>
              <a:t>　　が得られる可能性は低いといえる</a:t>
            </a:r>
            <a:endParaRPr kumimoji="1" lang="en-US" altLang="ja-JP" sz="1000" spc="-20" dirty="0">
              <a:latin typeface="+mn-ea"/>
            </a:endParaRPr>
          </a:p>
          <a:p>
            <a:r>
              <a:rPr kumimoji="1" lang="ja-JP" altLang="en-US" sz="1000" dirty="0">
                <a:latin typeface="+mn-ea"/>
              </a:rPr>
              <a:t>□　販売希望先にも担当者等がいる場合は、相手の仕事の手間を省くようなアプローチが大切</a:t>
            </a:r>
            <a:endParaRPr kumimoji="1" lang="en-US" altLang="ja-JP" sz="1000" dirty="0">
              <a:latin typeface="+mn-ea"/>
            </a:endParaRPr>
          </a:p>
        </p:txBody>
      </p:sp>
      <p:sp>
        <p:nvSpPr>
          <p:cNvPr id="44" name="テキスト ボックス 43">
            <a:extLst>
              <a:ext uri="{FF2B5EF4-FFF2-40B4-BE49-F238E27FC236}">
                <a16:creationId xmlns:a16="http://schemas.microsoft.com/office/drawing/2014/main" id="{5BB828D1-15AC-7E37-057D-5749FF15C126}"/>
              </a:ext>
            </a:extLst>
          </p:cNvPr>
          <p:cNvSpPr txBox="1"/>
          <p:nvPr/>
        </p:nvSpPr>
        <p:spPr>
          <a:xfrm>
            <a:off x="2713152" y="6091047"/>
            <a:ext cx="7051185" cy="553998"/>
          </a:xfrm>
          <a:prstGeom prst="rect">
            <a:avLst/>
          </a:prstGeom>
          <a:noFill/>
        </p:spPr>
        <p:txBody>
          <a:bodyPr wrap="square" rtlCol="0">
            <a:spAutoFit/>
          </a:bodyPr>
          <a:lstStyle/>
          <a:p>
            <a:r>
              <a:rPr kumimoji="1" lang="ja-JP" altLang="en-US" sz="1000" spc="-40" dirty="0">
                <a:latin typeface="+mn-ea"/>
              </a:rPr>
              <a:t>例えば、取引先の食品を量販店に扱ってもらう場合も、バイヤーの実務は販売企画と予算管理で手一杯なことが多く、圧倒的な差別化要素がない限り、単品の売込みだけでは心に響きません。しかし、</a:t>
            </a:r>
            <a:r>
              <a:rPr kumimoji="1" lang="en-US" altLang="ja-JP" sz="1000" spc="-40" dirty="0">
                <a:latin typeface="+mn-ea"/>
              </a:rPr>
              <a:t>『</a:t>
            </a:r>
            <a:r>
              <a:rPr kumimoji="1" lang="ja-JP" altLang="en-US" sz="1000" spc="-40" dirty="0">
                <a:latin typeface="+mn-ea"/>
              </a:rPr>
              <a:t>地元こだわり商材を複数まとめた販売企画</a:t>
            </a:r>
            <a:r>
              <a:rPr kumimoji="1" lang="en-US" altLang="ja-JP" sz="1000" spc="-40" dirty="0">
                <a:latin typeface="+mn-ea"/>
              </a:rPr>
              <a:t>』</a:t>
            </a:r>
            <a:r>
              <a:rPr kumimoji="1" lang="ja-JP" altLang="en-US" sz="1000" spc="-40" dirty="0">
                <a:latin typeface="+mn-ea"/>
              </a:rPr>
              <a:t>として持ち込めば、相手が企画を考える手間を一部省く効果もあります。</a:t>
            </a:r>
          </a:p>
        </p:txBody>
      </p:sp>
      <p:sp>
        <p:nvSpPr>
          <p:cNvPr id="19" name="四角形: 角を丸くする 18">
            <a:extLst>
              <a:ext uri="{FF2B5EF4-FFF2-40B4-BE49-F238E27FC236}">
                <a16:creationId xmlns:a16="http://schemas.microsoft.com/office/drawing/2014/main" id="{F54DD8B7-4324-1ED4-DB25-C05281ABF5EB}"/>
              </a:ext>
            </a:extLst>
          </p:cNvPr>
          <p:cNvSpPr/>
          <p:nvPr/>
        </p:nvSpPr>
        <p:spPr>
          <a:xfrm>
            <a:off x="1206336" y="5502531"/>
            <a:ext cx="1487912" cy="1053156"/>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29" name="テキスト ボックス 28">
            <a:extLst>
              <a:ext uri="{FF2B5EF4-FFF2-40B4-BE49-F238E27FC236}">
                <a16:creationId xmlns:a16="http://schemas.microsoft.com/office/drawing/2014/main" id="{CA66FDCC-AF3D-D45D-B51C-CA55773F1993}"/>
              </a:ext>
            </a:extLst>
          </p:cNvPr>
          <p:cNvSpPr txBox="1"/>
          <p:nvPr/>
        </p:nvSpPr>
        <p:spPr>
          <a:xfrm>
            <a:off x="33322" y="5626757"/>
            <a:ext cx="1378354"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４</a:t>
            </a:r>
          </a:p>
        </p:txBody>
      </p:sp>
      <p:cxnSp>
        <p:nvCxnSpPr>
          <p:cNvPr id="42" name="直線コネクタ 41">
            <a:extLst>
              <a:ext uri="{FF2B5EF4-FFF2-40B4-BE49-F238E27FC236}">
                <a16:creationId xmlns:a16="http://schemas.microsoft.com/office/drawing/2014/main" id="{293356A4-6D21-1BE7-E59E-1585FF4945A3}"/>
              </a:ext>
            </a:extLst>
          </p:cNvPr>
          <p:cNvCxnSpPr>
            <a:cxnSpLocks/>
          </p:cNvCxnSpPr>
          <p:nvPr/>
        </p:nvCxnSpPr>
        <p:spPr>
          <a:xfrm flipV="1">
            <a:off x="2694248" y="6042256"/>
            <a:ext cx="7041660" cy="6919"/>
          </a:xfrm>
          <a:prstGeom prst="line">
            <a:avLst/>
          </a:prstGeom>
          <a:ln w="4445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464FF7A8-962C-307B-A564-5FF5E2BF59E6}"/>
              </a:ext>
            </a:extLst>
          </p:cNvPr>
          <p:cNvSpPr txBox="1"/>
          <p:nvPr/>
        </p:nvSpPr>
        <p:spPr>
          <a:xfrm>
            <a:off x="2749520" y="1064957"/>
            <a:ext cx="6867525" cy="400110"/>
          </a:xfrm>
          <a:prstGeom prst="rect">
            <a:avLst/>
          </a:prstGeom>
          <a:noFill/>
        </p:spPr>
        <p:txBody>
          <a:bodyPr wrap="square" rtlCol="0">
            <a:spAutoFit/>
          </a:bodyPr>
          <a:lstStyle/>
          <a:p>
            <a:r>
              <a:rPr kumimoji="1" lang="ja-JP" altLang="en-US" sz="2000" b="1" dirty="0">
                <a:latin typeface="+mn-ea"/>
              </a:rPr>
              <a:t>～　本業支援：企業へのアプローチの考え方　～</a:t>
            </a:r>
          </a:p>
        </p:txBody>
      </p:sp>
      <p:sp>
        <p:nvSpPr>
          <p:cNvPr id="32" name="スライド番号プレースホルダー 31"/>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72</a:t>
            </a:fld>
            <a:endParaRPr kumimoji="1" lang="ja-JP" altLang="en-US"/>
          </a:p>
        </p:txBody>
      </p:sp>
      <p:sp>
        <p:nvSpPr>
          <p:cNvPr id="50" name="正方形/長方形 49">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52" name="テキスト ボックス 51">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５</a:t>
            </a:r>
            <a:endParaRPr kumimoji="1" lang="ja-JP" altLang="en-US" sz="2800" b="1" u="sng" dirty="0">
              <a:latin typeface="+mn-ea"/>
            </a:endParaRPr>
          </a:p>
        </p:txBody>
      </p:sp>
      <p:cxnSp>
        <p:nvCxnSpPr>
          <p:cNvPr id="53" name="直線コネクタ 52">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金融機関の本業支援の考え方について ②</a:t>
            </a:r>
          </a:p>
        </p:txBody>
      </p:sp>
      <p:sp>
        <p:nvSpPr>
          <p:cNvPr id="55" name="テキスト ボックス 54">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latin typeface="+mn-ea"/>
              </a:rPr>
              <a:t>経営改善が必要な事業者に限らず、広範囲の取引先に対して、販路紹介や売上拡大といった本業</a:t>
            </a:r>
            <a:endParaRPr kumimoji="1" lang="en-US" altLang="ja-JP" sz="1000" dirty="0">
              <a:latin typeface="+mn-ea"/>
            </a:endParaRPr>
          </a:p>
          <a:p>
            <a:r>
              <a:rPr kumimoji="1" lang="ja-JP" altLang="en-US" sz="1000" dirty="0">
                <a:latin typeface="+mn-ea"/>
              </a:rPr>
              <a:t>支援を実施したいという質疑について、考え方の基本部分のポイントをまとめます。</a:t>
            </a:r>
            <a:endParaRPr kumimoji="1" lang="en-US" altLang="ja-JP" sz="1000" dirty="0">
              <a:latin typeface="+mn-ea"/>
            </a:endParaRPr>
          </a:p>
        </p:txBody>
      </p:sp>
      <p:cxnSp>
        <p:nvCxnSpPr>
          <p:cNvPr id="56" name="直線コネクタ 55">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EB38F5A7-BB5B-344A-138F-128EA45B3679}"/>
              </a:ext>
            </a:extLst>
          </p:cNvPr>
          <p:cNvSpPr txBox="1"/>
          <p:nvPr/>
        </p:nvSpPr>
        <p:spPr>
          <a:xfrm>
            <a:off x="984722" y="1821721"/>
            <a:ext cx="1910820" cy="587574"/>
          </a:xfrm>
          <a:prstGeom prst="rect">
            <a:avLst/>
          </a:prstGeom>
          <a:noFill/>
        </p:spPr>
        <p:txBody>
          <a:bodyPr wrap="square" rtlCol="0">
            <a:spAutoFit/>
          </a:bodyPr>
          <a:lstStyle/>
          <a:p>
            <a:pPr algn="ctr"/>
            <a:r>
              <a:rPr kumimoji="1" lang="ja-JP" altLang="en-US" sz="3600" b="1" dirty="0">
                <a:latin typeface="+mn-ea"/>
              </a:rPr>
              <a:t>把握</a:t>
            </a:r>
          </a:p>
        </p:txBody>
      </p:sp>
      <p:sp>
        <p:nvSpPr>
          <p:cNvPr id="46" name="テキスト ボックス 45">
            <a:extLst>
              <a:ext uri="{FF2B5EF4-FFF2-40B4-BE49-F238E27FC236}">
                <a16:creationId xmlns:a16="http://schemas.microsoft.com/office/drawing/2014/main" id="{E7053249-80DC-DBC3-6267-F2623350751E}"/>
              </a:ext>
            </a:extLst>
          </p:cNvPr>
          <p:cNvSpPr txBox="1"/>
          <p:nvPr/>
        </p:nvSpPr>
        <p:spPr>
          <a:xfrm>
            <a:off x="844757" y="1551160"/>
            <a:ext cx="2190750" cy="279797"/>
          </a:xfrm>
          <a:prstGeom prst="rect">
            <a:avLst/>
          </a:prstGeom>
          <a:noFill/>
        </p:spPr>
        <p:txBody>
          <a:bodyPr wrap="square" rtlCol="0">
            <a:spAutoFit/>
          </a:bodyPr>
          <a:lstStyle/>
          <a:p>
            <a:pPr algn="ctr"/>
            <a:r>
              <a:rPr kumimoji="1" lang="ja-JP" altLang="en-US" sz="1400" b="1" dirty="0">
                <a:latin typeface="+mn-ea"/>
              </a:rPr>
              <a:t>ニーズの正確な</a:t>
            </a:r>
          </a:p>
        </p:txBody>
      </p:sp>
      <p:sp>
        <p:nvSpPr>
          <p:cNvPr id="47" name="テキスト ボックス 46">
            <a:extLst>
              <a:ext uri="{FF2B5EF4-FFF2-40B4-BE49-F238E27FC236}">
                <a16:creationId xmlns:a16="http://schemas.microsoft.com/office/drawing/2014/main" id="{D9ECB934-33B2-DA33-04B8-AA473598AE65}"/>
              </a:ext>
            </a:extLst>
          </p:cNvPr>
          <p:cNvSpPr txBox="1"/>
          <p:nvPr/>
        </p:nvSpPr>
        <p:spPr>
          <a:xfrm>
            <a:off x="984722" y="3156054"/>
            <a:ext cx="1910820" cy="587574"/>
          </a:xfrm>
          <a:prstGeom prst="rect">
            <a:avLst/>
          </a:prstGeom>
          <a:noFill/>
        </p:spPr>
        <p:txBody>
          <a:bodyPr wrap="square" rtlCol="0">
            <a:spAutoFit/>
          </a:bodyPr>
          <a:lstStyle/>
          <a:p>
            <a:pPr algn="ctr"/>
            <a:r>
              <a:rPr kumimoji="1" lang="ja-JP" altLang="en-US" sz="3600" b="1" dirty="0">
                <a:latin typeface="+mn-ea"/>
              </a:rPr>
              <a:t>着目</a:t>
            </a:r>
          </a:p>
        </p:txBody>
      </p:sp>
      <p:sp>
        <p:nvSpPr>
          <p:cNvPr id="48" name="テキスト ボックス 47">
            <a:extLst>
              <a:ext uri="{FF2B5EF4-FFF2-40B4-BE49-F238E27FC236}">
                <a16:creationId xmlns:a16="http://schemas.microsoft.com/office/drawing/2014/main" id="{DE6CCC61-052B-D30D-A9F5-E06FEE6FFDB3}"/>
              </a:ext>
            </a:extLst>
          </p:cNvPr>
          <p:cNvSpPr txBox="1"/>
          <p:nvPr/>
        </p:nvSpPr>
        <p:spPr>
          <a:xfrm>
            <a:off x="844757" y="2885493"/>
            <a:ext cx="2190750" cy="279797"/>
          </a:xfrm>
          <a:prstGeom prst="rect">
            <a:avLst/>
          </a:prstGeom>
          <a:noFill/>
        </p:spPr>
        <p:txBody>
          <a:bodyPr wrap="square" rtlCol="0">
            <a:spAutoFit/>
          </a:bodyPr>
          <a:lstStyle/>
          <a:p>
            <a:pPr algn="ctr"/>
            <a:r>
              <a:rPr kumimoji="1" lang="ja-JP" altLang="en-US" sz="1400" b="1" dirty="0">
                <a:latin typeface="+mn-ea"/>
              </a:rPr>
              <a:t>法令やルールに</a:t>
            </a:r>
          </a:p>
        </p:txBody>
      </p:sp>
      <p:sp>
        <p:nvSpPr>
          <p:cNvPr id="59" name="テキスト ボックス 58">
            <a:extLst>
              <a:ext uri="{FF2B5EF4-FFF2-40B4-BE49-F238E27FC236}">
                <a16:creationId xmlns:a16="http://schemas.microsoft.com/office/drawing/2014/main" id="{86E9E946-5DC9-2EDD-852D-70B2C91060E4}"/>
              </a:ext>
            </a:extLst>
          </p:cNvPr>
          <p:cNvSpPr txBox="1"/>
          <p:nvPr/>
        </p:nvSpPr>
        <p:spPr>
          <a:xfrm>
            <a:off x="964402" y="4501512"/>
            <a:ext cx="1910820" cy="587574"/>
          </a:xfrm>
          <a:prstGeom prst="rect">
            <a:avLst/>
          </a:prstGeom>
          <a:noFill/>
        </p:spPr>
        <p:txBody>
          <a:bodyPr wrap="square" rtlCol="0">
            <a:spAutoFit/>
          </a:bodyPr>
          <a:lstStyle/>
          <a:p>
            <a:pPr algn="ctr"/>
            <a:r>
              <a:rPr kumimoji="1" lang="ja-JP" altLang="en-US" sz="3600" b="1" dirty="0">
                <a:latin typeface="+mn-ea"/>
              </a:rPr>
              <a:t>聴く</a:t>
            </a:r>
          </a:p>
        </p:txBody>
      </p:sp>
      <p:sp>
        <p:nvSpPr>
          <p:cNvPr id="60" name="テキスト ボックス 59">
            <a:extLst>
              <a:ext uri="{FF2B5EF4-FFF2-40B4-BE49-F238E27FC236}">
                <a16:creationId xmlns:a16="http://schemas.microsoft.com/office/drawing/2014/main" id="{F875D071-4685-316D-1724-CA1FD87D6CE0}"/>
              </a:ext>
            </a:extLst>
          </p:cNvPr>
          <p:cNvSpPr txBox="1"/>
          <p:nvPr/>
        </p:nvSpPr>
        <p:spPr>
          <a:xfrm>
            <a:off x="824437" y="4230951"/>
            <a:ext cx="2190750" cy="279797"/>
          </a:xfrm>
          <a:prstGeom prst="rect">
            <a:avLst/>
          </a:prstGeom>
          <a:noFill/>
        </p:spPr>
        <p:txBody>
          <a:bodyPr wrap="square" rtlCol="0">
            <a:spAutoFit/>
          </a:bodyPr>
          <a:lstStyle/>
          <a:p>
            <a:pPr algn="ctr"/>
            <a:r>
              <a:rPr kumimoji="1" lang="ja-JP" altLang="en-US" sz="1400" b="1" dirty="0">
                <a:latin typeface="+mn-ea"/>
              </a:rPr>
              <a:t>キーマンに</a:t>
            </a:r>
          </a:p>
        </p:txBody>
      </p:sp>
      <p:sp>
        <p:nvSpPr>
          <p:cNvPr id="61" name="テキスト ボックス 60">
            <a:extLst>
              <a:ext uri="{FF2B5EF4-FFF2-40B4-BE49-F238E27FC236}">
                <a16:creationId xmlns:a16="http://schemas.microsoft.com/office/drawing/2014/main" id="{818456AC-6C13-EAE3-BEC9-C25788E32587}"/>
              </a:ext>
            </a:extLst>
          </p:cNvPr>
          <p:cNvSpPr txBox="1"/>
          <p:nvPr/>
        </p:nvSpPr>
        <p:spPr>
          <a:xfrm>
            <a:off x="984722" y="5875272"/>
            <a:ext cx="1910820" cy="587574"/>
          </a:xfrm>
          <a:prstGeom prst="rect">
            <a:avLst/>
          </a:prstGeom>
          <a:noFill/>
        </p:spPr>
        <p:txBody>
          <a:bodyPr wrap="square" rtlCol="0">
            <a:spAutoFit/>
          </a:bodyPr>
          <a:lstStyle/>
          <a:p>
            <a:pPr algn="ctr"/>
            <a:r>
              <a:rPr kumimoji="1" lang="ja-JP" altLang="en-US" sz="3600" b="1" dirty="0">
                <a:latin typeface="+mn-ea"/>
              </a:rPr>
              <a:t>省く</a:t>
            </a:r>
          </a:p>
        </p:txBody>
      </p:sp>
      <p:sp>
        <p:nvSpPr>
          <p:cNvPr id="62" name="テキスト ボックス 61">
            <a:extLst>
              <a:ext uri="{FF2B5EF4-FFF2-40B4-BE49-F238E27FC236}">
                <a16:creationId xmlns:a16="http://schemas.microsoft.com/office/drawing/2014/main" id="{A0B3982B-5783-970D-D4D1-AADA5FBCEF6E}"/>
              </a:ext>
            </a:extLst>
          </p:cNvPr>
          <p:cNvSpPr txBox="1"/>
          <p:nvPr/>
        </p:nvSpPr>
        <p:spPr>
          <a:xfrm>
            <a:off x="844757" y="5604711"/>
            <a:ext cx="2190750" cy="279797"/>
          </a:xfrm>
          <a:prstGeom prst="rect">
            <a:avLst/>
          </a:prstGeom>
          <a:noFill/>
        </p:spPr>
        <p:txBody>
          <a:bodyPr wrap="square" rtlCol="0">
            <a:spAutoFit/>
          </a:bodyPr>
          <a:lstStyle/>
          <a:p>
            <a:pPr algn="ctr"/>
            <a:r>
              <a:rPr kumimoji="1" lang="ja-JP" altLang="en-US" sz="1400" b="1" dirty="0">
                <a:latin typeface="+mn-ea"/>
              </a:rPr>
              <a:t>相手の手間を</a:t>
            </a:r>
          </a:p>
        </p:txBody>
      </p:sp>
    </p:spTree>
    <p:extLst>
      <p:ext uri="{BB962C8B-B14F-4D97-AF65-F5344CB8AC3E}">
        <p14:creationId xmlns:p14="http://schemas.microsoft.com/office/powerpoint/2010/main" val="1490512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0"/>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73</a:t>
            </a:fld>
            <a:endParaRPr kumimoji="1" lang="ja-JP" altLang="en-US"/>
          </a:p>
        </p:txBody>
      </p:sp>
      <p:sp>
        <p:nvSpPr>
          <p:cNvPr id="63" name="正方形/長方形 62">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5" name="テキスト ボックス 64">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６</a:t>
            </a:r>
            <a:endParaRPr kumimoji="1" lang="ja-JP" altLang="en-US" sz="2800" b="1" u="sng" dirty="0">
              <a:latin typeface="+mn-ea"/>
            </a:endParaRPr>
          </a:p>
        </p:txBody>
      </p:sp>
      <p:cxnSp>
        <p:nvCxnSpPr>
          <p:cNvPr id="66" name="直線コネクタ 65">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支援に必要なスキルとその養成方法 ①</a:t>
            </a:r>
          </a:p>
        </p:txBody>
      </p:sp>
      <p:sp>
        <p:nvSpPr>
          <p:cNvPr id="68" name="テキスト ボックス 67">
            <a:extLst>
              <a:ext uri="{FF2B5EF4-FFF2-40B4-BE49-F238E27FC236}">
                <a16:creationId xmlns:a16="http://schemas.microsoft.com/office/drawing/2014/main" id="{4EE0ECD6-86BC-55D8-3EC6-2255D9ADB5B3}"/>
              </a:ext>
            </a:extLst>
          </p:cNvPr>
          <p:cNvSpPr txBox="1"/>
          <p:nvPr/>
        </p:nvSpPr>
        <p:spPr>
          <a:xfrm>
            <a:off x="3981449" y="539460"/>
            <a:ext cx="5881213" cy="400110"/>
          </a:xfrm>
          <a:prstGeom prst="rect">
            <a:avLst/>
          </a:prstGeom>
          <a:noFill/>
        </p:spPr>
        <p:txBody>
          <a:bodyPr wrap="square" rtlCol="0">
            <a:spAutoFit/>
          </a:bodyPr>
          <a:lstStyle/>
          <a:p>
            <a:r>
              <a:rPr kumimoji="1" lang="ja-JP" altLang="en-US" sz="1000" dirty="0">
                <a:latin typeface="+mn-ea"/>
              </a:rPr>
              <a:t>各地のシンポジウムや勉強会では、支援に必要なスキルをその育成方法についての質問や意見も</a:t>
            </a:r>
            <a:endParaRPr kumimoji="1" lang="en-US" altLang="ja-JP" sz="1000" dirty="0">
              <a:latin typeface="+mn-ea"/>
            </a:endParaRPr>
          </a:p>
          <a:p>
            <a:r>
              <a:rPr kumimoji="1" lang="ja-JP" altLang="en-US" sz="1000" dirty="0">
                <a:latin typeface="+mn-ea"/>
              </a:rPr>
              <a:t>活発に交わされます。重要と思われるポイントをまとめます。</a:t>
            </a:r>
            <a:endParaRPr kumimoji="1" lang="en-US" altLang="ja-JP" sz="1000" dirty="0">
              <a:latin typeface="+mn-ea"/>
            </a:endParaRPr>
          </a:p>
        </p:txBody>
      </p:sp>
      <p:cxnSp>
        <p:nvCxnSpPr>
          <p:cNvPr id="69" name="直線コネクタ 68">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464FF7A8-962C-307B-A564-5FF5E2BF59E6}"/>
              </a:ext>
            </a:extLst>
          </p:cNvPr>
          <p:cNvSpPr txBox="1"/>
          <p:nvPr/>
        </p:nvSpPr>
        <p:spPr>
          <a:xfrm>
            <a:off x="2749520" y="1064957"/>
            <a:ext cx="6867525" cy="400110"/>
          </a:xfrm>
          <a:prstGeom prst="rect">
            <a:avLst/>
          </a:prstGeom>
          <a:noFill/>
        </p:spPr>
        <p:txBody>
          <a:bodyPr wrap="square" rtlCol="0">
            <a:spAutoFit/>
          </a:bodyPr>
          <a:lstStyle/>
          <a:p>
            <a:r>
              <a:rPr kumimoji="1" lang="ja-JP" altLang="en-US" sz="2000" b="1" dirty="0">
                <a:latin typeface="+mn-ea"/>
              </a:rPr>
              <a:t>～　企業支援に必要な“４つのスキル”　～</a:t>
            </a:r>
          </a:p>
        </p:txBody>
      </p:sp>
      <p:grpSp>
        <p:nvGrpSpPr>
          <p:cNvPr id="71" name="グループ化 70"/>
          <p:cNvGrpSpPr/>
          <p:nvPr/>
        </p:nvGrpSpPr>
        <p:grpSpPr>
          <a:xfrm>
            <a:off x="78438" y="1443901"/>
            <a:ext cx="9849905" cy="1147207"/>
            <a:chOff x="78438" y="1443901"/>
            <a:chExt cx="9849905" cy="1147207"/>
          </a:xfrm>
        </p:grpSpPr>
        <p:sp>
          <p:nvSpPr>
            <p:cNvPr id="72" name="テキスト ボックス 71">
              <a:extLst>
                <a:ext uri="{FF2B5EF4-FFF2-40B4-BE49-F238E27FC236}">
                  <a16:creationId xmlns:a16="http://schemas.microsoft.com/office/drawing/2014/main" id="{1A517C74-6AA2-5E9E-86B2-5E5FED46B5E1}"/>
                </a:ext>
              </a:extLst>
            </p:cNvPr>
            <p:cNvSpPr txBox="1"/>
            <p:nvPr/>
          </p:nvSpPr>
          <p:spPr>
            <a:xfrm>
              <a:off x="2703627" y="1443901"/>
              <a:ext cx="7224716" cy="553998"/>
            </a:xfrm>
            <a:prstGeom prst="rect">
              <a:avLst/>
            </a:prstGeom>
            <a:noFill/>
            <a:ln>
              <a:noFill/>
            </a:ln>
          </p:spPr>
          <p:txBody>
            <a:bodyPr wrap="square" rtlCol="0">
              <a:spAutoFit/>
            </a:bodyPr>
            <a:lstStyle/>
            <a:p>
              <a:r>
                <a:rPr kumimoji="1" lang="ja-JP" altLang="en-US" sz="1000" dirty="0">
                  <a:latin typeface="+mn-ea"/>
                </a:rPr>
                <a:t>□　企業支援は支援現場（企業）のヒアリングに始まる</a:t>
              </a:r>
              <a:endParaRPr kumimoji="1" lang="en-US" altLang="ja-JP" sz="1000" dirty="0">
                <a:latin typeface="+mn-ea"/>
              </a:endParaRPr>
            </a:p>
            <a:p>
              <a:r>
                <a:rPr kumimoji="1" lang="ja-JP" altLang="en-US" sz="1000" dirty="0">
                  <a:latin typeface="+mn-ea"/>
                </a:rPr>
                <a:t>□　創業した思い、創業前の社長の思い出、会社最盛期の頃の逸話等にも大きなヒントが隠れている</a:t>
              </a:r>
              <a:endParaRPr kumimoji="1" lang="en-US" altLang="ja-JP" sz="1000" dirty="0">
                <a:latin typeface="+mn-ea"/>
              </a:endParaRPr>
            </a:p>
            <a:p>
              <a:r>
                <a:rPr kumimoji="1" lang="ja-JP" altLang="en-US" sz="1000" dirty="0">
                  <a:latin typeface="+mn-ea"/>
                </a:rPr>
                <a:t>□　傾聴の延長線上に、普段は聞けない「真実」「心の奥底の気持ち」を聞くチャンスがある</a:t>
              </a:r>
              <a:endParaRPr kumimoji="1" lang="en-US" altLang="ja-JP" sz="1000" dirty="0">
                <a:latin typeface="+mn-ea"/>
              </a:endParaRPr>
            </a:p>
          </p:txBody>
        </p:sp>
        <p:sp>
          <p:nvSpPr>
            <p:cNvPr id="73" name="テキスト ボックス 72">
              <a:extLst>
                <a:ext uri="{FF2B5EF4-FFF2-40B4-BE49-F238E27FC236}">
                  <a16:creationId xmlns:a16="http://schemas.microsoft.com/office/drawing/2014/main" id="{24C5C691-EA10-8EC2-BF0B-6D1CDB365468}"/>
                </a:ext>
              </a:extLst>
            </p:cNvPr>
            <p:cNvSpPr txBox="1"/>
            <p:nvPr/>
          </p:nvSpPr>
          <p:spPr>
            <a:xfrm>
              <a:off x="2703626" y="2037110"/>
              <a:ext cx="7041661" cy="553998"/>
            </a:xfrm>
            <a:prstGeom prst="rect">
              <a:avLst/>
            </a:prstGeom>
            <a:noFill/>
          </p:spPr>
          <p:txBody>
            <a:bodyPr wrap="square" rtlCol="0">
              <a:spAutoFit/>
            </a:bodyPr>
            <a:lstStyle/>
            <a:p>
              <a:r>
                <a:rPr kumimoji="1" lang="ja-JP" altLang="en-US" sz="1000" spc="10" dirty="0">
                  <a:latin typeface="+mn-ea"/>
                </a:rPr>
                <a:t>「財務分析資料を持参して事業者の課題を指摘して自説を演説して帰る」というスタンスは企業支援とはいえません。　</a:t>
              </a:r>
              <a:r>
                <a:rPr kumimoji="1" lang="ja-JP" altLang="en-US" sz="1000" dirty="0">
                  <a:latin typeface="+mn-ea"/>
                </a:rPr>
                <a:t>中小企業は日々の資金繰りと売上確保に追われてますので、色んなことを聴いてもらう過程で、普段頭の片隅にあった様々な心配事が経営課題として整理されていくことが多いので、傾聴できる力は企業支援の基礎力といえます。</a:t>
              </a:r>
            </a:p>
          </p:txBody>
        </p:sp>
        <p:sp>
          <p:nvSpPr>
            <p:cNvPr id="74" name="テキスト ボックス 73">
              <a:extLst>
                <a:ext uri="{FF2B5EF4-FFF2-40B4-BE49-F238E27FC236}">
                  <a16:creationId xmlns:a16="http://schemas.microsoft.com/office/drawing/2014/main" id="{F144AB68-5B77-D499-AAE8-336C03A8BB06}"/>
                </a:ext>
              </a:extLst>
            </p:cNvPr>
            <p:cNvSpPr txBox="1"/>
            <p:nvPr/>
          </p:nvSpPr>
          <p:spPr>
            <a:xfrm>
              <a:off x="78438" y="1586065"/>
              <a:ext cx="1440241"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sp>
          <p:nvSpPr>
            <p:cNvPr id="75" name="四角形: 角を丸くする 25">
              <a:extLst>
                <a:ext uri="{FF2B5EF4-FFF2-40B4-BE49-F238E27FC236}">
                  <a16:creationId xmlns:a16="http://schemas.microsoft.com/office/drawing/2014/main" id="{F149996C-2B86-D708-2C85-F248C58220EB}"/>
                </a:ext>
              </a:extLst>
            </p:cNvPr>
            <p:cNvSpPr/>
            <p:nvPr/>
          </p:nvSpPr>
          <p:spPr>
            <a:xfrm>
              <a:off x="1206336" y="1475875"/>
              <a:ext cx="1487912" cy="1053156"/>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傾聴</a:t>
              </a:r>
              <a:endParaRPr kumimoji="1" lang="en-US" altLang="ja-JP" sz="2000" b="1" dirty="0">
                <a:solidFill>
                  <a:schemeClr val="tx1"/>
                </a:solidFill>
                <a:latin typeface="+mn-ea"/>
              </a:endParaRPr>
            </a:p>
          </p:txBody>
        </p:sp>
        <p:cxnSp>
          <p:nvCxnSpPr>
            <p:cNvPr id="76" name="直線コネクタ 75">
              <a:extLst>
                <a:ext uri="{FF2B5EF4-FFF2-40B4-BE49-F238E27FC236}">
                  <a16:creationId xmlns:a16="http://schemas.microsoft.com/office/drawing/2014/main" id="{1C71A654-CA87-E37A-0520-8D01741D45CF}"/>
                </a:ext>
              </a:extLst>
            </p:cNvPr>
            <p:cNvCxnSpPr>
              <a:cxnSpLocks/>
            </p:cNvCxnSpPr>
            <p:nvPr/>
          </p:nvCxnSpPr>
          <p:spPr>
            <a:xfrm flipV="1">
              <a:off x="2703627" y="1989599"/>
              <a:ext cx="7041660" cy="6919"/>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77" name="グループ化 76"/>
          <p:cNvGrpSpPr/>
          <p:nvPr/>
        </p:nvGrpSpPr>
        <p:grpSpPr>
          <a:xfrm>
            <a:off x="7246" y="2810419"/>
            <a:ext cx="9921097" cy="1131162"/>
            <a:chOff x="7246" y="2794240"/>
            <a:chExt cx="9921097" cy="1131162"/>
          </a:xfrm>
        </p:grpSpPr>
        <p:sp>
          <p:nvSpPr>
            <p:cNvPr id="78" name="テキスト ボックス 77">
              <a:extLst>
                <a:ext uri="{FF2B5EF4-FFF2-40B4-BE49-F238E27FC236}">
                  <a16:creationId xmlns:a16="http://schemas.microsoft.com/office/drawing/2014/main" id="{6BEBF31E-6336-0608-9546-772165F68956}"/>
                </a:ext>
              </a:extLst>
            </p:cNvPr>
            <p:cNvSpPr txBox="1"/>
            <p:nvPr/>
          </p:nvSpPr>
          <p:spPr>
            <a:xfrm>
              <a:off x="2703627" y="2794240"/>
              <a:ext cx="7224716" cy="553998"/>
            </a:xfrm>
            <a:prstGeom prst="rect">
              <a:avLst/>
            </a:prstGeom>
            <a:noFill/>
            <a:ln>
              <a:noFill/>
            </a:ln>
          </p:spPr>
          <p:txBody>
            <a:bodyPr wrap="square" rtlCol="0">
              <a:spAutoFit/>
            </a:bodyPr>
            <a:lstStyle/>
            <a:p>
              <a:r>
                <a:rPr kumimoji="1" lang="ja-JP" altLang="en-US" sz="1000" dirty="0">
                  <a:latin typeface="+mn-ea"/>
                </a:rPr>
                <a:t>□　財務分析では解り得ない、様々な現実・事実に直面した時に「あるべき論」に固執するのは危険である</a:t>
              </a:r>
              <a:endParaRPr kumimoji="1" lang="en-US" altLang="ja-JP" sz="1000" dirty="0">
                <a:latin typeface="+mn-ea"/>
              </a:endParaRPr>
            </a:p>
            <a:p>
              <a:r>
                <a:rPr kumimoji="1" lang="ja-JP" altLang="en-US" sz="1000" dirty="0">
                  <a:latin typeface="+mn-ea"/>
                </a:rPr>
                <a:t>□　特に要支援企業は経営資源が十分にないため、重要性の高い課題から常に着手できるとは限らない</a:t>
              </a:r>
              <a:endParaRPr kumimoji="1" lang="en-US" altLang="ja-JP" sz="1000" dirty="0">
                <a:latin typeface="+mn-ea"/>
              </a:endParaRPr>
            </a:p>
            <a:p>
              <a:r>
                <a:rPr kumimoji="1" lang="ja-JP" altLang="en-US" sz="1000" dirty="0">
                  <a:latin typeface="+mn-ea"/>
                </a:rPr>
                <a:t>□　時として「やるべきこと」ではなく「今すぐできること」を優先しなくてはならない現実にも直面する</a:t>
              </a:r>
              <a:endParaRPr kumimoji="1" lang="en-US" altLang="ja-JP" sz="1000" dirty="0">
                <a:latin typeface="+mn-ea"/>
              </a:endParaRPr>
            </a:p>
          </p:txBody>
        </p:sp>
        <p:sp>
          <p:nvSpPr>
            <p:cNvPr id="79" name="テキスト ボックス 78">
              <a:extLst>
                <a:ext uri="{FF2B5EF4-FFF2-40B4-BE49-F238E27FC236}">
                  <a16:creationId xmlns:a16="http://schemas.microsoft.com/office/drawing/2014/main" id="{3552DFEE-40CB-F0A4-2BE9-D40D8CC0BD15}"/>
                </a:ext>
              </a:extLst>
            </p:cNvPr>
            <p:cNvSpPr txBox="1"/>
            <p:nvPr/>
          </p:nvSpPr>
          <p:spPr>
            <a:xfrm>
              <a:off x="2703628" y="3371404"/>
              <a:ext cx="7060709" cy="553998"/>
            </a:xfrm>
            <a:prstGeom prst="rect">
              <a:avLst/>
            </a:prstGeom>
            <a:noFill/>
          </p:spPr>
          <p:txBody>
            <a:bodyPr wrap="square" rtlCol="0">
              <a:spAutoFit/>
            </a:bodyPr>
            <a:lstStyle/>
            <a:p>
              <a:r>
                <a:rPr kumimoji="1" lang="ja-JP" altLang="en-US" sz="1000" dirty="0">
                  <a:latin typeface="+mn-ea"/>
                </a:rPr>
                <a:t>例えば、下請け中心の製造業の支援において、「あるべき論」は小さくても自社ブランドの育成をしていくという理想</a:t>
              </a:r>
              <a:endParaRPr kumimoji="1" lang="en-US" altLang="ja-JP" sz="1000" dirty="0">
                <a:latin typeface="+mn-ea"/>
              </a:endParaRPr>
            </a:p>
            <a:p>
              <a:r>
                <a:rPr kumimoji="1" lang="ja-JP" altLang="en-US" sz="1000" spc="-20" dirty="0">
                  <a:latin typeface="+mn-ea"/>
                </a:rPr>
                <a:t>があったとしても、経営資源の兼ね合いから薄利であっても、確実に売上に繋がる下請け受注をしなくてはならない局面</a:t>
              </a:r>
              <a:endParaRPr kumimoji="1" lang="en-US" altLang="ja-JP" sz="1000" spc="-20" dirty="0">
                <a:latin typeface="+mn-ea"/>
              </a:endParaRPr>
            </a:p>
            <a:p>
              <a:r>
                <a:rPr kumimoji="1" lang="ja-JP" altLang="en-US" sz="1000" dirty="0">
                  <a:latin typeface="+mn-ea"/>
                </a:rPr>
                <a:t>もあります。精神論だけで会社の運命を一つの理想にかけるリスクを取れないことがあることも経営の現実です。</a:t>
              </a:r>
            </a:p>
          </p:txBody>
        </p:sp>
        <p:sp>
          <p:nvSpPr>
            <p:cNvPr id="80" name="四角形: 角を丸くする 10">
              <a:extLst>
                <a:ext uri="{FF2B5EF4-FFF2-40B4-BE49-F238E27FC236}">
                  <a16:creationId xmlns:a16="http://schemas.microsoft.com/office/drawing/2014/main" id="{C2710A7A-AB5F-C5B0-C082-757E8F49AAC3}"/>
                </a:ext>
              </a:extLst>
            </p:cNvPr>
            <p:cNvSpPr/>
            <p:nvPr/>
          </p:nvSpPr>
          <p:spPr>
            <a:xfrm>
              <a:off x="1206336" y="2810208"/>
              <a:ext cx="1487912" cy="1053156"/>
            </a:xfrm>
            <a:prstGeom prst="roundRect">
              <a:avLst>
                <a:gd name="adj" fmla="val 4902"/>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素直</a:t>
              </a:r>
              <a:r>
                <a:rPr kumimoji="1" lang="ja-JP" altLang="en-US" sz="2800" b="1" dirty="0">
                  <a:solidFill>
                    <a:schemeClr val="tx1"/>
                  </a:solidFill>
                  <a:latin typeface="+mn-ea"/>
                </a:rPr>
                <a:t>に</a:t>
              </a:r>
              <a:endParaRPr kumimoji="1" lang="en-US" altLang="ja-JP" sz="2000" b="1" dirty="0">
                <a:solidFill>
                  <a:schemeClr val="tx1"/>
                </a:solidFill>
                <a:latin typeface="+mn-ea"/>
              </a:endParaRPr>
            </a:p>
          </p:txBody>
        </p:sp>
        <p:sp>
          <p:nvSpPr>
            <p:cNvPr id="81" name="テキスト ボックス 80">
              <a:extLst>
                <a:ext uri="{FF2B5EF4-FFF2-40B4-BE49-F238E27FC236}">
                  <a16:creationId xmlns:a16="http://schemas.microsoft.com/office/drawing/2014/main" id="{F4C26A47-D3B4-C816-BA39-21DA8B7C1FA5}"/>
                </a:ext>
              </a:extLst>
            </p:cNvPr>
            <p:cNvSpPr txBox="1"/>
            <p:nvPr/>
          </p:nvSpPr>
          <p:spPr>
            <a:xfrm>
              <a:off x="7246" y="2926405"/>
              <a:ext cx="138921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cxnSp>
          <p:nvCxnSpPr>
            <p:cNvPr id="82" name="直線コネクタ 81">
              <a:extLst>
                <a:ext uri="{FF2B5EF4-FFF2-40B4-BE49-F238E27FC236}">
                  <a16:creationId xmlns:a16="http://schemas.microsoft.com/office/drawing/2014/main" id="{439BDE52-0A82-E93B-3DF5-83336518523F}"/>
                </a:ext>
              </a:extLst>
            </p:cNvPr>
            <p:cNvCxnSpPr>
              <a:cxnSpLocks/>
            </p:cNvCxnSpPr>
            <p:nvPr/>
          </p:nvCxnSpPr>
          <p:spPr>
            <a:xfrm flipV="1">
              <a:off x="2703627" y="3310421"/>
              <a:ext cx="7051185" cy="23036"/>
            </a:xfrm>
            <a:prstGeom prst="line">
              <a:avLst/>
            </a:prstGeom>
            <a:ln w="4445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83" name="グループ化 82"/>
          <p:cNvGrpSpPr/>
          <p:nvPr/>
        </p:nvGrpSpPr>
        <p:grpSpPr>
          <a:xfrm>
            <a:off x="8438" y="4160931"/>
            <a:ext cx="9899585" cy="1132937"/>
            <a:chOff x="8438" y="4148609"/>
            <a:chExt cx="9899585" cy="1132937"/>
          </a:xfrm>
        </p:grpSpPr>
        <p:sp>
          <p:nvSpPr>
            <p:cNvPr id="84" name="テキスト ボックス 83">
              <a:extLst>
                <a:ext uri="{FF2B5EF4-FFF2-40B4-BE49-F238E27FC236}">
                  <a16:creationId xmlns:a16="http://schemas.microsoft.com/office/drawing/2014/main" id="{E0EF0EBF-0648-E808-C904-6425D5CDC07A}"/>
                </a:ext>
              </a:extLst>
            </p:cNvPr>
            <p:cNvSpPr txBox="1"/>
            <p:nvPr/>
          </p:nvSpPr>
          <p:spPr>
            <a:xfrm>
              <a:off x="2683307" y="4148609"/>
              <a:ext cx="7224716" cy="553998"/>
            </a:xfrm>
            <a:prstGeom prst="rect">
              <a:avLst/>
            </a:prstGeom>
            <a:noFill/>
            <a:ln>
              <a:noFill/>
            </a:ln>
          </p:spPr>
          <p:txBody>
            <a:bodyPr wrap="square" rtlCol="0">
              <a:spAutoFit/>
            </a:bodyPr>
            <a:lstStyle/>
            <a:p>
              <a:r>
                <a:rPr kumimoji="1" lang="ja-JP" altLang="en-US" sz="1000" dirty="0">
                  <a:latin typeface="+mn-ea"/>
                </a:rPr>
                <a:t>□　中小企業は常に必要な資料や数値が、管理・保管されているとは限らない</a:t>
              </a:r>
              <a:endParaRPr kumimoji="1" lang="en-US" altLang="ja-JP" sz="1000" dirty="0">
                <a:latin typeface="+mn-ea"/>
              </a:endParaRPr>
            </a:p>
            <a:p>
              <a:r>
                <a:rPr kumimoji="1" lang="ja-JP" altLang="en-US" sz="1000" dirty="0">
                  <a:latin typeface="+mn-ea"/>
                </a:rPr>
                <a:t>□　精緻な資料や数値を事業者に幾度も作成を求めて、本業に従事する時間を奪うのは本末転倒である</a:t>
              </a:r>
              <a:endParaRPr kumimoji="1" lang="en-US" altLang="ja-JP" sz="1000" dirty="0">
                <a:latin typeface="+mn-ea"/>
              </a:endParaRPr>
            </a:p>
            <a:p>
              <a:r>
                <a:rPr kumimoji="1" lang="ja-JP" altLang="en-US" sz="1000" dirty="0">
                  <a:latin typeface="+mn-ea"/>
                </a:rPr>
                <a:t>□　不完全な情報とヒアリング結果・外部の統計資料等を組み合わせ、分析や目標設定をする場面もある</a:t>
              </a:r>
              <a:endParaRPr kumimoji="1" lang="en-US" altLang="ja-JP" sz="1000" dirty="0">
                <a:latin typeface="+mn-ea"/>
              </a:endParaRPr>
            </a:p>
          </p:txBody>
        </p:sp>
        <p:sp>
          <p:nvSpPr>
            <p:cNvPr id="85" name="テキスト ボックス 84">
              <a:extLst>
                <a:ext uri="{FF2B5EF4-FFF2-40B4-BE49-F238E27FC236}">
                  <a16:creationId xmlns:a16="http://schemas.microsoft.com/office/drawing/2014/main" id="{DD034085-5C36-CAF4-AFD1-771E2CA931C3}"/>
                </a:ext>
              </a:extLst>
            </p:cNvPr>
            <p:cNvSpPr txBox="1"/>
            <p:nvPr/>
          </p:nvSpPr>
          <p:spPr>
            <a:xfrm>
              <a:off x="2710063" y="4727548"/>
              <a:ext cx="7051185" cy="553998"/>
            </a:xfrm>
            <a:prstGeom prst="rect">
              <a:avLst/>
            </a:prstGeom>
            <a:noFill/>
          </p:spPr>
          <p:txBody>
            <a:bodyPr wrap="square" rtlCol="0">
              <a:spAutoFit/>
            </a:bodyPr>
            <a:lstStyle/>
            <a:p>
              <a:r>
                <a:rPr kumimoji="1" lang="ja-JP" altLang="en-US" sz="1000" dirty="0">
                  <a:latin typeface="+mn-ea"/>
                </a:rPr>
                <a:t>例えば、飲食業等で、顧客属性別や単品別の詳細な売上データを持っている小規模事業者は多くありません。</a:t>
              </a:r>
              <a:endParaRPr kumimoji="1" lang="en-US" altLang="ja-JP" sz="1000" dirty="0">
                <a:latin typeface="+mn-ea"/>
              </a:endParaRPr>
            </a:p>
            <a:p>
              <a:r>
                <a:rPr kumimoji="1" lang="ja-JP" altLang="en-US" sz="1000" spc="-50" dirty="0">
                  <a:latin typeface="+mn-ea"/>
                </a:rPr>
                <a:t>そうなると、手書きの注文伝票の枚数を“客数”としてみたり、ランチ帯の売上は取り敢えず顧客属性を“サラリーマンとする</a:t>
              </a:r>
              <a:r>
                <a:rPr kumimoji="1" lang="en-US" altLang="ja-JP" sz="1000" spc="-50" dirty="0">
                  <a:latin typeface="+mn-ea"/>
                </a:rPr>
                <a:t>”</a:t>
              </a:r>
            </a:p>
            <a:p>
              <a:r>
                <a:rPr kumimoji="1" lang="ja-JP" altLang="en-US" sz="1000" dirty="0">
                  <a:latin typeface="+mn-ea"/>
                </a:rPr>
                <a:t>といった臨機応変で暫定的な対応も、支援の現場で必要になります。</a:t>
              </a:r>
              <a:endParaRPr kumimoji="1" lang="en-US" altLang="ja-JP" sz="1000" dirty="0">
                <a:latin typeface="+mn-ea"/>
              </a:endParaRPr>
            </a:p>
          </p:txBody>
        </p:sp>
        <p:sp>
          <p:nvSpPr>
            <p:cNvPr id="86" name="四角形: 角を丸くする 14">
              <a:extLst>
                <a:ext uri="{FF2B5EF4-FFF2-40B4-BE49-F238E27FC236}">
                  <a16:creationId xmlns:a16="http://schemas.microsoft.com/office/drawing/2014/main" id="{DFDEE3D5-D615-68A8-A63E-430E091A0BCD}"/>
                </a:ext>
              </a:extLst>
            </p:cNvPr>
            <p:cNvSpPr/>
            <p:nvPr/>
          </p:nvSpPr>
          <p:spPr>
            <a:xfrm>
              <a:off x="1186016" y="4155666"/>
              <a:ext cx="1487912" cy="1053156"/>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推計</a:t>
              </a:r>
              <a:endParaRPr kumimoji="1" lang="en-US" altLang="ja-JP" sz="3600" b="1" dirty="0">
                <a:solidFill>
                  <a:schemeClr val="tx1"/>
                </a:solidFill>
                <a:latin typeface="+mn-ea"/>
              </a:endParaRPr>
            </a:p>
          </p:txBody>
        </p:sp>
        <p:sp>
          <p:nvSpPr>
            <p:cNvPr id="87" name="テキスト ボックス 86">
              <a:extLst>
                <a:ext uri="{FF2B5EF4-FFF2-40B4-BE49-F238E27FC236}">
                  <a16:creationId xmlns:a16="http://schemas.microsoft.com/office/drawing/2014/main" id="{F242A446-5739-F3F6-BA69-34E4D6D8E15F}"/>
                </a:ext>
              </a:extLst>
            </p:cNvPr>
            <p:cNvSpPr txBox="1"/>
            <p:nvPr/>
          </p:nvSpPr>
          <p:spPr>
            <a:xfrm>
              <a:off x="8438" y="4266745"/>
              <a:ext cx="1428123"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cxnSp>
          <p:nvCxnSpPr>
            <p:cNvPr id="88" name="直線コネクタ 87">
              <a:extLst>
                <a:ext uri="{FF2B5EF4-FFF2-40B4-BE49-F238E27FC236}">
                  <a16:creationId xmlns:a16="http://schemas.microsoft.com/office/drawing/2014/main" id="{98497318-5B42-4652-82E0-E2E9BBAE38DB}"/>
                </a:ext>
              </a:extLst>
            </p:cNvPr>
            <p:cNvCxnSpPr>
              <a:cxnSpLocks/>
            </p:cNvCxnSpPr>
            <p:nvPr/>
          </p:nvCxnSpPr>
          <p:spPr>
            <a:xfrm flipV="1">
              <a:off x="2692832" y="4692877"/>
              <a:ext cx="7041660" cy="6919"/>
            </a:xfrm>
            <a:prstGeom prst="line">
              <a:avLst/>
            </a:prstGeom>
            <a:ln w="4445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sp>
        <p:nvSpPr>
          <p:cNvPr id="90" name="テキスト ボックス 89">
            <a:extLst>
              <a:ext uri="{FF2B5EF4-FFF2-40B4-BE49-F238E27FC236}">
                <a16:creationId xmlns:a16="http://schemas.microsoft.com/office/drawing/2014/main" id="{444D40F5-731D-2168-9ABD-5D1DA1A94407}"/>
              </a:ext>
            </a:extLst>
          </p:cNvPr>
          <p:cNvSpPr txBox="1"/>
          <p:nvPr/>
        </p:nvSpPr>
        <p:spPr>
          <a:xfrm>
            <a:off x="2694248" y="5512101"/>
            <a:ext cx="7067000" cy="553998"/>
          </a:xfrm>
          <a:prstGeom prst="rect">
            <a:avLst/>
          </a:prstGeom>
          <a:noFill/>
          <a:ln>
            <a:noFill/>
          </a:ln>
        </p:spPr>
        <p:txBody>
          <a:bodyPr wrap="square" rtlCol="0">
            <a:spAutoFit/>
          </a:bodyPr>
          <a:lstStyle/>
          <a:p>
            <a:r>
              <a:rPr kumimoji="1" lang="ja-JP" altLang="en-US" sz="1000" dirty="0">
                <a:latin typeface="+mn-ea"/>
              </a:rPr>
              <a:t>□　</a:t>
            </a:r>
            <a:r>
              <a:rPr kumimoji="1" lang="ja-JP" altLang="en-US" sz="1000" spc="-40" dirty="0">
                <a:latin typeface="+mn-ea"/>
              </a:rPr>
              <a:t>要支援企業には課題が山積しているため、どのような事象でも「悪いこと」「怠慢なこと」にみえてしまう傾向がある</a:t>
            </a:r>
            <a:endParaRPr kumimoji="1" lang="en-US" altLang="ja-JP" sz="1000" spc="-40" dirty="0">
              <a:latin typeface="+mn-ea"/>
            </a:endParaRPr>
          </a:p>
          <a:p>
            <a:r>
              <a:rPr kumimoji="1" lang="ja-JP" altLang="en-US" sz="1000" dirty="0">
                <a:latin typeface="+mn-ea"/>
              </a:rPr>
              <a:t>□　現時点では「失敗」と思われることでも、始めた時には「良かれと思って」いたことがほとんどである</a:t>
            </a:r>
            <a:endParaRPr kumimoji="1" lang="en-US" altLang="ja-JP" sz="1000" dirty="0">
              <a:latin typeface="+mn-ea"/>
            </a:endParaRPr>
          </a:p>
          <a:p>
            <a:r>
              <a:rPr kumimoji="1" lang="ja-JP" altLang="en-US" sz="1000" dirty="0">
                <a:latin typeface="+mn-ea"/>
              </a:rPr>
              <a:t>□　なぜ始めたか？なぜ続かなかったか？善悪の審判ではなく、興味を持って臨むことは重要である</a:t>
            </a:r>
            <a:endParaRPr kumimoji="1" lang="en-US" altLang="ja-JP" sz="1000" dirty="0">
              <a:latin typeface="+mn-ea"/>
            </a:endParaRPr>
          </a:p>
        </p:txBody>
      </p:sp>
      <p:sp>
        <p:nvSpPr>
          <p:cNvPr id="91" name="テキスト ボックス 90">
            <a:extLst>
              <a:ext uri="{FF2B5EF4-FFF2-40B4-BE49-F238E27FC236}">
                <a16:creationId xmlns:a16="http://schemas.microsoft.com/office/drawing/2014/main" id="{5BB828D1-15AC-7E37-057D-5749FF15C126}"/>
              </a:ext>
            </a:extLst>
          </p:cNvPr>
          <p:cNvSpPr txBox="1"/>
          <p:nvPr/>
        </p:nvSpPr>
        <p:spPr>
          <a:xfrm>
            <a:off x="2713152" y="6075145"/>
            <a:ext cx="7051185" cy="553998"/>
          </a:xfrm>
          <a:prstGeom prst="rect">
            <a:avLst/>
          </a:prstGeom>
          <a:noFill/>
        </p:spPr>
        <p:txBody>
          <a:bodyPr wrap="square" rtlCol="0">
            <a:spAutoFit/>
          </a:bodyPr>
          <a:lstStyle/>
          <a:p>
            <a:r>
              <a:rPr kumimoji="1" lang="ja-JP" altLang="en-US" sz="1000" spc="10" dirty="0">
                <a:latin typeface="+mn-ea"/>
              </a:rPr>
              <a:t>企業支援でとても重要なことは「経営批判の正確性」</a:t>
            </a:r>
            <a:r>
              <a:rPr kumimoji="1" lang="ja-JP" altLang="en-US" sz="1000" spc="20" dirty="0">
                <a:latin typeface="+mn-ea"/>
              </a:rPr>
              <a:t>ではなく、事業者の経営が改善することです。結果として失敗</a:t>
            </a:r>
            <a:r>
              <a:rPr kumimoji="1" lang="ja-JP" altLang="en-US" sz="1000" dirty="0">
                <a:latin typeface="+mn-ea"/>
              </a:rPr>
              <a:t>　　した</a:t>
            </a:r>
            <a:r>
              <a:rPr kumimoji="1" lang="ja-JP" altLang="en-US" sz="1000" spc="-20" dirty="0">
                <a:latin typeface="+mn-ea"/>
              </a:rPr>
              <a:t>設備投資でも、その発想やプロセスには経営改善に活かせる強みが内在している可能性もあります。経営状態が悪い</a:t>
            </a:r>
            <a:endParaRPr kumimoji="1" lang="en-US" altLang="ja-JP" sz="1000" spc="-20" dirty="0">
              <a:latin typeface="+mn-ea"/>
            </a:endParaRPr>
          </a:p>
          <a:p>
            <a:r>
              <a:rPr kumimoji="1" lang="ja-JP" altLang="en-US" sz="1000" spc="-20" dirty="0">
                <a:latin typeface="+mn-ea"/>
              </a:rPr>
              <a:t>場合</a:t>
            </a:r>
            <a:r>
              <a:rPr kumimoji="1" lang="ja-JP" altLang="en-US" sz="1000" dirty="0">
                <a:latin typeface="+mn-ea"/>
              </a:rPr>
              <a:t>でも、「批判的視点」で物事をみるより、興味を持つという感性の方が本質を捉えやすいと思います。</a:t>
            </a:r>
          </a:p>
        </p:txBody>
      </p:sp>
      <p:sp>
        <p:nvSpPr>
          <p:cNvPr id="92" name="四角形: 角を丸くする 18">
            <a:extLst>
              <a:ext uri="{FF2B5EF4-FFF2-40B4-BE49-F238E27FC236}">
                <a16:creationId xmlns:a16="http://schemas.microsoft.com/office/drawing/2014/main" id="{F54DD8B7-4324-1ED4-DB25-C05281ABF5EB}"/>
              </a:ext>
            </a:extLst>
          </p:cNvPr>
          <p:cNvSpPr/>
          <p:nvPr/>
        </p:nvSpPr>
        <p:spPr>
          <a:xfrm>
            <a:off x="1206336" y="5502531"/>
            <a:ext cx="1487912" cy="1053156"/>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興味</a:t>
            </a:r>
            <a:endParaRPr kumimoji="1" lang="en-US" altLang="ja-JP" sz="3600" b="1" dirty="0">
              <a:solidFill>
                <a:schemeClr val="tx1"/>
              </a:solidFill>
              <a:latin typeface="+mn-ea"/>
            </a:endParaRPr>
          </a:p>
        </p:txBody>
      </p:sp>
      <p:sp>
        <p:nvSpPr>
          <p:cNvPr id="93" name="テキスト ボックス 92">
            <a:extLst>
              <a:ext uri="{FF2B5EF4-FFF2-40B4-BE49-F238E27FC236}">
                <a16:creationId xmlns:a16="http://schemas.microsoft.com/office/drawing/2014/main" id="{CA66FDCC-AF3D-D45D-B51C-CA55773F1993}"/>
              </a:ext>
            </a:extLst>
          </p:cNvPr>
          <p:cNvSpPr txBox="1"/>
          <p:nvPr/>
        </p:nvSpPr>
        <p:spPr>
          <a:xfrm>
            <a:off x="33322" y="5626757"/>
            <a:ext cx="1378354"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４</a:t>
            </a:r>
          </a:p>
        </p:txBody>
      </p:sp>
      <p:cxnSp>
        <p:nvCxnSpPr>
          <p:cNvPr id="94" name="直線コネクタ 93">
            <a:extLst>
              <a:ext uri="{FF2B5EF4-FFF2-40B4-BE49-F238E27FC236}">
                <a16:creationId xmlns:a16="http://schemas.microsoft.com/office/drawing/2014/main" id="{293356A4-6D21-1BE7-E59E-1585FF4945A3}"/>
              </a:ext>
            </a:extLst>
          </p:cNvPr>
          <p:cNvCxnSpPr>
            <a:cxnSpLocks/>
          </p:cNvCxnSpPr>
          <p:nvPr/>
        </p:nvCxnSpPr>
        <p:spPr>
          <a:xfrm flipV="1">
            <a:off x="2694248" y="6042256"/>
            <a:ext cx="7041660" cy="6919"/>
          </a:xfrm>
          <a:prstGeom prst="line">
            <a:avLst/>
          </a:prstGeom>
          <a:ln w="4445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98" name="テキスト ボックス 97">
            <a:extLst>
              <a:ext uri="{FF2B5EF4-FFF2-40B4-BE49-F238E27FC236}">
                <a16:creationId xmlns:a16="http://schemas.microsoft.com/office/drawing/2014/main" id="{D9D1AE6D-60C5-AF99-C5AD-986302561FFF}"/>
              </a:ext>
            </a:extLst>
          </p:cNvPr>
          <p:cNvSpPr txBox="1"/>
          <p:nvPr/>
        </p:nvSpPr>
        <p:spPr>
          <a:xfrm>
            <a:off x="1468971" y="1500775"/>
            <a:ext cx="1111826" cy="276999"/>
          </a:xfrm>
          <a:prstGeom prst="rect">
            <a:avLst/>
          </a:prstGeom>
          <a:noFill/>
        </p:spPr>
        <p:txBody>
          <a:bodyPr wrap="square" rtlCol="0">
            <a:spAutoFit/>
          </a:bodyPr>
          <a:lstStyle/>
          <a:p>
            <a:pPr algn="ctr"/>
            <a:r>
              <a:rPr kumimoji="1" lang="ja-JP" altLang="en-US" sz="1200" b="1" dirty="0">
                <a:latin typeface="+mn-ea"/>
              </a:rPr>
              <a:t>相手の話を</a:t>
            </a:r>
          </a:p>
        </p:txBody>
      </p:sp>
      <p:sp>
        <p:nvSpPr>
          <p:cNvPr id="99" name="テキスト ボックス 98">
            <a:extLst>
              <a:ext uri="{FF2B5EF4-FFF2-40B4-BE49-F238E27FC236}">
                <a16:creationId xmlns:a16="http://schemas.microsoft.com/office/drawing/2014/main" id="{051176E4-13D9-22BE-E2D7-76F3F7B4E34D}"/>
              </a:ext>
            </a:extLst>
          </p:cNvPr>
          <p:cNvSpPr txBox="1"/>
          <p:nvPr/>
        </p:nvSpPr>
        <p:spPr>
          <a:xfrm>
            <a:off x="1411676" y="2234391"/>
            <a:ext cx="1111826" cy="276999"/>
          </a:xfrm>
          <a:prstGeom prst="rect">
            <a:avLst/>
          </a:prstGeom>
          <a:noFill/>
        </p:spPr>
        <p:txBody>
          <a:bodyPr wrap="square" rtlCol="0">
            <a:spAutoFit/>
          </a:bodyPr>
          <a:lstStyle/>
          <a:p>
            <a:pPr algn="ctr"/>
            <a:r>
              <a:rPr kumimoji="1" lang="ja-JP" altLang="en-US" sz="1200" b="1" dirty="0">
                <a:latin typeface="+mn-ea"/>
              </a:rPr>
              <a:t>するスキル</a:t>
            </a:r>
          </a:p>
        </p:txBody>
      </p:sp>
      <p:sp>
        <p:nvSpPr>
          <p:cNvPr id="104" name="テキスト ボックス 103">
            <a:extLst>
              <a:ext uri="{FF2B5EF4-FFF2-40B4-BE49-F238E27FC236}">
                <a16:creationId xmlns:a16="http://schemas.microsoft.com/office/drawing/2014/main" id="{6F04CA2F-EE4C-9160-9339-CFBAC7BF1A2F}"/>
              </a:ext>
            </a:extLst>
          </p:cNvPr>
          <p:cNvSpPr txBox="1"/>
          <p:nvPr/>
        </p:nvSpPr>
        <p:spPr>
          <a:xfrm>
            <a:off x="1230818" y="3555286"/>
            <a:ext cx="1518702" cy="276999"/>
          </a:xfrm>
          <a:prstGeom prst="rect">
            <a:avLst/>
          </a:prstGeom>
          <a:noFill/>
        </p:spPr>
        <p:txBody>
          <a:bodyPr wrap="square" rtlCol="0">
            <a:spAutoFit/>
          </a:bodyPr>
          <a:lstStyle/>
          <a:p>
            <a:pPr algn="ctr"/>
            <a:r>
              <a:rPr kumimoji="1" lang="ja-JP" altLang="en-US" sz="1200" b="1" dirty="0">
                <a:latin typeface="+mn-ea"/>
              </a:rPr>
              <a:t>受入れるスキル</a:t>
            </a:r>
          </a:p>
        </p:txBody>
      </p:sp>
      <p:sp>
        <p:nvSpPr>
          <p:cNvPr id="115" name="テキスト ボックス 114">
            <a:extLst>
              <a:ext uri="{FF2B5EF4-FFF2-40B4-BE49-F238E27FC236}">
                <a16:creationId xmlns:a16="http://schemas.microsoft.com/office/drawing/2014/main" id="{B630EE71-4C1B-C8B1-228D-33A2C281DE8C}"/>
              </a:ext>
            </a:extLst>
          </p:cNvPr>
          <p:cNvSpPr txBox="1"/>
          <p:nvPr/>
        </p:nvSpPr>
        <p:spPr>
          <a:xfrm>
            <a:off x="1335188" y="2865497"/>
            <a:ext cx="1294979" cy="276999"/>
          </a:xfrm>
          <a:prstGeom prst="rect">
            <a:avLst/>
          </a:prstGeom>
          <a:noFill/>
        </p:spPr>
        <p:txBody>
          <a:bodyPr wrap="square" rtlCol="0">
            <a:spAutoFit/>
          </a:bodyPr>
          <a:lstStyle/>
          <a:p>
            <a:pPr algn="ctr"/>
            <a:r>
              <a:rPr kumimoji="1" lang="ja-JP" altLang="en-US" sz="1200" b="1" dirty="0">
                <a:latin typeface="+mn-ea"/>
              </a:rPr>
              <a:t>現実・事実を</a:t>
            </a:r>
          </a:p>
        </p:txBody>
      </p:sp>
      <p:sp>
        <p:nvSpPr>
          <p:cNvPr id="116" name="テキスト ボックス 115">
            <a:extLst>
              <a:ext uri="{FF2B5EF4-FFF2-40B4-BE49-F238E27FC236}">
                <a16:creationId xmlns:a16="http://schemas.microsoft.com/office/drawing/2014/main" id="{C4E7F88A-29DC-FFF2-EBA8-30421979100C}"/>
              </a:ext>
            </a:extLst>
          </p:cNvPr>
          <p:cNvSpPr txBox="1"/>
          <p:nvPr/>
        </p:nvSpPr>
        <p:spPr>
          <a:xfrm>
            <a:off x="915878" y="4181062"/>
            <a:ext cx="2190750" cy="251817"/>
          </a:xfrm>
          <a:prstGeom prst="rect">
            <a:avLst/>
          </a:prstGeom>
          <a:noFill/>
        </p:spPr>
        <p:txBody>
          <a:bodyPr wrap="square" rtlCol="0">
            <a:spAutoFit/>
          </a:bodyPr>
          <a:lstStyle/>
          <a:p>
            <a:pPr algn="ctr"/>
            <a:r>
              <a:rPr kumimoji="1" lang="ja-JP" altLang="en-US" sz="1200" b="1" dirty="0">
                <a:latin typeface="+mn-ea"/>
              </a:rPr>
              <a:t>不十分な資料から</a:t>
            </a:r>
          </a:p>
        </p:txBody>
      </p:sp>
      <p:sp>
        <p:nvSpPr>
          <p:cNvPr id="117" name="テキスト ボックス 116">
            <a:extLst>
              <a:ext uri="{FF2B5EF4-FFF2-40B4-BE49-F238E27FC236}">
                <a16:creationId xmlns:a16="http://schemas.microsoft.com/office/drawing/2014/main" id="{0760E701-1062-62AE-B96E-487EBB40530A}"/>
              </a:ext>
            </a:extLst>
          </p:cNvPr>
          <p:cNvSpPr txBox="1"/>
          <p:nvPr/>
        </p:nvSpPr>
        <p:spPr>
          <a:xfrm>
            <a:off x="877143" y="4911577"/>
            <a:ext cx="2190750" cy="251817"/>
          </a:xfrm>
          <a:prstGeom prst="rect">
            <a:avLst/>
          </a:prstGeom>
          <a:noFill/>
        </p:spPr>
        <p:txBody>
          <a:bodyPr wrap="square" rtlCol="0">
            <a:spAutoFit/>
          </a:bodyPr>
          <a:lstStyle/>
          <a:p>
            <a:pPr algn="ctr"/>
            <a:r>
              <a:rPr kumimoji="1" lang="ja-JP" altLang="en-US" sz="1200" b="1" dirty="0">
                <a:latin typeface="+mn-ea"/>
              </a:rPr>
              <a:t>できるスキル</a:t>
            </a:r>
          </a:p>
        </p:txBody>
      </p:sp>
      <p:sp>
        <p:nvSpPr>
          <p:cNvPr id="118" name="テキスト ボックス 117">
            <a:extLst>
              <a:ext uri="{FF2B5EF4-FFF2-40B4-BE49-F238E27FC236}">
                <a16:creationId xmlns:a16="http://schemas.microsoft.com/office/drawing/2014/main" id="{2008997F-0FAF-AB8B-6B4B-A7AFBAED23CD}"/>
              </a:ext>
            </a:extLst>
          </p:cNvPr>
          <p:cNvSpPr txBox="1"/>
          <p:nvPr/>
        </p:nvSpPr>
        <p:spPr>
          <a:xfrm>
            <a:off x="1488362" y="5542805"/>
            <a:ext cx="901372" cy="287444"/>
          </a:xfrm>
          <a:prstGeom prst="rect">
            <a:avLst/>
          </a:prstGeom>
          <a:noFill/>
        </p:spPr>
        <p:txBody>
          <a:bodyPr wrap="square" rtlCol="0">
            <a:spAutoFit/>
          </a:bodyPr>
          <a:lstStyle/>
          <a:p>
            <a:pPr algn="ctr"/>
            <a:r>
              <a:rPr kumimoji="1" lang="ja-JP" altLang="en-US" sz="1200" b="1" dirty="0">
                <a:latin typeface="+mn-ea"/>
              </a:rPr>
              <a:t>物事に</a:t>
            </a:r>
          </a:p>
        </p:txBody>
      </p:sp>
      <p:sp>
        <p:nvSpPr>
          <p:cNvPr id="119" name="テキスト ボックス 118">
            <a:extLst>
              <a:ext uri="{FF2B5EF4-FFF2-40B4-BE49-F238E27FC236}">
                <a16:creationId xmlns:a16="http://schemas.microsoft.com/office/drawing/2014/main" id="{11032AC1-5AD2-9439-0B55-DC63C228B833}"/>
              </a:ext>
            </a:extLst>
          </p:cNvPr>
          <p:cNvSpPr txBox="1"/>
          <p:nvPr/>
        </p:nvSpPr>
        <p:spPr>
          <a:xfrm>
            <a:off x="1268268" y="6250011"/>
            <a:ext cx="1513233" cy="276999"/>
          </a:xfrm>
          <a:prstGeom prst="rect">
            <a:avLst/>
          </a:prstGeom>
          <a:noFill/>
        </p:spPr>
        <p:txBody>
          <a:bodyPr wrap="square" rtlCol="0">
            <a:spAutoFit/>
          </a:bodyPr>
          <a:lstStyle/>
          <a:p>
            <a:pPr algn="ctr"/>
            <a:r>
              <a:rPr kumimoji="1" lang="ja-JP" altLang="en-US" sz="1200" b="1" dirty="0">
                <a:latin typeface="+mn-ea"/>
              </a:rPr>
              <a:t>持てるスキル</a:t>
            </a:r>
          </a:p>
        </p:txBody>
      </p:sp>
    </p:spTree>
    <p:extLst>
      <p:ext uri="{BB962C8B-B14F-4D97-AF65-F5344CB8AC3E}">
        <p14:creationId xmlns:p14="http://schemas.microsoft.com/office/powerpoint/2010/main" val="720327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テキスト ボックス 97">
            <a:extLst>
              <a:ext uri="{FF2B5EF4-FFF2-40B4-BE49-F238E27FC236}">
                <a16:creationId xmlns:a16="http://schemas.microsoft.com/office/drawing/2014/main" id="{6B991303-3E09-CE63-5E69-FF7B816FC43D}"/>
              </a:ext>
            </a:extLst>
          </p:cNvPr>
          <p:cNvSpPr txBox="1"/>
          <p:nvPr/>
        </p:nvSpPr>
        <p:spPr>
          <a:xfrm>
            <a:off x="1786468" y="1051113"/>
            <a:ext cx="7357532" cy="400110"/>
          </a:xfrm>
          <a:prstGeom prst="rect">
            <a:avLst/>
          </a:prstGeom>
          <a:noFill/>
        </p:spPr>
        <p:txBody>
          <a:bodyPr wrap="square" rtlCol="0">
            <a:spAutoFit/>
          </a:bodyPr>
          <a:lstStyle/>
          <a:p>
            <a:r>
              <a:rPr kumimoji="1" lang="ja-JP" altLang="en-US" sz="2000" b="1" dirty="0">
                <a:latin typeface="+mn-ea"/>
              </a:rPr>
              <a:t>～　企業支援の職員の育成につながる“４つの機会”　～</a:t>
            </a:r>
          </a:p>
        </p:txBody>
      </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74</a:t>
            </a:fld>
            <a:endParaRPr kumimoji="1" lang="ja-JP" altLang="en-US"/>
          </a:p>
        </p:txBody>
      </p:sp>
      <p:sp>
        <p:nvSpPr>
          <p:cNvPr id="57" name="正方形/長方形 56">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59" name="テキスト ボックス 58">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６</a:t>
            </a:r>
            <a:endParaRPr kumimoji="1" lang="ja-JP" altLang="en-US" sz="2800" b="1" u="sng" dirty="0">
              <a:latin typeface="+mn-ea"/>
            </a:endParaRPr>
          </a:p>
        </p:txBody>
      </p:sp>
      <p:cxnSp>
        <p:nvCxnSpPr>
          <p:cNvPr id="61" name="直線コネクタ 60">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kern="0" dirty="0">
                <a:latin typeface="+mn-ea"/>
              </a:rPr>
              <a:t>支援に必要なスキルとその養成方法 ②</a:t>
            </a:r>
          </a:p>
        </p:txBody>
      </p:sp>
      <p:sp>
        <p:nvSpPr>
          <p:cNvPr id="66" name="テキスト ボックス 65">
            <a:extLst>
              <a:ext uri="{FF2B5EF4-FFF2-40B4-BE49-F238E27FC236}">
                <a16:creationId xmlns:a16="http://schemas.microsoft.com/office/drawing/2014/main" id="{4EE0ECD6-86BC-55D8-3EC6-2255D9ADB5B3}"/>
              </a:ext>
            </a:extLst>
          </p:cNvPr>
          <p:cNvSpPr txBox="1"/>
          <p:nvPr/>
        </p:nvSpPr>
        <p:spPr>
          <a:xfrm>
            <a:off x="3981449" y="539460"/>
            <a:ext cx="5881213" cy="400110"/>
          </a:xfrm>
          <a:prstGeom prst="rect">
            <a:avLst/>
          </a:prstGeom>
          <a:noFill/>
        </p:spPr>
        <p:txBody>
          <a:bodyPr wrap="square" rtlCol="0">
            <a:spAutoFit/>
          </a:bodyPr>
          <a:lstStyle/>
          <a:p>
            <a:r>
              <a:rPr kumimoji="1" lang="ja-JP" altLang="en-US" sz="1000" dirty="0">
                <a:latin typeface="+mn-ea"/>
              </a:rPr>
              <a:t>各地のシンポジウムや勉強会では、支援に必要なスキルをその育成方法についての質問や意見も</a:t>
            </a:r>
            <a:endParaRPr kumimoji="1" lang="en-US" altLang="ja-JP" sz="1000" dirty="0">
              <a:latin typeface="+mn-ea"/>
            </a:endParaRPr>
          </a:p>
          <a:p>
            <a:r>
              <a:rPr kumimoji="1" lang="ja-JP" altLang="en-US" sz="1000" dirty="0">
                <a:latin typeface="+mn-ea"/>
              </a:rPr>
              <a:t>活発に交わされます。重要と思われるポイントをまとめます。</a:t>
            </a:r>
            <a:endParaRPr kumimoji="1" lang="en-US" altLang="ja-JP" sz="1000" dirty="0">
              <a:latin typeface="+mn-ea"/>
            </a:endParaRPr>
          </a:p>
        </p:txBody>
      </p:sp>
      <p:cxnSp>
        <p:nvCxnSpPr>
          <p:cNvPr id="76" name="直線コネクタ 75">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p:cNvGrpSpPr/>
          <p:nvPr/>
        </p:nvGrpSpPr>
        <p:grpSpPr>
          <a:xfrm>
            <a:off x="78438" y="1443901"/>
            <a:ext cx="9849905" cy="1147207"/>
            <a:chOff x="78438" y="1443901"/>
            <a:chExt cx="9849905" cy="1147207"/>
          </a:xfrm>
        </p:grpSpPr>
        <p:sp>
          <p:nvSpPr>
            <p:cNvPr id="93" name="テキスト ボックス 92">
              <a:extLst>
                <a:ext uri="{FF2B5EF4-FFF2-40B4-BE49-F238E27FC236}">
                  <a16:creationId xmlns:a16="http://schemas.microsoft.com/office/drawing/2014/main" id="{1A517C74-6AA2-5E9E-86B2-5E5FED46B5E1}"/>
                </a:ext>
              </a:extLst>
            </p:cNvPr>
            <p:cNvSpPr txBox="1"/>
            <p:nvPr/>
          </p:nvSpPr>
          <p:spPr>
            <a:xfrm>
              <a:off x="2703627" y="1443901"/>
              <a:ext cx="7224716" cy="553998"/>
            </a:xfrm>
            <a:prstGeom prst="rect">
              <a:avLst/>
            </a:prstGeom>
            <a:noFill/>
            <a:ln>
              <a:noFill/>
            </a:ln>
          </p:spPr>
          <p:txBody>
            <a:bodyPr wrap="square" rtlCol="0">
              <a:spAutoFit/>
            </a:bodyPr>
            <a:lstStyle/>
            <a:p>
              <a:r>
                <a:rPr kumimoji="1" lang="ja-JP" altLang="en-US" sz="1000" dirty="0">
                  <a:latin typeface="+mn-ea"/>
                </a:rPr>
                <a:t>□  資金繰り表も、「提出させる」側と「作成する」側では大違いである</a:t>
              </a:r>
              <a:endParaRPr kumimoji="1" lang="en-US" altLang="ja-JP" sz="1000" dirty="0">
                <a:latin typeface="+mn-ea"/>
              </a:endParaRPr>
            </a:p>
            <a:p>
              <a:r>
                <a:rPr kumimoji="1" lang="ja-JP" altLang="en-US" sz="1000" dirty="0">
                  <a:latin typeface="+mn-ea"/>
                </a:rPr>
                <a:t>□  事務所にいて、お客様や仕入先と社員の方の電話を聴けるだけでも「力関係」が本当に良く分かる</a:t>
              </a:r>
              <a:endParaRPr kumimoji="1" lang="en-US" altLang="ja-JP" sz="1000" dirty="0">
                <a:latin typeface="+mn-ea"/>
              </a:endParaRPr>
            </a:p>
            <a:p>
              <a:r>
                <a:rPr kumimoji="1" lang="ja-JP" altLang="en-US" sz="1000" dirty="0">
                  <a:latin typeface="+mn-ea"/>
                </a:rPr>
                <a:t>□  重作業・運搬・安全確認等、金融機関にはない経験は業種を問わず「企業実務」の理解を大きく促進する</a:t>
              </a:r>
              <a:endParaRPr kumimoji="1" lang="en-US" altLang="ja-JP" sz="1000" dirty="0">
                <a:latin typeface="+mn-ea"/>
              </a:endParaRPr>
            </a:p>
          </p:txBody>
        </p:sp>
        <p:sp>
          <p:nvSpPr>
            <p:cNvPr id="105" name="テキスト ボックス 104">
              <a:extLst>
                <a:ext uri="{FF2B5EF4-FFF2-40B4-BE49-F238E27FC236}">
                  <a16:creationId xmlns:a16="http://schemas.microsoft.com/office/drawing/2014/main" id="{24C5C691-EA10-8EC2-BF0B-6D1CDB365468}"/>
                </a:ext>
              </a:extLst>
            </p:cNvPr>
            <p:cNvSpPr txBox="1"/>
            <p:nvPr/>
          </p:nvSpPr>
          <p:spPr>
            <a:xfrm>
              <a:off x="2703626" y="2037110"/>
              <a:ext cx="7041661" cy="553998"/>
            </a:xfrm>
            <a:prstGeom prst="rect">
              <a:avLst/>
            </a:prstGeom>
            <a:noFill/>
          </p:spPr>
          <p:txBody>
            <a:bodyPr wrap="square" rtlCol="0">
              <a:spAutoFit/>
            </a:bodyPr>
            <a:lstStyle/>
            <a:p>
              <a:r>
                <a:rPr kumimoji="1" lang="ja-JP" altLang="en-US" sz="1000" spc="-60" dirty="0">
                  <a:latin typeface="+mn-ea"/>
                </a:rPr>
                <a:t>「資金繰り表」は将来の入金や支払いの予想も加味しなくてはなりません。一方で日々状況が変化する中小企業において、将来の資金の出入りを確度高く予想することの難しさも、実際に企業側として資金繰り表を作成してみると良く理解できると思います。少ない経営資源でやり繰りする様子を短期間でも経験できる機会に勝る養成はありません。</a:t>
              </a:r>
              <a:endParaRPr kumimoji="1" lang="en-US" altLang="ja-JP" sz="1000" spc="-60" dirty="0">
                <a:latin typeface="+mn-ea"/>
              </a:endParaRPr>
            </a:p>
          </p:txBody>
        </p:sp>
        <p:sp>
          <p:nvSpPr>
            <p:cNvPr id="106" name="テキスト ボックス 105">
              <a:extLst>
                <a:ext uri="{FF2B5EF4-FFF2-40B4-BE49-F238E27FC236}">
                  <a16:creationId xmlns:a16="http://schemas.microsoft.com/office/drawing/2014/main" id="{F144AB68-5B77-D499-AAE8-336C03A8BB06}"/>
                </a:ext>
              </a:extLst>
            </p:cNvPr>
            <p:cNvSpPr txBox="1"/>
            <p:nvPr/>
          </p:nvSpPr>
          <p:spPr>
            <a:xfrm>
              <a:off x="78438" y="1586065"/>
              <a:ext cx="1440241"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sp>
          <p:nvSpPr>
            <p:cNvPr id="107" name="四角形: 角を丸くする 25">
              <a:extLst>
                <a:ext uri="{FF2B5EF4-FFF2-40B4-BE49-F238E27FC236}">
                  <a16:creationId xmlns:a16="http://schemas.microsoft.com/office/drawing/2014/main" id="{F149996C-2B86-D708-2C85-F248C58220EB}"/>
                </a:ext>
              </a:extLst>
            </p:cNvPr>
            <p:cNvSpPr/>
            <p:nvPr/>
          </p:nvSpPr>
          <p:spPr>
            <a:xfrm>
              <a:off x="1206336" y="1475875"/>
              <a:ext cx="1487912" cy="1053156"/>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体験</a:t>
              </a:r>
              <a:endParaRPr kumimoji="1" lang="en-US" altLang="ja-JP" sz="3600" b="1" dirty="0">
                <a:solidFill>
                  <a:schemeClr val="tx1"/>
                </a:solidFill>
                <a:latin typeface="+mn-ea"/>
              </a:endParaRPr>
            </a:p>
          </p:txBody>
        </p:sp>
        <p:cxnSp>
          <p:nvCxnSpPr>
            <p:cNvPr id="108" name="直線コネクタ 107">
              <a:extLst>
                <a:ext uri="{FF2B5EF4-FFF2-40B4-BE49-F238E27FC236}">
                  <a16:creationId xmlns:a16="http://schemas.microsoft.com/office/drawing/2014/main" id="{1C71A654-CA87-E37A-0520-8D01741D45CF}"/>
                </a:ext>
              </a:extLst>
            </p:cNvPr>
            <p:cNvCxnSpPr>
              <a:cxnSpLocks/>
            </p:cNvCxnSpPr>
            <p:nvPr/>
          </p:nvCxnSpPr>
          <p:spPr>
            <a:xfrm flipV="1">
              <a:off x="2703627" y="1989599"/>
              <a:ext cx="7041660" cy="6919"/>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09" name="グループ化 108"/>
          <p:cNvGrpSpPr/>
          <p:nvPr/>
        </p:nvGrpSpPr>
        <p:grpSpPr>
          <a:xfrm>
            <a:off x="7246" y="2810419"/>
            <a:ext cx="9921097" cy="1131162"/>
            <a:chOff x="7246" y="2794240"/>
            <a:chExt cx="9921097" cy="1131162"/>
          </a:xfrm>
        </p:grpSpPr>
        <p:sp>
          <p:nvSpPr>
            <p:cNvPr id="110" name="テキスト ボックス 109">
              <a:extLst>
                <a:ext uri="{FF2B5EF4-FFF2-40B4-BE49-F238E27FC236}">
                  <a16:creationId xmlns:a16="http://schemas.microsoft.com/office/drawing/2014/main" id="{6BEBF31E-6336-0608-9546-772165F68956}"/>
                </a:ext>
              </a:extLst>
            </p:cNvPr>
            <p:cNvSpPr txBox="1"/>
            <p:nvPr/>
          </p:nvSpPr>
          <p:spPr>
            <a:xfrm>
              <a:off x="2703627" y="2794240"/>
              <a:ext cx="7224716" cy="553998"/>
            </a:xfrm>
            <a:prstGeom prst="rect">
              <a:avLst/>
            </a:prstGeom>
            <a:noFill/>
            <a:ln>
              <a:noFill/>
            </a:ln>
          </p:spPr>
          <p:txBody>
            <a:bodyPr wrap="square" rtlCol="0">
              <a:spAutoFit/>
            </a:bodyPr>
            <a:lstStyle/>
            <a:p>
              <a:r>
                <a:rPr kumimoji="1" lang="ja-JP" altLang="en-US" sz="1000" dirty="0">
                  <a:latin typeface="+mn-ea"/>
                </a:rPr>
                <a:t>□  頻繁な報告書の作成、表層的な書類の整備等、企業支援と直接関係のない職務に時間を取られ過ぎていないか？</a:t>
              </a:r>
              <a:endParaRPr kumimoji="1" lang="en-US" altLang="ja-JP" sz="1000" dirty="0">
                <a:latin typeface="+mn-ea"/>
              </a:endParaRPr>
            </a:p>
            <a:p>
              <a:r>
                <a:rPr kumimoji="1" lang="ja-JP" altLang="en-US" sz="1000" dirty="0">
                  <a:latin typeface="+mn-ea"/>
                </a:rPr>
                <a:t>□  融資審査のサポート等に時間を取られ過ぎていないか？</a:t>
              </a:r>
              <a:endParaRPr kumimoji="1" lang="en-US" altLang="ja-JP" sz="1000" dirty="0">
                <a:latin typeface="+mn-ea"/>
              </a:endParaRPr>
            </a:p>
            <a:p>
              <a:r>
                <a:rPr kumimoji="1" lang="ja-JP" altLang="en-US" sz="1000" dirty="0">
                  <a:latin typeface="+mn-ea"/>
                </a:rPr>
                <a:t>□  企業支援というフィルターを通した、商品販売に時間を取られ過ぎていないか？  </a:t>
              </a:r>
              <a:endParaRPr kumimoji="1" lang="en-US" altLang="ja-JP" sz="1000" dirty="0">
                <a:latin typeface="+mn-ea"/>
              </a:endParaRPr>
            </a:p>
          </p:txBody>
        </p:sp>
        <p:sp>
          <p:nvSpPr>
            <p:cNvPr id="111" name="テキスト ボックス 110">
              <a:extLst>
                <a:ext uri="{FF2B5EF4-FFF2-40B4-BE49-F238E27FC236}">
                  <a16:creationId xmlns:a16="http://schemas.microsoft.com/office/drawing/2014/main" id="{3552DFEE-40CB-F0A4-2BE9-D40D8CC0BD15}"/>
                </a:ext>
              </a:extLst>
            </p:cNvPr>
            <p:cNvSpPr txBox="1"/>
            <p:nvPr/>
          </p:nvSpPr>
          <p:spPr>
            <a:xfrm>
              <a:off x="2703628" y="3371404"/>
              <a:ext cx="7060709" cy="553998"/>
            </a:xfrm>
            <a:prstGeom prst="rect">
              <a:avLst/>
            </a:prstGeom>
            <a:noFill/>
          </p:spPr>
          <p:txBody>
            <a:bodyPr wrap="square" rtlCol="0">
              <a:spAutoFit/>
            </a:bodyPr>
            <a:lstStyle/>
            <a:p>
              <a:r>
                <a:rPr kumimoji="1" lang="ja-JP" altLang="en-US" sz="1000" spc="-30" dirty="0">
                  <a:latin typeface="+mn-ea"/>
                </a:rPr>
                <a:t>企業支援部署の主務は事業者に対して有効な支援を行うことです。また、企業支援部署は営業店舗の役に立つ動きができる</a:t>
              </a:r>
              <a:r>
                <a:rPr kumimoji="1" lang="ja-JP" altLang="en-US" sz="1000" spc="-50" dirty="0">
                  <a:latin typeface="+mn-ea"/>
                </a:rPr>
                <a:t>かに軸足が置かれることが理想といえますが、定型業務や管理業務に時間を取られ過ぎて、支援部署全体が疲弊しているなど</a:t>
              </a:r>
              <a:r>
                <a:rPr kumimoji="1" lang="ja-JP" altLang="en-US" sz="1000" spc="-30" dirty="0">
                  <a:latin typeface="+mn-ea"/>
                </a:rPr>
                <a:t>の悩みが寄せられることも少なくはありません。現場に赴ける時間の最大化が職員の養成には必須です。</a:t>
              </a:r>
            </a:p>
          </p:txBody>
        </p:sp>
        <p:sp>
          <p:nvSpPr>
            <p:cNvPr id="112" name="四角形: 角を丸くする 10">
              <a:extLst>
                <a:ext uri="{FF2B5EF4-FFF2-40B4-BE49-F238E27FC236}">
                  <a16:creationId xmlns:a16="http://schemas.microsoft.com/office/drawing/2014/main" id="{C2710A7A-AB5F-C5B0-C082-757E8F49AAC3}"/>
                </a:ext>
              </a:extLst>
            </p:cNvPr>
            <p:cNvSpPr/>
            <p:nvPr/>
          </p:nvSpPr>
          <p:spPr>
            <a:xfrm>
              <a:off x="1206336" y="2810208"/>
              <a:ext cx="1487912" cy="1053156"/>
            </a:xfrm>
            <a:prstGeom prst="roundRect">
              <a:avLst>
                <a:gd name="adj" fmla="val 4902"/>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開放</a:t>
              </a:r>
              <a:endParaRPr kumimoji="1" lang="en-US" altLang="ja-JP" sz="3600" b="1" dirty="0">
                <a:solidFill>
                  <a:schemeClr val="tx1"/>
                </a:solidFill>
                <a:latin typeface="+mn-ea"/>
              </a:endParaRPr>
            </a:p>
          </p:txBody>
        </p:sp>
        <p:sp>
          <p:nvSpPr>
            <p:cNvPr id="113" name="テキスト ボックス 112">
              <a:extLst>
                <a:ext uri="{FF2B5EF4-FFF2-40B4-BE49-F238E27FC236}">
                  <a16:creationId xmlns:a16="http://schemas.microsoft.com/office/drawing/2014/main" id="{F4C26A47-D3B4-C816-BA39-21DA8B7C1FA5}"/>
                </a:ext>
              </a:extLst>
            </p:cNvPr>
            <p:cNvSpPr txBox="1"/>
            <p:nvPr/>
          </p:nvSpPr>
          <p:spPr>
            <a:xfrm>
              <a:off x="7246" y="2926405"/>
              <a:ext cx="138921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cxnSp>
          <p:nvCxnSpPr>
            <p:cNvPr id="114" name="直線コネクタ 113">
              <a:extLst>
                <a:ext uri="{FF2B5EF4-FFF2-40B4-BE49-F238E27FC236}">
                  <a16:creationId xmlns:a16="http://schemas.microsoft.com/office/drawing/2014/main" id="{439BDE52-0A82-E93B-3DF5-83336518523F}"/>
                </a:ext>
              </a:extLst>
            </p:cNvPr>
            <p:cNvCxnSpPr>
              <a:cxnSpLocks/>
            </p:cNvCxnSpPr>
            <p:nvPr/>
          </p:nvCxnSpPr>
          <p:spPr>
            <a:xfrm flipV="1">
              <a:off x="2703627" y="3310421"/>
              <a:ext cx="7051185" cy="23036"/>
            </a:xfrm>
            <a:prstGeom prst="line">
              <a:avLst/>
            </a:prstGeom>
            <a:ln w="4445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115" name="グループ化 114"/>
          <p:cNvGrpSpPr/>
          <p:nvPr/>
        </p:nvGrpSpPr>
        <p:grpSpPr>
          <a:xfrm>
            <a:off x="8438" y="4160931"/>
            <a:ext cx="9899585" cy="1132937"/>
            <a:chOff x="8438" y="4148609"/>
            <a:chExt cx="9899585" cy="1132937"/>
          </a:xfrm>
        </p:grpSpPr>
        <p:sp>
          <p:nvSpPr>
            <p:cNvPr id="116" name="テキスト ボックス 115">
              <a:extLst>
                <a:ext uri="{FF2B5EF4-FFF2-40B4-BE49-F238E27FC236}">
                  <a16:creationId xmlns:a16="http://schemas.microsoft.com/office/drawing/2014/main" id="{E0EF0EBF-0648-E808-C904-6425D5CDC07A}"/>
                </a:ext>
              </a:extLst>
            </p:cNvPr>
            <p:cNvSpPr txBox="1"/>
            <p:nvPr/>
          </p:nvSpPr>
          <p:spPr>
            <a:xfrm>
              <a:off x="2683307" y="4148609"/>
              <a:ext cx="7224716" cy="553998"/>
            </a:xfrm>
            <a:prstGeom prst="rect">
              <a:avLst/>
            </a:prstGeom>
            <a:noFill/>
            <a:ln>
              <a:noFill/>
            </a:ln>
          </p:spPr>
          <p:txBody>
            <a:bodyPr wrap="square" rtlCol="0">
              <a:spAutoFit/>
            </a:bodyPr>
            <a:lstStyle/>
            <a:p>
              <a:r>
                <a:rPr kumimoji="1" lang="ja-JP" altLang="en-US" sz="1000" dirty="0">
                  <a:latin typeface="+mn-ea"/>
                </a:rPr>
                <a:t>□  金融機関内に、必ずしもあらゆる業種の事業者支援について十分な知見・ノウハウがあるとは限らない</a:t>
              </a:r>
              <a:endParaRPr kumimoji="1" lang="en-US" altLang="ja-JP" sz="1000" dirty="0">
                <a:latin typeface="+mn-ea"/>
              </a:endParaRPr>
            </a:p>
            <a:p>
              <a:r>
                <a:rPr kumimoji="1" lang="ja-JP" altLang="en-US" sz="1000" dirty="0">
                  <a:latin typeface="+mn-ea"/>
                </a:rPr>
                <a:t>□  組織・地域・業種を超えた意見交換や、研鑽機会をより多く創出することはスキル育成には重要である</a:t>
              </a:r>
              <a:endParaRPr kumimoji="1" lang="en-US" altLang="ja-JP" sz="1000" dirty="0">
                <a:latin typeface="+mn-ea"/>
              </a:endParaRPr>
            </a:p>
            <a:p>
              <a:r>
                <a:rPr kumimoji="1" lang="ja-JP" altLang="en-US" sz="1000" dirty="0">
                  <a:latin typeface="+mn-ea"/>
                </a:rPr>
                <a:t>□  研修やシンポジウム参加も、自組織のネットワーク構築という意味合いも含めた参加が望まれる</a:t>
              </a:r>
              <a:endParaRPr kumimoji="1" lang="en-US" altLang="ja-JP" sz="1000" dirty="0">
                <a:latin typeface="+mn-ea"/>
              </a:endParaRPr>
            </a:p>
          </p:txBody>
        </p:sp>
        <p:sp>
          <p:nvSpPr>
            <p:cNvPr id="117" name="テキスト ボックス 116">
              <a:extLst>
                <a:ext uri="{FF2B5EF4-FFF2-40B4-BE49-F238E27FC236}">
                  <a16:creationId xmlns:a16="http://schemas.microsoft.com/office/drawing/2014/main" id="{DD034085-5C36-CAF4-AFD1-771E2CA931C3}"/>
                </a:ext>
              </a:extLst>
            </p:cNvPr>
            <p:cNvSpPr txBox="1"/>
            <p:nvPr/>
          </p:nvSpPr>
          <p:spPr>
            <a:xfrm>
              <a:off x="2710063" y="4727548"/>
              <a:ext cx="7051185" cy="553998"/>
            </a:xfrm>
            <a:prstGeom prst="rect">
              <a:avLst/>
            </a:prstGeom>
            <a:noFill/>
          </p:spPr>
          <p:txBody>
            <a:bodyPr wrap="square" rtlCol="0">
              <a:spAutoFit/>
            </a:bodyPr>
            <a:lstStyle/>
            <a:p>
              <a:r>
                <a:rPr kumimoji="1" lang="ja-JP" altLang="en-US" sz="1000" spc="-30" dirty="0">
                  <a:latin typeface="+mn-ea"/>
                </a:rPr>
                <a:t>「経験がない（少ない）からできない」という悩みを抱えている金融機関の職員も見受けられます。勉強会やシンポジウムへの参加は、知識や知見の補強という意味合いもありますが、同じような悩みを持ち試行錯誤する仲間を作る機会でもあります。他組織の試行錯誤や考え方が、自組織のスキルを養成するヒントにもなり得ると思います。</a:t>
              </a:r>
              <a:endParaRPr kumimoji="1" lang="en-US" altLang="ja-JP" sz="1000" spc="-30" dirty="0">
                <a:latin typeface="+mn-ea"/>
              </a:endParaRPr>
            </a:p>
          </p:txBody>
        </p:sp>
        <p:sp>
          <p:nvSpPr>
            <p:cNvPr id="118" name="四角形: 角を丸くする 14">
              <a:extLst>
                <a:ext uri="{FF2B5EF4-FFF2-40B4-BE49-F238E27FC236}">
                  <a16:creationId xmlns:a16="http://schemas.microsoft.com/office/drawing/2014/main" id="{DFDEE3D5-D615-68A8-A63E-430E091A0BCD}"/>
                </a:ext>
              </a:extLst>
            </p:cNvPr>
            <p:cNvSpPr/>
            <p:nvPr/>
          </p:nvSpPr>
          <p:spPr>
            <a:xfrm>
              <a:off x="1186016" y="4155666"/>
              <a:ext cx="1487912" cy="1053156"/>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交流</a:t>
              </a:r>
              <a:endParaRPr kumimoji="1" lang="en-US" altLang="ja-JP" sz="3600" b="1" dirty="0">
                <a:solidFill>
                  <a:schemeClr val="tx1"/>
                </a:solidFill>
                <a:latin typeface="+mn-ea"/>
              </a:endParaRPr>
            </a:p>
          </p:txBody>
        </p:sp>
        <p:sp>
          <p:nvSpPr>
            <p:cNvPr id="119" name="テキスト ボックス 118">
              <a:extLst>
                <a:ext uri="{FF2B5EF4-FFF2-40B4-BE49-F238E27FC236}">
                  <a16:creationId xmlns:a16="http://schemas.microsoft.com/office/drawing/2014/main" id="{F242A446-5739-F3F6-BA69-34E4D6D8E15F}"/>
                </a:ext>
              </a:extLst>
            </p:cNvPr>
            <p:cNvSpPr txBox="1"/>
            <p:nvPr/>
          </p:nvSpPr>
          <p:spPr>
            <a:xfrm>
              <a:off x="8438" y="4266745"/>
              <a:ext cx="1428123"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cxnSp>
          <p:nvCxnSpPr>
            <p:cNvPr id="120" name="直線コネクタ 119">
              <a:extLst>
                <a:ext uri="{FF2B5EF4-FFF2-40B4-BE49-F238E27FC236}">
                  <a16:creationId xmlns:a16="http://schemas.microsoft.com/office/drawing/2014/main" id="{98497318-5B42-4652-82E0-E2E9BBAE38DB}"/>
                </a:ext>
              </a:extLst>
            </p:cNvPr>
            <p:cNvCxnSpPr>
              <a:cxnSpLocks/>
            </p:cNvCxnSpPr>
            <p:nvPr/>
          </p:nvCxnSpPr>
          <p:spPr>
            <a:xfrm flipV="1">
              <a:off x="2692832" y="4692877"/>
              <a:ext cx="7041660" cy="6919"/>
            </a:xfrm>
            <a:prstGeom prst="line">
              <a:avLst/>
            </a:prstGeom>
            <a:ln w="4445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sp>
        <p:nvSpPr>
          <p:cNvPr id="122" name="テキスト ボックス 121">
            <a:extLst>
              <a:ext uri="{FF2B5EF4-FFF2-40B4-BE49-F238E27FC236}">
                <a16:creationId xmlns:a16="http://schemas.microsoft.com/office/drawing/2014/main" id="{444D40F5-731D-2168-9ABD-5D1DA1A94407}"/>
              </a:ext>
            </a:extLst>
          </p:cNvPr>
          <p:cNvSpPr txBox="1"/>
          <p:nvPr/>
        </p:nvSpPr>
        <p:spPr>
          <a:xfrm>
            <a:off x="2695067" y="5529599"/>
            <a:ext cx="7422514" cy="553998"/>
          </a:xfrm>
          <a:prstGeom prst="rect">
            <a:avLst/>
          </a:prstGeom>
          <a:noFill/>
          <a:ln>
            <a:noFill/>
          </a:ln>
        </p:spPr>
        <p:txBody>
          <a:bodyPr wrap="square" rtlCol="0">
            <a:spAutoFit/>
          </a:bodyPr>
          <a:lstStyle/>
          <a:p>
            <a:r>
              <a:rPr kumimoji="1" lang="ja-JP" altLang="en-US" sz="1000" dirty="0">
                <a:latin typeface="+mn-ea"/>
              </a:rPr>
              <a:t>□  ハンズオンで一つの事案に集中できる機会は、企業実務の理解を促進させる</a:t>
            </a:r>
            <a:endParaRPr kumimoji="1" lang="en-US" altLang="ja-JP" sz="1000" dirty="0">
              <a:latin typeface="+mn-ea"/>
            </a:endParaRPr>
          </a:p>
          <a:p>
            <a:r>
              <a:rPr kumimoji="1" lang="ja-JP" altLang="en-US" sz="1000" dirty="0">
                <a:latin typeface="+mn-ea"/>
              </a:rPr>
              <a:t>□  特に抜本再生事案のシナリオづくり等、利害関係者が多い事案は短期間で支援スキルを向上させる</a:t>
            </a:r>
            <a:endParaRPr kumimoji="1" lang="en-US" altLang="ja-JP" sz="1000" dirty="0">
              <a:latin typeface="+mn-ea"/>
            </a:endParaRPr>
          </a:p>
          <a:p>
            <a:r>
              <a:rPr kumimoji="1" lang="ja-JP" altLang="en-US" sz="1000" dirty="0">
                <a:latin typeface="+mn-ea"/>
              </a:rPr>
              <a:t>□  人的リソース上困難な場合は「特定業種」に特化した担当割り等も、スキル養成に役立つ</a:t>
            </a:r>
            <a:endParaRPr kumimoji="1" lang="en-US" altLang="ja-JP" sz="1000" dirty="0">
              <a:latin typeface="+mn-ea"/>
            </a:endParaRPr>
          </a:p>
        </p:txBody>
      </p:sp>
      <p:sp>
        <p:nvSpPr>
          <p:cNvPr id="123" name="テキスト ボックス 122">
            <a:extLst>
              <a:ext uri="{FF2B5EF4-FFF2-40B4-BE49-F238E27FC236}">
                <a16:creationId xmlns:a16="http://schemas.microsoft.com/office/drawing/2014/main" id="{5BB828D1-15AC-7E37-057D-5749FF15C126}"/>
              </a:ext>
            </a:extLst>
          </p:cNvPr>
          <p:cNvSpPr txBox="1"/>
          <p:nvPr/>
        </p:nvSpPr>
        <p:spPr>
          <a:xfrm>
            <a:off x="2713971" y="6079943"/>
            <a:ext cx="7051185" cy="553998"/>
          </a:xfrm>
          <a:prstGeom prst="rect">
            <a:avLst/>
          </a:prstGeom>
          <a:noFill/>
        </p:spPr>
        <p:txBody>
          <a:bodyPr wrap="square" rtlCol="0">
            <a:spAutoFit/>
          </a:bodyPr>
          <a:lstStyle/>
          <a:p>
            <a:r>
              <a:rPr kumimoji="1" lang="ja-JP" altLang="en-US" sz="1000" spc="40" dirty="0">
                <a:latin typeface="+mn-ea"/>
              </a:rPr>
              <a:t>一つの事案に深耕して関わることは、企業支援に従事する職員にとっては拠って立つ基礎にもなりうる貴重な経験</a:t>
            </a:r>
            <a:r>
              <a:rPr kumimoji="1" lang="ja-JP" altLang="en-US" sz="1000" spc="50" dirty="0">
                <a:latin typeface="+mn-ea"/>
              </a:rPr>
              <a:t>になると思います。専門家による長期関与が必要な先や、抜本再生時に必要な財務や事業の</a:t>
            </a:r>
            <a:r>
              <a:rPr kumimoji="1" lang="en-US" altLang="ja-JP" sz="1000" spc="50" dirty="0">
                <a:latin typeface="+mn-ea"/>
              </a:rPr>
              <a:t>DD</a:t>
            </a:r>
            <a:r>
              <a:rPr kumimoji="1" lang="ja-JP" altLang="en-US" sz="1000" spc="50" dirty="0">
                <a:latin typeface="+mn-ea"/>
              </a:rPr>
              <a:t>策定作業の補助者等で参加することも有効です。</a:t>
            </a:r>
          </a:p>
        </p:txBody>
      </p:sp>
      <p:sp>
        <p:nvSpPr>
          <p:cNvPr id="124" name="四角形: 角を丸くする 18">
            <a:extLst>
              <a:ext uri="{FF2B5EF4-FFF2-40B4-BE49-F238E27FC236}">
                <a16:creationId xmlns:a16="http://schemas.microsoft.com/office/drawing/2014/main" id="{F54DD8B7-4324-1ED4-DB25-C05281ABF5EB}"/>
              </a:ext>
            </a:extLst>
          </p:cNvPr>
          <p:cNvSpPr/>
          <p:nvPr/>
        </p:nvSpPr>
        <p:spPr>
          <a:xfrm>
            <a:off x="1207155" y="5507329"/>
            <a:ext cx="1487912" cy="1053156"/>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深耕</a:t>
            </a:r>
            <a:endParaRPr kumimoji="1" lang="en-US" altLang="ja-JP" sz="3600" b="1" dirty="0">
              <a:solidFill>
                <a:schemeClr val="tx1"/>
              </a:solidFill>
              <a:latin typeface="+mn-ea"/>
            </a:endParaRPr>
          </a:p>
        </p:txBody>
      </p:sp>
      <p:sp>
        <p:nvSpPr>
          <p:cNvPr id="125" name="テキスト ボックス 124">
            <a:extLst>
              <a:ext uri="{FF2B5EF4-FFF2-40B4-BE49-F238E27FC236}">
                <a16:creationId xmlns:a16="http://schemas.microsoft.com/office/drawing/2014/main" id="{CA66FDCC-AF3D-D45D-B51C-CA55773F1993}"/>
              </a:ext>
            </a:extLst>
          </p:cNvPr>
          <p:cNvSpPr txBox="1"/>
          <p:nvPr/>
        </p:nvSpPr>
        <p:spPr>
          <a:xfrm>
            <a:off x="34141" y="5631555"/>
            <a:ext cx="1378354"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４</a:t>
            </a:r>
          </a:p>
        </p:txBody>
      </p:sp>
      <p:cxnSp>
        <p:nvCxnSpPr>
          <p:cNvPr id="126" name="直線コネクタ 125">
            <a:extLst>
              <a:ext uri="{FF2B5EF4-FFF2-40B4-BE49-F238E27FC236}">
                <a16:creationId xmlns:a16="http://schemas.microsoft.com/office/drawing/2014/main" id="{293356A4-6D21-1BE7-E59E-1585FF4945A3}"/>
              </a:ext>
            </a:extLst>
          </p:cNvPr>
          <p:cNvCxnSpPr>
            <a:cxnSpLocks/>
          </p:cNvCxnSpPr>
          <p:nvPr/>
        </p:nvCxnSpPr>
        <p:spPr>
          <a:xfrm flipV="1">
            <a:off x="2695067" y="6047054"/>
            <a:ext cx="7041660" cy="6919"/>
          </a:xfrm>
          <a:prstGeom prst="line">
            <a:avLst/>
          </a:prstGeom>
          <a:ln w="4445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127" name="テキスト ボックス 126">
            <a:extLst>
              <a:ext uri="{FF2B5EF4-FFF2-40B4-BE49-F238E27FC236}">
                <a16:creationId xmlns:a16="http://schemas.microsoft.com/office/drawing/2014/main" id="{D9D1AE6D-60C5-AF99-C5AD-986302561FFF}"/>
              </a:ext>
            </a:extLst>
          </p:cNvPr>
          <p:cNvSpPr txBox="1"/>
          <p:nvPr/>
        </p:nvSpPr>
        <p:spPr>
          <a:xfrm>
            <a:off x="1414175" y="1507999"/>
            <a:ext cx="1176212" cy="276999"/>
          </a:xfrm>
          <a:prstGeom prst="rect">
            <a:avLst/>
          </a:prstGeom>
          <a:noFill/>
        </p:spPr>
        <p:txBody>
          <a:bodyPr wrap="square" rtlCol="0">
            <a:spAutoFit/>
          </a:bodyPr>
          <a:lstStyle/>
          <a:p>
            <a:pPr algn="ctr"/>
            <a:r>
              <a:rPr kumimoji="1" lang="ja-JP" altLang="en-US" sz="1200" b="1" dirty="0">
                <a:latin typeface="+mn-ea"/>
              </a:rPr>
              <a:t>企業実務を</a:t>
            </a:r>
          </a:p>
        </p:txBody>
      </p:sp>
      <p:sp>
        <p:nvSpPr>
          <p:cNvPr id="128" name="テキスト ボックス 127">
            <a:extLst>
              <a:ext uri="{FF2B5EF4-FFF2-40B4-BE49-F238E27FC236}">
                <a16:creationId xmlns:a16="http://schemas.microsoft.com/office/drawing/2014/main" id="{051176E4-13D9-22BE-E2D7-76F3F7B4E34D}"/>
              </a:ext>
            </a:extLst>
          </p:cNvPr>
          <p:cNvSpPr txBox="1"/>
          <p:nvPr/>
        </p:nvSpPr>
        <p:spPr>
          <a:xfrm>
            <a:off x="1385600" y="2227823"/>
            <a:ext cx="1176212" cy="276999"/>
          </a:xfrm>
          <a:prstGeom prst="rect">
            <a:avLst/>
          </a:prstGeom>
          <a:noFill/>
        </p:spPr>
        <p:txBody>
          <a:bodyPr wrap="square" rtlCol="0">
            <a:spAutoFit/>
          </a:bodyPr>
          <a:lstStyle/>
          <a:p>
            <a:pPr algn="ctr"/>
            <a:r>
              <a:rPr kumimoji="1" lang="ja-JP" altLang="en-US" sz="1200" b="1" dirty="0">
                <a:latin typeface="+mn-ea"/>
              </a:rPr>
              <a:t>できる機会</a:t>
            </a:r>
          </a:p>
        </p:txBody>
      </p:sp>
      <p:sp>
        <p:nvSpPr>
          <p:cNvPr id="129" name="テキスト ボックス 128">
            <a:extLst>
              <a:ext uri="{FF2B5EF4-FFF2-40B4-BE49-F238E27FC236}">
                <a16:creationId xmlns:a16="http://schemas.microsoft.com/office/drawing/2014/main" id="{B630EE71-4C1B-C8B1-228D-33A2C281DE8C}"/>
              </a:ext>
            </a:extLst>
          </p:cNvPr>
          <p:cNvSpPr txBox="1"/>
          <p:nvPr/>
        </p:nvSpPr>
        <p:spPr>
          <a:xfrm>
            <a:off x="1259336" y="2839993"/>
            <a:ext cx="1423832" cy="276999"/>
          </a:xfrm>
          <a:prstGeom prst="rect">
            <a:avLst/>
          </a:prstGeom>
          <a:noFill/>
        </p:spPr>
        <p:txBody>
          <a:bodyPr wrap="square" rtlCol="0">
            <a:spAutoFit/>
          </a:bodyPr>
          <a:lstStyle/>
          <a:p>
            <a:pPr algn="ctr"/>
            <a:r>
              <a:rPr kumimoji="1" lang="ja-JP" altLang="en-US" sz="1200" b="1" dirty="0">
                <a:latin typeface="+mn-ea"/>
              </a:rPr>
              <a:t>定型業務から</a:t>
            </a:r>
          </a:p>
        </p:txBody>
      </p:sp>
      <p:sp>
        <p:nvSpPr>
          <p:cNvPr id="130" name="テキスト ボックス 129">
            <a:extLst>
              <a:ext uri="{FF2B5EF4-FFF2-40B4-BE49-F238E27FC236}">
                <a16:creationId xmlns:a16="http://schemas.microsoft.com/office/drawing/2014/main" id="{6F04CA2F-EE4C-9160-9339-CFBAC7BF1A2F}"/>
              </a:ext>
            </a:extLst>
          </p:cNvPr>
          <p:cNvSpPr txBox="1"/>
          <p:nvPr/>
        </p:nvSpPr>
        <p:spPr>
          <a:xfrm>
            <a:off x="1315538" y="3582709"/>
            <a:ext cx="1300064" cy="276999"/>
          </a:xfrm>
          <a:prstGeom prst="rect">
            <a:avLst/>
          </a:prstGeom>
          <a:noFill/>
        </p:spPr>
        <p:txBody>
          <a:bodyPr wrap="square" rtlCol="0">
            <a:spAutoFit/>
          </a:bodyPr>
          <a:lstStyle/>
          <a:p>
            <a:pPr algn="ctr"/>
            <a:r>
              <a:rPr kumimoji="1" lang="ja-JP" altLang="en-US" sz="1200" b="1" dirty="0">
                <a:latin typeface="+mn-ea"/>
              </a:rPr>
              <a:t>される機会</a:t>
            </a:r>
          </a:p>
        </p:txBody>
      </p:sp>
      <p:sp>
        <p:nvSpPr>
          <p:cNvPr id="131" name="テキスト ボックス 130">
            <a:extLst>
              <a:ext uri="{FF2B5EF4-FFF2-40B4-BE49-F238E27FC236}">
                <a16:creationId xmlns:a16="http://schemas.microsoft.com/office/drawing/2014/main" id="{C4E7F88A-29DC-FFF2-EBA8-30421979100C}"/>
              </a:ext>
            </a:extLst>
          </p:cNvPr>
          <p:cNvSpPr txBox="1"/>
          <p:nvPr/>
        </p:nvSpPr>
        <p:spPr>
          <a:xfrm>
            <a:off x="1180260" y="4207556"/>
            <a:ext cx="1567889" cy="276999"/>
          </a:xfrm>
          <a:prstGeom prst="rect">
            <a:avLst/>
          </a:prstGeom>
          <a:noFill/>
        </p:spPr>
        <p:txBody>
          <a:bodyPr wrap="square" rtlCol="0">
            <a:spAutoFit/>
          </a:bodyPr>
          <a:lstStyle/>
          <a:p>
            <a:pPr algn="ctr"/>
            <a:r>
              <a:rPr kumimoji="1" lang="ja-JP" altLang="en-US" sz="1200" b="1" dirty="0">
                <a:latin typeface="+mn-ea"/>
              </a:rPr>
              <a:t>有意義な</a:t>
            </a:r>
          </a:p>
        </p:txBody>
      </p:sp>
      <p:sp>
        <p:nvSpPr>
          <p:cNvPr id="132" name="テキスト ボックス 131">
            <a:extLst>
              <a:ext uri="{FF2B5EF4-FFF2-40B4-BE49-F238E27FC236}">
                <a16:creationId xmlns:a16="http://schemas.microsoft.com/office/drawing/2014/main" id="{0760E701-1062-62AE-B96E-487EBB40530A}"/>
              </a:ext>
            </a:extLst>
          </p:cNvPr>
          <p:cNvSpPr txBox="1"/>
          <p:nvPr/>
        </p:nvSpPr>
        <p:spPr>
          <a:xfrm>
            <a:off x="1141525" y="4936687"/>
            <a:ext cx="1567889" cy="276999"/>
          </a:xfrm>
          <a:prstGeom prst="rect">
            <a:avLst/>
          </a:prstGeom>
          <a:noFill/>
        </p:spPr>
        <p:txBody>
          <a:bodyPr wrap="square" rtlCol="0">
            <a:spAutoFit/>
          </a:bodyPr>
          <a:lstStyle/>
          <a:p>
            <a:pPr algn="ctr"/>
            <a:r>
              <a:rPr kumimoji="1" lang="ja-JP" altLang="en-US" sz="1200" b="1" dirty="0">
                <a:latin typeface="+mn-ea"/>
              </a:rPr>
              <a:t>ができる機会</a:t>
            </a:r>
          </a:p>
        </p:txBody>
      </p:sp>
      <p:sp>
        <p:nvSpPr>
          <p:cNvPr id="133" name="テキスト ボックス 132">
            <a:extLst>
              <a:ext uri="{FF2B5EF4-FFF2-40B4-BE49-F238E27FC236}">
                <a16:creationId xmlns:a16="http://schemas.microsoft.com/office/drawing/2014/main" id="{2008997F-0FAF-AB8B-6B4B-A7AFBAED23CD}"/>
              </a:ext>
            </a:extLst>
          </p:cNvPr>
          <p:cNvSpPr txBox="1"/>
          <p:nvPr/>
        </p:nvSpPr>
        <p:spPr>
          <a:xfrm>
            <a:off x="1272539" y="5507881"/>
            <a:ext cx="1355506" cy="276999"/>
          </a:xfrm>
          <a:prstGeom prst="rect">
            <a:avLst/>
          </a:prstGeom>
          <a:noFill/>
        </p:spPr>
        <p:txBody>
          <a:bodyPr wrap="square" rtlCol="0">
            <a:spAutoFit/>
          </a:bodyPr>
          <a:lstStyle/>
          <a:p>
            <a:pPr algn="ctr"/>
            <a:r>
              <a:rPr kumimoji="1" lang="ja-JP" altLang="en-US" sz="1200" b="1" dirty="0">
                <a:latin typeface="+mn-ea"/>
              </a:rPr>
              <a:t>一つの事案を</a:t>
            </a:r>
          </a:p>
        </p:txBody>
      </p:sp>
      <p:sp>
        <p:nvSpPr>
          <p:cNvPr id="134" name="テキスト ボックス 133">
            <a:extLst>
              <a:ext uri="{FF2B5EF4-FFF2-40B4-BE49-F238E27FC236}">
                <a16:creationId xmlns:a16="http://schemas.microsoft.com/office/drawing/2014/main" id="{11032AC1-5AD2-9439-0B55-DC63C228B833}"/>
              </a:ext>
            </a:extLst>
          </p:cNvPr>
          <p:cNvSpPr txBox="1"/>
          <p:nvPr/>
        </p:nvSpPr>
        <p:spPr>
          <a:xfrm>
            <a:off x="1286451" y="6228542"/>
            <a:ext cx="1355506" cy="276999"/>
          </a:xfrm>
          <a:prstGeom prst="rect">
            <a:avLst/>
          </a:prstGeom>
          <a:noFill/>
        </p:spPr>
        <p:txBody>
          <a:bodyPr wrap="square" rtlCol="0">
            <a:spAutoFit/>
          </a:bodyPr>
          <a:lstStyle/>
          <a:p>
            <a:pPr algn="ctr"/>
            <a:r>
              <a:rPr kumimoji="1" lang="ja-JP" altLang="en-US" sz="1200" b="1" dirty="0">
                <a:latin typeface="+mn-ea"/>
              </a:rPr>
              <a:t>できる機会</a:t>
            </a:r>
          </a:p>
        </p:txBody>
      </p:sp>
    </p:spTree>
    <p:extLst>
      <p:ext uri="{BB962C8B-B14F-4D97-AF65-F5344CB8AC3E}">
        <p14:creationId xmlns:p14="http://schemas.microsoft.com/office/powerpoint/2010/main" val="1405906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47400C78-0DC7-3A99-C47F-325B75C0D680}"/>
              </a:ext>
            </a:extLst>
          </p:cNvPr>
          <p:cNvSpPr txBox="1"/>
          <p:nvPr/>
        </p:nvSpPr>
        <p:spPr>
          <a:xfrm>
            <a:off x="1522354" y="2033329"/>
            <a:ext cx="6867525" cy="400110"/>
          </a:xfrm>
          <a:prstGeom prst="rect">
            <a:avLst/>
          </a:prstGeom>
          <a:noFill/>
        </p:spPr>
        <p:txBody>
          <a:bodyPr wrap="square" rtlCol="0">
            <a:spAutoFit/>
          </a:bodyPr>
          <a:lstStyle/>
          <a:p>
            <a:r>
              <a:rPr kumimoji="1" lang="ja-JP" altLang="en-US" sz="2000" b="1" dirty="0">
                <a:latin typeface="+mn-ea"/>
              </a:rPr>
              <a:t>～　企業支援で望まれるコミュニケーションの取り方　～</a:t>
            </a:r>
          </a:p>
        </p:txBody>
      </p:sp>
      <p:sp>
        <p:nvSpPr>
          <p:cNvPr id="57" name="テキスト ボックス 56">
            <a:extLst>
              <a:ext uri="{FF2B5EF4-FFF2-40B4-BE49-F238E27FC236}">
                <a16:creationId xmlns:a16="http://schemas.microsoft.com/office/drawing/2014/main" id="{41660664-6C6A-62E9-C933-3EE314E5C91A}"/>
              </a:ext>
            </a:extLst>
          </p:cNvPr>
          <p:cNvSpPr txBox="1"/>
          <p:nvPr/>
        </p:nvSpPr>
        <p:spPr>
          <a:xfrm>
            <a:off x="189469" y="1421258"/>
            <a:ext cx="4603259" cy="523220"/>
          </a:xfrm>
          <a:prstGeom prst="rect">
            <a:avLst/>
          </a:prstGeom>
          <a:noFill/>
        </p:spPr>
        <p:txBody>
          <a:bodyPr wrap="square" rtlCol="0">
            <a:spAutoFit/>
          </a:bodyPr>
          <a:lstStyle/>
          <a:p>
            <a:r>
              <a:rPr kumimoji="1" lang="ja-JP" altLang="en-US" sz="2800" b="1" dirty="0">
                <a:latin typeface="+mn-ea"/>
              </a:rPr>
              <a:t>企業支援</a:t>
            </a:r>
            <a:r>
              <a:rPr kumimoji="1" lang="ja-JP" altLang="en-US" b="1" dirty="0">
                <a:latin typeface="+mn-ea"/>
              </a:rPr>
              <a:t>のヒアリングは、そもそも</a:t>
            </a:r>
          </a:p>
        </p:txBody>
      </p:sp>
      <p:grpSp>
        <p:nvGrpSpPr>
          <p:cNvPr id="61" name="グループ化 60">
            <a:extLst>
              <a:ext uri="{FF2B5EF4-FFF2-40B4-BE49-F238E27FC236}">
                <a16:creationId xmlns:a16="http://schemas.microsoft.com/office/drawing/2014/main" id="{BF55AA93-70AC-0618-B1F4-7E5F8E8801FA}"/>
              </a:ext>
            </a:extLst>
          </p:cNvPr>
          <p:cNvGrpSpPr/>
          <p:nvPr/>
        </p:nvGrpSpPr>
        <p:grpSpPr>
          <a:xfrm>
            <a:off x="4560388" y="1310335"/>
            <a:ext cx="3497416" cy="558585"/>
            <a:chOff x="4246063" y="1281493"/>
            <a:chExt cx="3397663" cy="558585"/>
          </a:xfrm>
        </p:grpSpPr>
        <p:sp>
          <p:nvSpPr>
            <p:cNvPr id="58" name="四角形: 角を丸くする 57">
              <a:extLst>
                <a:ext uri="{FF2B5EF4-FFF2-40B4-BE49-F238E27FC236}">
                  <a16:creationId xmlns:a16="http://schemas.microsoft.com/office/drawing/2014/main" id="{086E32FC-11D4-4637-9E39-87BA74C16BDA}"/>
                </a:ext>
              </a:extLst>
            </p:cNvPr>
            <p:cNvSpPr/>
            <p:nvPr/>
          </p:nvSpPr>
          <p:spPr>
            <a:xfrm>
              <a:off x="4246064" y="1281493"/>
              <a:ext cx="3269162" cy="529243"/>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59" name="テキスト ボックス 58">
              <a:extLst>
                <a:ext uri="{FF2B5EF4-FFF2-40B4-BE49-F238E27FC236}">
                  <a16:creationId xmlns:a16="http://schemas.microsoft.com/office/drawing/2014/main" id="{C11E898C-82F7-933A-5D8F-B985647D3849}"/>
                </a:ext>
              </a:extLst>
            </p:cNvPr>
            <p:cNvSpPr txBox="1"/>
            <p:nvPr/>
          </p:nvSpPr>
          <p:spPr>
            <a:xfrm>
              <a:off x="4246063" y="1316858"/>
              <a:ext cx="3397663" cy="523220"/>
            </a:xfrm>
            <a:prstGeom prst="rect">
              <a:avLst/>
            </a:prstGeom>
            <a:noFill/>
          </p:spPr>
          <p:txBody>
            <a:bodyPr wrap="square" rtlCol="0">
              <a:spAutoFit/>
            </a:bodyPr>
            <a:lstStyle/>
            <a:p>
              <a:r>
                <a:rPr kumimoji="1" lang="ja-JP" altLang="en-US" sz="2800" b="1" dirty="0">
                  <a:latin typeface="+mn-ea"/>
                </a:rPr>
                <a:t>家宅捜査・刑事捜査</a:t>
              </a:r>
            </a:p>
          </p:txBody>
        </p:sp>
      </p:grpSp>
      <p:sp>
        <p:nvSpPr>
          <p:cNvPr id="60" name="テキスト ボックス 59">
            <a:extLst>
              <a:ext uri="{FF2B5EF4-FFF2-40B4-BE49-F238E27FC236}">
                <a16:creationId xmlns:a16="http://schemas.microsoft.com/office/drawing/2014/main" id="{527B1AD7-F220-51E8-FAA2-FB33CA7B5790}"/>
              </a:ext>
            </a:extLst>
          </p:cNvPr>
          <p:cNvSpPr txBox="1"/>
          <p:nvPr/>
        </p:nvSpPr>
        <p:spPr>
          <a:xfrm>
            <a:off x="7882536" y="1515301"/>
            <a:ext cx="2023464" cy="369332"/>
          </a:xfrm>
          <a:prstGeom prst="rect">
            <a:avLst/>
          </a:prstGeom>
          <a:noFill/>
        </p:spPr>
        <p:txBody>
          <a:bodyPr wrap="square" rtlCol="0">
            <a:spAutoFit/>
          </a:bodyPr>
          <a:lstStyle/>
          <a:p>
            <a:r>
              <a:rPr kumimoji="1" lang="ja-JP" altLang="en-US" b="1" dirty="0">
                <a:latin typeface="+mn-ea"/>
              </a:rPr>
              <a:t>ではありません！</a:t>
            </a:r>
          </a:p>
        </p:txBody>
      </p:sp>
      <p:sp>
        <p:nvSpPr>
          <p:cNvPr id="13" name="スライド番号プレースホルダー 1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75</a:t>
            </a:fld>
            <a:endParaRPr kumimoji="1" lang="ja-JP" altLang="en-US"/>
          </a:p>
        </p:txBody>
      </p:sp>
      <p:sp>
        <p:nvSpPr>
          <p:cNvPr id="65" name="正方形/長方形 64">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7" name="テキスト ボックス 66">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７</a:t>
            </a:r>
            <a:endParaRPr kumimoji="1" lang="ja-JP" altLang="en-US" sz="2800" b="1" u="sng" dirty="0">
              <a:latin typeface="+mn-ea"/>
            </a:endParaRPr>
          </a:p>
        </p:txBody>
      </p:sp>
      <p:cxnSp>
        <p:nvCxnSpPr>
          <p:cNvPr id="68" name="直線コネクタ 67">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kern="0" dirty="0">
                <a:latin typeface="+mn-ea"/>
              </a:rPr>
              <a:t>経営者とのコミュニケーションの取り方</a:t>
            </a:r>
          </a:p>
        </p:txBody>
      </p:sp>
      <p:sp>
        <p:nvSpPr>
          <p:cNvPr id="70" name="テキスト ボックス 69">
            <a:extLst>
              <a:ext uri="{FF2B5EF4-FFF2-40B4-BE49-F238E27FC236}">
                <a16:creationId xmlns:a16="http://schemas.microsoft.com/office/drawing/2014/main" id="{4EE0ECD6-86BC-55D8-3EC6-2255D9ADB5B3}"/>
              </a:ext>
            </a:extLst>
          </p:cNvPr>
          <p:cNvSpPr txBox="1"/>
          <p:nvPr/>
        </p:nvSpPr>
        <p:spPr>
          <a:xfrm>
            <a:off x="3981449" y="539460"/>
            <a:ext cx="5881213" cy="400110"/>
          </a:xfrm>
          <a:prstGeom prst="rect">
            <a:avLst/>
          </a:prstGeom>
          <a:noFill/>
        </p:spPr>
        <p:txBody>
          <a:bodyPr wrap="square" rtlCol="0">
            <a:spAutoFit/>
          </a:bodyPr>
          <a:lstStyle/>
          <a:p>
            <a:r>
              <a:rPr kumimoji="1" lang="ja-JP" altLang="en-US" sz="1000" dirty="0"/>
              <a:t>経営者から本音を引き出したり、強い信頼関係を結びたいが上手くいかないという悩みも、勉強会やシンポジウムでは良く聞きます。その辺のポイントについてまとめます。</a:t>
            </a:r>
            <a:endParaRPr kumimoji="1" lang="en-US" altLang="ja-JP" sz="1000" dirty="0"/>
          </a:p>
        </p:txBody>
      </p:sp>
      <p:cxnSp>
        <p:nvCxnSpPr>
          <p:cNvPr id="71" name="直線コネクタ 70">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72" name="グループ化 71"/>
          <p:cNvGrpSpPr/>
          <p:nvPr/>
        </p:nvGrpSpPr>
        <p:grpSpPr>
          <a:xfrm>
            <a:off x="78438" y="2672248"/>
            <a:ext cx="9849905" cy="1147023"/>
            <a:chOff x="78438" y="1444085"/>
            <a:chExt cx="9849905" cy="1147023"/>
          </a:xfrm>
        </p:grpSpPr>
        <p:sp>
          <p:nvSpPr>
            <p:cNvPr id="73" name="テキスト ボックス 72">
              <a:extLst>
                <a:ext uri="{FF2B5EF4-FFF2-40B4-BE49-F238E27FC236}">
                  <a16:creationId xmlns:a16="http://schemas.microsoft.com/office/drawing/2014/main" id="{1A517C74-6AA2-5E9E-86B2-5E5FED46B5E1}"/>
                </a:ext>
              </a:extLst>
            </p:cNvPr>
            <p:cNvSpPr txBox="1"/>
            <p:nvPr/>
          </p:nvSpPr>
          <p:spPr>
            <a:xfrm>
              <a:off x="2703627" y="1444085"/>
              <a:ext cx="7224716" cy="553998"/>
            </a:xfrm>
            <a:prstGeom prst="rect">
              <a:avLst/>
            </a:prstGeom>
            <a:noFill/>
            <a:ln>
              <a:noFill/>
            </a:ln>
          </p:spPr>
          <p:txBody>
            <a:bodyPr wrap="square" rtlCol="0">
              <a:spAutoFit/>
            </a:bodyPr>
            <a:lstStyle/>
            <a:p>
              <a:r>
                <a:rPr kumimoji="1" lang="ja-JP" altLang="en-US" sz="1000" dirty="0">
                  <a:latin typeface="+mn-ea"/>
                </a:rPr>
                <a:t>□　勝手に時間を区切り、社長や会社の話の腰を折って、まとめに入る癖はないか？</a:t>
              </a:r>
              <a:endParaRPr kumimoji="1" lang="en-US" altLang="ja-JP" sz="1000" dirty="0">
                <a:latin typeface="+mn-ea"/>
              </a:endParaRPr>
            </a:p>
            <a:p>
              <a:r>
                <a:rPr kumimoji="1" lang="ja-JP" altLang="en-US" sz="1000" dirty="0">
                  <a:latin typeface="+mn-ea"/>
                </a:rPr>
                <a:t>□　「要はこういうことですよね？」「つまりこうですね？」と話を取り上げていないか？</a:t>
              </a:r>
              <a:endParaRPr kumimoji="1" lang="en-US" altLang="ja-JP" sz="1000" dirty="0">
                <a:latin typeface="+mn-ea"/>
              </a:endParaRPr>
            </a:p>
            <a:p>
              <a:r>
                <a:rPr kumimoji="1" lang="ja-JP" altLang="en-US" sz="1000" dirty="0">
                  <a:latin typeface="+mn-ea"/>
                </a:rPr>
                <a:t>□　話の冒頭から、こちらの都合や意見を述べることから始めていないか？</a:t>
              </a:r>
              <a:endParaRPr kumimoji="1" lang="en-US" altLang="ja-JP" sz="1000" dirty="0">
                <a:latin typeface="+mn-ea"/>
              </a:endParaRPr>
            </a:p>
          </p:txBody>
        </p:sp>
        <p:sp>
          <p:nvSpPr>
            <p:cNvPr id="74" name="テキスト ボックス 73">
              <a:extLst>
                <a:ext uri="{FF2B5EF4-FFF2-40B4-BE49-F238E27FC236}">
                  <a16:creationId xmlns:a16="http://schemas.microsoft.com/office/drawing/2014/main" id="{24C5C691-EA10-8EC2-BF0B-6D1CDB365468}"/>
                </a:ext>
              </a:extLst>
            </p:cNvPr>
            <p:cNvSpPr txBox="1"/>
            <p:nvPr/>
          </p:nvSpPr>
          <p:spPr>
            <a:xfrm>
              <a:off x="2703626" y="2037110"/>
              <a:ext cx="7041661" cy="553998"/>
            </a:xfrm>
            <a:prstGeom prst="rect">
              <a:avLst/>
            </a:prstGeom>
            <a:noFill/>
          </p:spPr>
          <p:txBody>
            <a:bodyPr wrap="square" rtlCol="0">
              <a:spAutoFit/>
            </a:bodyPr>
            <a:lstStyle/>
            <a:p>
              <a:r>
                <a:rPr kumimoji="1" lang="ja-JP" altLang="en-US" sz="1000" spc="10" dirty="0">
                  <a:latin typeface="+mn-ea"/>
                </a:rPr>
                <a:t>企業の経営状態が悪化してる場面等は、特に合理的に問題や課題に早急に対処したいという</a:t>
              </a:r>
              <a:r>
                <a:rPr kumimoji="1" lang="ja-JP" altLang="en-US" sz="1000" dirty="0">
                  <a:latin typeface="+mn-ea"/>
                </a:rPr>
                <a:t>金融機関側の焦りもあり、</a:t>
              </a:r>
              <a:r>
                <a:rPr kumimoji="1" lang="ja-JP" altLang="en-US" sz="1000" spc="20" dirty="0">
                  <a:latin typeface="+mn-ea"/>
                </a:rPr>
                <a:t>「やってほしいこと」「改善してほしいこと」を伝えるという方向に意識が行き過ぎて、気が付けば会社はただ話を</a:t>
              </a:r>
              <a:r>
                <a:rPr kumimoji="1" lang="ja-JP" altLang="en-US" sz="1000" dirty="0">
                  <a:latin typeface="+mn-ea"/>
                </a:rPr>
                <a:t>聞いて、最後に社長が「がんばります」と返事するだけの対話では、信頼関係は構築できません。</a:t>
              </a:r>
              <a:endParaRPr kumimoji="1" lang="en-US" altLang="ja-JP" sz="1000" dirty="0">
                <a:latin typeface="+mn-ea"/>
              </a:endParaRPr>
            </a:p>
          </p:txBody>
        </p:sp>
        <p:sp>
          <p:nvSpPr>
            <p:cNvPr id="75" name="テキスト ボックス 74">
              <a:extLst>
                <a:ext uri="{FF2B5EF4-FFF2-40B4-BE49-F238E27FC236}">
                  <a16:creationId xmlns:a16="http://schemas.microsoft.com/office/drawing/2014/main" id="{F144AB68-5B77-D499-AAE8-336C03A8BB06}"/>
                </a:ext>
              </a:extLst>
            </p:cNvPr>
            <p:cNvSpPr txBox="1"/>
            <p:nvPr/>
          </p:nvSpPr>
          <p:spPr>
            <a:xfrm>
              <a:off x="78438" y="1586065"/>
              <a:ext cx="1440241"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sp>
          <p:nvSpPr>
            <p:cNvPr id="76" name="四角形: 角を丸くする 25">
              <a:extLst>
                <a:ext uri="{FF2B5EF4-FFF2-40B4-BE49-F238E27FC236}">
                  <a16:creationId xmlns:a16="http://schemas.microsoft.com/office/drawing/2014/main" id="{F149996C-2B86-D708-2C85-F248C58220EB}"/>
                </a:ext>
              </a:extLst>
            </p:cNvPr>
            <p:cNvSpPr/>
            <p:nvPr/>
          </p:nvSpPr>
          <p:spPr>
            <a:xfrm>
              <a:off x="1206336" y="1475875"/>
              <a:ext cx="1487912" cy="1053156"/>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latin typeface="+mn-ea"/>
                </a:rPr>
                <a:t>出ない</a:t>
              </a:r>
              <a:endParaRPr kumimoji="1" lang="en-US" altLang="ja-JP" sz="3600" b="1" dirty="0">
                <a:solidFill>
                  <a:schemeClr val="tx1"/>
                </a:solidFill>
                <a:latin typeface="+mn-ea"/>
              </a:endParaRPr>
            </a:p>
          </p:txBody>
        </p:sp>
        <p:cxnSp>
          <p:nvCxnSpPr>
            <p:cNvPr id="77" name="直線コネクタ 76">
              <a:extLst>
                <a:ext uri="{FF2B5EF4-FFF2-40B4-BE49-F238E27FC236}">
                  <a16:creationId xmlns:a16="http://schemas.microsoft.com/office/drawing/2014/main" id="{1C71A654-CA87-E37A-0520-8D01741D45CF}"/>
                </a:ext>
              </a:extLst>
            </p:cNvPr>
            <p:cNvCxnSpPr>
              <a:cxnSpLocks/>
            </p:cNvCxnSpPr>
            <p:nvPr/>
          </p:nvCxnSpPr>
          <p:spPr>
            <a:xfrm flipV="1">
              <a:off x="2703627" y="1989599"/>
              <a:ext cx="7041660" cy="6919"/>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78" name="グループ化 77"/>
          <p:cNvGrpSpPr/>
          <p:nvPr/>
        </p:nvGrpSpPr>
        <p:grpSpPr>
          <a:xfrm>
            <a:off x="7246" y="4095300"/>
            <a:ext cx="9921097" cy="1131162"/>
            <a:chOff x="7246" y="2794240"/>
            <a:chExt cx="9921097" cy="1131162"/>
          </a:xfrm>
        </p:grpSpPr>
        <p:sp>
          <p:nvSpPr>
            <p:cNvPr id="79" name="テキスト ボックス 78">
              <a:extLst>
                <a:ext uri="{FF2B5EF4-FFF2-40B4-BE49-F238E27FC236}">
                  <a16:creationId xmlns:a16="http://schemas.microsoft.com/office/drawing/2014/main" id="{6BEBF31E-6336-0608-9546-772165F68956}"/>
                </a:ext>
              </a:extLst>
            </p:cNvPr>
            <p:cNvSpPr txBox="1"/>
            <p:nvPr/>
          </p:nvSpPr>
          <p:spPr>
            <a:xfrm>
              <a:off x="2703627" y="2794240"/>
              <a:ext cx="7224716" cy="707886"/>
            </a:xfrm>
            <a:prstGeom prst="rect">
              <a:avLst/>
            </a:prstGeom>
            <a:noFill/>
            <a:ln>
              <a:noFill/>
            </a:ln>
          </p:spPr>
          <p:txBody>
            <a:bodyPr wrap="square" rtlCol="0">
              <a:spAutoFit/>
            </a:bodyPr>
            <a:lstStyle/>
            <a:p>
              <a:r>
                <a:rPr kumimoji="1" lang="ja-JP" altLang="en-US" sz="1000" dirty="0">
                  <a:latin typeface="+mn-ea"/>
                </a:rPr>
                <a:t>□　課題を指摘しなくてはという思いが強く、「正しい答え」を持って行くことにだけ集中していないか？</a:t>
              </a:r>
              <a:endParaRPr kumimoji="1" lang="en-US" altLang="ja-JP" sz="1000" dirty="0">
                <a:latin typeface="+mn-ea"/>
              </a:endParaRPr>
            </a:p>
            <a:p>
              <a:r>
                <a:rPr kumimoji="1" lang="ja-JP" altLang="en-US" sz="1000" dirty="0">
                  <a:latin typeface="+mn-ea"/>
                </a:rPr>
                <a:t>□　誰しもの目から鱗が落ちるような、「妙案」「奇策」を無理に創造しようとしていないか？</a:t>
              </a:r>
              <a:endParaRPr kumimoji="1" lang="en-US" altLang="ja-JP" sz="1000" dirty="0">
                <a:latin typeface="+mn-ea"/>
              </a:endParaRPr>
            </a:p>
            <a:p>
              <a:r>
                <a:rPr kumimoji="1" lang="ja-JP" altLang="en-US" sz="1000" dirty="0">
                  <a:latin typeface="+mn-ea"/>
                </a:rPr>
                <a:t>□　「正しい答え」を持って行かないと、会社との信頼関係が構築できないと思っていないか？</a:t>
              </a:r>
              <a:endParaRPr kumimoji="1" lang="en-US" altLang="ja-JP" sz="1000" dirty="0">
                <a:latin typeface="+mn-ea"/>
              </a:endParaRPr>
            </a:p>
            <a:p>
              <a:endParaRPr kumimoji="1" lang="en-US" altLang="ja-JP" sz="1000" dirty="0">
                <a:latin typeface="+mn-ea"/>
              </a:endParaRPr>
            </a:p>
          </p:txBody>
        </p:sp>
        <p:sp>
          <p:nvSpPr>
            <p:cNvPr id="80" name="テキスト ボックス 79">
              <a:extLst>
                <a:ext uri="{FF2B5EF4-FFF2-40B4-BE49-F238E27FC236}">
                  <a16:creationId xmlns:a16="http://schemas.microsoft.com/office/drawing/2014/main" id="{3552DFEE-40CB-F0A4-2BE9-D40D8CC0BD15}"/>
                </a:ext>
              </a:extLst>
            </p:cNvPr>
            <p:cNvSpPr txBox="1"/>
            <p:nvPr/>
          </p:nvSpPr>
          <p:spPr>
            <a:xfrm>
              <a:off x="2703628" y="3371404"/>
              <a:ext cx="7060709" cy="553998"/>
            </a:xfrm>
            <a:prstGeom prst="rect">
              <a:avLst/>
            </a:prstGeom>
            <a:noFill/>
          </p:spPr>
          <p:txBody>
            <a:bodyPr wrap="square" rtlCol="0">
              <a:spAutoFit/>
            </a:bodyPr>
            <a:lstStyle/>
            <a:p>
              <a:r>
                <a:rPr kumimoji="1" lang="ja-JP" altLang="en-US" sz="1000" spc="-10" dirty="0">
                  <a:latin typeface="+mn-ea"/>
                </a:rPr>
                <a:t>企業支援の課題解決に「唯一無二」の答えはありません。多くの場合、事業者や会社と一緒に試行錯誤をして見つけて</a:t>
              </a:r>
              <a:endParaRPr kumimoji="1" lang="en-US" altLang="ja-JP" sz="1000" spc="-10" dirty="0">
                <a:latin typeface="+mn-ea"/>
              </a:endParaRPr>
            </a:p>
            <a:p>
              <a:r>
                <a:rPr kumimoji="1" lang="ja-JP" altLang="en-US" sz="1000" spc="-10" dirty="0">
                  <a:latin typeface="+mn-ea"/>
                </a:rPr>
                <a:t>いくことが多く、目標や対応策が変化していくことも珍しくありません。最初から正解を持って行こうとすると相手の</a:t>
              </a:r>
              <a:endParaRPr kumimoji="1" lang="en-US" altLang="ja-JP" sz="1000" spc="-10" dirty="0">
                <a:latin typeface="+mn-ea"/>
              </a:endParaRPr>
            </a:p>
            <a:p>
              <a:r>
                <a:rPr kumimoji="1" lang="ja-JP" altLang="en-US" sz="1000" spc="-20" dirty="0">
                  <a:latin typeface="+mn-ea"/>
                </a:rPr>
                <a:t>拒絶反応も強く、いきなり事業者を受け身にしてしまうので、信頼関係構築には繋がり難いといえます。</a:t>
              </a:r>
              <a:endParaRPr kumimoji="1" lang="en-US" altLang="ja-JP" sz="1000" spc="-20" dirty="0">
                <a:latin typeface="+mn-ea"/>
              </a:endParaRPr>
            </a:p>
          </p:txBody>
        </p:sp>
        <p:sp>
          <p:nvSpPr>
            <p:cNvPr id="81" name="四角形: 角を丸くする 10">
              <a:extLst>
                <a:ext uri="{FF2B5EF4-FFF2-40B4-BE49-F238E27FC236}">
                  <a16:creationId xmlns:a16="http://schemas.microsoft.com/office/drawing/2014/main" id="{C2710A7A-AB5F-C5B0-C082-757E8F49AAC3}"/>
                </a:ext>
              </a:extLst>
            </p:cNvPr>
            <p:cNvSpPr/>
            <p:nvPr/>
          </p:nvSpPr>
          <p:spPr>
            <a:xfrm>
              <a:off x="1206336" y="2810208"/>
              <a:ext cx="1487912" cy="1053156"/>
            </a:xfrm>
            <a:prstGeom prst="roundRect">
              <a:avLst>
                <a:gd name="adj" fmla="val 4902"/>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正解</a:t>
              </a:r>
              <a:endParaRPr kumimoji="1" lang="en-US" altLang="ja-JP" sz="3600" b="1" dirty="0">
                <a:solidFill>
                  <a:schemeClr val="tx1"/>
                </a:solidFill>
                <a:latin typeface="+mn-ea"/>
              </a:endParaRPr>
            </a:p>
          </p:txBody>
        </p:sp>
        <p:sp>
          <p:nvSpPr>
            <p:cNvPr id="82" name="テキスト ボックス 81">
              <a:extLst>
                <a:ext uri="{FF2B5EF4-FFF2-40B4-BE49-F238E27FC236}">
                  <a16:creationId xmlns:a16="http://schemas.microsoft.com/office/drawing/2014/main" id="{F4C26A47-D3B4-C816-BA39-21DA8B7C1FA5}"/>
                </a:ext>
              </a:extLst>
            </p:cNvPr>
            <p:cNvSpPr txBox="1"/>
            <p:nvPr/>
          </p:nvSpPr>
          <p:spPr>
            <a:xfrm>
              <a:off x="7246" y="2926405"/>
              <a:ext cx="138921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cxnSp>
          <p:nvCxnSpPr>
            <p:cNvPr id="83" name="直線コネクタ 82">
              <a:extLst>
                <a:ext uri="{FF2B5EF4-FFF2-40B4-BE49-F238E27FC236}">
                  <a16:creationId xmlns:a16="http://schemas.microsoft.com/office/drawing/2014/main" id="{439BDE52-0A82-E93B-3DF5-83336518523F}"/>
                </a:ext>
              </a:extLst>
            </p:cNvPr>
            <p:cNvCxnSpPr>
              <a:cxnSpLocks/>
            </p:cNvCxnSpPr>
            <p:nvPr/>
          </p:nvCxnSpPr>
          <p:spPr>
            <a:xfrm flipV="1">
              <a:off x="2703627" y="3310421"/>
              <a:ext cx="7051185" cy="23036"/>
            </a:xfrm>
            <a:prstGeom prst="line">
              <a:avLst/>
            </a:prstGeom>
            <a:ln w="4445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
        <p:nvSpPr>
          <p:cNvPr id="85" name="テキスト ボックス 84">
            <a:extLst>
              <a:ext uri="{FF2B5EF4-FFF2-40B4-BE49-F238E27FC236}">
                <a16:creationId xmlns:a16="http://schemas.microsoft.com/office/drawing/2014/main" id="{444D40F5-731D-2168-9ABD-5D1DA1A94407}"/>
              </a:ext>
            </a:extLst>
          </p:cNvPr>
          <p:cNvSpPr txBox="1"/>
          <p:nvPr/>
        </p:nvSpPr>
        <p:spPr>
          <a:xfrm>
            <a:off x="2694248" y="5524801"/>
            <a:ext cx="7088993" cy="553998"/>
          </a:xfrm>
          <a:prstGeom prst="rect">
            <a:avLst/>
          </a:prstGeom>
          <a:noFill/>
          <a:ln>
            <a:noFill/>
          </a:ln>
        </p:spPr>
        <p:txBody>
          <a:bodyPr wrap="square" rtlCol="0">
            <a:spAutoFit/>
          </a:bodyPr>
          <a:lstStyle/>
          <a:p>
            <a:r>
              <a:rPr kumimoji="1" lang="ja-JP" altLang="en-US" sz="1000" dirty="0">
                <a:latin typeface="+mn-ea"/>
              </a:rPr>
              <a:t>□　社長の忙しさ、会社の１日の流れ等を想像した上で向き合っているか？（特に社長も現場に出ている会社）</a:t>
            </a:r>
            <a:endParaRPr kumimoji="1" lang="en-US" altLang="ja-JP" sz="1000" dirty="0">
              <a:latin typeface="+mn-ea"/>
            </a:endParaRPr>
          </a:p>
          <a:p>
            <a:r>
              <a:rPr kumimoji="1" lang="ja-JP" altLang="en-US" sz="1000" dirty="0">
                <a:latin typeface="+mn-ea"/>
              </a:rPr>
              <a:t>□　親族が経理をやっている会社もあるが、子育て・家事も合わせ抱える１日を想像した向き合い方をしているか？</a:t>
            </a:r>
            <a:endParaRPr kumimoji="1" lang="en-US" altLang="ja-JP" sz="1000" dirty="0">
              <a:latin typeface="+mn-ea"/>
            </a:endParaRPr>
          </a:p>
          <a:p>
            <a:r>
              <a:rPr kumimoji="1" lang="ja-JP" altLang="en-US" sz="1000" dirty="0">
                <a:latin typeface="+mn-ea"/>
              </a:rPr>
              <a:t>□　どのような状態の会社でも余程の信義則に反しない限り、一国一城の主への敬意は必要</a:t>
            </a:r>
            <a:endParaRPr kumimoji="1" lang="en-US" altLang="ja-JP" sz="1000" dirty="0">
              <a:latin typeface="+mn-ea"/>
            </a:endParaRPr>
          </a:p>
        </p:txBody>
      </p:sp>
      <p:sp>
        <p:nvSpPr>
          <p:cNvPr id="86" name="テキスト ボックス 85">
            <a:extLst>
              <a:ext uri="{FF2B5EF4-FFF2-40B4-BE49-F238E27FC236}">
                <a16:creationId xmlns:a16="http://schemas.microsoft.com/office/drawing/2014/main" id="{5BB828D1-15AC-7E37-057D-5749FF15C126}"/>
              </a:ext>
            </a:extLst>
          </p:cNvPr>
          <p:cNvSpPr txBox="1"/>
          <p:nvPr/>
        </p:nvSpPr>
        <p:spPr>
          <a:xfrm>
            <a:off x="2713152" y="6075145"/>
            <a:ext cx="7051185" cy="553998"/>
          </a:xfrm>
          <a:prstGeom prst="rect">
            <a:avLst/>
          </a:prstGeom>
          <a:noFill/>
        </p:spPr>
        <p:txBody>
          <a:bodyPr wrap="square" rtlCol="0">
            <a:spAutoFit/>
          </a:bodyPr>
          <a:lstStyle/>
          <a:p>
            <a:r>
              <a:rPr kumimoji="1" lang="ja-JP" altLang="en-US" sz="1000" spc="-40" dirty="0">
                <a:latin typeface="+mn-ea"/>
              </a:rPr>
              <a:t>例えば、社長もハンドルを頻繁に握る運送業だとすると、日中は現場に出て夕方金融機関に対応する日もあると思います。</a:t>
            </a:r>
            <a:endParaRPr kumimoji="1" lang="en-US" altLang="ja-JP" sz="1000" spc="-40" dirty="0">
              <a:latin typeface="+mn-ea"/>
            </a:endParaRPr>
          </a:p>
          <a:p>
            <a:r>
              <a:rPr kumimoji="1" lang="ja-JP" altLang="en-US" sz="1000" spc="-10" dirty="0">
                <a:latin typeface="+mn-ea"/>
              </a:rPr>
              <a:t>そういう社長の１日を理解した上で、「本当にお疲れ様です」という一言、「今日は１点だけ手短に」という気遣いが</a:t>
            </a:r>
            <a:endParaRPr kumimoji="1" lang="en-US" altLang="ja-JP" sz="1000" spc="-10" dirty="0">
              <a:latin typeface="+mn-ea"/>
            </a:endParaRPr>
          </a:p>
          <a:p>
            <a:r>
              <a:rPr kumimoji="1" lang="ja-JP" altLang="en-US" sz="1000" spc="-40" dirty="0">
                <a:latin typeface="+mn-ea"/>
              </a:rPr>
              <a:t>「真剣に向き合ってくれている」という信頼を生み出す入口になることが多くあることに留意してください。</a:t>
            </a:r>
            <a:endParaRPr kumimoji="1" lang="en-US" altLang="ja-JP" sz="1000" spc="-40" dirty="0">
              <a:latin typeface="+mn-ea"/>
            </a:endParaRPr>
          </a:p>
        </p:txBody>
      </p:sp>
      <p:sp>
        <p:nvSpPr>
          <p:cNvPr id="87" name="四角形: 角を丸くする 18">
            <a:extLst>
              <a:ext uri="{FF2B5EF4-FFF2-40B4-BE49-F238E27FC236}">
                <a16:creationId xmlns:a16="http://schemas.microsoft.com/office/drawing/2014/main" id="{F54DD8B7-4324-1ED4-DB25-C05281ABF5EB}"/>
              </a:ext>
            </a:extLst>
          </p:cNvPr>
          <p:cNvSpPr/>
          <p:nvPr/>
        </p:nvSpPr>
        <p:spPr>
          <a:xfrm>
            <a:off x="1206336" y="5502531"/>
            <a:ext cx="1487912" cy="1053156"/>
          </a:xfrm>
          <a:prstGeom prst="roundRect">
            <a:avLst>
              <a:gd name="adj" fmla="val 4902"/>
            </a:avLst>
          </a:prstGeom>
          <a:solidFill>
            <a:srgbClr val="92D050">
              <a:alpha val="10000"/>
            </a:srgbClr>
          </a:solidFill>
          <a:ln w="635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mn-ea"/>
              </a:rPr>
              <a:t>視野</a:t>
            </a:r>
            <a:endParaRPr kumimoji="1" lang="en-US" altLang="ja-JP" sz="3600" b="1" dirty="0">
              <a:solidFill>
                <a:schemeClr val="tx1"/>
              </a:solidFill>
              <a:latin typeface="+mn-ea"/>
            </a:endParaRPr>
          </a:p>
        </p:txBody>
      </p:sp>
      <p:sp>
        <p:nvSpPr>
          <p:cNvPr id="88" name="テキスト ボックス 87">
            <a:extLst>
              <a:ext uri="{FF2B5EF4-FFF2-40B4-BE49-F238E27FC236}">
                <a16:creationId xmlns:a16="http://schemas.microsoft.com/office/drawing/2014/main" id="{CA66FDCC-AF3D-D45D-B51C-CA55773F1993}"/>
              </a:ext>
            </a:extLst>
          </p:cNvPr>
          <p:cNvSpPr txBox="1"/>
          <p:nvPr/>
        </p:nvSpPr>
        <p:spPr>
          <a:xfrm>
            <a:off x="33322" y="5626757"/>
            <a:ext cx="1378354"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cxnSp>
        <p:nvCxnSpPr>
          <p:cNvPr id="89" name="直線コネクタ 88">
            <a:extLst>
              <a:ext uri="{FF2B5EF4-FFF2-40B4-BE49-F238E27FC236}">
                <a16:creationId xmlns:a16="http://schemas.microsoft.com/office/drawing/2014/main" id="{293356A4-6D21-1BE7-E59E-1585FF4945A3}"/>
              </a:ext>
            </a:extLst>
          </p:cNvPr>
          <p:cNvCxnSpPr>
            <a:cxnSpLocks/>
          </p:cNvCxnSpPr>
          <p:nvPr/>
        </p:nvCxnSpPr>
        <p:spPr>
          <a:xfrm flipV="1">
            <a:off x="2694248" y="6042256"/>
            <a:ext cx="7041660" cy="6919"/>
          </a:xfrm>
          <a:prstGeom prst="line">
            <a:avLst/>
          </a:prstGeom>
          <a:ln w="4445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CF94906D-4D6C-FD76-3ADC-84420E778D2D}"/>
              </a:ext>
            </a:extLst>
          </p:cNvPr>
          <p:cNvSpPr txBox="1"/>
          <p:nvPr/>
        </p:nvSpPr>
        <p:spPr>
          <a:xfrm>
            <a:off x="1373206" y="2762819"/>
            <a:ext cx="1241562" cy="276999"/>
          </a:xfrm>
          <a:prstGeom prst="rect">
            <a:avLst/>
          </a:prstGeom>
          <a:noFill/>
        </p:spPr>
        <p:txBody>
          <a:bodyPr wrap="square" rtlCol="0">
            <a:spAutoFit/>
          </a:bodyPr>
          <a:lstStyle/>
          <a:p>
            <a:pPr algn="ctr"/>
            <a:r>
              <a:rPr kumimoji="1" lang="ja-JP" altLang="en-US" sz="1200" b="1" dirty="0">
                <a:latin typeface="+mn-ea"/>
              </a:rPr>
              <a:t>相手の話から</a:t>
            </a:r>
          </a:p>
        </p:txBody>
      </p:sp>
      <p:sp>
        <p:nvSpPr>
          <p:cNvPr id="91" name="テキスト ボックス 90">
            <a:extLst>
              <a:ext uri="{FF2B5EF4-FFF2-40B4-BE49-F238E27FC236}">
                <a16:creationId xmlns:a16="http://schemas.microsoft.com/office/drawing/2014/main" id="{0D87D082-05A0-3C81-E59B-60C059CC6743}"/>
              </a:ext>
            </a:extLst>
          </p:cNvPr>
          <p:cNvSpPr txBox="1"/>
          <p:nvPr/>
        </p:nvSpPr>
        <p:spPr>
          <a:xfrm>
            <a:off x="1329511" y="3443480"/>
            <a:ext cx="1241562" cy="276999"/>
          </a:xfrm>
          <a:prstGeom prst="rect">
            <a:avLst/>
          </a:prstGeom>
          <a:noFill/>
        </p:spPr>
        <p:txBody>
          <a:bodyPr wrap="square" rtlCol="0">
            <a:spAutoFit/>
          </a:bodyPr>
          <a:lstStyle/>
          <a:p>
            <a:pPr algn="ctr"/>
            <a:r>
              <a:rPr kumimoji="1" lang="ja-JP" altLang="en-US" sz="1200" b="1" dirty="0">
                <a:latin typeface="+mn-ea"/>
              </a:rPr>
              <a:t>話法の徹底</a:t>
            </a:r>
          </a:p>
        </p:txBody>
      </p:sp>
      <p:sp>
        <p:nvSpPr>
          <p:cNvPr id="92" name="テキスト ボックス 91">
            <a:extLst>
              <a:ext uri="{FF2B5EF4-FFF2-40B4-BE49-F238E27FC236}">
                <a16:creationId xmlns:a16="http://schemas.microsoft.com/office/drawing/2014/main" id="{F2680D90-D0E6-4C40-50C3-84859D8E0BC8}"/>
              </a:ext>
            </a:extLst>
          </p:cNvPr>
          <p:cNvSpPr txBox="1"/>
          <p:nvPr/>
        </p:nvSpPr>
        <p:spPr>
          <a:xfrm>
            <a:off x="1196384" y="4179746"/>
            <a:ext cx="1559171" cy="253916"/>
          </a:xfrm>
          <a:prstGeom prst="rect">
            <a:avLst/>
          </a:prstGeom>
          <a:noFill/>
        </p:spPr>
        <p:txBody>
          <a:bodyPr wrap="square" rtlCol="0">
            <a:spAutoFit/>
          </a:bodyPr>
          <a:lstStyle/>
          <a:p>
            <a:pPr algn="ctr"/>
            <a:r>
              <a:rPr kumimoji="1" lang="ja-JP" altLang="en-US" sz="1050" b="1" dirty="0">
                <a:latin typeface="+mn-ea"/>
              </a:rPr>
              <a:t>勉強はするけど</a:t>
            </a:r>
          </a:p>
        </p:txBody>
      </p:sp>
      <p:sp>
        <p:nvSpPr>
          <p:cNvPr id="93" name="テキスト ボックス 92">
            <a:extLst>
              <a:ext uri="{FF2B5EF4-FFF2-40B4-BE49-F238E27FC236}">
                <a16:creationId xmlns:a16="http://schemas.microsoft.com/office/drawing/2014/main" id="{54DAF62B-0921-DB78-53E0-5F449D4E7149}"/>
              </a:ext>
            </a:extLst>
          </p:cNvPr>
          <p:cNvSpPr txBox="1"/>
          <p:nvPr/>
        </p:nvSpPr>
        <p:spPr>
          <a:xfrm>
            <a:off x="1197832" y="4882936"/>
            <a:ext cx="1559171" cy="253916"/>
          </a:xfrm>
          <a:prstGeom prst="rect">
            <a:avLst/>
          </a:prstGeom>
          <a:noFill/>
        </p:spPr>
        <p:txBody>
          <a:bodyPr wrap="square" rtlCol="0">
            <a:spAutoFit/>
          </a:bodyPr>
          <a:lstStyle/>
          <a:p>
            <a:pPr algn="ctr"/>
            <a:r>
              <a:rPr kumimoji="1" lang="ja-JP" altLang="en-US" sz="1050" b="1" dirty="0">
                <a:latin typeface="+mn-ea"/>
              </a:rPr>
              <a:t>を持っていかない勇気</a:t>
            </a:r>
          </a:p>
        </p:txBody>
      </p:sp>
      <p:sp>
        <p:nvSpPr>
          <p:cNvPr id="94" name="テキスト ボックス 93">
            <a:extLst>
              <a:ext uri="{FF2B5EF4-FFF2-40B4-BE49-F238E27FC236}">
                <a16:creationId xmlns:a16="http://schemas.microsoft.com/office/drawing/2014/main" id="{2E6C2054-8E6B-87F1-566E-4A582AF4D9D3}"/>
              </a:ext>
            </a:extLst>
          </p:cNvPr>
          <p:cNvSpPr txBox="1"/>
          <p:nvPr/>
        </p:nvSpPr>
        <p:spPr>
          <a:xfrm>
            <a:off x="1277122" y="6223205"/>
            <a:ext cx="1340638" cy="276999"/>
          </a:xfrm>
          <a:prstGeom prst="rect">
            <a:avLst/>
          </a:prstGeom>
          <a:noFill/>
        </p:spPr>
        <p:txBody>
          <a:bodyPr wrap="square" rtlCol="0">
            <a:spAutoFit/>
          </a:bodyPr>
          <a:lstStyle/>
          <a:p>
            <a:pPr algn="ctr"/>
            <a:r>
              <a:rPr kumimoji="1" lang="ja-JP" altLang="en-US" sz="1200" b="1" dirty="0">
                <a:latin typeface="+mn-ea"/>
              </a:rPr>
              <a:t>を想像する努力</a:t>
            </a:r>
          </a:p>
        </p:txBody>
      </p:sp>
      <p:sp>
        <p:nvSpPr>
          <p:cNvPr id="95" name="テキスト ボックス 94">
            <a:extLst>
              <a:ext uri="{FF2B5EF4-FFF2-40B4-BE49-F238E27FC236}">
                <a16:creationId xmlns:a16="http://schemas.microsoft.com/office/drawing/2014/main" id="{4AF206F1-F0F5-D98E-7B37-863A02AD73E4}"/>
              </a:ext>
            </a:extLst>
          </p:cNvPr>
          <p:cNvSpPr txBox="1"/>
          <p:nvPr/>
        </p:nvSpPr>
        <p:spPr>
          <a:xfrm>
            <a:off x="1279023" y="5532313"/>
            <a:ext cx="1340638" cy="276999"/>
          </a:xfrm>
          <a:prstGeom prst="rect">
            <a:avLst/>
          </a:prstGeom>
          <a:noFill/>
        </p:spPr>
        <p:txBody>
          <a:bodyPr wrap="square" rtlCol="0">
            <a:spAutoFit/>
          </a:bodyPr>
          <a:lstStyle/>
          <a:p>
            <a:pPr algn="ctr"/>
            <a:r>
              <a:rPr kumimoji="1" lang="ja-JP" altLang="en-US" sz="1200" b="1" dirty="0">
                <a:latin typeface="+mn-ea"/>
              </a:rPr>
              <a:t>社長や会社の</a:t>
            </a:r>
          </a:p>
        </p:txBody>
      </p:sp>
    </p:spTree>
    <p:extLst>
      <p:ext uri="{BB962C8B-B14F-4D97-AF65-F5344CB8AC3E}">
        <p14:creationId xmlns:p14="http://schemas.microsoft.com/office/powerpoint/2010/main" val="1161935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76</a:t>
            </a:fld>
            <a:endParaRPr kumimoji="1" lang="ja-JP" altLang="en-US"/>
          </a:p>
        </p:txBody>
      </p:sp>
      <p:sp>
        <p:nvSpPr>
          <p:cNvPr id="65" name="正方形/長方形 64">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7" name="テキスト ボックス 66">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８</a:t>
            </a:r>
            <a:endParaRPr kumimoji="1" lang="ja-JP" altLang="en-US" sz="2800" b="1" u="sng" dirty="0">
              <a:latin typeface="+mn-ea"/>
            </a:endParaRPr>
          </a:p>
        </p:txBody>
      </p:sp>
      <p:cxnSp>
        <p:nvCxnSpPr>
          <p:cNvPr id="68" name="直線コネクタ 67">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kern="0" dirty="0">
                <a:latin typeface="+mn-ea"/>
              </a:rPr>
              <a:t>その他　皆様から寄せられた知見・ノウハウ</a:t>
            </a:r>
          </a:p>
        </p:txBody>
      </p:sp>
      <p:sp>
        <p:nvSpPr>
          <p:cNvPr id="70" name="テキスト ボックス 69">
            <a:extLst>
              <a:ext uri="{FF2B5EF4-FFF2-40B4-BE49-F238E27FC236}">
                <a16:creationId xmlns:a16="http://schemas.microsoft.com/office/drawing/2014/main" id="{4EE0ECD6-86BC-55D8-3EC6-2255D9ADB5B3}"/>
              </a:ext>
            </a:extLst>
          </p:cNvPr>
          <p:cNvSpPr txBox="1"/>
          <p:nvPr/>
        </p:nvSpPr>
        <p:spPr>
          <a:xfrm>
            <a:off x="3981449" y="539460"/>
            <a:ext cx="5881213" cy="246221"/>
          </a:xfrm>
          <a:prstGeom prst="rect">
            <a:avLst/>
          </a:prstGeom>
          <a:noFill/>
        </p:spPr>
        <p:txBody>
          <a:bodyPr wrap="square" rtlCol="0">
            <a:spAutoFit/>
          </a:bodyPr>
          <a:lstStyle/>
          <a:p>
            <a:r>
              <a:rPr kumimoji="1" lang="ja-JP" altLang="en-US" sz="1000" dirty="0"/>
              <a:t>ここまでご紹介したもの以外に、皆様から寄せられた知見・ノウハウについて簡単にご紹介します。</a:t>
            </a:r>
            <a:endParaRPr kumimoji="1" lang="en-US" altLang="ja-JP" sz="1000" dirty="0"/>
          </a:p>
        </p:txBody>
      </p:sp>
      <p:cxnSp>
        <p:nvCxnSpPr>
          <p:cNvPr id="71" name="直線コネクタ 70">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A517C74-6AA2-5E9E-86B2-5E5FED46B5E1}"/>
              </a:ext>
            </a:extLst>
          </p:cNvPr>
          <p:cNvSpPr txBox="1"/>
          <p:nvPr/>
        </p:nvSpPr>
        <p:spPr>
          <a:xfrm>
            <a:off x="2491099" y="1058145"/>
            <a:ext cx="7095892" cy="1477328"/>
          </a:xfrm>
          <a:prstGeom prst="rect">
            <a:avLst/>
          </a:prstGeom>
          <a:noFill/>
          <a:ln>
            <a:noFill/>
          </a:ln>
        </p:spPr>
        <p:txBody>
          <a:bodyPr wrap="square" rtlCol="0">
            <a:spAutoFit/>
          </a:bodyPr>
          <a:lstStyle/>
          <a:p>
            <a:r>
              <a:rPr kumimoji="1" lang="ja-JP" altLang="en-US" sz="1000" dirty="0">
                <a:latin typeface="+mn-ea"/>
              </a:rPr>
              <a:t>□　</a:t>
            </a:r>
            <a:r>
              <a:rPr kumimoji="1" lang="ja-JP" altLang="en-US" sz="1000" spc="-30" dirty="0">
                <a:latin typeface="+mn-ea"/>
              </a:rPr>
              <a:t>中小企業においては、製造原価と一般管理費の内訳の仕訳が曖昧な場合もあるので粗利益率だけでなく、営業利益率</a:t>
            </a:r>
          </a:p>
          <a:p>
            <a:r>
              <a:rPr kumimoji="1" lang="ja-JP" altLang="en-US" sz="1000" spc="-30" dirty="0">
                <a:latin typeface="+mn-ea"/>
              </a:rPr>
              <a:t>　　もみると良い（変動費・固定費に分解した限界利益率の把握や損益分岐点分析ができると、より望ましいと思われる）</a:t>
            </a:r>
          </a:p>
          <a:p>
            <a:r>
              <a:rPr kumimoji="1" lang="ja-JP" altLang="en-US" sz="1000" spc="-20" dirty="0">
                <a:latin typeface="+mn-ea"/>
              </a:rPr>
              <a:t>□　</a:t>
            </a:r>
            <a:r>
              <a:rPr kumimoji="1" lang="ja-JP" altLang="en-US" sz="1000" spc="-40" dirty="0">
                <a:latin typeface="+mn-ea"/>
              </a:rPr>
              <a:t>コロナの環境下での赤字幅と借入金の増加額が同程度か、借入過大の場合はキャッシュがどこに流れたか仮説を立てて</a:t>
            </a:r>
          </a:p>
          <a:p>
            <a:r>
              <a:rPr kumimoji="1" lang="ja-JP" altLang="en-US" sz="1000" spc="-40" dirty="0">
                <a:latin typeface="+mn-ea"/>
              </a:rPr>
              <a:t>　　みることも一つの方法である</a:t>
            </a:r>
          </a:p>
          <a:p>
            <a:r>
              <a:rPr kumimoji="1" lang="ja-JP" altLang="en-US" sz="1000" dirty="0">
                <a:latin typeface="+mn-ea"/>
              </a:rPr>
              <a:t>□　過去数年間の売上高と粗利率をチェックするとともに、販売先・仕入先の構成に大きな変化がないかもみると良い</a:t>
            </a:r>
          </a:p>
          <a:p>
            <a:r>
              <a:rPr kumimoji="1" lang="ja-JP" altLang="en-US" sz="1000" dirty="0">
                <a:latin typeface="+mn-ea"/>
              </a:rPr>
              <a:t>□　建設業における経営事項審査結果には、元請工事高、許認可状況、施工管理技士や建築設計に係る資格保有者等、</a:t>
            </a:r>
          </a:p>
          <a:p>
            <a:r>
              <a:rPr kumimoji="1" lang="ja-JP" altLang="en-US" sz="1000" dirty="0">
                <a:latin typeface="+mn-ea"/>
              </a:rPr>
              <a:t>　　</a:t>
            </a:r>
            <a:r>
              <a:rPr kumimoji="1" lang="ja-JP" altLang="en-US" sz="1000" spc="-30" dirty="0">
                <a:latin typeface="+mn-ea"/>
              </a:rPr>
              <a:t>多くの情報が書かれている。そのため、事前に入手できれば訪問前に目を通し（事前に入手できない場合は、訪問時</a:t>
            </a:r>
          </a:p>
          <a:p>
            <a:r>
              <a:rPr kumimoji="1" lang="ja-JP" altLang="en-US" sz="1000" dirty="0">
                <a:latin typeface="+mn-ea"/>
              </a:rPr>
              <a:t>　　に現場で確認）、現場のキーマンから話を聞くだけでも有益な情報を得ることができる</a:t>
            </a:r>
          </a:p>
          <a:p>
            <a:r>
              <a:rPr kumimoji="1" lang="ja-JP" altLang="en-US" sz="1000" dirty="0">
                <a:latin typeface="+mn-ea"/>
              </a:rPr>
              <a:t>□　</a:t>
            </a:r>
            <a:r>
              <a:rPr kumimoji="1" lang="ja-JP" altLang="en-US" sz="1000" spc="-20" dirty="0">
                <a:latin typeface="+mn-ea"/>
              </a:rPr>
              <a:t>商圏の確認を行う際には距離のほかに、人口分布、年齢層、ターゲット層、家賃相場等の視点もある</a:t>
            </a:r>
          </a:p>
        </p:txBody>
      </p:sp>
      <p:sp>
        <p:nvSpPr>
          <p:cNvPr id="2" name="正方形/長方形 1"/>
          <p:cNvSpPr/>
          <p:nvPr/>
        </p:nvSpPr>
        <p:spPr>
          <a:xfrm>
            <a:off x="2484944" y="2614297"/>
            <a:ext cx="7108202" cy="2400657"/>
          </a:xfrm>
          <a:prstGeom prst="rect">
            <a:avLst/>
          </a:prstGeom>
        </p:spPr>
        <p:txBody>
          <a:bodyPr wrap="square">
            <a:spAutoFit/>
          </a:bodyPr>
          <a:lstStyle/>
          <a:p>
            <a:r>
              <a:rPr lang="ja-JP" altLang="en-US" sz="1000" dirty="0">
                <a:latin typeface="+mn-ea"/>
              </a:rPr>
              <a:t>□　</a:t>
            </a:r>
            <a:r>
              <a:rPr lang="ja-JP" altLang="en-US" sz="1000" spc="-20" dirty="0">
                <a:latin typeface="+mn-ea"/>
              </a:rPr>
              <a:t>原価の各費目について、変動費と固定費に分解して把握できると損益の理解が進みやすいので、訪問時に実態を確認</a:t>
            </a:r>
          </a:p>
          <a:p>
            <a:r>
              <a:rPr lang="ja-JP" altLang="en-US" sz="1000" dirty="0">
                <a:latin typeface="+mn-ea"/>
              </a:rPr>
              <a:t>　　しながら振り分けを行ってみる</a:t>
            </a:r>
          </a:p>
          <a:p>
            <a:r>
              <a:rPr lang="ja-JP" altLang="en-US" sz="1000" dirty="0">
                <a:latin typeface="+mn-ea"/>
              </a:rPr>
              <a:t>　　</a:t>
            </a:r>
            <a:r>
              <a:rPr lang="ja-JP" altLang="en-US" sz="1000" spc="-50" dirty="0">
                <a:latin typeface="+mn-ea"/>
              </a:rPr>
              <a:t>（例えば、運送業であれば、変動費は燃料・傭車・高速代・修理代等があり、固定費は、人件費・車両保険（任意保険）</a:t>
            </a:r>
          </a:p>
          <a:p>
            <a:r>
              <a:rPr lang="ja-JP" altLang="en-US" sz="1000" spc="-50" dirty="0">
                <a:latin typeface="+mn-ea"/>
              </a:rPr>
              <a:t>　　</a:t>
            </a:r>
            <a:r>
              <a:rPr lang="ja-JP" altLang="en-US" sz="1000" spc="-60" dirty="0">
                <a:latin typeface="+mn-ea"/>
              </a:rPr>
              <a:t>   ・税金（自動車税、自賠責、重量税）・車検代・リース代・減価償却費等、１台あたりにつき多くの固定費が発生する）</a:t>
            </a:r>
          </a:p>
          <a:p>
            <a:r>
              <a:rPr lang="ja-JP" altLang="en-US" sz="1000" dirty="0">
                <a:latin typeface="+mn-ea"/>
              </a:rPr>
              <a:t>□　</a:t>
            </a:r>
            <a:r>
              <a:rPr lang="ja-JP" altLang="en-US" sz="1000" spc="20" dirty="0">
                <a:latin typeface="+mn-ea"/>
              </a:rPr>
              <a:t>主取引先（大手企業等）の言いなりの下請けになっていないか、最近の値上げ交渉履歴をヒアリングしてみる</a:t>
            </a:r>
          </a:p>
          <a:p>
            <a:r>
              <a:rPr lang="ja-JP" altLang="en-US" sz="1000" dirty="0">
                <a:latin typeface="+mn-ea"/>
              </a:rPr>
              <a:t>　　（</a:t>
            </a:r>
            <a:r>
              <a:rPr lang="en-US" altLang="ja-JP" sz="1000" dirty="0" err="1">
                <a:latin typeface="+mn-ea"/>
              </a:rPr>
              <a:t>BtoB</a:t>
            </a:r>
            <a:r>
              <a:rPr lang="ja-JP" altLang="en-US" sz="1000" dirty="0">
                <a:latin typeface="+mn-ea"/>
              </a:rPr>
              <a:t>の取引先だけでなく、消費者相手の小売業等も同様に確認）</a:t>
            </a:r>
          </a:p>
          <a:p>
            <a:r>
              <a:rPr lang="ja-JP" altLang="en-US" sz="1000" dirty="0">
                <a:latin typeface="+mn-ea"/>
              </a:rPr>
              <a:t>□　</a:t>
            </a:r>
            <a:r>
              <a:rPr lang="ja-JP" altLang="en-US" sz="1000" spc="-80" dirty="0">
                <a:latin typeface="+mn-ea"/>
              </a:rPr>
              <a:t>建設業では、元請先（受注先）から工期や支払条件等の過度な要求はないか、現場代理人が未成工事支出金と売上高（入金）</a:t>
            </a:r>
          </a:p>
          <a:p>
            <a:r>
              <a:rPr lang="ja-JP" altLang="en-US" sz="1000" spc="-80" dirty="0">
                <a:latin typeface="+mn-ea"/>
              </a:rPr>
              <a:t>　　の管理ができているかの視点で見ることも実態把握の参考になる</a:t>
            </a:r>
            <a:endParaRPr lang="ja-JP" altLang="en-US" sz="1000" dirty="0">
              <a:latin typeface="+mn-ea"/>
            </a:endParaRPr>
          </a:p>
          <a:p>
            <a:r>
              <a:rPr lang="ja-JP" altLang="en-US" sz="1000" dirty="0">
                <a:latin typeface="+mn-ea"/>
              </a:rPr>
              <a:t>□　</a:t>
            </a:r>
            <a:r>
              <a:rPr lang="ja-JP" altLang="en-US" sz="1000" spc="-20" dirty="0">
                <a:latin typeface="+mn-ea"/>
              </a:rPr>
              <a:t>工事の受注には季節性要因があることや、相応の中小企業でも大型工事の受注が多くなる（工事も集中する）ことが</a:t>
            </a:r>
          </a:p>
          <a:p>
            <a:r>
              <a:rPr lang="ja-JP" altLang="en-US" sz="1000" dirty="0">
                <a:latin typeface="+mn-ea"/>
              </a:rPr>
              <a:t>　　</a:t>
            </a:r>
            <a:r>
              <a:rPr lang="ja-JP" altLang="en-US" sz="1000" spc="-20" dirty="0">
                <a:latin typeface="+mn-ea"/>
              </a:rPr>
              <a:t>あるため、立替工事高比率や未成工事収支比率等、建設工事業固有の指標については、その決算期だけでなく過去の</a:t>
            </a:r>
          </a:p>
          <a:p>
            <a:r>
              <a:rPr lang="ja-JP" altLang="en-US" sz="1000" dirty="0">
                <a:latin typeface="+mn-ea"/>
              </a:rPr>
              <a:t>　　時系列で見て判断できると、より望ましい</a:t>
            </a:r>
          </a:p>
          <a:p>
            <a:r>
              <a:rPr lang="ja-JP" altLang="en-US" sz="1000" dirty="0">
                <a:latin typeface="+mn-ea"/>
              </a:rPr>
              <a:t>　　（請負工事現況表や資金繰り表をセットで見て、施工中の写真を入手することも一つの方法である）</a:t>
            </a:r>
          </a:p>
          <a:p>
            <a:r>
              <a:rPr lang="ja-JP" altLang="en-US" sz="1000" dirty="0">
                <a:latin typeface="+mn-ea"/>
              </a:rPr>
              <a:t>□　</a:t>
            </a:r>
            <a:r>
              <a:rPr lang="ja-JP" altLang="en-US" sz="1000" spc="30" dirty="0">
                <a:latin typeface="+mn-ea"/>
              </a:rPr>
              <a:t>特に最終消費者相手の事業においては、社内で従業員からの声を拾い上げる仕組みや体制は構築されているか、</a:t>
            </a:r>
          </a:p>
          <a:p>
            <a:r>
              <a:rPr lang="ja-JP" altLang="en-US" sz="1000" dirty="0">
                <a:latin typeface="+mn-ea"/>
              </a:rPr>
              <a:t>　　</a:t>
            </a:r>
            <a:r>
              <a:rPr lang="en-US" altLang="ja-JP" sz="1000" dirty="0">
                <a:latin typeface="+mn-ea"/>
              </a:rPr>
              <a:t>SNS</a:t>
            </a:r>
            <a:r>
              <a:rPr lang="ja-JP" altLang="en-US" sz="1000" dirty="0">
                <a:latin typeface="+mn-ea"/>
              </a:rPr>
              <a:t>広告やインフルエンサーの活用ができているか、活用しようとする動きはあるかもポイント</a:t>
            </a:r>
          </a:p>
          <a:p>
            <a:r>
              <a:rPr lang="ja-JP" altLang="en-US" sz="1000" dirty="0">
                <a:latin typeface="+mn-ea"/>
              </a:rPr>
              <a:t>□　運送業において、運転手と配車係だけでなく、運行管理者や整備管理者の把握もしてみる</a:t>
            </a:r>
          </a:p>
        </p:txBody>
      </p:sp>
      <p:sp>
        <p:nvSpPr>
          <p:cNvPr id="41" name="正方形/長方形 40">
            <a:extLst>
              <a:ext uri="{FF2B5EF4-FFF2-40B4-BE49-F238E27FC236}">
                <a16:creationId xmlns:a16="http://schemas.microsoft.com/office/drawing/2014/main" id="{DDD7D659-CF17-8913-C4B6-41195AD6009C}"/>
              </a:ext>
            </a:extLst>
          </p:cNvPr>
          <p:cNvSpPr/>
          <p:nvPr/>
        </p:nvSpPr>
        <p:spPr>
          <a:xfrm>
            <a:off x="359959" y="113542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事業者訪問前</a:t>
            </a:r>
            <a:endParaRPr kumimoji="1" lang="en-US" altLang="ja-JP" sz="1200" b="1" dirty="0">
              <a:solidFill>
                <a:schemeClr val="tx1"/>
              </a:solidFill>
              <a:latin typeface="+mn-ea"/>
            </a:endParaRPr>
          </a:p>
        </p:txBody>
      </p:sp>
      <p:sp>
        <p:nvSpPr>
          <p:cNvPr id="42" name="正方形/長方形 41">
            <a:extLst>
              <a:ext uri="{FF2B5EF4-FFF2-40B4-BE49-F238E27FC236}">
                <a16:creationId xmlns:a16="http://schemas.microsoft.com/office/drawing/2014/main" id="{DDD7D659-CF17-8913-C4B6-41195AD6009C}"/>
              </a:ext>
            </a:extLst>
          </p:cNvPr>
          <p:cNvSpPr/>
          <p:nvPr/>
        </p:nvSpPr>
        <p:spPr>
          <a:xfrm>
            <a:off x="345257" y="2691447"/>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事業者訪問時</a:t>
            </a:r>
            <a:endParaRPr kumimoji="1" lang="en-US" altLang="ja-JP" sz="1200" b="1" dirty="0">
              <a:solidFill>
                <a:schemeClr val="tx1"/>
              </a:solidFill>
              <a:latin typeface="+mn-ea"/>
            </a:endParaRPr>
          </a:p>
        </p:txBody>
      </p:sp>
      <p:sp>
        <p:nvSpPr>
          <p:cNvPr id="43" name="正方形/長方形 42">
            <a:extLst>
              <a:ext uri="{FF2B5EF4-FFF2-40B4-BE49-F238E27FC236}">
                <a16:creationId xmlns:a16="http://schemas.microsoft.com/office/drawing/2014/main" id="{DDD7D659-CF17-8913-C4B6-41195AD6009C}"/>
              </a:ext>
            </a:extLst>
          </p:cNvPr>
          <p:cNvSpPr/>
          <p:nvPr/>
        </p:nvSpPr>
        <p:spPr>
          <a:xfrm>
            <a:off x="345257" y="519432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事業者訪問後</a:t>
            </a:r>
            <a:endParaRPr kumimoji="1" lang="en-US" altLang="ja-JP" sz="1200" b="1" dirty="0">
              <a:solidFill>
                <a:schemeClr val="tx1"/>
              </a:solidFill>
              <a:latin typeface="+mn-ea"/>
            </a:endParaRPr>
          </a:p>
        </p:txBody>
      </p:sp>
      <p:sp>
        <p:nvSpPr>
          <p:cNvPr id="44" name="正方形/長方形 43"/>
          <p:cNvSpPr/>
          <p:nvPr/>
        </p:nvSpPr>
        <p:spPr>
          <a:xfrm>
            <a:off x="2484944" y="5089117"/>
            <a:ext cx="7080900" cy="1631216"/>
          </a:xfrm>
          <a:prstGeom prst="rect">
            <a:avLst/>
          </a:prstGeom>
        </p:spPr>
        <p:txBody>
          <a:bodyPr wrap="square">
            <a:spAutoFit/>
          </a:bodyPr>
          <a:lstStyle/>
          <a:p>
            <a:r>
              <a:rPr lang="ja-JP" altLang="en-US" sz="1000" dirty="0">
                <a:latin typeface="+mn-ea"/>
              </a:rPr>
              <a:t>□　</a:t>
            </a:r>
            <a:r>
              <a:rPr lang="ja-JP" altLang="en-US" sz="1000" spc="-20" dirty="0">
                <a:latin typeface="+mn-ea"/>
              </a:rPr>
              <a:t>セグメント別（顧客・製品・部門・ルート等）に損益を算出することで、企業の実態により即した支援を進めること</a:t>
            </a:r>
          </a:p>
          <a:p>
            <a:r>
              <a:rPr lang="ja-JP" altLang="en-US" sz="1000" dirty="0">
                <a:latin typeface="+mn-ea"/>
              </a:rPr>
              <a:t>　　ができることもある</a:t>
            </a:r>
          </a:p>
          <a:p>
            <a:r>
              <a:rPr lang="ja-JP" altLang="en-US" sz="1000" dirty="0">
                <a:latin typeface="+mn-ea"/>
              </a:rPr>
              <a:t>□　</a:t>
            </a:r>
            <a:r>
              <a:rPr lang="ja-JP" altLang="en-US" sz="1000" spc="-50" dirty="0">
                <a:latin typeface="+mn-ea"/>
              </a:rPr>
              <a:t>分析のフレームワーク（例；３Ｃ（顧客・自社・競合）分析、</a:t>
            </a:r>
            <a:r>
              <a:rPr lang="en-US" altLang="ja-JP" sz="1000" spc="-50" dirty="0">
                <a:latin typeface="+mn-ea"/>
              </a:rPr>
              <a:t>SWOT</a:t>
            </a:r>
            <a:r>
              <a:rPr lang="ja-JP" altLang="en-US" sz="1000" spc="-50" dirty="0">
                <a:latin typeface="+mn-ea"/>
              </a:rPr>
              <a:t>分析（内部環境と外部環境の観点から現状把握）、</a:t>
            </a:r>
            <a:endParaRPr lang="en-US" altLang="ja-JP" sz="1000" spc="-50" dirty="0">
              <a:latin typeface="+mn-ea"/>
            </a:endParaRPr>
          </a:p>
          <a:p>
            <a:r>
              <a:rPr lang="ja-JP" altLang="en-US" sz="1000" spc="-50" dirty="0">
                <a:latin typeface="+mn-ea"/>
              </a:rPr>
              <a:t>　　</a:t>
            </a:r>
            <a:r>
              <a:rPr lang="ja-JP" altLang="en-US" sz="1000" spc="-80" dirty="0">
                <a:latin typeface="+mn-ea"/>
              </a:rPr>
              <a:t>５フォース（業界内での競争、買い手の交渉力、売り手の交渉力、新規参入、代替品）、</a:t>
            </a:r>
            <a:r>
              <a:rPr lang="en-US" altLang="ja-JP" sz="1000" spc="-80" dirty="0">
                <a:latin typeface="+mn-ea"/>
              </a:rPr>
              <a:t>PEST</a:t>
            </a:r>
            <a:r>
              <a:rPr lang="ja-JP" altLang="en-US" sz="1000" spc="-80" dirty="0">
                <a:latin typeface="+mn-ea"/>
              </a:rPr>
              <a:t>（政治、経済、社会、技術等</a:t>
            </a:r>
            <a:endParaRPr lang="en-US" altLang="ja-JP" sz="1000" spc="-80" dirty="0">
              <a:latin typeface="+mn-ea"/>
            </a:endParaRPr>
          </a:p>
          <a:p>
            <a:r>
              <a:rPr lang="ja-JP" altLang="en-US" sz="1000" spc="-80" dirty="0">
                <a:latin typeface="+mn-ea"/>
              </a:rPr>
              <a:t>　　</a:t>
            </a:r>
            <a:r>
              <a:rPr lang="ja-JP" altLang="en-US" sz="1000" spc="-60" dirty="0">
                <a:latin typeface="+mn-ea"/>
              </a:rPr>
              <a:t>の外部環境）分析、バリューチェーン（価値連鎖）分析）の活用も、企業の理解深耕に役立つ</a:t>
            </a:r>
            <a:endParaRPr lang="en-US" altLang="ja-JP" sz="1000" spc="-60" dirty="0">
              <a:latin typeface="+mn-ea"/>
            </a:endParaRPr>
          </a:p>
          <a:p>
            <a:r>
              <a:rPr lang="ja-JP" altLang="en-US" sz="1000" dirty="0">
                <a:latin typeface="+mn-ea"/>
              </a:rPr>
              <a:t>□　</a:t>
            </a:r>
            <a:r>
              <a:rPr lang="ja-JP" altLang="en-US" sz="1000" spc="-100" dirty="0">
                <a:latin typeface="+mn-ea"/>
              </a:rPr>
              <a:t>飲食業であればタッチパネル注文、運送業であれば車両ごとの採算管理システム、建設業であれば工程管理システム等、</a:t>
            </a:r>
            <a:r>
              <a:rPr lang="en-US" altLang="ja-JP" sz="1000" spc="-100" dirty="0">
                <a:latin typeface="+mn-ea"/>
              </a:rPr>
              <a:t>IT</a:t>
            </a:r>
            <a:r>
              <a:rPr lang="ja-JP" altLang="en-US" sz="1000" spc="-100" dirty="0">
                <a:latin typeface="+mn-ea"/>
              </a:rPr>
              <a:t>化・</a:t>
            </a:r>
          </a:p>
          <a:p>
            <a:r>
              <a:rPr lang="ja-JP" altLang="en-US" sz="1000" spc="-80" dirty="0">
                <a:latin typeface="+mn-ea"/>
              </a:rPr>
              <a:t>　　デジタル化の支援を検討してみるのも一つの方法である</a:t>
            </a:r>
          </a:p>
          <a:p>
            <a:r>
              <a:rPr lang="ja-JP" altLang="en-US" sz="1000" dirty="0">
                <a:latin typeface="+mn-ea"/>
              </a:rPr>
              <a:t>□　</a:t>
            </a:r>
            <a:r>
              <a:rPr lang="ja-JP" altLang="en-US" sz="1000" spc="-70" dirty="0">
                <a:latin typeface="+mn-ea"/>
              </a:rPr>
              <a:t>コロナの影響や人口減少による購買力低下の影響等もあり、収益力・労働力の確保も難しい状況となっている。そのため、</a:t>
            </a:r>
          </a:p>
          <a:p>
            <a:r>
              <a:rPr lang="ja-JP" altLang="en-US" sz="1000" spc="-70" dirty="0">
                <a:latin typeface="+mn-ea"/>
              </a:rPr>
              <a:t>　　特に地域の事業者は、事業継続の為には、その地域での存在感・影響力をこれまで以上に求められることになり、地域から</a:t>
            </a:r>
          </a:p>
          <a:p>
            <a:r>
              <a:rPr lang="ja-JP" altLang="en-US" sz="1000" spc="-70" dirty="0">
                <a:latin typeface="+mn-ea"/>
              </a:rPr>
              <a:t>　　支持される為の「企業風土作り」のアドバイスもできるとなお良い</a:t>
            </a:r>
          </a:p>
        </p:txBody>
      </p:sp>
      <p:cxnSp>
        <p:nvCxnSpPr>
          <p:cNvPr id="45" name="直線コネクタ 44">
            <a:extLst>
              <a:ext uri="{FF2B5EF4-FFF2-40B4-BE49-F238E27FC236}">
                <a16:creationId xmlns:a16="http://schemas.microsoft.com/office/drawing/2014/main" id="{5C947334-549F-5DE6-399B-AB6B7785A5B6}"/>
              </a:ext>
            </a:extLst>
          </p:cNvPr>
          <p:cNvCxnSpPr>
            <a:cxnSpLocks/>
          </p:cNvCxnSpPr>
          <p:nvPr/>
        </p:nvCxnSpPr>
        <p:spPr>
          <a:xfrm>
            <a:off x="93000" y="2547474"/>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C947334-549F-5DE6-399B-AB6B7785A5B6}"/>
              </a:ext>
            </a:extLst>
          </p:cNvPr>
          <p:cNvCxnSpPr>
            <a:cxnSpLocks/>
          </p:cNvCxnSpPr>
          <p:nvPr/>
        </p:nvCxnSpPr>
        <p:spPr>
          <a:xfrm>
            <a:off x="105700" y="5018378"/>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606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61</a:t>
            </a:fld>
            <a:endParaRPr kumimoji="1" lang="ja-JP" altLang="en-US"/>
          </a:p>
        </p:txBody>
      </p:sp>
      <p:sp>
        <p:nvSpPr>
          <p:cNvPr id="7" name="正方形/長方形 6"/>
          <p:cNvSpPr/>
          <p:nvPr/>
        </p:nvSpPr>
        <p:spPr>
          <a:xfrm>
            <a:off x="368515" y="3548447"/>
            <a:ext cx="6547962" cy="1169551"/>
          </a:xfrm>
          <a:prstGeom prst="rect">
            <a:avLst/>
          </a:prstGeom>
        </p:spPr>
        <p:txBody>
          <a:bodyPr wrap="square">
            <a:spAutoFit/>
          </a:bodyPr>
          <a:lstStyle/>
          <a:p>
            <a:r>
              <a:rPr kumimoji="1" lang="ja-JP" altLang="en-US" sz="1400" dirty="0">
                <a:latin typeface="游ゴシック" panose="020B0400000000000000" pitchFamily="50" charset="-128"/>
              </a:rPr>
              <a:t>  「教えて、ノウハウ先生」は、各地のシンポジウムや勉強会でのよくある質問</a:t>
            </a:r>
            <a:r>
              <a:rPr kumimoji="1" lang="ja-JP" altLang="en-US" sz="1400" spc="20" dirty="0">
                <a:latin typeface="游ゴシック" panose="020B0400000000000000" pitchFamily="50" charset="-128"/>
              </a:rPr>
              <a:t>に対して、事業者支援の実務家の方々の知見・ノウハウを取りまとめたものであり、コラム等、実務者の主観的な表現等を含みます。</a:t>
            </a:r>
          </a:p>
          <a:p>
            <a:r>
              <a:rPr kumimoji="1" lang="ja-JP" altLang="en-US" sz="1400" spc="20" dirty="0">
                <a:latin typeface="游ゴシック" panose="020B0400000000000000" pitchFamily="50" charset="-128"/>
              </a:rPr>
              <a:t>　</a:t>
            </a:r>
            <a:r>
              <a:rPr kumimoji="1" lang="ja-JP" altLang="en-US" sz="1400" spc="-20" dirty="0">
                <a:latin typeface="游ゴシック" panose="020B0400000000000000" pitchFamily="50" charset="-128"/>
              </a:rPr>
              <a:t>ここに記載されている内容ありきではなく、各組織の知見・ノウハウと併せて継続的に発展させることも期待されます。</a:t>
            </a:r>
          </a:p>
        </p:txBody>
      </p:sp>
      <p:sp>
        <p:nvSpPr>
          <p:cNvPr id="5" name="タイトル 3"/>
          <p:cNvSpPr txBox="1">
            <a:spLocks/>
          </p:cNvSpPr>
          <p:nvPr/>
        </p:nvSpPr>
        <p:spPr>
          <a:xfrm>
            <a:off x="363260" y="2479522"/>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solidFill>
                  <a:srgbClr val="00B0F0"/>
                </a:solidFill>
              </a:rPr>
              <a:t>別冊　教えて、ノウハウ先生</a:t>
            </a:r>
          </a:p>
        </p:txBody>
      </p:sp>
      <p:sp>
        <p:nvSpPr>
          <p:cNvPr id="6"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
        <p:nvSpPr>
          <p:cNvPr id="8" name="正方形/長方形 7"/>
          <p:cNvSpPr/>
          <p:nvPr/>
        </p:nvSpPr>
        <p:spPr>
          <a:xfrm>
            <a:off x="27618" y="29955"/>
            <a:ext cx="9878382" cy="6769511"/>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05DF7036-D809-47F2-C9C2-7A75D1E13704}"/>
              </a:ext>
            </a:extLst>
          </p:cNvPr>
          <p:cNvCxnSpPr>
            <a:cxnSpLocks/>
          </p:cNvCxnSpPr>
          <p:nvPr/>
        </p:nvCxnSpPr>
        <p:spPr>
          <a:xfrm>
            <a:off x="364245" y="2451437"/>
            <a:ext cx="6921525" cy="1"/>
          </a:xfrm>
          <a:prstGeom prst="line">
            <a:avLst/>
          </a:prstGeom>
          <a:ln w="508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47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テキスト ボックス 126">
            <a:extLst>
              <a:ext uri="{FF2B5EF4-FFF2-40B4-BE49-F238E27FC236}">
                <a16:creationId xmlns:a16="http://schemas.microsoft.com/office/drawing/2014/main" id="{E566AE52-A411-03AB-E02A-686008C5ACC8}"/>
              </a:ext>
            </a:extLst>
          </p:cNvPr>
          <p:cNvSpPr txBox="1"/>
          <p:nvPr/>
        </p:nvSpPr>
        <p:spPr>
          <a:xfrm>
            <a:off x="5939700" y="6421590"/>
            <a:ext cx="1578867" cy="261610"/>
          </a:xfrm>
          <a:prstGeom prst="rect">
            <a:avLst/>
          </a:prstGeom>
          <a:noFill/>
        </p:spPr>
        <p:txBody>
          <a:bodyPr wrap="square" rtlCol="0">
            <a:spAutoFit/>
          </a:bodyPr>
          <a:lstStyle/>
          <a:p>
            <a:r>
              <a:rPr kumimoji="1" lang="ja-JP" altLang="en-US" sz="1050" dirty="0"/>
              <a:t>金融機関の支援が主体</a:t>
            </a:r>
          </a:p>
        </p:txBody>
      </p:sp>
      <p:sp>
        <p:nvSpPr>
          <p:cNvPr id="126" name="テキスト ボックス 125">
            <a:extLst>
              <a:ext uri="{FF2B5EF4-FFF2-40B4-BE49-F238E27FC236}">
                <a16:creationId xmlns:a16="http://schemas.microsoft.com/office/drawing/2014/main" id="{A255FAD8-9BBC-2F34-1D78-BB01B8487EF0}"/>
              </a:ext>
            </a:extLst>
          </p:cNvPr>
          <p:cNvSpPr txBox="1"/>
          <p:nvPr/>
        </p:nvSpPr>
        <p:spPr>
          <a:xfrm>
            <a:off x="4307756" y="6422060"/>
            <a:ext cx="1468934" cy="261610"/>
          </a:xfrm>
          <a:prstGeom prst="rect">
            <a:avLst/>
          </a:prstGeom>
          <a:noFill/>
        </p:spPr>
        <p:txBody>
          <a:bodyPr wrap="square" rtlCol="0">
            <a:spAutoFit/>
          </a:bodyPr>
          <a:lstStyle/>
          <a:p>
            <a:r>
              <a:rPr kumimoji="1" lang="ja-JP" altLang="en-US" sz="1050" dirty="0"/>
              <a:t>会社との協業が主体</a:t>
            </a:r>
          </a:p>
        </p:txBody>
      </p:sp>
      <p:sp>
        <p:nvSpPr>
          <p:cNvPr id="6" name="テキスト ボックス 5">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経営改善計画の作り方のコツ、達成可能性の見極め ①</a:t>
            </a:r>
          </a:p>
        </p:txBody>
      </p:sp>
      <p:sp>
        <p:nvSpPr>
          <p:cNvPr id="3" name="正方形/長方形 2">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8" name="テキスト ボックス 7">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１</a:t>
            </a:r>
            <a:endParaRPr kumimoji="1" lang="ja-JP" altLang="en-US" sz="2800" b="1" u="sng" dirty="0">
              <a:latin typeface="+mn-ea"/>
            </a:endParaRPr>
          </a:p>
        </p:txBody>
      </p:sp>
      <p:cxnSp>
        <p:nvCxnSpPr>
          <p:cNvPr id="9" name="直線コネクタ 8">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latin typeface="+mn-ea"/>
              </a:rPr>
              <a:t>まずは、金融機関が経営改善計画の策定支援をする場合の全体の流れについて、知見・ノウハウをまとめます。「絵に描いた餅」を避ける取組みが期待されます。</a:t>
            </a:r>
          </a:p>
        </p:txBody>
      </p:sp>
      <p:sp>
        <p:nvSpPr>
          <p:cNvPr id="13" name="四角形: 角を丸くする 12">
            <a:extLst>
              <a:ext uri="{FF2B5EF4-FFF2-40B4-BE49-F238E27FC236}">
                <a16:creationId xmlns:a16="http://schemas.microsoft.com/office/drawing/2014/main" id="{8E7029C5-4AE1-3626-4ABE-9A189DDF4533}"/>
              </a:ext>
            </a:extLst>
          </p:cNvPr>
          <p:cNvSpPr/>
          <p:nvPr/>
        </p:nvSpPr>
        <p:spPr>
          <a:xfrm>
            <a:off x="216479" y="1133475"/>
            <a:ext cx="1390651" cy="971548"/>
          </a:xfrm>
          <a:prstGeom prst="roundRect">
            <a:avLst>
              <a:gd name="adj" fmla="val 4902"/>
            </a:avLst>
          </a:prstGeom>
          <a:noFill/>
          <a:ln w="476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n-ea"/>
              </a:rPr>
              <a:t>経営改善</a:t>
            </a:r>
            <a:endParaRPr kumimoji="1" lang="en-US" altLang="ja-JP" sz="2000" b="1" dirty="0">
              <a:solidFill>
                <a:schemeClr val="tx1"/>
              </a:solidFill>
              <a:latin typeface="+mn-ea"/>
            </a:endParaRPr>
          </a:p>
          <a:p>
            <a:pPr algn="ctr"/>
            <a:r>
              <a:rPr kumimoji="1" lang="ja-JP" altLang="en-US" sz="2000" b="1" dirty="0">
                <a:solidFill>
                  <a:schemeClr val="tx1"/>
                </a:solidFill>
                <a:latin typeface="+mn-ea"/>
              </a:rPr>
              <a:t>計画書</a:t>
            </a:r>
          </a:p>
        </p:txBody>
      </p:sp>
      <p:sp>
        <p:nvSpPr>
          <p:cNvPr id="14" name="矢印: 右 13">
            <a:extLst>
              <a:ext uri="{FF2B5EF4-FFF2-40B4-BE49-F238E27FC236}">
                <a16:creationId xmlns:a16="http://schemas.microsoft.com/office/drawing/2014/main" id="{5E6B702B-2761-3587-AEFF-EDB6BA9F3370}"/>
              </a:ext>
            </a:extLst>
          </p:cNvPr>
          <p:cNvSpPr/>
          <p:nvPr/>
        </p:nvSpPr>
        <p:spPr>
          <a:xfrm>
            <a:off x="1726189" y="1200153"/>
            <a:ext cx="771525" cy="838192"/>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F6D82F2B-2B80-51F3-836E-A135BCCF08DF}"/>
              </a:ext>
            </a:extLst>
          </p:cNvPr>
          <p:cNvSpPr txBox="1"/>
          <p:nvPr/>
        </p:nvSpPr>
        <p:spPr>
          <a:xfrm>
            <a:off x="2497714" y="1181100"/>
            <a:ext cx="7224716" cy="861774"/>
          </a:xfrm>
          <a:prstGeom prst="rect">
            <a:avLst/>
          </a:prstGeom>
          <a:noFill/>
        </p:spPr>
        <p:txBody>
          <a:bodyPr wrap="square" rtlCol="0">
            <a:spAutoFit/>
          </a:bodyPr>
          <a:lstStyle/>
          <a:p>
            <a:r>
              <a:rPr kumimoji="1" lang="ja-JP" altLang="en-US" sz="1000" dirty="0">
                <a:latin typeface="+mn-ea"/>
              </a:rPr>
              <a:t>□　呼称は「事業計画書」「再生計画」等、組織や事案によって、それぞれ異なることもある</a:t>
            </a:r>
            <a:endParaRPr kumimoji="1" lang="en-US" altLang="ja-JP" sz="1000" dirty="0">
              <a:latin typeface="+mn-ea"/>
            </a:endParaRPr>
          </a:p>
          <a:p>
            <a:r>
              <a:rPr kumimoji="1" lang="ja-JP" altLang="en-US" sz="1000" dirty="0">
                <a:latin typeface="+mn-ea"/>
              </a:rPr>
              <a:t>□　企業概要・ビジネスモデル俯瞰図・アクションプラン・数値計画・返済計画等が盛り込まれていることが一般的</a:t>
            </a:r>
            <a:endParaRPr kumimoji="1" lang="en-US" altLang="ja-JP" sz="1000" dirty="0">
              <a:latin typeface="+mn-ea"/>
            </a:endParaRPr>
          </a:p>
          <a:p>
            <a:r>
              <a:rPr kumimoji="1" lang="ja-JP" altLang="en-US" sz="1000" dirty="0">
                <a:latin typeface="+mn-ea"/>
              </a:rPr>
              <a:t>□　計画内容の粒度は、事案の大小や窮境原因の違いにより異なることが多い</a:t>
            </a:r>
            <a:endParaRPr kumimoji="1" lang="en-US" altLang="ja-JP" sz="1000" dirty="0">
              <a:latin typeface="+mn-ea"/>
            </a:endParaRPr>
          </a:p>
          <a:p>
            <a:r>
              <a:rPr kumimoji="1" lang="ja-JP" altLang="en-US" sz="1000" dirty="0">
                <a:latin typeface="+mn-ea"/>
              </a:rPr>
              <a:t>□　モニタリング活動は、「経営改善計画書」との比較によって行われる</a:t>
            </a:r>
            <a:endParaRPr kumimoji="1" lang="en-US" altLang="ja-JP" sz="1000" dirty="0">
              <a:latin typeface="+mn-ea"/>
            </a:endParaRPr>
          </a:p>
          <a:p>
            <a:r>
              <a:rPr kumimoji="1" lang="ja-JP" altLang="en-US" sz="1000" dirty="0">
                <a:latin typeface="+mn-ea"/>
              </a:rPr>
              <a:t>□　</a:t>
            </a:r>
            <a:r>
              <a:rPr kumimoji="1" lang="en-US" altLang="ja-JP" sz="1000" dirty="0">
                <a:latin typeface="+mn-ea"/>
              </a:rPr>
              <a:t>405</a:t>
            </a:r>
            <a:r>
              <a:rPr kumimoji="1" lang="ja-JP" altLang="en-US" sz="1000" dirty="0">
                <a:latin typeface="+mn-ea"/>
              </a:rPr>
              <a:t>事業等、専門家が企業と協同で作る場合や、金融機関が策定を支援することもある</a:t>
            </a:r>
            <a:endParaRPr kumimoji="1" lang="en-US" altLang="ja-JP" sz="1000" dirty="0">
              <a:latin typeface="+mn-ea"/>
            </a:endParaRPr>
          </a:p>
        </p:txBody>
      </p:sp>
      <p:grpSp>
        <p:nvGrpSpPr>
          <p:cNvPr id="118" name="グループ化 117">
            <a:extLst>
              <a:ext uri="{FF2B5EF4-FFF2-40B4-BE49-F238E27FC236}">
                <a16:creationId xmlns:a16="http://schemas.microsoft.com/office/drawing/2014/main" id="{9ABD1F69-DF54-6216-BAF3-CABBC623EDFB}"/>
              </a:ext>
            </a:extLst>
          </p:cNvPr>
          <p:cNvGrpSpPr/>
          <p:nvPr/>
        </p:nvGrpSpPr>
        <p:grpSpPr>
          <a:xfrm>
            <a:off x="4130549" y="2279391"/>
            <a:ext cx="5857324" cy="3984317"/>
            <a:chOff x="4128171" y="2603238"/>
            <a:chExt cx="5857324" cy="3984317"/>
          </a:xfrm>
        </p:grpSpPr>
        <p:grpSp>
          <p:nvGrpSpPr>
            <p:cNvPr id="112" name="グループ化 111">
              <a:extLst>
                <a:ext uri="{FF2B5EF4-FFF2-40B4-BE49-F238E27FC236}">
                  <a16:creationId xmlns:a16="http://schemas.microsoft.com/office/drawing/2014/main" id="{A0896C6C-16EF-7324-1B79-F968ADA77B3C}"/>
                </a:ext>
              </a:extLst>
            </p:cNvPr>
            <p:cNvGrpSpPr/>
            <p:nvPr/>
          </p:nvGrpSpPr>
          <p:grpSpPr>
            <a:xfrm>
              <a:off x="4128171" y="3044103"/>
              <a:ext cx="5857324" cy="3543452"/>
              <a:chOff x="0" y="2657473"/>
              <a:chExt cx="5857324" cy="3543452"/>
            </a:xfrm>
          </p:grpSpPr>
          <p:grpSp>
            <p:nvGrpSpPr>
              <p:cNvPr id="105" name="グループ化 104">
                <a:extLst>
                  <a:ext uri="{FF2B5EF4-FFF2-40B4-BE49-F238E27FC236}">
                    <a16:creationId xmlns:a16="http://schemas.microsoft.com/office/drawing/2014/main" id="{ABDA62A3-1878-AF52-67D4-1FBA6A5B833B}"/>
                  </a:ext>
                </a:extLst>
              </p:cNvPr>
              <p:cNvGrpSpPr/>
              <p:nvPr/>
            </p:nvGrpSpPr>
            <p:grpSpPr>
              <a:xfrm>
                <a:off x="0" y="2657473"/>
                <a:ext cx="4317829" cy="3543452"/>
                <a:chOff x="4044922" y="2295523"/>
                <a:chExt cx="4317829" cy="3543452"/>
              </a:xfrm>
            </p:grpSpPr>
            <p:grpSp>
              <p:nvGrpSpPr>
                <p:cNvPr id="36" name="グループ化 35">
                  <a:extLst>
                    <a:ext uri="{FF2B5EF4-FFF2-40B4-BE49-F238E27FC236}">
                      <a16:creationId xmlns:a16="http://schemas.microsoft.com/office/drawing/2014/main" id="{5DDF032F-75B3-413D-B03E-E947390B6CEA}"/>
                    </a:ext>
                  </a:extLst>
                </p:cNvPr>
                <p:cNvGrpSpPr/>
                <p:nvPr/>
              </p:nvGrpSpPr>
              <p:grpSpPr>
                <a:xfrm>
                  <a:off x="5443537" y="2295523"/>
                  <a:ext cx="1490663" cy="808597"/>
                  <a:chOff x="3924297" y="2362713"/>
                  <a:chExt cx="1714500" cy="993047"/>
                </a:xfrm>
              </p:grpSpPr>
              <p:grpSp>
                <p:nvGrpSpPr>
                  <p:cNvPr id="2" name="グループ化 1">
                    <a:extLst>
                      <a:ext uri="{FF2B5EF4-FFF2-40B4-BE49-F238E27FC236}">
                        <a16:creationId xmlns:a16="http://schemas.microsoft.com/office/drawing/2014/main" id="{1CCF3615-2042-C5AA-5171-198CFEC9FC76}"/>
                      </a:ext>
                    </a:extLst>
                  </p:cNvPr>
                  <p:cNvGrpSpPr/>
                  <p:nvPr/>
                </p:nvGrpSpPr>
                <p:grpSpPr>
                  <a:xfrm>
                    <a:off x="4071935" y="2362713"/>
                    <a:ext cx="1495425" cy="993047"/>
                    <a:chOff x="3924299" y="2724150"/>
                    <a:chExt cx="1495425" cy="993047"/>
                  </a:xfrm>
                </p:grpSpPr>
                <p:sp>
                  <p:nvSpPr>
                    <p:cNvPr id="18" name="四角形: 角を丸くする 17">
                      <a:extLst>
                        <a:ext uri="{FF2B5EF4-FFF2-40B4-BE49-F238E27FC236}">
                          <a16:creationId xmlns:a16="http://schemas.microsoft.com/office/drawing/2014/main" id="{E6EB9718-1F8C-0BB2-B012-6E7279DC1236}"/>
                        </a:ext>
                      </a:extLst>
                    </p:cNvPr>
                    <p:cNvSpPr/>
                    <p:nvPr/>
                  </p:nvSpPr>
                  <p:spPr>
                    <a:xfrm>
                      <a:off x="3924299" y="2724150"/>
                      <a:ext cx="1390651" cy="971548"/>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19" name="テキスト ボックス 18">
                      <a:extLst>
                        <a:ext uri="{FF2B5EF4-FFF2-40B4-BE49-F238E27FC236}">
                          <a16:creationId xmlns:a16="http://schemas.microsoft.com/office/drawing/2014/main" id="{ADDC4072-D782-8DDA-3841-0E203A55361E}"/>
                        </a:ext>
                      </a:extLst>
                    </p:cNvPr>
                    <p:cNvSpPr txBox="1"/>
                    <p:nvPr/>
                  </p:nvSpPr>
                  <p:spPr>
                    <a:xfrm>
                      <a:off x="3924299" y="2923430"/>
                      <a:ext cx="1495425" cy="793767"/>
                    </a:xfrm>
                    <a:prstGeom prst="rect">
                      <a:avLst/>
                    </a:prstGeom>
                    <a:noFill/>
                  </p:spPr>
                  <p:txBody>
                    <a:bodyPr wrap="square" rtlCol="0">
                      <a:spAutoFit/>
                    </a:bodyPr>
                    <a:lstStyle/>
                    <a:p>
                      <a:pPr algn="ctr"/>
                      <a:r>
                        <a:rPr kumimoji="1" lang="ja-JP" altLang="en-US" sz="3600" b="1" dirty="0">
                          <a:latin typeface="+mn-ea"/>
                        </a:rPr>
                        <a:t>描く</a:t>
                      </a:r>
                    </a:p>
                  </p:txBody>
                </p:sp>
              </p:grpSp>
              <p:sp>
                <p:nvSpPr>
                  <p:cNvPr id="30" name="テキスト ボックス 29">
                    <a:extLst>
                      <a:ext uri="{FF2B5EF4-FFF2-40B4-BE49-F238E27FC236}">
                        <a16:creationId xmlns:a16="http://schemas.microsoft.com/office/drawing/2014/main" id="{25C52F59-A5F6-8535-59C7-48D483DC5BF0}"/>
                      </a:ext>
                    </a:extLst>
                  </p:cNvPr>
                  <p:cNvSpPr txBox="1"/>
                  <p:nvPr/>
                </p:nvSpPr>
                <p:spPr>
                  <a:xfrm>
                    <a:off x="3924297" y="2416131"/>
                    <a:ext cx="1714500" cy="311837"/>
                  </a:xfrm>
                  <a:prstGeom prst="rect">
                    <a:avLst/>
                  </a:prstGeom>
                  <a:noFill/>
                </p:spPr>
                <p:txBody>
                  <a:bodyPr wrap="square" rtlCol="0">
                    <a:spAutoFit/>
                  </a:bodyPr>
                  <a:lstStyle/>
                  <a:p>
                    <a:pPr algn="ctr"/>
                    <a:r>
                      <a:rPr kumimoji="1" lang="ja-JP" altLang="en-US" sz="1050" b="1" dirty="0">
                        <a:latin typeface="+mn-ea"/>
                      </a:rPr>
                      <a:t>ビジネス俯瞰図を</a:t>
                    </a:r>
                  </a:p>
                </p:txBody>
              </p:sp>
            </p:grpSp>
            <p:grpSp>
              <p:nvGrpSpPr>
                <p:cNvPr id="37" name="グループ化 36">
                  <a:extLst>
                    <a:ext uri="{FF2B5EF4-FFF2-40B4-BE49-F238E27FC236}">
                      <a16:creationId xmlns:a16="http://schemas.microsoft.com/office/drawing/2014/main" id="{E0F48227-2BC0-6354-2C66-354A4219A7DF}"/>
                    </a:ext>
                  </a:extLst>
                </p:cNvPr>
                <p:cNvGrpSpPr/>
                <p:nvPr/>
              </p:nvGrpSpPr>
              <p:grpSpPr>
                <a:xfrm>
                  <a:off x="6853039" y="3019642"/>
                  <a:ext cx="1490663" cy="842382"/>
                  <a:chOff x="5505446" y="3084865"/>
                  <a:chExt cx="1714500" cy="1034539"/>
                </a:xfrm>
              </p:grpSpPr>
              <p:sp>
                <p:nvSpPr>
                  <p:cNvPr id="31" name="テキスト ボックス 30">
                    <a:extLst>
                      <a:ext uri="{FF2B5EF4-FFF2-40B4-BE49-F238E27FC236}">
                        <a16:creationId xmlns:a16="http://schemas.microsoft.com/office/drawing/2014/main" id="{C73A878F-02E9-A279-191D-68726DE95673}"/>
                      </a:ext>
                    </a:extLst>
                  </p:cNvPr>
                  <p:cNvSpPr txBox="1"/>
                  <p:nvPr/>
                </p:nvSpPr>
                <p:spPr>
                  <a:xfrm>
                    <a:off x="5505446" y="3141231"/>
                    <a:ext cx="1714500" cy="311837"/>
                  </a:xfrm>
                  <a:prstGeom prst="rect">
                    <a:avLst/>
                  </a:prstGeom>
                  <a:noFill/>
                </p:spPr>
                <p:txBody>
                  <a:bodyPr wrap="square" rtlCol="0">
                    <a:spAutoFit/>
                  </a:bodyPr>
                  <a:lstStyle/>
                  <a:p>
                    <a:pPr algn="ctr"/>
                    <a:r>
                      <a:rPr kumimoji="1" lang="ja-JP" altLang="en-US" sz="1050" b="1" dirty="0">
                        <a:latin typeface="+mn-ea"/>
                      </a:rPr>
                      <a:t>返済の実力を</a:t>
                    </a:r>
                  </a:p>
                </p:txBody>
              </p:sp>
              <p:grpSp>
                <p:nvGrpSpPr>
                  <p:cNvPr id="4" name="グループ化 3">
                    <a:extLst>
                      <a:ext uri="{FF2B5EF4-FFF2-40B4-BE49-F238E27FC236}">
                        <a16:creationId xmlns:a16="http://schemas.microsoft.com/office/drawing/2014/main" id="{01874C5A-AF6F-781C-6DE0-500BB30A90A3}"/>
                      </a:ext>
                    </a:extLst>
                  </p:cNvPr>
                  <p:cNvGrpSpPr/>
                  <p:nvPr/>
                </p:nvGrpSpPr>
                <p:grpSpPr>
                  <a:xfrm>
                    <a:off x="5618789" y="3084865"/>
                    <a:ext cx="1495425" cy="1034539"/>
                    <a:chOff x="3870954" y="2713904"/>
                    <a:chExt cx="1495425" cy="1034539"/>
                  </a:xfrm>
                </p:grpSpPr>
                <p:sp>
                  <p:nvSpPr>
                    <p:cNvPr id="11" name="テキスト ボックス 10">
                      <a:extLst>
                        <a:ext uri="{FF2B5EF4-FFF2-40B4-BE49-F238E27FC236}">
                          <a16:creationId xmlns:a16="http://schemas.microsoft.com/office/drawing/2014/main" id="{EEF2F7CF-AB7E-BDB8-9454-959A1EDA82C1}"/>
                        </a:ext>
                      </a:extLst>
                    </p:cNvPr>
                    <p:cNvSpPr txBox="1"/>
                    <p:nvPr/>
                  </p:nvSpPr>
                  <p:spPr>
                    <a:xfrm>
                      <a:off x="3870954" y="2954679"/>
                      <a:ext cx="1495425" cy="793764"/>
                    </a:xfrm>
                    <a:prstGeom prst="rect">
                      <a:avLst/>
                    </a:prstGeom>
                    <a:noFill/>
                  </p:spPr>
                  <p:txBody>
                    <a:bodyPr wrap="square" rtlCol="0">
                      <a:spAutoFit/>
                    </a:bodyPr>
                    <a:lstStyle/>
                    <a:p>
                      <a:pPr algn="ctr"/>
                      <a:r>
                        <a:rPr kumimoji="1" lang="ja-JP" altLang="en-US" sz="3600" b="1" dirty="0">
                          <a:latin typeface="+mn-ea"/>
                        </a:rPr>
                        <a:t>把握</a:t>
                      </a:r>
                    </a:p>
                  </p:txBody>
                </p:sp>
                <p:sp>
                  <p:nvSpPr>
                    <p:cNvPr id="10" name="四角形: 角を丸くする 9">
                      <a:extLst>
                        <a:ext uri="{FF2B5EF4-FFF2-40B4-BE49-F238E27FC236}">
                          <a16:creationId xmlns:a16="http://schemas.microsoft.com/office/drawing/2014/main" id="{83768689-A66B-AA1A-1BF8-137295C12C32}"/>
                        </a:ext>
                      </a:extLst>
                    </p:cNvPr>
                    <p:cNvSpPr/>
                    <p:nvPr/>
                  </p:nvSpPr>
                  <p:spPr>
                    <a:xfrm>
                      <a:off x="3920468" y="2713904"/>
                      <a:ext cx="1390651" cy="971541"/>
                    </a:xfrm>
                    <a:prstGeom prst="roundRect">
                      <a:avLst>
                        <a:gd name="adj" fmla="val 4902"/>
                      </a:avLst>
                    </a:prstGeom>
                    <a:solidFill>
                      <a:srgbClr val="92D050">
                        <a:alpha val="10000"/>
                      </a:srgbClr>
                    </a:solid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grpSp>
            <p:grpSp>
              <p:nvGrpSpPr>
                <p:cNvPr id="38" name="グループ化 37">
                  <a:extLst>
                    <a:ext uri="{FF2B5EF4-FFF2-40B4-BE49-F238E27FC236}">
                      <a16:creationId xmlns:a16="http://schemas.microsoft.com/office/drawing/2014/main" id="{83C20525-98C2-9B55-716B-2B4F033A5CC7}"/>
                    </a:ext>
                  </a:extLst>
                </p:cNvPr>
                <p:cNvGrpSpPr/>
                <p:nvPr/>
              </p:nvGrpSpPr>
              <p:grpSpPr>
                <a:xfrm>
                  <a:off x="6872088" y="4263151"/>
                  <a:ext cx="1490663" cy="791091"/>
                  <a:chOff x="5524496" y="4586971"/>
                  <a:chExt cx="1714500" cy="971547"/>
                </a:xfrm>
              </p:grpSpPr>
              <p:sp>
                <p:nvSpPr>
                  <p:cNvPr id="32" name="テキスト ボックス 31">
                    <a:extLst>
                      <a:ext uri="{FF2B5EF4-FFF2-40B4-BE49-F238E27FC236}">
                        <a16:creationId xmlns:a16="http://schemas.microsoft.com/office/drawing/2014/main" id="{55CFD157-4410-24A3-C15E-05EAB25351FE}"/>
                      </a:ext>
                    </a:extLst>
                  </p:cNvPr>
                  <p:cNvSpPr txBox="1"/>
                  <p:nvPr/>
                </p:nvSpPr>
                <p:spPr>
                  <a:xfrm>
                    <a:off x="5524496" y="4670592"/>
                    <a:ext cx="1714500" cy="311837"/>
                  </a:xfrm>
                  <a:prstGeom prst="rect">
                    <a:avLst/>
                  </a:prstGeom>
                  <a:noFill/>
                </p:spPr>
                <p:txBody>
                  <a:bodyPr wrap="square" rtlCol="0">
                    <a:spAutoFit/>
                  </a:bodyPr>
                  <a:lstStyle/>
                  <a:p>
                    <a:pPr algn="ctr"/>
                    <a:r>
                      <a:rPr kumimoji="1" lang="ja-JP" altLang="en-US" sz="1050" b="1" dirty="0">
                        <a:latin typeface="+mn-ea"/>
                      </a:rPr>
                      <a:t>計画書の</a:t>
                    </a:r>
                  </a:p>
                </p:txBody>
              </p:sp>
              <p:grpSp>
                <p:nvGrpSpPr>
                  <p:cNvPr id="27" name="グループ化 26">
                    <a:extLst>
                      <a:ext uri="{FF2B5EF4-FFF2-40B4-BE49-F238E27FC236}">
                        <a16:creationId xmlns:a16="http://schemas.microsoft.com/office/drawing/2014/main" id="{A29530EC-93FB-4984-1687-AF5CF9FB4227}"/>
                      </a:ext>
                    </a:extLst>
                  </p:cNvPr>
                  <p:cNvGrpSpPr/>
                  <p:nvPr/>
                </p:nvGrpSpPr>
                <p:grpSpPr>
                  <a:xfrm>
                    <a:off x="5634034" y="4586971"/>
                    <a:ext cx="1495425" cy="971547"/>
                    <a:chOff x="3886199" y="2697422"/>
                    <a:chExt cx="1495425" cy="971547"/>
                  </a:xfrm>
                </p:grpSpPr>
                <p:sp>
                  <p:nvSpPr>
                    <p:cNvPr id="29" name="テキスト ボックス 28">
                      <a:extLst>
                        <a:ext uri="{FF2B5EF4-FFF2-40B4-BE49-F238E27FC236}">
                          <a16:creationId xmlns:a16="http://schemas.microsoft.com/office/drawing/2014/main" id="{8EF0F4BA-635D-9061-5675-5F4744218EE8}"/>
                        </a:ext>
                      </a:extLst>
                    </p:cNvPr>
                    <p:cNvSpPr txBox="1"/>
                    <p:nvPr/>
                  </p:nvSpPr>
                  <p:spPr>
                    <a:xfrm>
                      <a:off x="3886199" y="2981918"/>
                      <a:ext cx="1495425" cy="642573"/>
                    </a:xfrm>
                    <a:prstGeom prst="rect">
                      <a:avLst/>
                    </a:prstGeom>
                    <a:noFill/>
                  </p:spPr>
                  <p:txBody>
                    <a:bodyPr wrap="square" rtlCol="0">
                      <a:spAutoFit/>
                    </a:bodyPr>
                    <a:lstStyle/>
                    <a:p>
                      <a:pPr algn="ctr"/>
                      <a:r>
                        <a:rPr kumimoji="1" lang="ja-JP" altLang="en-US" sz="2800" b="1" dirty="0">
                          <a:latin typeface="+mn-ea"/>
                        </a:rPr>
                        <a:t>組上げ</a:t>
                      </a:r>
                    </a:p>
                  </p:txBody>
                </p:sp>
                <p:sp>
                  <p:nvSpPr>
                    <p:cNvPr id="28" name="四角形: 角を丸くする 27">
                      <a:extLst>
                        <a:ext uri="{FF2B5EF4-FFF2-40B4-BE49-F238E27FC236}">
                          <a16:creationId xmlns:a16="http://schemas.microsoft.com/office/drawing/2014/main" id="{438C7342-916A-992F-3D4E-7E7769C65632}"/>
                        </a:ext>
                      </a:extLst>
                    </p:cNvPr>
                    <p:cNvSpPr/>
                    <p:nvPr/>
                  </p:nvSpPr>
                  <p:spPr>
                    <a:xfrm>
                      <a:off x="3930560" y="2697422"/>
                      <a:ext cx="1390651" cy="971547"/>
                    </a:xfrm>
                    <a:prstGeom prst="roundRect">
                      <a:avLst>
                        <a:gd name="adj" fmla="val 4902"/>
                      </a:avLst>
                    </a:prstGeom>
                    <a:solidFill>
                      <a:schemeClr val="accent4">
                        <a:lumMod val="60000"/>
                        <a:lumOff val="40000"/>
                        <a:alpha val="10000"/>
                      </a:scheme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grpSp>
            <p:grpSp>
              <p:nvGrpSpPr>
                <p:cNvPr id="39" name="グループ化 38">
                  <a:extLst>
                    <a:ext uri="{FF2B5EF4-FFF2-40B4-BE49-F238E27FC236}">
                      <a16:creationId xmlns:a16="http://schemas.microsoft.com/office/drawing/2014/main" id="{5EAEEF25-C780-A6E6-CC3B-E0185749DC98}"/>
                    </a:ext>
                  </a:extLst>
                </p:cNvPr>
                <p:cNvGrpSpPr/>
                <p:nvPr/>
              </p:nvGrpSpPr>
              <p:grpSpPr>
                <a:xfrm>
                  <a:off x="5443537" y="5007652"/>
                  <a:ext cx="1490663" cy="831323"/>
                  <a:chOff x="3838574" y="5695950"/>
                  <a:chExt cx="1714500" cy="1020954"/>
                </a:xfrm>
              </p:grpSpPr>
              <p:grpSp>
                <p:nvGrpSpPr>
                  <p:cNvPr id="16" name="グループ化 15">
                    <a:extLst>
                      <a:ext uri="{FF2B5EF4-FFF2-40B4-BE49-F238E27FC236}">
                        <a16:creationId xmlns:a16="http://schemas.microsoft.com/office/drawing/2014/main" id="{A20F4F74-4541-45A9-3A69-2DF6FF1A14AB}"/>
                      </a:ext>
                    </a:extLst>
                  </p:cNvPr>
                  <p:cNvGrpSpPr/>
                  <p:nvPr/>
                </p:nvGrpSpPr>
                <p:grpSpPr>
                  <a:xfrm>
                    <a:off x="3958109" y="5695950"/>
                    <a:ext cx="1495425" cy="1020954"/>
                    <a:chOff x="3891434" y="2724150"/>
                    <a:chExt cx="1495425" cy="1020954"/>
                  </a:xfrm>
                </p:grpSpPr>
                <p:sp>
                  <p:nvSpPr>
                    <p:cNvPr id="17" name="四角形: 角を丸くする 16">
                      <a:extLst>
                        <a:ext uri="{FF2B5EF4-FFF2-40B4-BE49-F238E27FC236}">
                          <a16:creationId xmlns:a16="http://schemas.microsoft.com/office/drawing/2014/main" id="{022FF85F-5D07-281E-111A-D8CBEB5229F0}"/>
                        </a:ext>
                      </a:extLst>
                    </p:cNvPr>
                    <p:cNvSpPr/>
                    <p:nvPr/>
                  </p:nvSpPr>
                  <p:spPr>
                    <a:xfrm>
                      <a:off x="3924299" y="2724150"/>
                      <a:ext cx="1390651" cy="971548"/>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20" name="テキスト ボックス 19">
                      <a:extLst>
                        <a:ext uri="{FF2B5EF4-FFF2-40B4-BE49-F238E27FC236}">
                          <a16:creationId xmlns:a16="http://schemas.microsoft.com/office/drawing/2014/main" id="{FD97B666-D8E0-B10A-1C57-EFAAFA2E3B27}"/>
                        </a:ext>
                      </a:extLst>
                    </p:cNvPr>
                    <p:cNvSpPr txBox="1"/>
                    <p:nvPr/>
                  </p:nvSpPr>
                  <p:spPr>
                    <a:xfrm>
                      <a:off x="3891434" y="2951338"/>
                      <a:ext cx="1495425" cy="793766"/>
                    </a:xfrm>
                    <a:prstGeom prst="rect">
                      <a:avLst/>
                    </a:prstGeom>
                    <a:noFill/>
                  </p:spPr>
                  <p:txBody>
                    <a:bodyPr wrap="square" rtlCol="0">
                      <a:spAutoFit/>
                    </a:bodyPr>
                    <a:lstStyle/>
                    <a:p>
                      <a:pPr algn="ctr"/>
                      <a:r>
                        <a:rPr kumimoji="1" lang="ja-JP" altLang="en-US" sz="3600" b="1" dirty="0">
                          <a:latin typeface="+mn-ea"/>
                        </a:rPr>
                        <a:t>検討</a:t>
                      </a:r>
                    </a:p>
                  </p:txBody>
                </p:sp>
              </p:grpSp>
              <p:sp>
                <p:nvSpPr>
                  <p:cNvPr id="33" name="テキスト ボックス 32">
                    <a:extLst>
                      <a:ext uri="{FF2B5EF4-FFF2-40B4-BE49-F238E27FC236}">
                        <a16:creationId xmlns:a16="http://schemas.microsoft.com/office/drawing/2014/main" id="{29F1658D-15CC-4AE0-F511-62AFE4BDD791}"/>
                      </a:ext>
                    </a:extLst>
                  </p:cNvPr>
                  <p:cNvSpPr txBox="1"/>
                  <p:nvPr/>
                </p:nvSpPr>
                <p:spPr>
                  <a:xfrm>
                    <a:off x="3838574" y="5786139"/>
                    <a:ext cx="1714500" cy="311836"/>
                  </a:xfrm>
                  <a:prstGeom prst="rect">
                    <a:avLst/>
                  </a:prstGeom>
                  <a:noFill/>
                </p:spPr>
                <p:txBody>
                  <a:bodyPr wrap="square" rtlCol="0">
                    <a:spAutoFit/>
                  </a:bodyPr>
                  <a:lstStyle/>
                  <a:p>
                    <a:pPr algn="ctr"/>
                    <a:r>
                      <a:rPr kumimoji="1" lang="ja-JP" altLang="en-US" sz="1050" b="1" dirty="0">
                        <a:latin typeface="+mn-ea"/>
                      </a:rPr>
                      <a:t>過不足を</a:t>
                    </a:r>
                  </a:p>
                </p:txBody>
              </p:sp>
            </p:grpSp>
            <p:grpSp>
              <p:nvGrpSpPr>
                <p:cNvPr id="40" name="グループ化 39">
                  <a:extLst>
                    <a:ext uri="{FF2B5EF4-FFF2-40B4-BE49-F238E27FC236}">
                      <a16:creationId xmlns:a16="http://schemas.microsoft.com/office/drawing/2014/main" id="{22B4E72B-0771-3AFD-D6E7-2341778289DB}"/>
                    </a:ext>
                  </a:extLst>
                </p:cNvPr>
                <p:cNvGrpSpPr/>
                <p:nvPr/>
              </p:nvGrpSpPr>
              <p:grpSpPr>
                <a:xfrm>
                  <a:off x="4044922" y="4284917"/>
                  <a:ext cx="1490663" cy="816353"/>
                  <a:chOff x="2140742" y="4683974"/>
                  <a:chExt cx="1714500" cy="1002572"/>
                </a:xfrm>
              </p:grpSpPr>
              <p:grpSp>
                <p:nvGrpSpPr>
                  <p:cNvPr id="21" name="グループ化 20">
                    <a:extLst>
                      <a:ext uri="{FF2B5EF4-FFF2-40B4-BE49-F238E27FC236}">
                        <a16:creationId xmlns:a16="http://schemas.microsoft.com/office/drawing/2014/main" id="{9E9E23DE-2314-A35D-7D03-60FC10DB1307}"/>
                      </a:ext>
                    </a:extLst>
                  </p:cNvPr>
                  <p:cNvGrpSpPr/>
                  <p:nvPr/>
                </p:nvGrpSpPr>
                <p:grpSpPr>
                  <a:xfrm>
                    <a:off x="2240756" y="4683974"/>
                    <a:ext cx="1495425" cy="1002572"/>
                    <a:chOff x="3857624" y="2724150"/>
                    <a:chExt cx="1495425" cy="1002572"/>
                  </a:xfrm>
                </p:grpSpPr>
                <p:sp>
                  <p:nvSpPr>
                    <p:cNvPr id="22" name="四角形: 角を丸くする 21">
                      <a:extLst>
                        <a:ext uri="{FF2B5EF4-FFF2-40B4-BE49-F238E27FC236}">
                          <a16:creationId xmlns:a16="http://schemas.microsoft.com/office/drawing/2014/main" id="{0590EB7C-C573-3C8C-F19E-F83EEA55088C}"/>
                        </a:ext>
                      </a:extLst>
                    </p:cNvPr>
                    <p:cNvSpPr/>
                    <p:nvPr/>
                  </p:nvSpPr>
                  <p:spPr>
                    <a:xfrm>
                      <a:off x="3924299" y="2724150"/>
                      <a:ext cx="1390651" cy="971548"/>
                    </a:xfrm>
                    <a:prstGeom prst="roundRect">
                      <a:avLst>
                        <a:gd name="adj" fmla="val 4902"/>
                      </a:avLst>
                    </a:prstGeom>
                    <a:solidFill>
                      <a:schemeClr val="accent4">
                        <a:lumMod val="60000"/>
                        <a:lumOff val="40000"/>
                        <a:alpha val="10000"/>
                      </a:scheme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23" name="テキスト ボックス 22">
                      <a:extLst>
                        <a:ext uri="{FF2B5EF4-FFF2-40B4-BE49-F238E27FC236}">
                          <a16:creationId xmlns:a16="http://schemas.microsoft.com/office/drawing/2014/main" id="{9D740B88-4E17-A105-0221-EDB581F221AE}"/>
                        </a:ext>
                      </a:extLst>
                    </p:cNvPr>
                    <p:cNvSpPr txBox="1"/>
                    <p:nvPr/>
                  </p:nvSpPr>
                  <p:spPr>
                    <a:xfrm>
                      <a:off x="3857624" y="2932955"/>
                      <a:ext cx="1495425" cy="793767"/>
                    </a:xfrm>
                    <a:prstGeom prst="rect">
                      <a:avLst/>
                    </a:prstGeom>
                    <a:noFill/>
                  </p:spPr>
                  <p:txBody>
                    <a:bodyPr wrap="square" rtlCol="0">
                      <a:spAutoFit/>
                    </a:bodyPr>
                    <a:lstStyle/>
                    <a:p>
                      <a:pPr algn="ctr"/>
                      <a:r>
                        <a:rPr kumimoji="1" lang="ja-JP" altLang="en-US" sz="3600" b="1" dirty="0">
                          <a:latin typeface="+mn-ea"/>
                        </a:rPr>
                        <a:t>試算</a:t>
                      </a:r>
                    </a:p>
                  </p:txBody>
                </p:sp>
              </p:grpSp>
              <p:sp>
                <p:nvSpPr>
                  <p:cNvPr id="34" name="テキスト ボックス 33">
                    <a:extLst>
                      <a:ext uri="{FF2B5EF4-FFF2-40B4-BE49-F238E27FC236}">
                        <a16:creationId xmlns:a16="http://schemas.microsoft.com/office/drawing/2014/main" id="{5C8614C7-0128-F428-5B50-B9082B1F5CFF}"/>
                      </a:ext>
                    </a:extLst>
                  </p:cNvPr>
                  <p:cNvSpPr txBox="1"/>
                  <p:nvPr/>
                </p:nvSpPr>
                <p:spPr>
                  <a:xfrm>
                    <a:off x="2140742" y="4704116"/>
                    <a:ext cx="1714500" cy="311837"/>
                  </a:xfrm>
                  <a:prstGeom prst="rect">
                    <a:avLst/>
                  </a:prstGeom>
                  <a:noFill/>
                </p:spPr>
                <p:txBody>
                  <a:bodyPr wrap="square" rtlCol="0">
                    <a:spAutoFit/>
                  </a:bodyPr>
                  <a:lstStyle/>
                  <a:p>
                    <a:pPr algn="ctr"/>
                    <a:r>
                      <a:rPr kumimoji="1" lang="ja-JP" altLang="en-US" sz="1050" b="1" dirty="0">
                        <a:latin typeface="+mn-ea"/>
                      </a:rPr>
                      <a:t>聴いた内容で</a:t>
                    </a:r>
                  </a:p>
                </p:txBody>
              </p:sp>
            </p:grpSp>
            <p:grpSp>
              <p:nvGrpSpPr>
                <p:cNvPr id="41" name="グループ化 40">
                  <a:extLst>
                    <a:ext uri="{FF2B5EF4-FFF2-40B4-BE49-F238E27FC236}">
                      <a16:creationId xmlns:a16="http://schemas.microsoft.com/office/drawing/2014/main" id="{F77C4268-C460-7822-3DDF-ABEB737A16FE}"/>
                    </a:ext>
                  </a:extLst>
                </p:cNvPr>
                <p:cNvGrpSpPr/>
                <p:nvPr/>
              </p:nvGrpSpPr>
              <p:grpSpPr>
                <a:xfrm>
                  <a:off x="4044922" y="3019640"/>
                  <a:ext cx="1490663" cy="873491"/>
                  <a:chOff x="2140742" y="3105706"/>
                  <a:chExt cx="1714500" cy="1072734"/>
                </a:xfrm>
              </p:grpSpPr>
              <p:sp>
                <p:nvSpPr>
                  <p:cNvPr id="35" name="テキスト ボックス 34">
                    <a:extLst>
                      <a:ext uri="{FF2B5EF4-FFF2-40B4-BE49-F238E27FC236}">
                        <a16:creationId xmlns:a16="http://schemas.microsoft.com/office/drawing/2014/main" id="{2D085F8E-AB79-9207-050C-40B878C1B58C}"/>
                      </a:ext>
                    </a:extLst>
                  </p:cNvPr>
                  <p:cNvSpPr txBox="1"/>
                  <p:nvPr/>
                </p:nvSpPr>
                <p:spPr>
                  <a:xfrm>
                    <a:off x="2140742" y="3203852"/>
                    <a:ext cx="1714500" cy="311837"/>
                  </a:xfrm>
                  <a:prstGeom prst="rect">
                    <a:avLst/>
                  </a:prstGeom>
                  <a:noFill/>
                </p:spPr>
                <p:txBody>
                  <a:bodyPr wrap="square" rtlCol="0">
                    <a:spAutoFit/>
                  </a:bodyPr>
                  <a:lstStyle/>
                  <a:p>
                    <a:pPr algn="ctr"/>
                    <a:r>
                      <a:rPr kumimoji="1" lang="ja-JP" altLang="en-US" sz="1050" b="1" dirty="0">
                        <a:latin typeface="+mn-ea"/>
                      </a:rPr>
                      <a:t>キーマンや現場に</a:t>
                    </a:r>
                  </a:p>
                </p:txBody>
              </p:sp>
              <p:grpSp>
                <p:nvGrpSpPr>
                  <p:cNvPr id="24" name="グループ化 23">
                    <a:extLst>
                      <a:ext uri="{FF2B5EF4-FFF2-40B4-BE49-F238E27FC236}">
                        <a16:creationId xmlns:a16="http://schemas.microsoft.com/office/drawing/2014/main" id="{0065DBE1-E8BD-7A00-01A8-A73774793AFE}"/>
                      </a:ext>
                    </a:extLst>
                  </p:cNvPr>
                  <p:cNvGrpSpPr/>
                  <p:nvPr/>
                </p:nvGrpSpPr>
                <p:grpSpPr>
                  <a:xfrm>
                    <a:off x="2288784" y="3105706"/>
                    <a:ext cx="1495425" cy="1072734"/>
                    <a:chOff x="3910416" y="2697429"/>
                    <a:chExt cx="1495425" cy="1072734"/>
                  </a:xfrm>
                </p:grpSpPr>
                <p:sp>
                  <p:nvSpPr>
                    <p:cNvPr id="25" name="四角形: 角を丸くする 24">
                      <a:extLst>
                        <a:ext uri="{FF2B5EF4-FFF2-40B4-BE49-F238E27FC236}">
                          <a16:creationId xmlns:a16="http://schemas.microsoft.com/office/drawing/2014/main" id="{1F1AAE1E-2096-CF62-AE00-4887E9255EA1}"/>
                        </a:ext>
                      </a:extLst>
                    </p:cNvPr>
                    <p:cNvSpPr/>
                    <p:nvPr/>
                  </p:nvSpPr>
                  <p:spPr>
                    <a:xfrm>
                      <a:off x="3924298" y="2697429"/>
                      <a:ext cx="1390651" cy="971545"/>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26" name="テキスト ボックス 25">
                      <a:extLst>
                        <a:ext uri="{FF2B5EF4-FFF2-40B4-BE49-F238E27FC236}">
                          <a16:creationId xmlns:a16="http://schemas.microsoft.com/office/drawing/2014/main" id="{3A2852E5-5683-40CD-E523-343749DDD99B}"/>
                        </a:ext>
                      </a:extLst>
                    </p:cNvPr>
                    <p:cNvSpPr txBox="1"/>
                    <p:nvPr/>
                  </p:nvSpPr>
                  <p:spPr>
                    <a:xfrm>
                      <a:off x="3910416" y="2976393"/>
                      <a:ext cx="1495425" cy="793770"/>
                    </a:xfrm>
                    <a:prstGeom prst="rect">
                      <a:avLst/>
                    </a:prstGeom>
                    <a:noFill/>
                  </p:spPr>
                  <p:txBody>
                    <a:bodyPr wrap="square" rtlCol="0">
                      <a:spAutoFit/>
                    </a:bodyPr>
                    <a:lstStyle/>
                    <a:p>
                      <a:pPr algn="ctr"/>
                      <a:r>
                        <a:rPr kumimoji="1" lang="ja-JP" altLang="en-US" sz="3600" b="1" dirty="0">
                          <a:latin typeface="+mn-ea"/>
                        </a:rPr>
                        <a:t>聴く</a:t>
                      </a:r>
                    </a:p>
                  </p:txBody>
                </p:sp>
              </p:grpSp>
            </p:grpSp>
            <p:cxnSp>
              <p:nvCxnSpPr>
                <p:cNvPr id="73" name="コネクタ: カギ線 72">
                  <a:extLst>
                    <a:ext uri="{FF2B5EF4-FFF2-40B4-BE49-F238E27FC236}">
                      <a16:creationId xmlns:a16="http://schemas.microsoft.com/office/drawing/2014/main" id="{EC89BA20-3020-3B8A-62E5-1579069F49F4}"/>
                    </a:ext>
                  </a:extLst>
                </p:cNvPr>
                <p:cNvCxnSpPr>
                  <a:cxnSpLocks/>
                  <a:stCxn id="19" idx="1"/>
                  <a:endCxn id="25" idx="0"/>
                </p:cNvCxnSpPr>
                <p:nvPr/>
              </p:nvCxnSpPr>
              <p:spPr>
                <a:xfrm rot="10800000" flipV="1">
                  <a:off x="4790254" y="2780954"/>
                  <a:ext cx="781647" cy="238680"/>
                </a:xfrm>
                <a:prstGeom prst="bentConnector2">
                  <a:avLst/>
                </a:prstGeom>
                <a:solidFill>
                  <a:schemeClr val="accent5">
                    <a:lumMod val="75000"/>
                    <a:alpha val="10000"/>
                  </a:schemeClr>
                </a:solidFill>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F81E31F6-6CC6-FD99-30E4-757F25550147}"/>
                    </a:ext>
                  </a:extLst>
                </p:cNvPr>
                <p:cNvCxnSpPr>
                  <a:cxnSpLocks/>
                  <a:stCxn id="10" idx="2"/>
                  <a:endCxn id="28" idx="0"/>
                </p:cNvCxnSpPr>
                <p:nvPr/>
              </p:nvCxnSpPr>
              <p:spPr>
                <a:xfrm>
                  <a:off x="7599181" y="3810727"/>
                  <a:ext cx="11260" cy="452424"/>
                </a:xfrm>
                <a:prstGeom prst="straightConnector1">
                  <a:avLst/>
                </a:prstGeom>
                <a:ln w="50800">
                  <a:solidFill>
                    <a:srgbClr val="FFC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89" name="コネクタ: カギ線 88">
                  <a:extLst>
                    <a:ext uri="{FF2B5EF4-FFF2-40B4-BE49-F238E27FC236}">
                      <a16:creationId xmlns:a16="http://schemas.microsoft.com/office/drawing/2014/main" id="{8FA313ED-7DEF-35A3-98AE-46393E4D4E93}"/>
                    </a:ext>
                  </a:extLst>
                </p:cNvPr>
                <p:cNvCxnSpPr>
                  <a:cxnSpLocks/>
                </p:cNvCxnSpPr>
                <p:nvPr/>
              </p:nvCxnSpPr>
              <p:spPr>
                <a:xfrm rot="5400000">
                  <a:off x="7056217" y="4861682"/>
                  <a:ext cx="335256" cy="824004"/>
                </a:xfrm>
                <a:prstGeom prst="bentConnector2">
                  <a:avLst/>
                </a:prstGeom>
                <a:ln w="50800">
                  <a:solidFill>
                    <a:srgbClr val="FFC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2" name="コネクタ: カギ線 91">
                  <a:extLst>
                    <a:ext uri="{FF2B5EF4-FFF2-40B4-BE49-F238E27FC236}">
                      <a16:creationId xmlns:a16="http://schemas.microsoft.com/office/drawing/2014/main" id="{BD947FEB-53CE-1F83-AA0F-A4F905AB8A96}"/>
                    </a:ext>
                  </a:extLst>
                </p:cNvPr>
                <p:cNvCxnSpPr>
                  <a:stCxn id="20" idx="1"/>
                  <a:endCxn id="22" idx="2"/>
                </p:cNvCxnSpPr>
                <p:nvPr/>
              </p:nvCxnSpPr>
              <p:spPr>
                <a:xfrm rot="10800000">
                  <a:off x="4794396" y="5076009"/>
                  <a:ext cx="753070" cy="439789"/>
                </a:xfrm>
                <a:prstGeom prst="bentConnector2">
                  <a:avLst/>
                </a:prstGeom>
                <a:ln w="50800">
                  <a:solidFill>
                    <a:srgbClr val="FFC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9CA87DC6-B5A7-E5A8-8FAF-DAB557F85621}"/>
                    </a:ext>
                  </a:extLst>
                </p:cNvPr>
                <p:cNvCxnSpPr>
                  <a:stCxn id="22" idx="0"/>
                  <a:endCxn id="25" idx="2"/>
                </p:cNvCxnSpPr>
                <p:nvPr/>
              </p:nvCxnSpPr>
              <p:spPr>
                <a:xfrm flipH="1" flipV="1">
                  <a:off x="4790253" y="3810729"/>
                  <a:ext cx="4143" cy="474188"/>
                </a:xfrm>
                <a:prstGeom prst="straightConnector1">
                  <a:avLst/>
                </a:prstGeom>
                <a:ln w="50800">
                  <a:solidFill>
                    <a:schemeClr val="accent5">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0" name="コネクタ: カギ線 99">
                  <a:extLst>
                    <a:ext uri="{FF2B5EF4-FFF2-40B4-BE49-F238E27FC236}">
                      <a16:creationId xmlns:a16="http://schemas.microsoft.com/office/drawing/2014/main" id="{9FCC617E-AFD0-1D94-5CA6-64518252DB8D}"/>
                    </a:ext>
                  </a:extLst>
                </p:cNvPr>
                <p:cNvCxnSpPr>
                  <a:cxnSpLocks/>
                  <a:endCxn id="25" idx="3"/>
                </p:cNvCxnSpPr>
                <p:nvPr/>
              </p:nvCxnSpPr>
              <p:spPr>
                <a:xfrm rot="16200000" flipV="1">
                  <a:off x="5017234" y="3792709"/>
                  <a:ext cx="1570730" cy="815595"/>
                </a:xfrm>
                <a:prstGeom prst="bentConnector2">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9" name="直線矢印コネクタ 108">
                <a:extLst>
                  <a:ext uri="{FF2B5EF4-FFF2-40B4-BE49-F238E27FC236}">
                    <a16:creationId xmlns:a16="http://schemas.microsoft.com/office/drawing/2014/main" id="{4AC7BC21-6B10-4AE7-8F1C-55C9630496C7}"/>
                  </a:ext>
                </a:extLst>
              </p:cNvPr>
              <p:cNvCxnSpPr>
                <a:cxnSpLocks/>
              </p:cNvCxnSpPr>
              <p:nvPr/>
            </p:nvCxnSpPr>
            <p:spPr>
              <a:xfrm>
                <a:off x="4162137" y="3798858"/>
                <a:ext cx="505113" cy="0"/>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11" name="テキスト ボックス 110">
                <a:extLst>
                  <a:ext uri="{FF2B5EF4-FFF2-40B4-BE49-F238E27FC236}">
                    <a16:creationId xmlns:a16="http://schemas.microsoft.com/office/drawing/2014/main" id="{980D21E2-A8D1-5709-BA47-F2A6881A39D9}"/>
                  </a:ext>
                </a:extLst>
              </p:cNvPr>
              <p:cNvSpPr txBox="1"/>
              <p:nvPr/>
            </p:nvSpPr>
            <p:spPr>
              <a:xfrm>
                <a:off x="4339554" y="3445396"/>
                <a:ext cx="1517770" cy="584775"/>
              </a:xfrm>
              <a:prstGeom prst="rect">
                <a:avLst/>
              </a:prstGeom>
              <a:noFill/>
            </p:spPr>
            <p:txBody>
              <a:bodyPr wrap="square" rtlCol="0">
                <a:spAutoFit/>
              </a:bodyPr>
              <a:lstStyle/>
              <a:p>
                <a:pPr algn="ctr"/>
                <a:r>
                  <a:rPr kumimoji="1" lang="ja-JP" altLang="en-US" sz="1600" b="1" dirty="0">
                    <a:latin typeface="+mn-ea"/>
                  </a:rPr>
                  <a:t>金融機関</a:t>
                </a:r>
                <a:endParaRPr kumimoji="1" lang="en-US" altLang="ja-JP" sz="1600" b="1" dirty="0">
                  <a:latin typeface="+mn-ea"/>
                </a:endParaRPr>
              </a:p>
              <a:p>
                <a:pPr algn="ctr"/>
                <a:r>
                  <a:rPr kumimoji="1" lang="ja-JP" altLang="en-US" sz="1600" b="1" dirty="0">
                    <a:latin typeface="+mn-ea"/>
                  </a:rPr>
                  <a:t>との交渉</a:t>
                </a:r>
              </a:p>
            </p:txBody>
          </p:sp>
        </p:grpSp>
        <p:sp>
          <p:nvSpPr>
            <p:cNvPr id="117" name="テキスト ボックス 116">
              <a:extLst>
                <a:ext uri="{FF2B5EF4-FFF2-40B4-BE49-F238E27FC236}">
                  <a16:creationId xmlns:a16="http://schemas.microsoft.com/office/drawing/2014/main" id="{6EBF15CB-B95A-667D-DB1C-61D8C12FB62F}"/>
                </a:ext>
              </a:extLst>
            </p:cNvPr>
            <p:cNvSpPr txBox="1"/>
            <p:nvPr/>
          </p:nvSpPr>
          <p:spPr>
            <a:xfrm>
              <a:off x="4759811" y="2603238"/>
              <a:ext cx="4581525" cy="307777"/>
            </a:xfrm>
            <a:prstGeom prst="rect">
              <a:avLst/>
            </a:prstGeom>
            <a:noFill/>
          </p:spPr>
          <p:txBody>
            <a:bodyPr wrap="square" rtlCol="0">
              <a:spAutoFit/>
            </a:bodyPr>
            <a:lstStyle/>
            <a:p>
              <a:pPr algn="ctr"/>
              <a:r>
                <a:rPr kumimoji="1" lang="ja-JP" altLang="en-US" sz="1400" b="1" dirty="0">
                  <a:latin typeface="+mn-ea"/>
                </a:rPr>
                <a:t>簡易な経営改善計画策定の進め方の例</a:t>
              </a:r>
            </a:p>
          </p:txBody>
        </p:sp>
      </p:grpSp>
      <p:sp>
        <p:nvSpPr>
          <p:cNvPr id="120" name="正方形/長方形 119">
            <a:extLst>
              <a:ext uri="{FF2B5EF4-FFF2-40B4-BE49-F238E27FC236}">
                <a16:creationId xmlns:a16="http://schemas.microsoft.com/office/drawing/2014/main" id="{6BAB0496-C887-693C-6160-CB85B187A964}"/>
              </a:ext>
            </a:extLst>
          </p:cNvPr>
          <p:cNvSpPr/>
          <p:nvPr/>
        </p:nvSpPr>
        <p:spPr>
          <a:xfrm>
            <a:off x="4106188" y="2190753"/>
            <a:ext cx="5656937" cy="4200524"/>
          </a:xfrm>
          <a:prstGeom prst="rect">
            <a:avLst/>
          </a:prstGeom>
          <a:noFill/>
          <a:ln w="444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四角形: 角を丸くする 122">
            <a:extLst>
              <a:ext uri="{FF2B5EF4-FFF2-40B4-BE49-F238E27FC236}">
                <a16:creationId xmlns:a16="http://schemas.microsoft.com/office/drawing/2014/main" id="{1DC0609A-56BB-26AD-2BA4-37B55B389BA5}"/>
              </a:ext>
            </a:extLst>
          </p:cNvPr>
          <p:cNvSpPr/>
          <p:nvPr/>
        </p:nvSpPr>
        <p:spPr>
          <a:xfrm>
            <a:off x="4115110" y="6450681"/>
            <a:ext cx="204791" cy="210424"/>
          </a:xfrm>
          <a:prstGeom prst="roundRect">
            <a:avLst>
              <a:gd name="adj" fmla="val 9888"/>
            </a:avLst>
          </a:prstGeom>
          <a:solidFill>
            <a:schemeClr val="accent5">
              <a:lumMod val="75000"/>
              <a:alpha val="10000"/>
            </a:schemeClr>
          </a:solidFill>
          <a:ln w="3492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四角形: 角を丸くする 123">
            <a:extLst>
              <a:ext uri="{FF2B5EF4-FFF2-40B4-BE49-F238E27FC236}">
                <a16:creationId xmlns:a16="http://schemas.microsoft.com/office/drawing/2014/main" id="{7D49ABDF-BC74-4378-8693-EB55CC0E31EE}"/>
              </a:ext>
            </a:extLst>
          </p:cNvPr>
          <p:cNvSpPr/>
          <p:nvPr/>
        </p:nvSpPr>
        <p:spPr>
          <a:xfrm>
            <a:off x="5769454" y="6452710"/>
            <a:ext cx="204791" cy="210424"/>
          </a:xfrm>
          <a:prstGeom prst="roundRect">
            <a:avLst>
              <a:gd name="adj" fmla="val 9888"/>
            </a:avLst>
          </a:prstGeom>
          <a:solidFill>
            <a:srgbClr val="FFC000">
              <a:alpha val="10000"/>
            </a:srgbClr>
          </a:solidFill>
          <a:ln w="349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四角形: 角を丸くする 124">
            <a:extLst>
              <a:ext uri="{FF2B5EF4-FFF2-40B4-BE49-F238E27FC236}">
                <a16:creationId xmlns:a16="http://schemas.microsoft.com/office/drawing/2014/main" id="{E4C8D338-CA33-A325-F63F-CBB6875B03DB}"/>
              </a:ext>
            </a:extLst>
          </p:cNvPr>
          <p:cNvSpPr/>
          <p:nvPr/>
        </p:nvSpPr>
        <p:spPr>
          <a:xfrm>
            <a:off x="7484401" y="6443618"/>
            <a:ext cx="204791" cy="210424"/>
          </a:xfrm>
          <a:prstGeom prst="roundRect">
            <a:avLst>
              <a:gd name="adj" fmla="val 9888"/>
            </a:avLst>
          </a:prstGeom>
          <a:solidFill>
            <a:srgbClr val="92D050">
              <a:alpha val="10000"/>
            </a:srgbClr>
          </a:solidFill>
          <a:ln w="349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a:extLst>
              <a:ext uri="{FF2B5EF4-FFF2-40B4-BE49-F238E27FC236}">
                <a16:creationId xmlns:a16="http://schemas.microsoft.com/office/drawing/2014/main" id="{D41FE8A3-A874-0C9F-052C-42E8447C9700}"/>
              </a:ext>
            </a:extLst>
          </p:cNvPr>
          <p:cNvSpPr txBox="1"/>
          <p:nvPr/>
        </p:nvSpPr>
        <p:spPr>
          <a:xfrm>
            <a:off x="7681577" y="6430566"/>
            <a:ext cx="2491627" cy="261610"/>
          </a:xfrm>
          <a:prstGeom prst="rect">
            <a:avLst/>
          </a:prstGeom>
          <a:noFill/>
        </p:spPr>
        <p:txBody>
          <a:bodyPr wrap="square" rtlCol="0">
            <a:spAutoFit/>
          </a:bodyPr>
          <a:lstStyle/>
          <a:p>
            <a:r>
              <a:rPr kumimoji="1" lang="ja-JP" altLang="en-US" sz="1050" dirty="0"/>
              <a:t>代表者が十分に理解する領域</a:t>
            </a:r>
          </a:p>
        </p:txBody>
      </p:sp>
      <p:sp>
        <p:nvSpPr>
          <p:cNvPr id="129" name="四角形: 角を丸くする 128">
            <a:extLst>
              <a:ext uri="{FF2B5EF4-FFF2-40B4-BE49-F238E27FC236}">
                <a16:creationId xmlns:a16="http://schemas.microsoft.com/office/drawing/2014/main" id="{9C1EB97C-3970-541B-9793-02070B116266}"/>
              </a:ext>
            </a:extLst>
          </p:cNvPr>
          <p:cNvSpPr/>
          <p:nvPr/>
        </p:nvSpPr>
        <p:spPr>
          <a:xfrm>
            <a:off x="133349" y="2209803"/>
            <a:ext cx="3757006" cy="437815"/>
          </a:xfrm>
          <a:prstGeom prst="roundRect">
            <a:avLst>
              <a:gd name="adj" fmla="val 0"/>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金融機関による計画策定支援の必要性が高いと</a:t>
            </a:r>
            <a:endParaRPr kumimoji="1" lang="en-US" altLang="ja-JP" sz="1200" b="1" dirty="0">
              <a:solidFill>
                <a:schemeClr val="tx1"/>
              </a:solidFill>
              <a:latin typeface="+mn-ea"/>
            </a:endParaRPr>
          </a:p>
          <a:p>
            <a:pPr algn="ctr"/>
            <a:r>
              <a:rPr kumimoji="1" lang="ja-JP" altLang="en-US" sz="1200" b="1" dirty="0">
                <a:solidFill>
                  <a:schemeClr val="tx1"/>
                </a:solidFill>
                <a:latin typeface="+mn-ea"/>
              </a:rPr>
              <a:t>予想されるケース</a:t>
            </a:r>
          </a:p>
        </p:txBody>
      </p:sp>
      <p:sp>
        <p:nvSpPr>
          <p:cNvPr id="130" name="テキスト ボックス 129">
            <a:extLst>
              <a:ext uri="{FF2B5EF4-FFF2-40B4-BE49-F238E27FC236}">
                <a16:creationId xmlns:a16="http://schemas.microsoft.com/office/drawing/2014/main" id="{44A6DBDB-9644-E8B8-29D6-49B948A2F311}"/>
              </a:ext>
            </a:extLst>
          </p:cNvPr>
          <p:cNvSpPr txBox="1"/>
          <p:nvPr/>
        </p:nvSpPr>
        <p:spPr>
          <a:xfrm>
            <a:off x="147925" y="2694991"/>
            <a:ext cx="3875438" cy="1015663"/>
          </a:xfrm>
          <a:prstGeom prst="rect">
            <a:avLst/>
          </a:prstGeom>
          <a:noFill/>
        </p:spPr>
        <p:txBody>
          <a:bodyPr wrap="square" rtlCol="0">
            <a:spAutoFit/>
          </a:bodyPr>
          <a:lstStyle/>
          <a:p>
            <a:r>
              <a:rPr kumimoji="1" lang="ja-JP" altLang="en-US" sz="1000" dirty="0">
                <a:latin typeface="+mn-ea"/>
              </a:rPr>
              <a:t>□　計画策定費用の負担も厳しい小規模企業</a:t>
            </a:r>
            <a:endParaRPr kumimoji="1" lang="en-US" altLang="ja-JP" sz="1000" dirty="0">
              <a:latin typeface="+mn-ea"/>
            </a:endParaRPr>
          </a:p>
          <a:p>
            <a:r>
              <a:rPr kumimoji="1" lang="ja-JP" altLang="en-US" sz="1000" dirty="0">
                <a:latin typeface="+mn-ea"/>
              </a:rPr>
              <a:t>□　取引きも長く信頼関係も十分に構築されている小規模企業</a:t>
            </a:r>
            <a:endParaRPr kumimoji="1" lang="en-US" altLang="ja-JP" sz="1000" dirty="0">
              <a:latin typeface="+mn-ea"/>
            </a:endParaRPr>
          </a:p>
          <a:p>
            <a:r>
              <a:rPr kumimoji="1" lang="ja-JP" altLang="en-US" sz="1000" dirty="0">
                <a:latin typeface="+mn-ea"/>
              </a:rPr>
              <a:t>□　経営危機が迫り、早急に金融支援の合意形成が必要な企業</a:t>
            </a:r>
            <a:endParaRPr kumimoji="1" lang="en-US" altLang="ja-JP" sz="1000" dirty="0">
              <a:latin typeface="+mn-ea"/>
            </a:endParaRPr>
          </a:p>
          <a:p>
            <a:r>
              <a:rPr kumimoji="1" lang="ja-JP" altLang="en-US" sz="1000" dirty="0">
                <a:latin typeface="+mn-ea"/>
              </a:rPr>
              <a:t>□　外部専門家の人数に限りがあり、策定支援が必要な地域</a:t>
            </a:r>
            <a:endParaRPr kumimoji="1" lang="en-US" altLang="ja-JP" sz="1000" dirty="0">
              <a:latin typeface="+mn-ea"/>
            </a:endParaRPr>
          </a:p>
          <a:p>
            <a:r>
              <a:rPr kumimoji="1" lang="ja-JP" altLang="en-US" sz="1000" dirty="0">
                <a:latin typeface="+mn-ea"/>
              </a:rPr>
              <a:t>□　社内に計画策定に割ける人的資源が乏しい小規模企業</a:t>
            </a:r>
            <a:endParaRPr kumimoji="1" lang="en-US" altLang="ja-JP" sz="1000" dirty="0">
              <a:latin typeface="+mn-ea"/>
            </a:endParaRPr>
          </a:p>
          <a:p>
            <a:r>
              <a:rPr kumimoji="1" lang="ja-JP" altLang="en-US" sz="1000" dirty="0">
                <a:latin typeface="+mn-ea"/>
              </a:rPr>
              <a:t>　　（上記の項目が重複する場合もある）       </a:t>
            </a:r>
            <a:endParaRPr kumimoji="1" lang="en-US" altLang="ja-JP" sz="1000" dirty="0">
              <a:latin typeface="+mn-ea"/>
            </a:endParaRPr>
          </a:p>
        </p:txBody>
      </p:sp>
      <p:sp>
        <p:nvSpPr>
          <p:cNvPr id="133" name="四角形: 角を丸くする 132">
            <a:extLst>
              <a:ext uri="{FF2B5EF4-FFF2-40B4-BE49-F238E27FC236}">
                <a16:creationId xmlns:a16="http://schemas.microsoft.com/office/drawing/2014/main" id="{C52C2EB7-4D19-509A-D400-638776771375}"/>
              </a:ext>
            </a:extLst>
          </p:cNvPr>
          <p:cNvSpPr/>
          <p:nvPr/>
        </p:nvSpPr>
        <p:spPr>
          <a:xfrm>
            <a:off x="133349" y="3737559"/>
            <a:ext cx="3757006" cy="437815"/>
          </a:xfrm>
          <a:prstGeom prst="roundRect">
            <a:avLst>
              <a:gd name="adj" fmla="val 0"/>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現実的にはどのような支援になるか？</a:t>
            </a:r>
            <a:endParaRPr kumimoji="1" lang="en-US" altLang="ja-JP" sz="1400" b="1" dirty="0">
              <a:solidFill>
                <a:schemeClr val="tx1"/>
              </a:solidFill>
              <a:latin typeface="+mn-ea"/>
            </a:endParaRPr>
          </a:p>
        </p:txBody>
      </p:sp>
      <p:sp>
        <p:nvSpPr>
          <p:cNvPr id="134" name="テキスト ボックス 133">
            <a:extLst>
              <a:ext uri="{FF2B5EF4-FFF2-40B4-BE49-F238E27FC236}">
                <a16:creationId xmlns:a16="http://schemas.microsoft.com/office/drawing/2014/main" id="{6BDBBF7D-7ADA-9059-A025-5F38C954E79F}"/>
              </a:ext>
            </a:extLst>
          </p:cNvPr>
          <p:cNvSpPr txBox="1"/>
          <p:nvPr/>
        </p:nvSpPr>
        <p:spPr>
          <a:xfrm>
            <a:off x="149342" y="4204634"/>
            <a:ext cx="3875438" cy="1169551"/>
          </a:xfrm>
          <a:prstGeom prst="rect">
            <a:avLst/>
          </a:prstGeom>
          <a:noFill/>
        </p:spPr>
        <p:txBody>
          <a:bodyPr wrap="square" rtlCol="0">
            <a:spAutoFit/>
          </a:bodyPr>
          <a:lstStyle/>
          <a:p>
            <a:r>
              <a:rPr kumimoji="1" lang="ja-JP" altLang="en-US" sz="1000" dirty="0">
                <a:latin typeface="+mn-ea"/>
              </a:rPr>
              <a:t>□　金融機関職員が全体の情報や状況を掌握して整理・調整して</a:t>
            </a:r>
            <a:endParaRPr kumimoji="1" lang="en-US" altLang="ja-JP" sz="1000" dirty="0">
              <a:latin typeface="+mn-ea"/>
            </a:endParaRPr>
          </a:p>
          <a:p>
            <a:r>
              <a:rPr kumimoji="1" lang="ja-JP" altLang="en-US" sz="1000" dirty="0">
                <a:latin typeface="+mn-ea"/>
              </a:rPr>
              <a:t>　　いくケースが大半（右図：黄色矢印）</a:t>
            </a:r>
            <a:endParaRPr kumimoji="1" lang="en-US" altLang="ja-JP" sz="1000" dirty="0">
              <a:latin typeface="+mn-ea"/>
            </a:endParaRPr>
          </a:p>
          <a:p>
            <a:r>
              <a:rPr kumimoji="1" lang="ja-JP" altLang="en-US" sz="1000" dirty="0">
                <a:latin typeface="+mn-ea"/>
              </a:rPr>
              <a:t>□　</a:t>
            </a:r>
            <a:r>
              <a:rPr kumimoji="1" lang="ja-JP" altLang="en-US" sz="1000" spc="40" dirty="0">
                <a:latin typeface="+mn-ea"/>
              </a:rPr>
              <a:t>売上予想も複雑な分析ではなく、ヒアリングによる情報が</a:t>
            </a:r>
          </a:p>
          <a:p>
            <a:r>
              <a:rPr kumimoji="1" lang="ja-JP" altLang="en-US" sz="1000" dirty="0">
                <a:latin typeface="+mn-ea"/>
              </a:rPr>
              <a:t>　　中心になることが大半</a:t>
            </a:r>
            <a:endParaRPr kumimoji="1" lang="en-US" altLang="ja-JP" sz="1000" dirty="0">
              <a:latin typeface="+mn-ea"/>
            </a:endParaRPr>
          </a:p>
          <a:p>
            <a:r>
              <a:rPr kumimoji="1" lang="ja-JP" altLang="en-US" sz="1000" dirty="0">
                <a:latin typeface="+mn-ea"/>
              </a:rPr>
              <a:t>□　月別損益等も需要予測等に基づいて計画することが理想だが、</a:t>
            </a:r>
            <a:endParaRPr kumimoji="1" lang="en-US" altLang="ja-JP" sz="1000" dirty="0">
              <a:latin typeface="+mn-ea"/>
            </a:endParaRPr>
          </a:p>
          <a:p>
            <a:r>
              <a:rPr kumimoji="1" lang="ja-JP" altLang="en-US" sz="1000" dirty="0">
                <a:latin typeface="+mn-ea"/>
              </a:rPr>
              <a:t>　　目標年間売上を昨年の月別売上の傾向で計上するなど、時間</a:t>
            </a:r>
            <a:endParaRPr kumimoji="1" lang="en-US" altLang="ja-JP" sz="1000" dirty="0">
              <a:latin typeface="+mn-ea"/>
            </a:endParaRPr>
          </a:p>
          <a:p>
            <a:r>
              <a:rPr kumimoji="1" lang="ja-JP" altLang="en-US" sz="1000" dirty="0">
                <a:latin typeface="+mn-ea"/>
              </a:rPr>
              <a:t>　　の制約と相談しながらの対応になる場合が多い</a:t>
            </a:r>
            <a:endParaRPr kumimoji="1" lang="en-US" altLang="ja-JP" sz="1000" dirty="0">
              <a:latin typeface="+mn-ea"/>
            </a:endParaRPr>
          </a:p>
        </p:txBody>
      </p:sp>
      <p:sp>
        <p:nvSpPr>
          <p:cNvPr id="135" name="テキスト ボックス 134">
            <a:extLst>
              <a:ext uri="{FF2B5EF4-FFF2-40B4-BE49-F238E27FC236}">
                <a16:creationId xmlns:a16="http://schemas.microsoft.com/office/drawing/2014/main" id="{A74EAFD7-6138-7F8C-5FCB-49863DAECA34}"/>
              </a:ext>
            </a:extLst>
          </p:cNvPr>
          <p:cNvSpPr txBox="1"/>
          <p:nvPr/>
        </p:nvSpPr>
        <p:spPr>
          <a:xfrm>
            <a:off x="5776690" y="4288239"/>
            <a:ext cx="557305" cy="369332"/>
          </a:xfrm>
          <a:prstGeom prst="rect">
            <a:avLst/>
          </a:prstGeom>
          <a:noFill/>
        </p:spPr>
        <p:txBody>
          <a:bodyPr wrap="square" rtlCol="0">
            <a:spAutoFit/>
          </a:bodyPr>
          <a:lstStyle/>
          <a:p>
            <a:r>
              <a:rPr kumimoji="1" lang="en-US" altLang="ja-JP" b="1" dirty="0">
                <a:latin typeface="+mn-ea"/>
              </a:rPr>
              <a:t>※1</a:t>
            </a:r>
            <a:endParaRPr kumimoji="1" lang="ja-JP" altLang="en-US" b="1" dirty="0">
              <a:latin typeface="+mn-ea"/>
            </a:endParaRPr>
          </a:p>
        </p:txBody>
      </p:sp>
      <p:sp>
        <p:nvSpPr>
          <p:cNvPr id="136" name="テキスト ボックス 135">
            <a:extLst>
              <a:ext uri="{FF2B5EF4-FFF2-40B4-BE49-F238E27FC236}">
                <a16:creationId xmlns:a16="http://schemas.microsoft.com/office/drawing/2014/main" id="{E833C08E-2934-7708-886A-C144C41ABCEB}"/>
              </a:ext>
            </a:extLst>
          </p:cNvPr>
          <p:cNvSpPr txBox="1"/>
          <p:nvPr/>
        </p:nvSpPr>
        <p:spPr>
          <a:xfrm>
            <a:off x="7798314" y="4288239"/>
            <a:ext cx="557305" cy="369332"/>
          </a:xfrm>
          <a:prstGeom prst="rect">
            <a:avLst/>
          </a:prstGeom>
          <a:noFill/>
        </p:spPr>
        <p:txBody>
          <a:bodyPr wrap="square" rtlCol="0">
            <a:spAutoFit/>
          </a:bodyPr>
          <a:lstStyle/>
          <a:p>
            <a:r>
              <a:rPr kumimoji="1" lang="en-US" altLang="ja-JP" b="1" dirty="0">
                <a:latin typeface="+mn-ea"/>
              </a:rPr>
              <a:t>※2</a:t>
            </a:r>
            <a:endParaRPr kumimoji="1" lang="ja-JP" altLang="en-US" b="1" dirty="0">
              <a:latin typeface="+mn-ea"/>
            </a:endParaRPr>
          </a:p>
        </p:txBody>
      </p:sp>
      <p:sp>
        <p:nvSpPr>
          <p:cNvPr id="137" name="四角形: 角を丸くする 136">
            <a:extLst>
              <a:ext uri="{FF2B5EF4-FFF2-40B4-BE49-F238E27FC236}">
                <a16:creationId xmlns:a16="http://schemas.microsoft.com/office/drawing/2014/main" id="{3A2CECE3-8F54-3B73-0588-60581C9CAB0F}"/>
              </a:ext>
            </a:extLst>
          </p:cNvPr>
          <p:cNvSpPr/>
          <p:nvPr/>
        </p:nvSpPr>
        <p:spPr>
          <a:xfrm>
            <a:off x="133349" y="5442758"/>
            <a:ext cx="3757006" cy="437815"/>
          </a:xfrm>
          <a:prstGeom prst="roundRect">
            <a:avLst>
              <a:gd name="adj" fmla="val 0"/>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経営改善計画策定支援の留意点</a:t>
            </a:r>
            <a:endParaRPr kumimoji="1" lang="en-US" altLang="ja-JP" sz="1400" b="1" dirty="0">
              <a:solidFill>
                <a:schemeClr val="tx1"/>
              </a:solidFill>
              <a:latin typeface="+mn-ea"/>
            </a:endParaRPr>
          </a:p>
        </p:txBody>
      </p:sp>
      <p:sp>
        <p:nvSpPr>
          <p:cNvPr id="138" name="テキスト ボックス 137">
            <a:extLst>
              <a:ext uri="{FF2B5EF4-FFF2-40B4-BE49-F238E27FC236}">
                <a16:creationId xmlns:a16="http://schemas.microsoft.com/office/drawing/2014/main" id="{4372B13E-3B29-3C0A-03D7-E98D63EE2AB9}"/>
              </a:ext>
            </a:extLst>
          </p:cNvPr>
          <p:cNvSpPr txBox="1"/>
          <p:nvPr/>
        </p:nvSpPr>
        <p:spPr>
          <a:xfrm>
            <a:off x="142095" y="5916034"/>
            <a:ext cx="3875438" cy="861774"/>
          </a:xfrm>
          <a:prstGeom prst="rect">
            <a:avLst/>
          </a:prstGeom>
          <a:noFill/>
        </p:spPr>
        <p:txBody>
          <a:bodyPr wrap="square" rtlCol="0">
            <a:spAutoFit/>
          </a:bodyPr>
          <a:lstStyle/>
          <a:p>
            <a:r>
              <a:rPr kumimoji="1" lang="ja-JP" altLang="en-US" sz="1000" dirty="0">
                <a:latin typeface="+mn-ea"/>
              </a:rPr>
              <a:t>□　会社との協業・実情をベースにする（右図</a:t>
            </a:r>
            <a:r>
              <a:rPr kumimoji="1" lang="en-US" altLang="ja-JP" sz="1000" dirty="0">
                <a:latin typeface="+mn-ea"/>
              </a:rPr>
              <a:t>※</a:t>
            </a:r>
            <a:r>
              <a:rPr kumimoji="1" lang="ja-JP" altLang="en-US" sz="1000" dirty="0">
                <a:latin typeface="+mn-ea"/>
              </a:rPr>
              <a:t>１）</a:t>
            </a:r>
            <a:endParaRPr kumimoji="1" lang="en-US" altLang="ja-JP" sz="1000" dirty="0">
              <a:latin typeface="+mn-ea"/>
            </a:endParaRPr>
          </a:p>
          <a:p>
            <a:r>
              <a:rPr kumimoji="1" lang="ja-JP" altLang="en-US" sz="1000" dirty="0">
                <a:latin typeface="+mn-ea"/>
              </a:rPr>
              <a:t>□　返済から逆算した、結論ありきの計画策定は避ける</a:t>
            </a:r>
            <a:endParaRPr kumimoji="1" lang="en-US" altLang="ja-JP" sz="1000" dirty="0">
              <a:latin typeface="+mn-ea"/>
            </a:endParaRPr>
          </a:p>
          <a:p>
            <a:r>
              <a:rPr kumimoji="1" lang="ja-JP" altLang="en-US" sz="1000" dirty="0">
                <a:latin typeface="+mn-ea"/>
              </a:rPr>
              <a:t>　　（右図</a:t>
            </a:r>
            <a:r>
              <a:rPr kumimoji="1" lang="en-US" altLang="ja-JP" sz="1000" dirty="0">
                <a:latin typeface="+mn-ea"/>
              </a:rPr>
              <a:t>※</a:t>
            </a:r>
            <a:r>
              <a:rPr kumimoji="1" lang="ja-JP" altLang="en-US" sz="1000" dirty="0">
                <a:latin typeface="+mn-ea"/>
              </a:rPr>
              <a:t>２ 実情を踏まえ組み上げた計画による返済）</a:t>
            </a:r>
            <a:endParaRPr kumimoji="1" lang="en-US" altLang="ja-JP" sz="1000" dirty="0">
              <a:latin typeface="+mn-ea"/>
            </a:endParaRPr>
          </a:p>
          <a:p>
            <a:r>
              <a:rPr kumimoji="1" lang="ja-JP" altLang="en-US" sz="1000" dirty="0">
                <a:latin typeface="+mn-ea"/>
              </a:rPr>
              <a:t>□　代表者が十分に理解し、自分で金融機関に説明ができる分量</a:t>
            </a:r>
            <a:endParaRPr kumimoji="1" lang="en-US" altLang="ja-JP" sz="1000" dirty="0">
              <a:latin typeface="+mn-ea"/>
            </a:endParaRPr>
          </a:p>
          <a:p>
            <a:r>
              <a:rPr kumimoji="1" lang="ja-JP" altLang="en-US" sz="1000" dirty="0">
                <a:latin typeface="+mn-ea"/>
              </a:rPr>
              <a:t>　　や構成に留意する（右図</a:t>
            </a:r>
            <a:r>
              <a:rPr kumimoji="1" lang="en-US" altLang="ja-JP" sz="1000" dirty="0">
                <a:latin typeface="+mn-ea"/>
              </a:rPr>
              <a:t>※</a:t>
            </a:r>
            <a:r>
              <a:rPr kumimoji="1" lang="ja-JP" altLang="en-US" sz="1000" dirty="0">
                <a:latin typeface="+mn-ea"/>
              </a:rPr>
              <a:t>３）</a:t>
            </a:r>
            <a:endParaRPr kumimoji="1" lang="en-US" altLang="ja-JP" sz="1000" dirty="0">
              <a:latin typeface="+mn-ea"/>
            </a:endParaRPr>
          </a:p>
        </p:txBody>
      </p:sp>
      <p:sp>
        <p:nvSpPr>
          <p:cNvPr id="139" name="テキスト ボックス 138">
            <a:extLst>
              <a:ext uri="{FF2B5EF4-FFF2-40B4-BE49-F238E27FC236}">
                <a16:creationId xmlns:a16="http://schemas.microsoft.com/office/drawing/2014/main" id="{D2A5FD0D-408B-8BE8-5C6C-9C1126EBE352}"/>
              </a:ext>
            </a:extLst>
          </p:cNvPr>
          <p:cNvSpPr txBox="1"/>
          <p:nvPr/>
        </p:nvSpPr>
        <p:spPr>
          <a:xfrm>
            <a:off x="8418292" y="3239144"/>
            <a:ext cx="557305" cy="369332"/>
          </a:xfrm>
          <a:prstGeom prst="rect">
            <a:avLst/>
          </a:prstGeom>
          <a:noFill/>
        </p:spPr>
        <p:txBody>
          <a:bodyPr wrap="square" rtlCol="0">
            <a:spAutoFit/>
          </a:bodyPr>
          <a:lstStyle/>
          <a:p>
            <a:r>
              <a:rPr kumimoji="1" lang="en-US" altLang="ja-JP" b="1" dirty="0">
                <a:latin typeface="+mn-ea"/>
              </a:rPr>
              <a:t>※3</a:t>
            </a:r>
            <a:endParaRPr kumimoji="1" lang="ja-JP" altLang="en-US" b="1" dirty="0">
              <a:latin typeface="+mn-ea"/>
            </a:endParaRPr>
          </a:p>
        </p:txBody>
      </p:sp>
      <p:cxnSp>
        <p:nvCxnSpPr>
          <p:cNvPr id="45" name="コネクタ: カギ線 44">
            <a:extLst>
              <a:ext uri="{FF2B5EF4-FFF2-40B4-BE49-F238E27FC236}">
                <a16:creationId xmlns:a16="http://schemas.microsoft.com/office/drawing/2014/main" id="{D550F591-01B4-3930-BFBA-6FE5F98C0092}"/>
              </a:ext>
            </a:extLst>
          </p:cNvPr>
          <p:cNvCxnSpPr>
            <a:cxnSpLocks/>
            <a:stCxn id="10" idx="1"/>
          </p:cNvCxnSpPr>
          <p:nvPr/>
        </p:nvCxnSpPr>
        <p:spPr>
          <a:xfrm rot="10800000" flipV="1">
            <a:off x="6432979" y="3839918"/>
            <a:ext cx="647282" cy="1579784"/>
          </a:xfrm>
          <a:prstGeom prst="bentConnector2">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3" name="スライド番号プレースホルダー 4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62</a:t>
            </a:fld>
            <a:endParaRPr kumimoji="1" lang="ja-JP" altLang="en-US"/>
          </a:p>
        </p:txBody>
      </p:sp>
      <p:cxnSp>
        <p:nvCxnSpPr>
          <p:cNvPr id="74" name="直線コネクタ 73">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329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B260121-FFE9-745D-BCFE-356894F1E836}"/>
              </a:ext>
            </a:extLst>
          </p:cNvPr>
          <p:cNvSpPr txBox="1"/>
          <p:nvPr/>
        </p:nvSpPr>
        <p:spPr>
          <a:xfrm>
            <a:off x="6313005" y="5860648"/>
            <a:ext cx="3286125" cy="246221"/>
          </a:xfrm>
          <a:prstGeom prst="rect">
            <a:avLst/>
          </a:prstGeom>
          <a:noFill/>
        </p:spPr>
        <p:txBody>
          <a:bodyPr wrap="square" rtlCol="0">
            <a:spAutoFit/>
          </a:bodyPr>
          <a:lstStyle/>
          <a:p>
            <a:pPr algn="ctr"/>
            <a:r>
              <a:rPr kumimoji="1" lang="ja-JP" altLang="en-US" sz="1000"/>
              <a:t>～　“</a:t>
            </a:r>
            <a:r>
              <a:rPr kumimoji="1" lang="ja-JP" altLang="en-US" sz="1000" dirty="0"/>
              <a:t>余力</a:t>
            </a:r>
            <a:r>
              <a:rPr kumimoji="1" lang="en-US" altLang="ja-JP" sz="1000" dirty="0">
                <a:latin typeface="游ゴシック" panose="020B0400000000000000" pitchFamily="50" charset="-128"/>
                <a:ea typeface="游ゴシック" panose="020B0400000000000000" pitchFamily="50" charset="-128"/>
              </a:rPr>
              <a:t>CF</a:t>
            </a:r>
            <a:r>
              <a:rPr kumimoji="1" lang="ja-JP" altLang="en-US" sz="1000" dirty="0">
                <a:latin typeface="游ゴシック" panose="020B0400000000000000" pitchFamily="50" charset="-128"/>
                <a:ea typeface="游ゴシック" panose="020B0400000000000000" pitchFamily="50" charset="-128"/>
              </a:rPr>
              <a:t>”</a:t>
            </a:r>
            <a:r>
              <a:rPr kumimoji="1" lang="ja-JP" altLang="en-US" sz="1000" dirty="0"/>
              <a:t>と実質返済原資</a:t>
            </a:r>
            <a:r>
              <a:rPr kumimoji="1" lang="ja-JP" altLang="en-US" sz="1000"/>
              <a:t>の関係　～</a:t>
            </a:r>
            <a:endParaRPr kumimoji="1" lang="ja-JP" altLang="en-US" sz="1000" dirty="0"/>
          </a:p>
        </p:txBody>
      </p:sp>
      <p:cxnSp>
        <p:nvCxnSpPr>
          <p:cNvPr id="16" name="直線コネクタ 15">
            <a:extLst>
              <a:ext uri="{FF2B5EF4-FFF2-40B4-BE49-F238E27FC236}">
                <a16:creationId xmlns:a16="http://schemas.microsoft.com/office/drawing/2014/main" id="{6D7DF731-6338-C029-5112-5458EDFBF483}"/>
              </a:ext>
            </a:extLst>
          </p:cNvPr>
          <p:cNvCxnSpPr/>
          <p:nvPr/>
        </p:nvCxnSpPr>
        <p:spPr>
          <a:xfrm>
            <a:off x="204896" y="5837886"/>
            <a:ext cx="967616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C68463AE-454F-3C9E-722A-431BACECDC80}"/>
              </a:ext>
            </a:extLst>
          </p:cNvPr>
          <p:cNvGrpSpPr/>
          <p:nvPr/>
        </p:nvGrpSpPr>
        <p:grpSpPr>
          <a:xfrm>
            <a:off x="91443" y="2142936"/>
            <a:ext cx="1490663" cy="811736"/>
            <a:chOff x="255734" y="2458514"/>
            <a:chExt cx="1490663" cy="811736"/>
          </a:xfrm>
        </p:grpSpPr>
        <p:sp>
          <p:nvSpPr>
            <p:cNvPr id="87" name="四角形: 角を丸くする 86">
              <a:extLst>
                <a:ext uri="{FF2B5EF4-FFF2-40B4-BE49-F238E27FC236}">
                  <a16:creationId xmlns:a16="http://schemas.microsoft.com/office/drawing/2014/main" id="{3507DCEB-0FC6-AD07-5551-787031BE26F5}"/>
                </a:ext>
              </a:extLst>
            </p:cNvPr>
            <p:cNvSpPr/>
            <p:nvPr/>
          </p:nvSpPr>
          <p:spPr>
            <a:xfrm>
              <a:off x="396518" y="2458514"/>
              <a:ext cx="1209094" cy="791092"/>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nvGrpSpPr>
            <p:cNvPr id="98" name="グループ化 97">
              <a:extLst>
                <a:ext uri="{FF2B5EF4-FFF2-40B4-BE49-F238E27FC236}">
                  <a16:creationId xmlns:a16="http://schemas.microsoft.com/office/drawing/2014/main" id="{B7B2B050-C0FC-C3F8-52F9-BB4992AAFEC2}"/>
                </a:ext>
              </a:extLst>
            </p:cNvPr>
            <p:cNvGrpSpPr/>
            <p:nvPr/>
          </p:nvGrpSpPr>
          <p:grpSpPr>
            <a:xfrm>
              <a:off x="255734" y="2492797"/>
              <a:ext cx="1490663" cy="777453"/>
              <a:chOff x="255734" y="2492797"/>
              <a:chExt cx="1490663" cy="777453"/>
            </a:xfrm>
          </p:grpSpPr>
          <p:sp>
            <p:nvSpPr>
              <p:cNvPr id="86" name="テキスト ボックス 85">
                <a:extLst>
                  <a:ext uri="{FF2B5EF4-FFF2-40B4-BE49-F238E27FC236}">
                    <a16:creationId xmlns:a16="http://schemas.microsoft.com/office/drawing/2014/main" id="{E2244EC2-E058-895A-7F09-FA52AB1CE213}"/>
                  </a:ext>
                </a:extLst>
              </p:cNvPr>
              <p:cNvSpPr txBox="1"/>
              <p:nvPr/>
            </p:nvSpPr>
            <p:spPr>
              <a:xfrm>
                <a:off x="370022" y="2623918"/>
                <a:ext cx="1300189" cy="646332"/>
              </a:xfrm>
              <a:prstGeom prst="rect">
                <a:avLst/>
              </a:prstGeom>
              <a:noFill/>
            </p:spPr>
            <p:txBody>
              <a:bodyPr wrap="square" rtlCol="0">
                <a:spAutoFit/>
              </a:bodyPr>
              <a:lstStyle/>
              <a:p>
                <a:pPr algn="ctr"/>
                <a:r>
                  <a:rPr kumimoji="1" lang="ja-JP" altLang="en-US" sz="3600" b="1" dirty="0">
                    <a:latin typeface="+mn-ea"/>
                  </a:rPr>
                  <a:t>聴く</a:t>
                </a:r>
              </a:p>
            </p:txBody>
          </p:sp>
          <p:sp>
            <p:nvSpPr>
              <p:cNvPr id="89" name="テキスト ボックス 88">
                <a:extLst>
                  <a:ext uri="{FF2B5EF4-FFF2-40B4-BE49-F238E27FC236}">
                    <a16:creationId xmlns:a16="http://schemas.microsoft.com/office/drawing/2014/main" id="{FC2CA817-90F6-F09C-44F6-AF513B8AC054}"/>
                  </a:ext>
                </a:extLst>
              </p:cNvPr>
              <p:cNvSpPr txBox="1"/>
              <p:nvPr/>
            </p:nvSpPr>
            <p:spPr>
              <a:xfrm>
                <a:off x="255734" y="2492797"/>
                <a:ext cx="1490663" cy="253916"/>
              </a:xfrm>
              <a:prstGeom prst="rect">
                <a:avLst/>
              </a:prstGeom>
              <a:noFill/>
            </p:spPr>
            <p:txBody>
              <a:bodyPr wrap="square" rtlCol="0">
                <a:spAutoFit/>
              </a:bodyPr>
              <a:lstStyle/>
              <a:p>
                <a:pPr algn="ctr"/>
                <a:r>
                  <a:rPr kumimoji="1" lang="ja-JP" altLang="en-US" sz="1050" b="1" dirty="0">
                    <a:latin typeface="+mn-ea"/>
                  </a:rPr>
                  <a:t>キーマンや現場に</a:t>
                </a:r>
              </a:p>
            </p:txBody>
          </p:sp>
        </p:grpSp>
      </p:grpSp>
      <p:grpSp>
        <p:nvGrpSpPr>
          <p:cNvPr id="100" name="グループ化 99">
            <a:extLst>
              <a:ext uri="{FF2B5EF4-FFF2-40B4-BE49-F238E27FC236}">
                <a16:creationId xmlns:a16="http://schemas.microsoft.com/office/drawing/2014/main" id="{99D5BCEA-65D4-9283-8850-766AE21B6DD5}"/>
              </a:ext>
            </a:extLst>
          </p:cNvPr>
          <p:cNvGrpSpPr/>
          <p:nvPr/>
        </p:nvGrpSpPr>
        <p:grpSpPr>
          <a:xfrm>
            <a:off x="91443" y="3093444"/>
            <a:ext cx="1490663" cy="816353"/>
            <a:chOff x="246209" y="3414852"/>
            <a:chExt cx="1490663" cy="816353"/>
          </a:xfrm>
        </p:grpSpPr>
        <p:sp>
          <p:nvSpPr>
            <p:cNvPr id="90" name="四角形: 角を丸くする 89">
              <a:extLst>
                <a:ext uri="{FF2B5EF4-FFF2-40B4-BE49-F238E27FC236}">
                  <a16:creationId xmlns:a16="http://schemas.microsoft.com/office/drawing/2014/main" id="{1309A506-F8D7-6864-C057-5EA83290DC2C}"/>
                </a:ext>
              </a:extLst>
            </p:cNvPr>
            <p:cNvSpPr/>
            <p:nvPr/>
          </p:nvSpPr>
          <p:spPr>
            <a:xfrm>
              <a:off x="391136" y="3414852"/>
              <a:ext cx="1209094" cy="791091"/>
            </a:xfrm>
            <a:prstGeom prst="roundRect">
              <a:avLst>
                <a:gd name="adj" fmla="val 4902"/>
              </a:avLst>
            </a:prstGeom>
            <a:solidFill>
              <a:schemeClr val="accent4">
                <a:lumMod val="60000"/>
                <a:lumOff val="40000"/>
                <a:alpha val="10000"/>
              </a:scheme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91" name="テキスト ボックス 90">
              <a:extLst>
                <a:ext uri="{FF2B5EF4-FFF2-40B4-BE49-F238E27FC236}">
                  <a16:creationId xmlns:a16="http://schemas.microsoft.com/office/drawing/2014/main" id="{E4E3EED4-0246-9481-7788-5234FA0979E3}"/>
                </a:ext>
              </a:extLst>
            </p:cNvPr>
            <p:cNvSpPr txBox="1"/>
            <p:nvPr/>
          </p:nvSpPr>
          <p:spPr>
            <a:xfrm>
              <a:off x="333166" y="3584873"/>
              <a:ext cx="1300189" cy="646332"/>
            </a:xfrm>
            <a:prstGeom prst="rect">
              <a:avLst/>
            </a:prstGeom>
            <a:noFill/>
          </p:spPr>
          <p:txBody>
            <a:bodyPr wrap="square" rtlCol="0">
              <a:spAutoFit/>
            </a:bodyPr>
            <a:lstStyle/>
            <a:p>
              <a:pPr algn="ctr"/>
              <a:r>
                <a:rPr kumimoji="1" lang="ja-JP" altLang="en-US" sz="3600" b="1" dirty="0">
                  <a:latin typeface="+mn-ea"/>
                </a:rPr>
                <a:t>試算</a:t>
              </a:r>
            </a:p>
          </p:txBody>
        </p:sp>
        <p:sp>
          <p:nvSpPr>
            <p:cNvPr id="92" name="テキスト ボックス 91">
              <a:extLst>
                <a:ext uri="{FF2B5EF4-FFF2-40B4-BE49-F238E27FC236}">
                  <a16:creationId xmlns:a16="http://schemas.microsoft.com/office/drawing/2014/main" id="{9109599A-A7CC-645F-4272-C188E66CD0A1}"/>
                </a:ext>
              </a:extLst>
            </p:cNvPr>
            <p:cNvSpPr txBox="1"/>
            <p:nvPr/>
          </p:nvSpPr>
          <p:spPr>
            <a:xfrm>
              <a:off x="246209" y="3453025"/>
              <a:ext cx="1490663" cy="253916"/>
            </a:xfrm>
            <a:prstGeom prst="rect">
              <a:avLst/>
            </a:prstGeom>
            <a:noFill/>
          </p:spPr>
          <p:txBody>
            <a:bodyPr wrap="square" rtlCol="0">
              <a:spAutoFit/>
            </a:bodyPr>
            <a:lstStyle/>
            <a:p>
              <a:pPr algn="ctr"/>
              <a:r>
                <a:rPr kumimoji="1" lang="ja-JP" altLang="en-US" sz="1050" b="1" dirty="0">
                  <a:latin typeface="+mn-ea"/>
                </a:rPr>
                <a:t>聴いた内容で</a:t>
              </a:r>
            </a:p>
          </p:txBody>
        </p:sp>
      </p:grpSp>
      <p:grpSp>
        <p:nvGrpSpPr>
          <p:cNvPr id="102" name="グループ化 101">
            <a:extLst>
              <a:ext uri="{FF2B5EF4-FFF2-40B4-BE49-F238E27FC236}">
                <a16:creationId xmlns:a16="http://schemas.microsoft.com/office/drawing/2014/main" id="{BE85107F-D168-4BB3-70F2-4DF6E62BFB4D}"/>
              </a:ext>
            </a:extLst>
          </p:cNvPr>
          <p:cNvGrpSpPr/>
          <p:nvPr/>
        </p:nvGrpSpPr>
        <p:grpSpPr>
          <a:xfrm>
            <a:off x="91443" y="4048569"/>
            <a:ext cx="1490663" cy="791092"/>
            <a:chOff x="255734" y="4305293"/>
            <a:chExt cx="1490663" cy="791092"/>
          </a:xfrm>
        </p:grpSpPr>
        <p:grpSp>
          <p:nvGrpSpPr>
            <p:cNvPr id="101" name="グループ化 100">
              <a:extLst>
                <a:ext uri="{FF2B5EF4-FFF2-40B4-BE49-F238E27FC236}">
                  <a16:creationId xmlns:a16="http://schemas.microsoft.com/office/drawing/2014/main" id="{35AF4898-6352-6E70-40A0-F83EF3A9703B}"/>
                </a:ext>
              </a:extLst>
            </p:cNvPr>
            <p:cNvGrpSpPr/>
            <p:nvPr/>
          </p:nvGrpSpPr>
          <p:grpSpPr>
            <a:xfrm>
              <a:off x="255734" y="4329747"/>
              <a:ext cx="1490663" cy="763323"/>
              <a:chOff x="255734" y="4329747"/>
              <a:chExt cx="1490663" cy="763323"/>
            </a:xfrm>
          </p:grpSpPr>
          <p:sp>
            <p:nvSpPr>
              <p:cNvPr id="94" name="テキスト ボックス 93">
                <a:extLst>
                  <a:ext uri="{FF2B5EF4-FFF2-40B4-BE49-F238E27FC236}">
                    <a16:creationId xmlns:a16="http://schemas.microsoft.com/office/drawing/2014/main" id="{D4347352-1FAF-4E96-369B-BC51F583EB27}"/>
                  </a:ext>
                </a:extLst>
              </p:cNvPr>
              <p:cNvSpPr txBox="1"/>
              <p:nvPr/>
            </p:nvSpPr>
            <p:spPr>
              <a:xfrm>
                <a:off x="350138" y="4446739"/>
                <a:ext cx="1300189" cy="646331"/>
              </a:xfrm>
              <a:prstGeom prst="rect">
                <a:avLst/>
              </a:prstGeom>
              <a:noFill/>
            </p:spPr>
            <p:txBody>
              <a:bodyPr wrap="square" rtlCol="0">
                <a:spAutoFit/>
              </a:bodyPr>
              <a:lstStyle/>
              <a:p>
                <a:pPr algn="ctr"/>
                <a:r>
                  <a:rPr kumimoji="1" lang="ja-JP" altLang="en-US" sz="3600" b="1" dirty="0">
                    <a:latin typeface="+mn-ea"/>
                  </a:rPr>
                  <a:t>検討</a:t>
                </a:r>
              </a:p>
            </p:txBody>
          </p:sp>
          <p:sp>
            <p:nvSpPr>
              <p:cNvPr id="95" name="テキスト ボックス 94">
                <a:extLst>
                  <a:ext uri="{FF2B5EF4-FFF2-40B4-BE49-F238E27FC236}">
                    <a16:creationId xmlns:a16="http://schemas.microsoft.com/office/drawing/2014/main" id="{1515DFC5-F35A-56DA-E5B5-83F8B3101652}"/>
                  </a:ext>
                </a:extLst>
              </p:cNvPr>
              <p:cNvSpPr txBox="1"/>
              <p:nvPr/>
            </p:nvSpPr>
            <p:spPr>
              <a:xfrm>
                <a:off x="255734" y="4329747"/>
                <a:ext cx="1490663" cy="253916"/>
              </a:xfrm>
              <a:prstGeom prst="rect">
                <a:avLst/>
              </a:prstGeom>
              <a:noFill/>
            </p:spPr>
            <p:txBody>
              <a:bodyPr wrap="square" rtlCol="0">
                <a:spAutoFit/>
              </a:bodyPr>
              <a:lstStyle/>
              <a:p>
                <a:pPr algn="ctr"/>
                <a:r>
                  <a:rPr kumimoji="1" lang="ja-JP" altLang="en-US" sz="1050" b="1" dirty="0">
                    <a:latin typeface="+mn-ea"/>
                  </a:rPr>
                  <a:t>過不足を</a:t>
                </a:r>
              </a:p>
            </p:txBody>
          </p:sp>
        </p:grpSp>
        <p:sp>
          <p:nvSpPr>
            <p:cNvPr id="93" name="四角形: 角を丸くする 92">
              <a:extLst>
                <a:ext uri="{FF2B5EF4-FFF2-40B4-BE49-F238E27FC236}">
                  <a16:creationId xmlns:a16="http://schemas.microsoft.com/office/drawing/2014/main" id="{50ECB72C-D8AE-6F05-757F-CDFB1D56C095}"/>
                </a:ext>
              </a:extLst>
            </p:cNvPr>
            <p:cNvSpPr/>
            <p:nvPr/>
          </p:nvSpPr>
          <p:spPr>
            <a:xfrm>
              <a:off x="388237" y="4305293"/>
              <a:ext cx="1209094" cy="791092"/>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grpSp>
      <p:grpSp>
        <p:nvGrpSpPr>
          <p:cNvPr id="104" name="グループ化 103">
            <a:extLst>
              <a:ext uri="{FF2B5EF4-FFF2-40B4-BE49-F238E27FC236}">
                <a16:creationId xmlns:a16="http://schemas.microsoft.com/office/drawing/2014/main" id="{C6076921-1229-C23A-8CD0-7C6201FA3D11}"/>
              </a:ext>
            </a:extLst>
          </p:cNvPr>
          <p:cNvGrpSpPr/>
          <p:nvPr/>
        </p:nvGrpSpPr>
        <p:grpSpPr>
          <a:xfrm>
            <a:off x="91443" y="4978433"/>
            <a:ext cx="1490663" cy="791091"/>
            <a:chOff x="246209" y="3414852"/>
            <a:chExt cx="1490663" cy="791091"/>
          </a:xfrm>
        </p:grpSpPr>
        <p:sp>
          <p:nvSpPr>
            <p:cNvPr id="105" name="四角形: 角を丸くする 104">
              <a:extLst>
                <a:ext uri="{FF2B5EF4-FFF2-40B4-BE49-F238E27FC236}">
                  <a16:creationId xmlns:a16="http://schemas.microsoft.com/office/drawing/2014/main" id="{08431267-E3B7-8A08-A214-B40779F1F318}"/>
                </a:ext>
              </a:extLst>
            </p:cNvPr>
            <p:cNvSpPr/>
            <p:nvPr/>
          </p:nvSpPr>
          <p:spPr>
            <a:xfrm>
              <a:off x="391136" y="3414852"/>
              <a:ext cx="1209094" cy="791091"/>
            </a:xfrm>
            <a:prstGeom prst="roundRect">
              <a:avLst>
                <a:gd name="adj" fmla="val 4902"/>
              </a:avLst>
            </a:prstGeom>
            <a:solidFill>
              <a:schemeClr val="accent4">
                <a:lumMod val="60000"/>
                <a:lumOff val="40000"/>
                <a:alpha val="10000"/>
              </a:scheme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106" name="テキスト ボックス 105">
              <a:extLst>
                <a:ext uri="{FF2B5EF4-FFF2-40B4-BE49-F238E27FC236}">
                  <a16:creationId xmlns:a16="http://schemas.microsoft.com/office/drawing/2014/main" id="{67481B80-89E9-DFB1-2DE1-32E0EA493B9E}"/>
                </a:ext>
              </a:extLst>
            </p:cNvPr>
            <p:cNvSpPr txBox="1"/>
            <p:nvPr/>
          </p:nvSpPr>
          <p:spPr>
            <a:xfrm>
              <a:off x="361741" y="3642023"/>
              <a:ext cx="1300189" cy="523220"/>
            </a:xfrm>
            <a:prstGeom prst="rect">
              <a:avLst/>
            </a:prstGeom>
            <a:noFill/>
          </p:spPr>
          <p:txBody>
            <a:bodyPr wrap="square" rtlCol="0">
              <a:spAutoFit/>
            </a:bodyPr>
            <a:lstStyle/>
            <a:p>
              <a:pPr algn="ctr"/>
              <a:r>
                <a:rPr kumimoji="1" lang="ja-JP" altLang="en-US" sz="2800" b="1" dirty="0">
                  <a:latin typeface="+mn-ea"/>
                </a:rPr>
                <a:t>組上げ</a:t>
              </a:r>
            </a:p>
          </p:txBody>
        </p:sp>
        <p:sp>
          <p:nvSpPr>
            <p:cNvPr id="107" name="テキスト ボックス 106">
              <a:extLst>
                <a:ext uri="{FF2B5EF4-FFF2-40B4-BE49-F238E27FC236}">
                  <a16:creationId xmlns:a16="http://schemas.microsoft.com/office/drawing/2014/main" id="{4B1A33E1-6214-4A2D-6283-AB255EE24983}"/>
                </a:ext>
              </a:extLst>
            </p:cNvPr>
            <p:cNvSpPr txBox="1"/>
            <p:nvPr/>
          </p:nvSpPr>
          <p:spPr>
            <a:xfrm>
              <a:off x="246209" y="3453025"/>
              <a:ext cx="1490663" cy="253916"/>
            </a:xfrm>
            <a:prstGeom prst="rect">
              <a:avLst/>
            </a:prstGeom>
            <a:noFill/>
          </p:spPr>
          <p:txBody>
            <a:bodyPr wrap="square" rtlCol="0">
              <a:spAutoFit/>
            </a:bodyPr>
            <a:lstStyle/>
            <a:p>
              <a:pPr algn="ctr"/>
              <a:r>
                <a:rPr kumimoji="1" lang="ja-JP" altLang="en-US" sz="1050" b="1" dirty="0">
                  <a:latin typeface="+mn-ea"/>
                </a:rPr>
                <a:t>計画書の</a:t>
              </a:r>
            </a:p>
          </p:txBody>
        </p:sp>
      </p:grpSp>
      <p:grpSp>
        <p:nvGrpSpPr>
          <p:cNvPr id="111" name="グループ化 110">
            <a:extLst>
              <a:ext uri="{FF2B5EF4-FFF2-40B4-BE49-F238E27FC236}">
                <a16:creationId xmlns:a16="http://schemas.microsoft.com/office/drawing/2014/main" id="{7417A8B9-8283-62CC-C0A7-5A38026A2E0C}"/>
              </a:ext>
            </a:extLst>
          </p:cNvPr>
          <p:cNvGrpSpPr/>
          <p:nvPr/>
        </p:nvGrpSpPr>
        <p:grpSpPr>
          <a:xfrm>
            <a:off x="91443" y="5927347"/>
            <a:ext cx="1490663" cy="806827"/>
            <a:chOff x="2561000" y="4134743"/>
            <a:chExt cx="1490663" cy="806827"/>
          </a:xfrm>
        </p:grpSpPr>
        <p:sp>
          <p:nvSpPr>
            <p:cNvPr id="108" name="四角形: 角を丸くする 107">
              <a:extLst>
                <a:ext uri="{FF2B5EF4-FFF2-40B4-BE49-F238E27FC236}">
                  <a16:creationId xmlns:a16="http://schemas.microsoft.com/office/drawing/2014/main" id="{CE4571EB-D18B-A9F5-B521-B54F5C752BF4}"/>
                </a:ext>
              </a:extLst>
            </p:cNvPr>
            <p:cNvSpPr/>
            <p:nvPr/>
          </p:nvSpPr>
          <p:spPr>
            <a:xfrm>
              <a:off x="2705926" y="4134743"/>
              <a:ext cx="1209094" cy="791091"/>
            </a:xfrm>
            <a:prstGeom prst="roundRect">
              <a:avLst>
                <a:gd name="adj" fmla="val 4902"/>
              </a:avLst>
            </a:prstGeom>
            <a:solidFill>
              <a:srgbClr val="92D050">
                <a:alpha val="10000"/>
              </a:srgbClr>
            </a:solid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109" name="テキスト ボックス 108">
              <a:extLst>
                <a:ext uri="{FF2B5EF4-FFF2-40B4-BE49-F238E27FC236}">
                  <a16:creationId xmlns:a16="http://schemas.microsoft.com/office/drawing/2014/main" id="{09EB4E09-5FE0-C5E9-4B63-63DA56284F67}"/>
                </a:ext>
              </a:extLst>
            </p:cNvPr>
            <p:cNvSpPr txBox="1"/>
            <p:nvPr/>
          </p:nvSpPr>
          <p:spPr>
            <a:xfrm>
              <a:off x="2659545" y="4295239"/>
              <a:ext cx="1300189" cy="646331"/>
            </a:xfrm>
            <a:prstGeom prst="rect">
              <a:avLst/>
            </a:prstGeom>
            <a:noFill/>
          </p:spPr>
          <p:txBody>
            <a:bodyPr wrap="square" rtlCol="0">
              <a:spAutoFit/>
            </a:bodyPr>
            <a:lstStyle/>
            <a:p>
              <a:pPr algn="ctr"/>
              <a:r>
                <a:rPr kumimoji="1" lang="ja-JP" altLang="en-US" sz="3600" b="1" dirty="0">
                  <a:latin typeface="+mn-ea"/>
                </a:rPr>
                <a:t>把握</a:t>
              </a:r>
            </a:p>
          </p:txBody>
        </p:sp>
        <p:sp>
          <p:nvSpPr>
            <p:cNvPr id="110" name="テキスト ボックス 109">
              <a:extLst>
                <a:ext uri="{FF2B5EF4-FFF2-40B4-BE49-F238E27FC236}">
                  <a16:creationId xmlns:a16="http://schemas.microsoft.com/office/drawing/2014/main" id="{754FFBBB-2397-24A1-B5A6-F1C167246787}"/>
                </a:ext>
              </a:extLst>
            </p:cNvPr>
            <p:cNvSpPr txBox="1"/>
            <p:nvPr/>
          </p:nvSpPr>
          <p:spPr>
            <a:xfrm>
              <a:off x="2561000" y="4172297"/>
              <a:ext cx="1490663" cy="253916"/>
            </a:xfrm>
            <a:prstGeom prst="rect">
              <a:avLst/>
            </a:prstGeom>
            <a:noFill/>
          </p:spPr>
          <p:txBody>
            <a:bodyPr wrap="square" rtlCol="0">
              <a:spAutoFit/>
            </a:bodyPr>
            <a:lstStyle/>
            <a:p>
              <a:pPr algn="ctr"/>
              <a:r>
                <a:rPr kumimoji="1" lang="ja-JP" altLang="en-US" sz="1050" b="1" dirty="0">
                  <a:latin typeface="+mn-ea"/>
                </a:rPr>
                <a:t>返済の実力を</a:t>
              </a:r>
            </a:p>
          </p:txBody>
        </p:sp>
      </p:grpSp>
      <p:grpSp>
        <p:nvGrpSpPr>
          <p:cNvPr id="113" name="グループ化 112">
            <a:extLst>
              <a:ext uri="{FF2B5EF4-FFF2-40B4-BE49-F238E27FC236}">
                <a16:creationId xmlns:a16="http://schemas.microsoft.com/office/drawing/2014/main" id="{73FC2B5C-7517-0371-E98D-D3CE913EBE35}"/>
              </a:ext>
            </a:extLst>
          </p:cNvPr>
          <p:cNvGrpSpPr/>
          <p:nvPr/>
        </p:nvGrpSpPr>
        <p:grpSpPr>
          <a:xfrm>
            <a:off x="91443" y="1192429"/>
            <a:ext cx="1490663" cy="811735"/>
            <a:chOff x="255734" y="2458514"/>
            <a:chExt cx="1490663" cy="811735"/>
          </a:xfrm>
        </p:grpSpPr>
        <p:sp>
          <p:nvSpPr>
            <p:cNvPr id="114" name="四角形: 角を丸くする 113">
              <a:extLst>
                <a:ext uri="{FF2B5EF4-FFF2-40B4-BE49-F238E27FC236}">
                  <a16:creationId xmlns:a16="http://schemas.microsoft.com/office/drawing/2014/main" id="{A45E40D7-2EFA-88FF-94BF-C3B27AA60CFB}"/>
                </a:ext>
              </a:extLst>
            </p:cNvPr>
            <p:cNvSpPr/>
            <p:nvPr/>
          </p:nvSpPr>
          <p:spPr>
            <a:xfrm>
              <a:off x="396518" y="2458514"/>
              <a:ext cx="1209094" cy="791092"/>
            </a:xfrm>
            <a:prstGeom prst="roundRect">
              <a:avLst>
                <a:gd name="adj" fmla="val 4902"/>
              </a:avLst>
            </a:prstGeom>
            <a:solidFill>
              <a:schemeClr val="accent5">
                <a:lumMod val="75000"/>
                <a:alpha val="10000"/>
              </a:schemeClr>
            </a:solid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grpSp>
          <p:nvGrpSpPr>
            <p:cNvPr id="115" name="グループ化 114">
              <a:extLst>
                <a:ext uri="{FF2B5EF4-FFF2-40B4-BE49-F238E27FC236}">
                  <a16:creationId xmlns:a16="http://schemas.microsoft.com/office/drawing/2014/main" id="{298638CE-887D-92B1-DFF4-09BA331CC104}"/>
                </a:ext>
              </a:extLst>
            </p:cNvPr>
            <p:cNvGrpSpPr/>
            <p:nvPr/>
          </p:nvGrpSpPr>
          <p:grpSpPr>
            <a:xfrm>
              <a:off x="255734" y="2492797"/>
              <a:ext cx="1490663" cy="777452"/>
              <a:chOff x="255734" y="2492797"/>
              <a:chExt cx="1490663" cy="777452"/>
            </a:xfrm>
          </p:grpSpPr>
          <p:sp>
            <p:nvSpPr>
              <p:cNvPr id="116" name="テキスト ボックス 115">
                <a:extLst>
                  <a:ext uri="{FF2B5EF4-FFF2-40B4-BE49-F238E27FC236}">
                    <a16:creationId xmlns:a16="http://schemas.microsoft.com/office/drawing/2014/main" id="{73C7F42F-5DEF-AFBE-BFC5-E86F6799D90F}"/>
                  </a:ext>
                </a:extLst>
              </p:cNvPr>
              <p:cNvSpPr txBox="1"/>
              <p:nvPr/>
            </p:nvSpPr>
            <p:spPr>
              <a:xfrm>
                <a:off x="370022" y="2623918"/>
                <a:ext cx="1300189" cy="646331"/>
              </a:xfrm>
              <a:prstGeom prst="rect">
                <a:avLst/>
              </a:prstGeom>
              <a:noFill/>
            </p:spPr>
            <p:txBody>
              <a:bodyPr wrap="square" rtlCol="0">
                <a:spAutoFit/>
              </a:bodyPr>
              <a:lstStyle/>
              <a:p>
                <a:pPr algn="ctr"/>
                <a:r>
                  <a:rPr kumimoji="1" lang="ja-JP" altLang="en-US" sz="3600" b="1" dirty="0">
                    <a:latin typeface="+mn-ea"/>
                  </a:rPr>
                  <a:t>描く</a:t>
                </a:r>
              </a:p>
            </p:txBody>
          </p:sp>
          <p:sp>
            <p:nvSpPr>
              <p:cNvPr id="117" name="テキスト ボックス 116">
                <a:extLst>
                  <a:ext uri="{FF2B5EF4-FFF2-40B4-BE49-F238E27FC236}">
                    <a16:creationId xmlns:a16="http://schemas.microsoft.com/office/drawing/2014/main" id="{9B778C19-7981-A114-0A50-7B2D5930E4A7}"/>
                  </a:ext>
                </a:extLst>
              </p:cNvPr>
              <p:cNvSpPr txBox="1"/>
              <p:nvPr/>
            </p:nvSpPr>
            <p:spPr>
              <a:xfrm>
                <a:off x="255734" y="2492797"/>
                <a:ext cx="1490663" cy="253916"/>
              </a:xfrm>
              <a:prstGeom prst="rect">
                <a:avLst/>
              </a:prstGeom>
              <a:noFill/>
            </p:spPr>
            <p:txBody>
              <a:bodyPr wrap="square" rtlCol="0">
                <a:spAutoFit/>
              </a:bodyPr>
              <a:lstStyle/>
              <a:p>
                <a:pPr algn="ctr"/>
                <a:r>
                  <a:rPr kumimoji="1" lang="ja-JP" altLang="en-US" sz="1050" b="1" dirty="0">
                    <a:latin typeface="+mn-ea"/>
                  </a:rPr>
                  <a:t>ビジネス俯瞰図を</a:t>
                </a:r>
              </a:p>
            </p:txBody>
          </p:sp>
        </p:grpSp>
      </p:grpSp>
      <p:sp>
        <p:nvSpPr>
          <p:cNvPr id="118" name="テキスト ボックス 117">
            <a:extLst>
              <a:ext uri="{FF2B5EF4-FFF2-40B4-BE49-F238E27FC236}">
                <a16:creationId xmlns:a16="http://schemas.microsoft.com/office/drawing/2014/main" id="{4BA87A36-8C18-E052-F0D9-18A843988832}"/>
              </a:ext>
            </a:extLst>
          </p:cNvPr>
          <p:cNvSpPr txBox="1"/>
          <p:nvPr/>
        </p:nvSpPr>
        <p:spPr>
          <a:xfrm>
            <a:off x="1426826" y="1168240"/>
            <a:ext cx="8288179" cy="861774"/>
          </a:xfrm>
          <a:prstGeom prst="rect">
            <a:avLst/>
          </a:prstGeom>
          <a:noFill/>
        </p:spPr>
        <p:txBody>
          <a:bodyPr wrap="square" rtlCol="0">
            <a:spAutoFit/>
          </a:bodyPr>
          <a:lstStyle/>
          <a:p>
            <a:r>
              <a:rPr kumimoji="1" lang="ja-JP" altLang="en-US" sz="1000" dirty="0">
                <a:latin typeface="+mn-ea"/>
              </a:rPr>
              <a:t>□　理解しているつもりでも気づいていないことも多い。支援者側の理解も進む（例：大口取引先の割合等）</a:t>
            </a:r>
            <a:endParaRPr kumimoji="1" lang="en-US" altLang="ja-JP" sz="1000" dirty="0">
              <a:latin typeface="+mn-ea"/>
            </a:endParaRPr>
          </a:p>
          <a:p>
            <a:r>
              <a:rPr kumimoji="1" lang="ja-JP" altLang="en-US" sz="1000" dirty="0">
                <a:latin typeface="+mn-ea"/>
              </a:rPr>
              <a:t>□　“どこから”“どのぐらい”の仕事を受注し、“どこから”“どのぐらい”の仕入れを実施しているか？（仕事の流れ）</a:t>
            </a:r>
            <a:endParaRPr kumimoji="1" lang="en-US" altLang="ja-JP" sz="1000" dirty="0">
              <a:latin typeface="+mn-ea"/>
            </a:endParaRPr>
          </a:p>
          <a:p>
            <a:r>
              <a:rPr kumimoji="1" lang="ja-JP" altLang="en-US" sz="1000" dirty="0">
                <a:latin typeface="+mn-ea"/>
              </a:rPr>
              <a:t>□　売上の入金条件や大口取引先の支払条件、人件費や地代等の主要な経費の支払日等（資金の流れ）</a:t>
            </a:r>
            <a:endParaRPr kumimoji="1" lang="en-US" altLang="ja-JP" sz="1000" dirty="0">
              <a:latin typeface="+mn-ea"/>
            </a:endParaRPr>
          </a:p>
          <a:p>
            <a:r>
              <a:rPr kumimoji="1" lang="ja-JP" altLang="en-US" sz="1000" dirty="0">
                <a:latin typeface="+mn-ea"/>
              </a:rPr>
              <a:t>□　業務の役割分担、担当者の人数等（組織の流れ）</a:t>
            </a:r>
            <a:endParaRPr kumimoji="1" lang="en-US" altLang="ja-JP" sz="1000" dirty="0">
              <a:latin typeface="+mn-ea"/>
            </a:endParaRPr>
          </a:p>
          <a:p>
            <a:r>
              <a:rPr kumimoji="1" lang="ja-JP" altLang="en-US" sz="1000" dirty="0">
                <a:latin typeface="+mn-ea"/>
              </a:rPr>
              <a:t>□　計画書に作成が義務付けられていない場合でも、手書きで構わないのでビジネスモデル俯瞰図を描く（経営改善の基礎マップの役割） </a:t>
            </a:r>
            <a:endParaRPr kumimoji="1" lang="en-US" altLang="ja-JP" sz="1000" dirty="0">
              <a:latin typeface="+mn-ea"/>
            </a:endParaRPr>
          </a:p>
        </p:txBody>
      </p:sp>
      <p:sp>
        <p:nvSpPr>
          <p:cNvPr id="119" name="テキスト ボックス 118">
            <a:extLst>
              <a:ext uri="{FF2B5EF4-FFF2-40B4-BE49-F238E27FC236}">
                <a16:creationId xmlns:a16="http://schemas.microsoft.com/office/drawing/2014/main" id="{EF410C07-D14B-0B30-95AF-E3421F2E66C0}"/>
              </a:ext>
            </a:extLst>
          </p:cNvPr>
          <p:cNvSpPr txBox="1"/>
          <p:nvPr/>
        </p:nvSpPr>
        <p:spPr>
          <a:xfrm>
            <a:off x="1426826" y="2122824"/>
            <a:ext cx="8258038" cy="861774"/>
          </a:xfrm>
          <a:prstGeom prst="rect">
            <a:avLst/>
          </a:prstGeom>
          <a:noFill/>
        </p:spPr>
        <p:txBody>
          <a:bodyPr wrap="square" rtlCol="0">
            <a:spAutoFit/>
          </a:bodyPr>
          <a:lstStyle/>
          <a:p>
            <a:r>
              <a:rPr kumimoji="1" lang="ja-JP" altLang="en-US" sz="1000" dirty="0">
                <a:latin typeface="+mn-ea"/>
              </a:rPr>
              <a:t>□　金融機関が求める結果に誘導するようなヒアリングではなく、“現場の肌感覚</a:t>
            </a:r>
            <a:r>
              <a:rPr kumimoji="1" lang="en-US" altLang="ja-JP" sz="1000" dirty="0">
                <a:latin typeface="+mn-ea"/>
              </a:rPr>
              <a:t>”</a:t>
            </a:r>
            <a:r>
              <a:rPr kumimoji="1" lang="ja-JP" altLang="en-US" sz="1000" dirty="0">
                <a:latin typeface="+mn-ea"/>
              </a:rPr>
              <a:t>を聴くことを心がける</a:t>
            </a:r>
            <a:endParaRPr kumimoji="1" lang="en-US" altLang="ja-JP" sz="1000" dirty="0">
              <a:latin typeface="+mn-ea"/>
            </a:endParaRPr>
          </a:p>
          <a:p>
            <a:r>
              <a:rPr kumimoji="1" lang="ja-JP" altLang="en-US" sz="1000" dirty="0">
                <a:latin typeface="+mn-ea"/>
              </a:rPr>
              <a:t>□　各業種の“キーマン”や“現場の従業員”に可能な限りヒアリングする（社長や経理部長だけのヒアリングは避ける）</a:t>
            </a:r>
            <a:endParaRPr kumimoji="1" lang="en-US" altLang="ja-JP" sz="1000" dirty="0">
              <a:latin typeface="+mn-ea"/>
            </a:endParaRPr>
          </a:p>
          <a:p>
            <a:r>
              <a:rPr kumimoji="1" lang="ja-JP" altLang="en-US" sz="1000" dirty="0">
                <a:latin typeface="+mn-ea"/>
              </a:rPr>
              <a:t>□　「去年よりは厳しいと思う」「それなりに仕事はあると思うよ」など感覚による回答が多いので、以下の対話につなげるとよい</a:t>
            </a:r>
            <a:endParaRPr kumimoji="1" lang="en-US" altLang="ja-JP" sz="1000" dirty="0">
              <a:latin typeface="+mn-ea"/>
            </a:endParaRPr>
          </a:p>
          <a:p>
            <a:r>
              <a:rPr kumimoji="1" lang="ja-JP" altLang="en-US" sz="1000" dirty="0">
                <a:latin typeface="+mn-ea"/>
              </a:rPr>
              <a:t>□　</a:t>
            </a:r>
            <a:r>
              <a:rPr kumimoji="1" lang="ja-JP" altLang="en-US" sz="1000" spc="-30" dirty="0">
                <a:latin typeface="+mn-ea"/>
              </a:rPr>
              <a:t>「</a:t>
            </a:r>
            <a:r>
              <a:rPr kumimoji="1" lang="en-US" altLang="ja-JP" sz="1000" spc="-30" dirty="0">
                <a:latin typeface="+mn-ea"/>
              </a:rPr>
              <a:t>…</a:t>
            </a:r>
            <a:r>
              <a:rPr kumimoji="1" lang="ja-JP" altLang="en-US" sz="1000" spc="-30" dirty="0">
                <a:latin typeface="+mn-ea"/>
              </a:rPr>
              <a:t>では一応〇割減ぐらいで考えてよいですか？」「昨年同等の売上と見立ててよいですか？」など、こちらから“目安”を投げかけると</a:t>
            </a:r>
            <a:endParaRPr kumimoji="1" lang="en-US" altLang="ja-JP" sz="1000" spc="-30" dirty="0">
              <a:latin typeface="+mn-ea"/>
            </a:endParaRPr>
          </a:p>
          <a:p>
            <a:r>
              <a:rPr kumimoji="1" lang="ja-JP" altLang="en-US" sz="1000" spc="-30" dirty="0">
                <a:latin typeface="+mn-ea"/>
              </a:rPr>
              <a:t>　　定量化した情報になりやすい（「来年の売上の見込みは前年比〇％ですか？」といきなり質問することは避けましょう） </a:t>
            </a:r>
            <a:endParaRPr kumimoji="1" lang="en-US" altLang="ja-JP" sz="1000" spc="-30" dirty="0">
              <a:latin typeface="+mn-ea"/>
            </a:endParaRPr>
          </a:p>
        </p:txBody>
      </p:sp>
      <p:sp>
        <p:nvSpPr>
          <p:cNvPr id="2" name="テキスト ボックス 1">
            <a:extLst>
              <a:ext uri="{FF2B5EF4-FFF2-40B4-BE49-F238E27FC236}">
                <a16:creationId xmlns:a16="http://schemas.microsoft.com/office/drawing/2014/main" id="{B8188ED4-47E1-962A-78A9-8D763106B329}"/>
              </a:ext>
            </a:extLst>
          </p:cNvPr>
          <p:cNvSpPr txBox="1"/>
          <p:nvPr/>
        </p:nvSpPr>
        <p:spPr>
          <a:xfrm>
            <a:off x="1426826" y="3045476"/>
            <a:ext cx="8288179" cy="861774"/>
          </a:xfrm>
          <a:prstGeom prst="rect">
            <a:avLst/>
          </a:prstGeom>
          <a:noFill/>
        </p:spPr>
        <p:txBody>
          <a:bodyPr wrap="square" rtlCol="0">
            <a:spAutoFit/>
          </a:bodyPr>
          <a:lstStyle/>
          <a:p>
            <a:r>
              <a:rPr kumimoji="1" lang="ja-JP" altLang="en-US" sz="1000" dirty="0">
                <a:latin typeface="+mn-ea"/>
              </a:rPr>
              <a:t>□　キーマンや現場を含むヒアリング結果に基づいて、数字を積み上げる（実態を反映した数字を積算）</a:t>
            </a:r>
            <a:endParaRPr kumimoji="1" lang="en-US" altLang="ja-JP" sz="1000" dirty="0">
              <a:latin typeface="+mn-ea"/>
            </a:endParaRPr>
          </a:p>
          <a:p>
            <a:r>
              <a:rPr kumimoji="1" lang="ja-JP" altLang="en-US" sz="1000" dirty="0">
                <a:latin typeface="+mn-ea"/>
              </a:rPr>
              <a:t>□　あくまでも試算なので、大まかな傾向がつかめればよい（精緻な計画策定に傾注しすぎて時間をかけ過ぎない）</a:t>
            </a:r>
            <a:endParaRPr kumimoji="1" lang="en-US" altLang="ja-JP" sz="1000" dirty="0">
              <a:latin typeface="+mn-ea"/>
            </a:endParaRPr>
          </a:p>
          <a:p>
            <a:r>
              <a:rPr kumimoji="1" lang="ja-JP" altLang="en-US" sz="1000" dirty="0">
                <a:latin typeface="+mn-ea"/>
              </a:rPr>
              <a:t>□　粗利益率等は、ヒアリング等で反映できる情報がない限り、前年並み（数年の平均でもよいし、直近の数値でもよい）等で仮置きに</a:t>
            </a:r>
            <a:endParaRPr kumimoji="1" lang="en-US" altLang="ja-JP" sz="1000" dirty="0">
              <a:latin typeface="+mn-ea"/>
            </a:endParaRPr>
          </a:p>
          <a:p>
            <a:r>
              <a:rPr kumimoji="1" lang="ja-JP" altLang="en-US" sz="1000" spc="-10" dirty="0">
                <a:latin typeface="+mn-ea"/>
              </a:rPr>
              <a:t>　　なる</a:t>
            </a:r>
            <a:r>
              <a:rPr kumimoji="1" lang="ja-JP" altLang="en-US" sz="1000" dirty="0">
                <a:latin typeface="+mn-ea"/>
              </a:rPr>
              <a:t>ことが多い（中小企業には、精緻な個別原価計算データがないこともある</a:t>
            </a:r>
            <a:r>
              <a:rPr kumimoji="1" lang="ja-JP" altLang="en-US" sz="900" dirty="0">
                <a:latin typeface="+mn-ea"/>
              </a:rPr>
              <a:t>）</a:t>
            </a:r>
            <a:endParaRPr kumimoji="1" lang="en-US" altLang="ja-JP" sz="900" dirty="0">
              <a:latin typeface="+mn-ea"/>
            </a:endParaRPr>
          </a:p>
          <a:p>
            <a:r>
              <a:rPr kumimoji="1" lang="ja-JP" altLang="en-US" sz="1000" dirty="0">
                <a:latin typeface="+mn-ea"/>
              </a:rPr>
              <a:t>□　経費もヒアリングで知りえた増減以外の要素は、前年並みで仮置きになることが多い（変動予想が困難な科目が多いため） </a:t>
            </a:r>
            <a:endParaRPr kumimoji="1" lang="en-US" altLang="ja-JP" sz="1000" dirty="0">
              <a:latin typeface="+mn-ea"/>
            </a:endParaRPr>
          </a:p>
        </p:txBody>
      </p:sp>
      <p:sp>
        <p:nvSpPr>
          <p:cNvPr id="3" name="テキスト ボックス 2">
            <a:extLst>
              <a:ext uri="{FF2B5EF4-FFF2-40B4-BE49-F238E27FC236}">
                <a16:creationId xmlns:a16="http://schemas.microsoft.com/office/drawing/2014/main" id="{62825D88-ADEE-6CA5-9CD0-42F4D2AF4B16}"/>
              </a:ext>
            </a:extLst>
          </p:cNvPr>
          <p:cNvSpPr txBox="1"/>
          <p:nvPr/>
        </p:nvSpPr>
        <p:spPr>
          <a:xfrm>
            <a:off x="1426826" y="4015217"/>
            <a:ext cx="8288179" cy="861774"/>
          </a:xfrm>
          <a:prstGeom prst="rect">
            <a:avLst/>
          </a:prstGeom>
          <a:noFill/>
        </p:spPr>
        <p:txBody>
          <a:bodyPr wrap="square" rtlCol="0">
            <a:spAutoFit/>
          </a:bodyPr>
          <a:lstStyle/>
          <a:p>
            <a:r>
              <a:rPr kumimoji="1" lang="ja-JP" altLang="en-US" sz="1000" dirty="0">
                <a:latin typeface="+mn-ea"/>
              </a:rPr>
              <a:t>□　“現場の肌感覚”の積み上げが、売上前年比</a:t>
            </a:r>
            <a:r>
              <a:rPr kumimoji="1" lang="en-US" altLang="ja-JP" sz="1000" dirty="0">
                <a:latin typeface="+mn-ea"/>
              </a:rPr>
              <a:t>150</a:t>
            </a:r>
            <a:r>
              <a:rPr kumimoji="1" lang="ja-JP" altLang="en-US" sz="1000" dirty="0">
                <a:latin typeface="+mn-ea"/>
              </a:rPr>
              <a:t>％になる場合もあるし、最終損益が大きくマイナスになる場合もある</a:t>
            </a:r>
            <a:endParaRPr kumimoji="1" lang="en-US" altLang="ja-JP" sz="1000" dirty="0">
              <a:latin typeface="+mn-ea"/>
            </a:endParaRPr>
          </a:p>
          <a:p>
            <a:r>
              <a:rPr kumimoji="1" lang="ja-JP" altLang="en-US" sz="1000" dirty="0">
                <a:latin typeface="+mn-ea"/>
              </a:rPr>
              <a:t>□　それらの“合計”が非現実的な数値だった場合、「試算」とビジネスモデル俯瞰図を基に対策を協議することになる</a:t>
            </a:r>
            <a:endParaRPr kumimoji="1" lang="en-US" altLang="ja-JP" sz="1000" dirty="0">
              <a:latin typeface="+mn-ea"/>
            </a:endParaRPr>
          </a:p>
          <a:p>
            <a:r>
              <a:rPr kumimoji="1" lang="ja-JP" altLang="en-US" sz="1000" dirty="0">
                <a:latin typeface="+mn-ea"/>
              </a:rPr>
              <a:t>□　不足を埋める場合は、売上高のみで埋め合わせすることなく、売上・利益率・経費をバランス良く俯瞰して検討する</a:t>
            </a:r>
            <a:endParaRPr kumimoji="1" lang="en-US" altLang="ja-JP" sz="1000" dirty="0">
              <a:latin typeface="+mn-ea"/>
            </a:endParaRPr>
          </a:p>
          <a:p>
            <a:r>
              <a:rPr kumimoji="1" lang="ja-JP" altLang="en-US" sz="1000" dirty="0">
                <a:latin typeface="+mn-ea"/>
              </a:rPr>
              <a:t>□　キーマン・現場へのヒアリング→試算→過不足の検討の繰り返しによって、数値の全体像を固めていく</a:t>
            </a:r>
            <a:endParaRPr kumimoji="1" lang="en-US" altLang="ja-JP" sz="1000" dirty="0">
              <a:latin typeface="+mn-ea"/>
            </a:endParaRPr>
          </a:p>
          <a:p>
            <a:r>
              <a:rPr kumimoji="1" lang="ja-JP" altLang="en-US" sz="1000" dirty="0">
                <a:latin typeface="+mn-ea"/>
              </a:rPr>
              <a:t>　　（上記のプロセスが目標数値の浸透を促進する） </a:t>
            </a:r>
            <a:endParaRPr kumimoji="1" lang="en-US" altLang="ja-JP" sz="1000" dirty="0">
              <a:latin typeface="+mn-ea"/>
            </a:endParaRPr>
          </a:p>
        </p:txBody>
      </p:sp>
      <p:sp>
        <p:nvSpPr>
          <p:cNvPr id="4" name="テキスト ボックス 3">
            <a:extLst>
              <a:ext uri="{FF2B5EF4-FFF2-40B4-BE49-F238E27FC236}">
                <a16:creationId xmlns:a16="http://schemas.microsoft.com/office/drawing/2014/main" id="{2DFFD39B-C8C9-CABE-E327-CF6510B4ACBF}"/>
              </a:ext>
            </a:extLst>
          </p:cNvPr>
          <p:cNvSpPr txBox="1"/>
          <p:nvPr/>
        </p:nvSpPr>
        <p:spPr>
          <a:xfrm>
            <a:off x="1426826" y="4947875"/>
            <a:ext cx="8550721" cy="861774"/>
          </a:xfrm>
          <a:prstGeom prst="rect">
            <a:avLst/>
          </a:prstGeom>
          <a:noFill/>
        </p:spPr>
        <p:txBody>
          <a:bodyPr wrap="square" rtlCol="0">
            <a:spAutoFit/>
          </a:bodyPr>
          <a:lstStyle/>
          <a:p>
            <a:r>
              <a:rPr kumimoji="1" lang="ja-JP" altLang="en-US" sz="1000" dirty="0">
                <a:latin typeface="+mn-ea"/>
              </a:rPr>
              <a:t>□　利用する支援策により計画書に規定フォーマットがある場合は、それを利用する</a:t>
            </a:r>
            <a:endParaRPr kumimoji="1" lang="en-US" altLang="ja-JP" sz="1000" dirty="0">
              <a:latin typeface="+mn-ea"/>
            </a:endParaRPr>
          </a:p>
          <a:p>
            <a:r>
              <a:rPr kumimoji="1" lang="ja-JP" altLang="en-US" sz="1000" dirty="0">
                <a:latin typeface="+mn-ea"/>
              </a:rPr>
              <a:t>□　</a:t>
            </a:r>
            <a:r>
              <a:rPr kumimoji="1" lang="ja-JP" altLang="en-US" sz="1000" spc="-10" dirty="0">
                <a:latin typeface="+mn-ea"/>
              </a:rPr>
              <a:t>フォーマットがない場合には、計画書を自作することになるが、社長や企業が計画の全体像を理解をすることを心がけて、できる限り</a:t>
            </a:r>
            <a:endParaRPr kumimoji="1" lang="en-US" altLang="ja-JP" sz="1000" spc="-10" dirty="0">
              <a:latin typeface="+mn-ea"/>
            </a:endParaRPr>
          </a:p>
          <a:p>
            <a:r>
              <a:rPr kumimoji="1" lang="ja-JP" altLang="en-US" sz="1000" spc="-30" dirty="0">
                <a:latin typeface="+mn-ea"/>
              </a:rPr>
              <a:t>　　簡潔に金融用語や専門用語を多用しないように十分に注意をする</a:t>
            </a:r>
            <a:endParaRPr kumimoji="1" lang="en-US" altLang="ja-JP" sz="1000" spc="-30" dirty="0">
              <a:latin typeface="+mn-ea"/>
            </a:endParaRPr>
          </a:p>
          <a:p>
            <a:r>
              <a:rPr kumimoji="1" lang="ja-JP" altLang="en-US" sz="1000" dirty="0">
                <a:latin typeface="+mn-ea"/>
              </a:rPr>
              <a:t>□　アクションプランも、現場やキーマンからのヒアリング結果を中心に実行可能な内容にする</a:t>
            </a:r>
            <a:endParaRPr kumimoji="1" lang="en-US" altLang="ja-JP" sz="1000" dirty="0">
              <a:latin typeface="+mn-ea"/>
            </a:endParaRPr>
          </a:p>
          <a:p>
            <a:r>
              <a:rPr kumimoji="1" lang="ja-JP" altLang="en-US" sz="1000" dirty="0">
                <a:latin typeface="+mn-ea"/>
              </a:rPr>
              <a:t>□　必ず会社（関係者は全員同席）と、計画書の読み合わせを実施する </a:t>
            </a:r>
            <a:endParaRPr kumimoji="1" lang="en-US" altLang="ja-JP" sz="1000" dirty="0">
              <a:latin typeface="+mn-ea"/>
            </a:endParaRPr>
          </a:p>
        </p:txBody>
      </p:sp>
      <p:sp>
        <p:nvSpPr>
          <p:cNvPr id="8" name="テキスト ボックス 7">
            <a:extLst>
              <a:ext uri="{FF2B5EF4-FFF2-40B4-BE49-F238E27FC236}">
                <a16:creationId xmlns:a16="http://schemas.microsoft.com/office/drawing/2014/main" id="{6FB7D43E-A4F2-C100-4E70-0B1D234E21D7}"/>
              </a:ext>
            </a:extLst>
          </p:cNvPr>
          <p:cNvSpPr txBox="1"/>
          <p:nvPr/>
        </p:nvSpPr>
        <p:spPr>
          <a:xfrm>
            <a:off x="1426826" y="5913952"/>
            <a:ext cx="3351438" cy="861774"/>
          </a:xfrm>
          <a:prstGeom prst="rect">
            <a:avLst/>
          </a:prstGeom>
          <a:noFill/>
        </p:spPr>
        <p:txBody>
          <a:bodyPr wrap="square" rtlCol="0">
            <a:spAutoFit/>
          </a:bodyPr>
          <a:lstStyle/>
          <a:p>
            <a:r>
              <a:rPr kumimoji="1" lang="ja-JP" altLang="en-US" sz="1000" dirty="0">
                <a:latin typeface="+mn-ea"/>
              </a:rPr>
              <a:t>□　どの程度の額であれば返済できるか？</a:t>
            </a:r>
            <a:endParaRPr kumimoji="1" lang="en-US" altLang="ja-JP" sz="1000" dirty="0">
              <a:latin typeface="+mn-ea"/>
            </a:endParaRPr>
          </a:p>
          <a:p>
            <a:r>
              <a:rPr kumimoji="1" lang="ja-JP" altLang="en-US" sz="1000" dirty="0">
                <a:latin typeface="+mn-ea"/>
              </a:rPr>
              <a:t>□　社長自らがしっかりと把握する必要がある</a:t>
            </a:r>
            <a:endParaRPr kumimoji="1" lang="en-US" altLang="ja-JP" sz="1000" dirty="0">
              <a:latin typeface="+mn-ea"/>
            </a:endParaRPr>
          </a:p>
          <a:p>
            <a:r>
              <a:rPr kumimoji="1" lang="ja-JP" altLang="en-US" sz="1000" dirty="0">
                <a:latin typeface="+mn-ea"/>
              </a:rPr>
              <a:t>□　ヒアリングベースの積上げを基にした実力</a:t>
            </a:r>
            <a:endParaRPr kumimoji="1" lang="en-US" altLang="ja-JP" sz="1000" dirty="0">
              <a:latin typeface="+mn-ea"/>
            </a:endParaRPr>
          </a:p>
          <a:p>
            <a:r>
              <a:rPr kumimoji="1" lang="ja-JP" altLang="en-US" sz="1000" dirty="0">
                <a:latin typeface="+mn-ea"/>
              </a:rPr>
              <a:t>□　簡易</a:t>
            </a:r>
            <a:r>
              <a:rPr kumimoji="1" lang="en-US" altLang="ja-JP" sz="1000" dirty="0">
                <a:latin typeface="+mn-ea"/>
              </a:rPr>
              <a:t>CF</a:t>
            </a:r>
            <a:r>
              <a:rPr kumimoji="1" lang="ja-JP" altLang="en-US" sz="1000" dirty="0">
                <a:latin typeface="+mn-ea"/>
              </a:rPr>
              <a:t>の全てを返済に充てる計画は避ける</a:t>
            </a:r>
            <a:endParaRPr kumimoji="1" lang="en-US" altLang="ja-JP" sz="1000" dirty="0">
              <a:latin typeface="+mn-ea"/>
            </a:endParaRPr>
          </a:p>
          <a:p>
            <a:r>
              <a:rPr kumimoji="1" lang="ja-JP" altLang="en-US" sz="1000" spc="-200" dirty="0">
                <a:latin typeface="+mn-ea"/>
              </a:rPr>
              <a:t>　　    </a:t>
            </a:r>
            <a:r>
              <a:rPr kumimoji="1" lang="en-US" altLang="ja-JP" sz="1000" spc="-150" dirty="0">
                <a:latin typeface="+mn-ea"/>
              </a:rPr>
              <a:t>※</a:t>
            </a:r>
            <a:r>
              <a:rPr kumimoji="1" lang="ja-JP" altLang="en-US" sz="1000" spc="-150" dirty="0">
                <a:latin typeface="+mn-ea"/>
              </a:rPr>
              <a:t>  事業継続に必要な設備投資等の“余力</a:t>
            </a:r>
            <a:r>
              <a:rPr kumimoji="1" lang="en-US" altLang="ja-JP" sz="1000" spc="-150" dirty="0">
                <a:latin typeface="+mn-ea"/>
              </a:rPr>
              <a:t>CF</a:t>
            </a:r>
            <a:r>
              <a:rPr kumimoji="1" lang="ja-JP" altLang="en-US" sz="1000" spc="-150" dirty="0">
                <a:latin typeface="+mn-ea"/>
              </a:rPr>
              <a:t>”の必要性</a:t>
            </a:r>
            <a:r>
              <a:rPr kumimoji="1" lang="ja-JP" altLang="en-US" sz="1000" dirty="0">
                <a:latin typeface="+mn-ea"/>
              </a:rPr>
              <a:t> </a:t>
            </a:r>
            <a:endParaRPr kumimoji="1" lang="en-US" altLang="ja-JP" sz="1000" dirty="0">
              <a:latin typeface="+mn-ea"/>
            </a:endParaRPr>
          </a:p>
        </p:txBody>
      </p:sp>
      <p:pic>
        <p:nvPicPr>
          <p:cNvPr id="9" name="図 8">
            <a:extLst>
              <a:ext uri="{FF2B5EF4-FFF2-40B4-BE49-F238E27FC236}">
                <a16:creationId xmlns:a16="http://schemas.microsoft.com/office/drawing/2014/main" id="{E411481C-36C4-6693-8B63-57B1440E51D0}"/>
              </a:ext>
            </a:extLst>
          </p:cNvPr>
          <p:cNvPicPr>
            <a:picLocks noChangeAspect="1"/>
          </p:cNvPicPr>
          <p:nvPr/>
        </p:nvPicPr>
        <p:blipFill>
          <a:blip r:embed="rId2"/>
          <a:stretch>
            <a:fillRect/>
          </a:stretch>
        </p:blipFill>
        <p:spPr>
          <a:xfrm>
            <a:off x="4304462" y="5866124"/>
            <a:ext cx="1917700" cy="933450"/>
          </a:xfrm>
          <a:prstGeom prst="rect">
            <a:avLst/>
          </a:prstGeom>
        </p:spPr>
      </p:pic>
      <p:sp>
        <p:nvSpPr>
          <p:cNvPr id="11" name="テキスト ボックス 10">
            <a:extLst>
              <a:ext uri="{FF2B5EF4-FFF2-40B4-BE49-F238E27FC236}">
                <a16:creationId xmlns:a16="http://schemas.microsoft.com/office/drawing/2014/main" id="{B9C25F06-CD4E-52E1-8074-681705C3C37D}"/>
              </a:ext>
            </a:extLst>
          </p:cNvPr>
          <p:cNvSpPr txBox="1"/>
          <p:nvPr/>
        </p:nvSpPr>
        <p:spPr>
          <a:xfrm>
            <a:off x="6338192" y="6092239"/>
            <a:ext cx="3352885" cy="646331"/>
          </a:xfrm>
          <a:prstGeom prst="rect">
            <a:avLst/>
          </a:prstGeom>
          <a:noFill/>
        </p:spPr>
        <p:txBody>
          <a:bodyPr wrap="square" rtlCol="0">
            <a:spAutoFit/>
          </a:bodyPr>
          <a:lstStyle/>
          <a:p>
            <a:r>
              <a:rPr kumimoji="1" lang="ja-JP" altLang="en-US" sz="900" dirty="0">
                <a:latin typeface="+mn-ea"/>
              </a:rPr>
              <a:t>“余力</a:t>
            </a:r>
            <a:r>
              <a:rPr kumimoji="1" lang="en-US" altLang="ja-JP" sz="900" dirty="0">
                <a:latin typeface="+mn-ea"/>
              </a:rPr>
              <a:t>CF</a:t>
            </a:r>
            <a:r>
              <a:rPr kumimoji="1" lang="ja-JP" altLang="en-US" sz="900" dirty="0">
                <a:latin typeface="+mn-ea"/>
              </a:rPr>
              <a:t>”とは、事業継続に最低限必要な設備投資や突発的な資金支出等を想定しています。確定している現金支出がない</a:t>
            </a:r>
            <a:r>
              <a:rPr kumimoji="1" lang="ja-JP" altLang="en-US" sz="900" spc="-20" dirty="0">
                <a:latin typeface="+mn-ea"/>
              </a:rPr>
              <a:t>限り、簡易</a:t>
            </a:r>
            <a:r>
              <a:rPr kumimoji="1" lang="en-US" altLang="ja-JP" sz="900" spc="-20" dirty="0">
                <a:latin typeface="+mn-ea"/>
              </a:rPr>
              <a:t>CF</a:t>
            </a:r>
            <a:r>
              <a:rPr kumimoji="1" lang="ja-JP" altLang="en-US" sz="900" spc="-20" dirty="0">
                <a:latin typeface="+mn-ea"/>
              </a:rPr>
              <a:t>の</a:t>
            </a:r>
            <a:r>
              <a:rPr kumimoji="1" lang="en-US" altLang="ja-JP" sz="900" spc="-20" dirty="0">
                <a:latin typeface="+mn-ea"/>
              </a:rPr>
              <a:t>20</a:t>
            </a:r>
            <a:r>
              <a:rPr kumimoji="1" lang="ja-JP" altLang="en-US" sz="900" spc="-20" dirty="0">
                <a:latin typeface="+mn-ea"/>
              </a:rPr>
              <a:t>～</a:t>
            </a:r>
            <a:r>
              <a:rPr kumimoji="1" lang="en-US" altLang="ja-JP" sz="900" spc="-20" dirty="0">
                <a:latin typeface="+mn-ea"/>
              </a:rPr>
              <a:t>30</a:t>
            </a:r>
            <a:r>
              <a:rPr kumimoji="1" lang="ja-JP" altLang="en-US" sz="900" spc="-20" dirty="0">
                <a:latin typeface="+mn-ea"/>
              </a:rPr>
              <a:t>％程度を見込み、その額を差引いた額</a:t>
            </a:r>
            <a:r>
              <a:rPr kumimoji="1" lang="ja-JP" altLang="en-US" sz="900" dirty="0">
                <a:latin typeface="+mn-ea"/>
              </a:rPr>
              <a:t>を実質返済原資と推計し返済計画に反映する手法です。</a:t>
            </a:r>
          </a:p>
        </p:txBody>
      </p:sp>
      <p:cxnSp>
        <p:nvCxnSpPr>
          <p:cNvPr id="7" name="直線コネクタ 6">
            <a:extLst>
              <a:ext uri="{FF2B5EF4-FFF2-40B4-BE49-F238E27FC236}">
                <a16:creationId xmlns:a16="http://schemas.microsoft.com/office/drawing/2014/main" id="{01221513-91E6-1756-F2DF-4966413DCB71}"/>
              </a:ext>
            </a:extLst>
          </p:cNvPr>
          <p:cNvCxnSpPr/>
          <p:nvPr/>
        </p:nvCxnSpPr>
        <p:spPr>
          <a:xfrm>
            <a:off x="178400" y="2060232"/>
            <a:ext cx="967616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D130A88-BA38-31C0-2482-A9A23895CD57}"/>
              </a:ext>
            </a:extLst>
          </p:cNvPr>
          <p:cNvCxnSpPr/>
          <p:nvPr/>
        </p:nvCxnSpPr>
        <p:spPr>
          <a:xfrm>
            <a:off x="168875" y="3021437"/>
            <a:ext cx="967616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AEFE09FD-4676-75B5-CE7E-9D28211C85DF}"/>
              </a:ext>
            </a:extLst>
          </p:cNvPr>
          <p:cNvCxnSpPr/>
          <p:nvPr/>
        </p:nvCxnSpPr>
        <p:spPr>
          <a:xfrm>
            <a:off x="205731" y="3966947"/>
            <a:ext cx="967616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22A114A5-070D-C6A0-6E8C-502E56AF69CF}"/>
              </a:ext>
            </a:extLst>
          </p:cNvPr>
          <p:cNvCxnSpPr/>
          <p:nvPr/>
        </p:nvCxnSpPr>
        <p:spPr>
          <a:xfrm>
            <a:off x="185847" y="4918847"/>
            <a:ext cx="967616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63</a:t>
            </a:fld>
            <a:endParaRPr kumimoji="1" lang="ja-JP" altLang="en-US" dirty="0"/>
          </a:p>
        </p:txBody>
      </p:sp>
      <p:sp>
        <p:nvSpPr>
          <p:cNvPr id="51" name="正方形/長方形 50">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53" name="テキスト ボックス 52">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１</a:t>
            </a:r>
            <a:endParaRPr kumimoji="1" lang="ja-JP" altLang="en-US" sz="2800" b="1" u="sng" dirty="0">
              <a:latin typeface="+mn-ea"/>
            </a:endParaRPr>
          </a:p>
        </p:txBody>
      </p:sp>
      <p:cxnSp>
        <p:nvCxnSpPr>
          <p:cNvPr id="54" name="直線コネクタ 53">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経営改善計画の作り方のコツ、達成可能性の見極め ②</a:t>
            </a:r>
          </a:p>
        </p:txBody>
      </p:sp>
      <p:sp>
        <p:nvSpPr>
          <p:cNvPr id="56" name="テキスト ボックス 55">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前ページで図示したフローの個別の内容を説明します。ここでは、前述のとおり「金融機関による計画策定支援の必要性が高いと予想されるケース」等の企業を想定しています。</a:t>
            </a:r>
            <a:endParaRPr kumimoji="1" lang="en-US" altLang="ja-JP" sz="1000" dirty="0"/>
          </a:p>
        </p:txBody>
      </p:sp>
      <p:cxnSp>
        <p:nvCxnSpPr>
          <p:cNvPr id="58" name="直線コネクタ 57">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90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B85552B1-A661-2742-FDFE-2729062AB625}"/>
              </a:ext>
            </a:extLst>
          </p:cNvPr>
          <p:cNvSpPr/>
          <p:nvPr/>
        </p:nvSpPr>
        <p:spPr>
          <a:xfrm>
            <a:off x="261761" y="1109840"/>
            <a:ext cx="1390651" cy="881747"/>
          </a:xfrm>
          <a:prstGeom prst="roundRect">
            <a:avLst>
              <a:gd name="adj" fmla="val 4902"/>
            </a:avLst>
          </a:prstGeom>
          <a:no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外部専門家</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策定の</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経営改善計画</a:t>
            </a:r>
            <a:endParaRPr kumimoji="1" lang="en-US" altLang="ja-JP" sz="1400" b="1" dirty="0">
              <a:solidFill>
                <a:schemeClr val="tx1"/>
              </a:solidFill>
              <a:latin typeface="+mn-ea"/>
            </a:endParaRPr>
          </a:p>
        </p:txBody>
      </p:sp>
      <p:sp>
        <p:nvSpPr>
          <p:cNvPr id="11" name="矢印: 右 10">
            <a:extLst>
              <a:ext uri="{FF2B5EF4-FFF2-40B4-BE49-F238E27FC236}">
                <a16:creationId xmlns:a16="http://schemas.microsoft.com/office/drawing/2014/main" id="{34E2C1F5-7966-2275-D5C2-61EAF053DAF7}"/>
              </a:ext>
            </a:extLst>
          </p:cNvPr>
          <p:cNvSpPr/>
          <p:nvPr/>
        </p:nvSpPr>
        <p:spPr>
          <a:xfrm>
            <a:off x="1767754" y="1176518"/>
            <a:ext cx="771525" cy="838192"/>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C4EEF73D-7F14-A773-589D-7460F1A744A4}"/>
              </a:ext>
            </a:extLst>
          </p:cNvPr>
          <p:cNvSpPr txBox="1"/>
          <p:nvPr/>
        </p:nvSpPr>
        <p:spPr>
          <a:xfrm>
            <a:off x="2539279" y="1090790"/>
            <a:ext cx="7224716" cy="1015663"/>
          </a:xfrm>
          <a:prstGeom prst="rect">
            <a:avLst/>
          </a:prstGeom>
          <a:noFill/>
        </p:spPr>
        <p:txBody>
          <a:bodyPr wrap="square" rtlCol="0">
            <a:spAutoFit/>
          </a:bodyPr>
          <a:lstStyle/>
          <a:p>
            <a:r>
              <a:rPr kumimoji="1" lang="ja-JP" altLang="en-US" sz="1000" dirty="0">
                <a:latin typeface="+mn-ea"/>
              </a:rPr>
              <a:t>□　</a:t>
            </a:r>
            <a:r>
              <a:rPr kumimoji="1" lang="en-US" altLang="ja-JP" sz="1000" dirty="0">
                <a:latin typeface="+mn-ea"/>
              </a:rPr>
              <a:t>REVIC</a:t>
            </a:r>
            <a:r>
              <a:rPr kumimoji="1" lang="ja-JP" altLang="en-US" sz="1000" dirty="0">
                <a:latin typeface="+mn-ea"/>
              </a:rPr>
              <a:t>や中小企業活性化協議会事案等で、抜本再生時等に提示される「再生計画」は経営者責任への言及や、</a:t>
            </a:r>
          </a:p>
          <a:p>
            <a:r>
              <a:rPr kumimoji="1" lang="ja-JP" altLang="en-US" sz="1000" dirty="0">
                <a:latin typeface="+mn-ea"/>
              </a:rPr>
              <a:t>　　精緻な企業価値算定、中長期的な設備計画等、多岐にわたる内容であることが多い</a:t>
            </a:r>
            <a:endParaRPr kumimoji="1" lang="en-US" altLang="ja-JP" sz="1000" dirty="0">
              <a:latin typeface="+mn-ea"/>
            </a:endParaRPr>
          </a:p>
          <a:p>
            <a:r>
              <a:rPr kumimoji="1" lang="ja-JP" altLang="en-US" sz="1000" dirty="0">
                <a:latin typeface="+mn-ea"/>
              </a:rPr>
              <a:t>□　一方で、「早期経営改善計画書」のように前向きな行動計画を中心とする計画書もあり、幅が広い</a:t>
            </a:r>
            <a:endParaRPr kumimoji="1" lang="en-US" altLang="ja-JP" sz="1000" dirty="0">
              <a:latin typeface="+mn-ea"/>
            </a:endParaRPr>
          </a:p>
          <a:p>
            <a:r>
              <a:rPr kumimoji="1" lang="ja-JP" altLang="en-US" sz="1000" dirty="0">
                <a:latin typeface="+mn-ea"/>
              </a:rPr>
              <a:t>□　地域金融機関になじみの深い計画書は、</a:t>
            </a:r>
            <a:r>
              <a:rPr kumimoji="1" lang="en-US" altLang="ja-JP" sz="1000" dirty="0">
                <a:latin typeface="+mn-ea"/>
              </a:rPr>
              <a:t>405</a:t>
            </a:r>
            <a:r>
              <a:rPr kumimoji="1" lang="ja-JP" altLang="en-US" sz="1000" dirty="0">
                <a:latin typeface="+mn-ea"/>
              </a:rPr>
              <a:t>事業の「経営改善計画書」であると思われる</a:t>
            </a:r>
            <a:endParaRPr kumimoji="1" lang="en-US" altLang="ja-JP" sz="1000" dirty="0">
              <a:latin typeface="+mn-ea"/>
            </a:endParaRPr>
          </a:p>
          <a:p>
            <a:r>
              <a:rPr kumimoji="1" lang="ja-JP" altLang="en-US" sz="1000" dirty="0">
                <a:latin typeface="+mn-ea"/>
              </a:rPr>
              <a:t>□　計画策定を専門家に任せきりで無関心な企業もあれば、計画策定を契機に自社の見直しを積極的に行い、</a:t>
            </a:r>
          </a:p>
          <a:p>
            <a:r>
              <a:rPr kumimoji="1" lang="ja-JP" altLang="en-US" sz="1000" dirty="0">
                <a:latin typeface="+mn-ea"/>
              </a:rPr>
              <a:t>　　Ｖ字回復を達成する企業もあり、企業側の計画策定やその実施に関わる熱量にも大きな差異があることが現実</a:t>
            </a:r>
            <a:endParaRPr kumimoji="1" lang="en-US" altLang="ja-JP" sz="1000" dirty="0">
              <a:latin typeface="+mn-ea"/>
            </a:endParaRPr>
          </a:p>
        </p:txBody>
      </p:sp>
      <p:sp>
        <p:nvSpPr>
          <p:cNvPr id="14" name="テキスト ボックス 13">
            <a:extLst>
              <a:ext uri="{FF2B5EF4-FFF2-40B4-BE49-F238E27FC236}">
                <a16:creationId xmlns:a16="http://schemas.microsoft.com/office/drawing/2014/main" id="{6BB5588A-61D5-EBAB-57DC-3485684A3300}"/>
              </a:ext>
            </a:extLst>
          </p:cNvPr>
          <p:cNvSpPr txBox="1"/>
          <p:nvPr/>
        </p:nvSpPr>
        <p:spPr>
          <a:xfrm>
            <a:off x="354499" y="2126063"/>
            <a:ext cx="8910413" cy="415498"/>
          </a:xfrm>
          <a:prstGeom prst="rect">
            <a:avLst/>
          </a:prstGeom>
          <a:noFill/>
        </p:spPr>
        <p:txBody>
          <a:bodyPr wrap="square" rtlCol="0">
            <a:spAutoFit/>
          </a:bodyPr>
          <a:lstStyle/>
          <a:p>
            <a:r>
              <a:rPr kumimoji="1" lang="ja-JP" altLang="en-US" sz="1000" dirty="0">
                <a:latin typeface="+mn-ea"/>
              </a:rPr>
              <a:t>　提出される計画書の精度を簡単に見抜くことは困難です。ただし、企業がどの程度計画に関与しているか？どの程度、専門家に情報・状況を開示して策定されているか？などについては、一定程度の視点はあります。「達成可能性≒計画への熱意」と捉えて見極めることが現実的といえます。</a:t>
            </a:r>
            <a:endParaRPr kumimoji="1" lang="en-US" altLang="ja-JP" sz="1000" dirty="0">
              <a:latin typeface="+mn-ea"/>
            </a:endParaRPr>
          </a:p>
        </p:txBody>
      </p:sp>
      <p:grpSp>
        <p:nvGrpSpPr>
          <p:cNvPr id="28" name="グループ化 27">
            <a:extLst>
              <a:ext uri="{FF2B5EF4-FFF2-40B4-BE49-F238E27FC236}">
                <a16:creationId xmlns:a16="http://schemas.microsoft.com/office/drawing/2014/main" id="{FD1AF5E4-5708-6F1A-784B-078C1142E9CA}"/>
              </a:ext>
            </a:extLst>
          </p:cNvPr>
          <p:cNvGrpSpPr/>
          <p:nvPr/>
        </p:nvGrpSpPr>
        <p:grpSpPr>
          <a:xfrm>
            <a:off x="1197854" y="2703203"/>
            <a:ext cx="1234624" cy="623927"/>
            <a:chOff x="1269717" y="2659953"/>
            <a:chExt cx="1234624" cy="712586"/>
          </a:xfrm>
        </p:grpSpPr>
        <p:sp>
          <p:nvSpPr>
            <p:cNvPr id="18" name="四角形: 角を丸くする 17">
              <a:extLst>
                <a:ext uri="{FF2B5EF4-FFF2-40B4-BE49-F238E27FC236}">
                  <a16:creationId xmlns:a16="http://schemas.microsoft.com/office/drawing/2014/main" id="{47F82168-E506-6BC8-0D4E-E07812BB3089}"/>
                </a:ext>
              </a:extLst>
            </p:cNvPr>
            <p:cNvSpPr/>
            <p:nvPr/>
          </p:nvSpPr>
          <p:spPr>
            <a:xfrm>
              <a:off x="1376189" y="2659953"/>
              <a:ext cx="1019489" cy="712586"/>
            </a:xfrm>
            <a:prstGeom prst="roundRect">
              <a:avLst>
                <a:gd name="adj" fmla="val 8644"/>
              </a:avLst>
            </a:prstGeom>
            <a:no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5F9F874A-F670-CEE2-B00D-F43E64FE852E}"/>
                </a:ext>
              </a:extLst>
            </p:cNvPr>
            <p:cNvSpPr txBox="1"/>
            <p:nvPr/>
          </p:nvSpPr>
          <p:spPr>
            <a:xfrm>
              <a:off x="1269717" y="2696279"/>
              <a:ext cx="1234624" cy="667871"/>
            </a:xfrm>
            <a:prstGeom prst="rect">
              <a:avLst/>
            </a:prstGeom>
            <a:noFill/>
          </p:spPr>
          <p:txBody>
            <a:bodyPr wrap="square" rtlCol="0">
              <a:spAutoFit/>
            </a:bodyPr>
            <a:lstStyle/>
            <a:p>
              <a:pPr algn="ctr"/>
              <a:r>
                <a:rPr kumimoji="1" lang="ja-JP" altLang="en-US" sz="3200" b="1" dirty="0">
                  <a:latin typeface="+mn-ea"/>
                </a:rPr>
                <a:t>理想</a:t>
              </a:r>
            </a:p>
          </p:txBody>
        </p:sp>
      </p:grpSp>
      <p:grpSp>
        <p:nvGrpSpPr>
          <p:cNvPr id="29" name="グループ化 28">
            <a:extLst>
              <a:ext uri="{FF2B5EF4-FFF2-40B4-BE49-F238E27FC236}">
                <a16:creationId xmlns:a16="http://schemas.microsoft.com/office/drawing/2014/main" id="{E9E1A895-6BF4-739A-581C-E7289BBED058}"/>
              </a:ext>
            </a:extLst>
          </p:cNvPr>
          <p:cNvGrpSpPr/>
          <p:nvPr/>
        </p:nvGrpSpPr>
        <p:grpSpPr>
          <a:xfrm>
            <a:off x="1171703" y="3581646"/>
            <a:ext cx="1234624" cy="623927"/>
            <a:chOff x="1268621" y="3737253"/>
            <a:chExt cx="1234624" cy="712586"/>
          </a:xfrm>
        </p:grpSpPr>
        <p:sp>
          <p:nvSpPr>
            <p:cNvPr id="22" name="四角形: 角を丸くする 21">
              <a:extLst>
                <a:ext uri="{FF2B5EF4-FFF2-40B4-BE49-F238E27FC236}">
                  <a16:creationId xmlns:a16="http://schemas.microsoft.com/office/drawing/2014/main" id="{CD4A632B-6C0E-07FF-854F-71F2956CE7FD}"/>
                </a:ext>
              </a:extLst>
            </p:cNvPr>
            <p:cNvSpPr/>
            <p:nvPr/>
          </p:nvSpPr>
          <p:spPr>
            <a:xfrm>
              <a:off x="1384618" y="3737253"/>
              <a:ext cx="1019489" cy="712586"/>
            </a:xfrm>
            <a:prstGeom prst="roundRect">
              <a:avLst>
                <a:gd name="adj" fmla="val 8644"/>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a:extLst>
                <a:ext uri="{FF2B5EF4-FFF2-40B4-BE49-F238E27FC236}">
                  <a16:creationId xmlns:a16="http://schemas.microsoft.com/office/drawing/2014/main" id="{8DB77C90-7013-16D8-9E62-7D9FE9740A91}"/>
                </a:ext>
              </a:extLst>
            </p:cNvPr>
            <p:cNvSpPr txBox="1"/>
            <p:nvPr/>
          </p:nvSpPr>
          <p:spPr>
            <a:xfrm>
              <a:off x="1268621" y="3753175"/>
              <a:ext cx="1234624" cy="667871"/>
            </a:xfrm>
            <a:prstGeom prst="rect">
              <a:avLst/>
            </a:prstGeom>
            <a:noFill/>
          </p:spPr>
          <p:txBody>
            <a:bodyPr wrap="square" rtlCol="0">
              <a:spAutoFit/>
            </a:bodyPr>
            <a:lstStyle/>
            <a:p>
              <a:pPr algn="ctr"/>
              <a:r>
                <a:rPr kumimoji="1" lang="ja-JP" altLang="en-US" sz="3200" b="1" dirty="0">
                  <a:latin typeface="+mn-ea"/>
                </a:rPr>
                <a:t>現実</a:t>
              </a:r>
            </a:p>
          </p:txBody>
        </p:sp>
      </p:grpSp>
      <p:sp>
        <p:nvSpPr>
          <p:cNvPr id="24" name="テキスト ボックス 23">
            <a:extLst>
              <a:ext uri="{FF2B5EF4-FFF2-40B4-BE49-F238E27FC236}">
                <a16:creationId xmlns:a16="http://schemas.microsoft.com/office/drawing/2014/main" id="{79F47D04-9F53-8769-628A-6B67FDB145E6}"/>
              </a:ext>
            </a:extLst>
          </p:cNvPr>
          <p:cNvSpPr txBox="1"/>
          <p:nvPr/>
        </p:nvSpPr>
        <p:spPr>
          <a:xfrm>
            <a:off x="2413661" y="2671660"/>
            <a:ext cx="7336632" cy="707886"/>
          </a:xfrm>
          <a:prstGeom prst="rect">
            <a:avLst/>
          </a:prstGeom>
          <a:noFill/>
        </p:spPr>
        <p:txBody>
          <a:bodyPr wrap="square" rtlCol="0">
            <a:spAutoFit/>
          </a:bodyPr>
          <a:lstStyle/>
          <a:p>
            <a:r>
              <a:rPr kumimoji="1" lang="ja-JP" altLang="en-US" sz="1000" dirty="0">
                <a:latin typeface="+mn-ea"/>
              </a:rPr>
              <a:t>□　業績や損益予想も、内部ヒアリングだけではなく、広域なデータや多角的な分析手法を用いて予想をしているなど</a:t>
            </a:r>
            <a:endParaRPr kumimoji="1" lang="en-US" altLang="ja-JP" sz="1000" dirty="0">
              <a:latin typeface="+mn-ea"/>
            </a:endParaRPr>
          </a:p>
          <a:p>
            <a:r>
              <a:rPr kumimoji="1" lang="ja-JP" altLang="en-US" sz="1000" dirty="0">
                <a:latin typeface="+mn-ea"/>
              </a:rPr>
              <a:t>　　計画策定時における客観性が極めて高い</a:t>
            </a:r>
            <a:endParaRPr kumimoji="1" lang="en-US" altLang="ja-JP" sz="1000" dirty="0">
              <a:latin typeface="+mn-ea"/>
            </a:endParaRPr>
          </a:p>
          <a:p>
            <a:r>
              <a:rPr kumimoji="1" lang="ja-JP" altLang="en-US" sz="1000" dirty="0">
                <a:latin typeface="+mn-ea"/>
              </a:rPr>
              <a:t>□　アクションプランも、業界特性に詳しい外部専門家から適切な指導を仰ぎ、自社の問題点と解決策が専門的に</a:t>
            </a:r>
          </a:p>
          <a:p>
            <a:r>
              <a:rPr kumimoji="1" lang="ja-JP" altLang="en-US" sz="1000" dirty="0">
                <a:latin typeface="+mn-ea"/>
              </a:rPr>
              <a:t>　　記載されており、計画自体に企業の現場が積極的に関与していることが容易に伺える内容になっている</a:t>
            </a:r>
            <a:endParaRPr kumimoji="1" lang="en-US" altLang="ja-JP" sz="1000" dirty="0">
              <a:latin typeface="+mn-ea"/>
            </a:endParaRPr>
          </a:p>
        </p:txBody>
      </p:sp>
      <p:grpSp>
        <p:nvGrpSpPr>
          <p:cNvPr id="64" name="グループ化 63">
            <a:extLst>
              <a:ext uri="{FF2B5EF4-FFF2-40B4-BE49-F238E27FC236}">
                <a16:creationId xmlns:a16="http://schemas.microsoft.com/office/drawing/2014/main" id="{F8890049-FE19-3F02-2BF3-8AFE438C2856}"/>
              </a:ext>
            </a:extLst>
          </p:cNvPr>
          <p:cNvGrpSpPr/>
          <p:nvPr/>
        </p:nvGrpSpPr>
        <p:grpSpPr>
          <a:xfrm>
            <a:off x="-108065" y="3054389"/>
            <a:ext cx="1653902" cy="758396"/>
            <a:chOff x="-213414" y="3085003"/>
            <a:chExt cx="1764000" cy="758396"/>
          </a:xfrm>
        </p:grpSpPr>
        <p:sp>
          <p:nvSpPr>
            <p:cNvPr id="16" name="テキスト ボックス 15">
              <a:extLst>
                <a:ext uri="{FF2B5EF4-FFF2-40B4-BE49-F238E27FC236}">
                  <a16:creationId xmlns:a16="http://schemas.microsoft.com/office/drawing/2014/main" id="{154FF462-49E1-951A-AC6F-7975593FEB70}"/>
                </a:ext>
              </a:extLst>
            </p:cNvPr>
            <p:cNvSpPr txBox="1"/>
            <p:nvPr/>
          </p:nvSpPr>
          <p:spPr>
            <a:xfrm>
              <a:off x="-213414" y="3085003"/>
              <a:ext cx="1764000" cy="758396"/>
            </a:xfrm>
            <a:prstGeom prst="rect">
              <a:avLst/>
            </a:prstGeom>
            <a:noFill/>
            <a:ln>
              <a:noFill/>
            </a:ln>
          </p:spPr>
          <p:txBody>
            <a:bodyPr wrap="square" rtlCol="0">
              <a:spAutoFit/>
            </a:bodyPr>
            <a:lstStyle/>
            <a:p>
              <a:pPr algn="ctr"/>
              <a:r>
                <a:rPr kumimoji="1" lang="ja-JP" altLang="en-US" sz="1400" b="1" dirty="0">
                  <a:latin typeface="+mn-ea"/>
                  <a:cs typeface="Times New Roman" panose="02020603050405020304" pitchFamily="18" charset="0"/>
                </a:rPr>
                <a:t>計画達成</a:t>
              </a:r>
              <a:endParaRPr kumimoji="1" lang="en-US" altLang="ja-JP" sz="1400" b="1" dirty="0">
                <a:latin typeface="+mn-ea"/>
                <a:cs typeface="Times New Roman" panose="02020603050405020304" pitchFamily="18" charset="0"/>
              </a:endParaRPr>
            </a:p>
            <a:p>
              <a:pPr algn="ctr"/>
              <a:r>
                <a:rPr kumimoji="1" lang="ja-JP" altLang="en-US" sz="1400" b="1" dirty="0">
                  <a:latin typeface="+mn-ea"/>
                  <a:cs typeface="Times New Roman" panose="02020603050405020304" pitchFamily="18" charset="0"/>
                </a:rPr>
                <a:t>可能性の</a:t>
              </a:r>
              <a:endParaRPr kumimoji="1" lang="en-US" altLang="ja-JP" sz="1400" b="1" dirty="0">
                <a:latin typeface="+mn-ea"/>
                <a:cs typeface="Times New Roman" panose="02020603050405020304" pitchFamily="18" charset="0"/>
              </a:endParaRPr>
            </a:p>
            <a:p>
              <a:pPr algn="ctr"/>
              <a:r>
                <a:rPr kumimoji="1" lang="ja-JP" altLang="en-US" sz="1400" b="1" dirty="0">
                  <a:latin typeface="+mn-ea"/>
                  <a:cs typeface="Times New Roman" panose="02020603050405020304" pitchFamily="18" charset="0"/>
                </a:rPr>
                <a:t>見極め</a:t>
              </a:r>
            </a:p>
          </p:txBody>
        </p:sp>
        <p:sp>
          <p:nvSpPr>
            <p:cNvPr id="26" name="四角形: 角を丸くする 25">
              <a:extLst>
                <a:ext uri="{FF2B5EF4-FFF2-40B4-BE49-F238E27FC236}">
                  <a16:creationId xmlns:a16="http://schemas.microsoft.com/office/drawing/2014/main" id="{BA7BEEC2-D8EA-F235-A112-A76231B47F2C}"/>
                </a:ext>
              </a:extLst>
            </p:cNvPr>
            <p:cNvSpPr/>
            <p:nvPr/>
          </p:nvSpPr>
          <p:spPr>
            <a:xfrm>
              <a:off x="154605" y="3094528"/>
              <a:ext cx="1019489" cy="712586"/>
            </a:xfrm>
            <a:prstGeom prst="roundRect">
              <a:avLst>
                <a:gd name="adj" fmla="val 8644"/>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6" name="グループ化 55">
            <a:extLst>
              <a:ext uri="{FF2B5EF4-FFF2-40B4-BE49-F238E27FC236}">
                <a16:creationId xmlns:a16="http://schemas.microsoft.com/office/drawing/2014/main" id="{5C53315F-7129-2632-244B-3FC553229DD6}"/>
              </a:ext>
            </a:extLst>
          </p:cNvPr>
          <p:cNvGrpSpPr/>
          <p:nvPr/>
        </p:nvGrpSpPr>
        <p:grpSpPr>
          <a:xfrm>
            <a:off x="2494816" y="3606415"/>
            <a:ext cx="2501962" cy="583912"/>
            <a:chOff x="2512493" y="3714567"/>
            <a:chExt cx="2501962" cy="583912"/>
          </a:xfrm>
        </p:grpSpPr>
        <p:sp>
          <p:nvSpPr>
            <p:cNvPr id="39" name="楕円 38">
              <a:extLst>
                <a:ext uri="{FF2B5EF4-FFF2-40B4-BE49-F238E27FC236}">
                  <a16:creationId xmlns:a16="http://schemas.microsoft.com/office/drawing/2014/main" id="{E428910A-1A4D-2FD8-32D8-D8ECB0DC9E22}"/>
                </a:ext>
              </a:extLst>
            </p:cNvPr>
            <p:cNvSpPr/>
            <p:nvPr/>
          </p:nvSpPr>
          <p:spPr>
            <a:xfrm>
              <a:off x="2512493" y="3714567"/>
              <a:ext cx="623810" cy="583912"/>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accent5">
                      <a:lumMod val="60000"/>
                      <a:lumOff val="40000"/>
                    </a:schemeClr>
                  </a:solidFill>
                  <a:latin typeface="+mn-ea"/>
                  <a:cs typeface="Times New Roman" panose="02020603050405020304" pitchFamily="18" charset="0"/>
                </a:rPr>
                <a:t>１</a:t>
              </a:r>
            </a:p>
          </p:txBody>
        </p:sp>
        <p:sp>
          <p:nvSpPr>
            <p:cNvPr id="40" name="正方形/長方形 39">
              <a:extLst>
                <a:ext uri="{FF2B5EF4-FFF2-40B4-BE49-F238E27FC236}">
                  <a16:creationId xmlns:a16="http://schemas.microsoft.com/office/drawing/2014/main" id="{1BF6E175-24D4-C958-2E50-14CF6A4FFA0C}"/>
                </a:ext>
              </a:extLst>
            </p:cNvPr>
            <p:cNvSpPr/>
            <p:nvPr/>
          </p:nvSpPr>
          <p:spPr>
            <a:xfrm>
              <a:off x="3253649" y="3771555"/>
              <a:ext cx="1760806"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社長が自ら説明した</a:t>
              </a:r>
              <a:endParaRPr kumimoji="1" lang="en-US" altLang="ja-JP" sz="1200" b="1" dirty="0">
                <a:solidFill>
                  <a:schemeClr val="tx1"/>
                </a:solidFill>
                <a:latin typeface="+mn-ea"/>
              </a:endParaRPr>
            </a:p>
            <a:p>
              <a:pPr algn="ctr"/>
              <a:r>
                <a:rPr kumimoji="1" lang="ja-JP" altLang="en-US" sz="1200" b="1" dirty="0">
                  <a:solidFill>
                    <a:schemeClr val="tx1"/>
                  </a:solidFill>
                  <a:latin typeface="+mn-ea"/>
                </a:rPr>
                <a:t>計画であるか？</a:t>
              </a:r>
              <a:endParaRPr kumimoji="1" lang="en-US" altLang="ja-JP" sz="1200" b="1" dirty="0">
                <a:solidFill>
                  <a:schemeClr val="tx1"/>
                </a:solidFill>
                <a:latin typeface="+mn-ea"/>
              </a:endParaRPr>
            </a:p>
          </p:txBody>
        </p:sp>
      </p:grpSp>
      <p:grpSp>
        <p:nvGrpSpPr>
          <p:cNvPr id="57" name="グループ化 56">
            <a:extLst>
              <a:ext uri="{FF2B5EF4-FFF2-40B4-BE49-F238E27FC236}">
                <a16:creationId xmlns:a16="http://schemas.microsoft.com/office/drawing/2014/main" id="{163D850A-668E-F350-43D0-4FA981537099}"/>
              </a:ext>
            </a:extLst>
          </p:cNvPr>
          <p:cNvGrpSpPr/>
          <p:nvPr/>
        </p:nvGrpSpPr>
        <p:grpSpPr>
          <a:xfrm>
            <a:off x="2494816" y="4482875"/>
            <a:ext cx="2501962" cy="583912"/>
            <a:chOff x="2512493" y="4716443"/>
            <a:chExt cx="2501962" cy="583912"/>
          </a:xfrm>
        </p:grpSpPr>
        <p:sp>
          <p:nvSpPr>
            <p:cNvPr id="42" name="楕円 41">
              <a:extLst>
                <a:ext uri="{FF2B5EF4-FFF2-40B4-BE49-F238E27FC236}">
                  <a16:creationId xmlns:a16="http://schemas.microsoft.com/office/drawing/2014/main" id="{405798C4-E559-991B-F3C0-D6F90FC99D4E}"/>
                </a:ext>
              </a:extLst>
            </p:cNvPr>
            <p:cNvSpPr/>
            <p:nvPr/>
          </p:nvSpPr>
          <p:spPr>
            <a:xfrm>
              <a:off x="2512493" y="4716443"/>
              <a:ext cx="623810" cy="583912"/>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accent2">
                      <a:lumMod val="60000"/>
                      <a:lumOff val="40000"/>
                    </a:schemeClr>
                  </a:solidFill>
                  <a:latin typeface="+mn-ea"/>
                  <a:cs typeface="Times New Roman" panose="02020603050405020304" pitchFamily="18" charset="0"/>
                </a:rPr>
                <a:t>２</a:t>
              </a:r>
            </a:p>
          </p:txBody>
        </p:sp>
        <p:sp>
          <p:nvSpPr>
            <p:cNvPr id="43" name="正方形/長方形 42">
              <a:extLst>
                <a:ext uri="{FF2B5EF4-FFF2-40B4-BE49-F238E27FC236}">
                  <a16:creationId xmlns:a16="http://schemas.microsoft.com/office/drawing/2014/main" id="{592ADD14-EAE4-3DF9-4DB9-9948AA51D857}"/>
                </a:ext>
              </a:extLst>
            </p:cNvPr>
            <p:cNvSpPr/>
            <p:nvPr/>
          </p:nvSpPr>
          <p:spPr>
            <a:xfrm>
              <a:off x="3253649" y="4763599"/>
              <a:ext cx="1760806"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家計収支も検討されているか？（小規模な企業）</a:t>
              </a:r>
              <a:endParaRPr kumimoji="1" lang="en-US" altLang="ja-JP" sz="1100" b="1" dirty="0">
                <a:solidFill>
                  <a:schemeClr val="tx1"/>
                </a:solidFill>
              </a:endParaRPr>
            </a:p>
          </p:txBody>
        </p:sp>
      </p:grpSp>
      <p:grpSp>
        <p:nvGrpSpPr>
          <p:cNvPr id="58" name="グループ化 57">
            <a:extLst>
              <a:ext uri="{FF2B5EF4-FFF2-40B4-BE49-F238E27FC236}">
                <a16:creationId xmlns:a16="http://schemas.microsoft.com/office/drawing/2014/main" id="{CAC74C54-1D92-DEA5-7448-1FF04F2AAD9A}"/>
              </a:ext>
            </a:extLst>
          </p:cNvPr>
          <p:cNvGrpSpPr/>
          <p:nvPr/>
        </p:nvGrpSpPr>
        <p:grpSpPr>
          <a:xfrm>
            <a:off x="2494816" y="5695970"/>
            <a:ext cx="2501962" cy="583912"/>
            <a:chOff x="2512493" y="5718319"/>
            <a:chExt cx="2501962" cy="583912"/>
          </a:xfrm>
        </p:grpSpPr>
        <p:sp>
          <p:nvSpPr>
            <p:cNvPr id="45" name="楕円 44">
              <a:extLst>
                <a:ext uri="{FF2B5EF4-FFF2-40B4-BE49-F238E27FC236}">
                  <a16:creationId xmlns:a16="http://schemas.microsoft.com/office/drawing/2014/main" id="{8ED9FE8F-3DC3-F070-0BA4-1738FB0F6CB7}"/>
                </a:ext>
              </a:extLst>
            </p:cNvPr>
            <p:cNvSpPr/>
            <p:nvPr/>
          </p:nvSpPr>
          <p:spPr>
            <a:xfrm>
              <a:off x="2512493" y="5718319"/>
              <a:ext cx="623810" cy="583912"/>
            </a:xfrm>
            <a:prstGeom prst="ellipse">
              <a:avLst/>
            </a:prstGeom>
            <a:solidFill>
              <a:srgbClr val="92D050">
                <a:alpha val="23000"/>
              </a:srgbClr>
            </a:solid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92D050"/>
                  </a:solidFill>
                  <a:latin typeface="+mn-ea"/>
                  <a:cs typeface="Times New Roman" panose="02020603050405020304" pitchFamily="18" charset="0"/>
                </a:rPr>
                <a:t>３</a:t>
              </a:r>
            </a:p>
          </p:txBody>
        </p:sp>
        <p:sp>
          <p:nvSpPr>
            <p:cNvPr id="46" name="正方形/長方形 45">
              <a:extLst>
                <a:ext uri="{FF2B5EF4-FFF2-40B4-BE49-F238E27FC236}">
                  <a16:creationId xmlns:a16="http://schemas.microsoft.com/office/drawing/2014/main" id="{2AC96079-B2BF-B274-06F2-895DF6F3E9E4}"/>
                </a:ext>
              </a:extLst>
            </p:cNvPr>
            <p:cNvSpPr/>
            <p:nvPr/>
          </p:nvSpPr>
          <p:spPr>
            <a:xfrm>
              <a:off x="3253649" y="5765475"/>
              <a:ext cx="1760806" cy="501049"/>
            </a:xfrm>
            <a:prstGeom prst="rect">
              <a:avLst/>
            </a:prstGeom>
            <a:solidFill>
              <a:srgbClr val="92D050">
                <a:alpha val="23000"/>
              </a:srgbClr>
            </a:solid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n-ea"/>
                </a:rPr>
                <a:t>実務の作業単位から</a:t>
              </a:r>
              <a:endParaRPr kumimoji="1" lang="en-US" altLang="ja-JP" sz="1100" b="1" dirty="0">
                <a:solidFill>
                  <a:schemeClr val="tx1"/>
                </a:solidFill>
                <a:latin typeface="+mn-ea"/>
              </a:endParaRPr>
            </a:p>
            <a:p>
              <a:pPr algn="ctr"/>
              <a:r>
                <a:rPr kumimoji="1" lang="ja-JP" altLang="en-US" sz="1100" b="1" dirty="0">
                  <a:solidFill>
                    <a:schemeClr val="tx1"/>
                  </a:solidFill>
                  <a:latin typeface="+mn-ea"/>
                </a:rPr>
                <a:t>積み上がっているか？</a:t>
              </a:r>
              <a:endParaRPr kumimoji="1" lang="en-US" altLang="ja-JP" sz="1100" b="1" dirty="0">
                <a:solidFill>
                  <a:schemeClr val="tx1"/>
                </a:solidFill>
                <a:latin typeface="+mn-ea"/>
              </a:endParaRPr>
            </a:p>
          </p:txBody>
        </p:sp>
      </p:grpSp>
      <p:sp>
        <p:nvSpPr>
          <p:cNvPr id="55" name="テキスト ボックス 54">
            <a:extLst>
              <a:ext uri="{FF2B5EF4-FFF2-40B4-BE49-F238E27FC236}">
                <a16:creationId xmlns:a16="http://schemas.microsoft.com/office/drawing/2014/main" id="{E018E3FE-4FB2-1F34-3A38-C51CAD6BA210}"/>
              </a:ext>
            </a:extLst>
          </p:cNvPr>
          <p:cNvSpPr txBox="1"/>
          <p:nvPr/>
        </p:nvSpPr>
        <p:spPr>
          <a:xfrm>
            <a:off x="4984959" y="3589538"/>
            <a:ext cx="4927763" cy="707886"/>
          </a:xfrm>
          <a:prstGeom prst="rect">
            <a:avLst/>
          </a:prstGeom>
          <a:noFill/>
        </p:spPr>
        <p:txBody>
          <a:bodyPr wrap="square" rtlCol="0">
            <a:spAutoFit/>
          </a:bodyPr>
          <a:lstStyle/>
          <a:p>
            <a:r>
              <a:rPr kumimoji="1" lang="ja-JP" altLang="en-US" sz="1000" dirty="0">
                <a:latin typeface="+mn-ea"/>
              </a:rPr>
              <a:t>□　壮大な未来構想や総花的な事業戦略ではなく、実務・現場に沿った</a:t>
            </a:r>
            <a:endParaRPr kumimoji="1" lang="en-US" altLang="ja-JP" sz="1000" dirty="0">
              <a:latin typeface="+mn-ea"/>
            </a:endParaRPr>
          </a:p>
          <a:p>
            <a:r>
              <a:rPr kumimoji="1" lang="ja-JP" altLang="en-US" sz="1000" dirty="0">
                <a:latin typeface="+mn-ea"/>
              </a:rPr>
              <a:t>　　具体的な話か？（アクションプランに連動した具体的な説明か？）</a:t>
            </a:r>
            <a:endParaRPr kumimoji="1" lang="en-US" altLang="ja-JP" sz="1000" dirty="0">
              <a:latin typeface="+mn-ea"/>
            </a:endParaRPr>
          </a:p>
          <a:p>
            <a:r>
              <a:rPr kumimoji="1" lang="ja-JP" altLang="en-US" sz="1000" dirty="0">
                <a:latin typeface="+mn-ea"/>
              </a:rPr>
              <a:t>□　決意表明だけではなく数値や返済についても、社長自ら説明をしているか？</a:t>
            </a:r>
            <a:endParaRPr kumimoji="1" lang="en-US" altLang="ja-JP" sz="1000" dirty="0">
              <a:latin typeface="+mn-ea"/>
            </a:endParaRPr>
          </a:p>
          <a:p>
            <a:r>
              <a:rPr kumimoji="1" lang="ja-JP" altLang="en-US" sz="1000" dirty="0">
                <a:latin typeface="+mn-ea"/>
              </a:rPr>
              <a:t>□　金融機関側からの本業に関する質問に適時社長が回答できるか？</a:t>
            </a:r>
            <a:endParaRPr kumimoji="1" lang="en-US" altLang="ja-JP" sz="1000" dirty="0">
              <a:latin typeface="+mn-ea"/>
            </a:endParaRPr>
          </a:p>
        </p:txBody>
      </p:sp>
      <p:sp>
        <p:nvSpPr>
          <p:cNvPr id="59" name="テキスト ボックス 58">
            <a:extLst>
              <a:ext uri="{FF2B5EF4-FFF2-40B4-BE49-F238E27FC236}">
                <a16:creationId xmlns:a16="http://schemas.microsoft.com/office/drawing/2014/main" id="{86F88813-F636-165B-AF4E-7C31C24720C9}"/>
              </a:ext>
            </a:extLst>
          </p:cNvPr>
          <p:cNvSpPr txBox="1"/>
          <p:nvPr/>
        </p:nvSpPr>
        <p:spPr>
          <a:xfrm>
            <a:off x="4983334" y="4451181"/>
            <a:ext cx="4929388" cy="1169551"/>
          </a:xfrm>
          <a:prstGeom prst="rect">
            <a:avLst/>
          </a:prstGeom>
          <a:noFill/>
        </p:spPr>
        <p:txBody>
          <a:bodyPr wrap="square" rtlCol="0">
            <a:spAutoFit/>
          </a:bodyPr>
          <a:lstStyle/>
          <a:p>
            <a:r>
              <a:rPr kumimoji="1" lang="ja-JP" altLang="en-US" sz="1000" dirty="0">
                <a:latin typeface="+mn-ea"/>
              </a:rPr>
              <a:t>□　家族経営に近い小規模の事業者の場合、本業の損益だけではなく事業者の</a:t>
            </a:r>
            <a:endParaRPr kumimoji="1" lang="en-US" altLang="ja-JP" sz="1000" dirty="0">
              <a:latin typeface="+mn-ea"/>
            </a:endParaRPr>
          </a:p>
          <a:p>
            <a:r>
              <a:rPr kumimoji="1" lang="ja-JP" altLang="en-US" sz="1000" dirty="0">
                <a:latin typeface="+mn-ea"/>
              </a:rPr>
              <a:t>　　家計（住宅ローン・子供への仕送り等）にも触れられているか？</a:t>
            </a:r>
            <a:endParaRPr kumimoji="1" lang="en-US" altLang="ja-JP" sz="1000" dirty="0">
              <a:latin typeface="+mn-ea"/>
            </a:endParaRPr>
          </a:p>
          <a:p>
            <a:r>
              <a:rPr kumimoji="1" lang="ja-JP" altLang="en-US" sz="1000" dirty="0">
                <a:latin typeface="+mn-ea"/>
              </a:rPr>
              <a:t>□　金融機関の心証を悪くしないよう、家計収支は差置いて返済計画を整えよう</a:t>
            </a:r>
            <a:endParaRPr kumimoji="1" lang="en-US" altLang="ja-JP" sz="1000" dirty="0">
              <a:latin typeface="+mn-ea"/>
            </a:endParaRPr>
          </a:p>
          <a:p>
            <a:r>
              <a:rPr kumimoji="1" lang="ja-JP" altLang="en-US" sz="1000" dirty="0">
                <a:latin typeface="+mn-ea"/>
              </a:rPr>
              <a:t>　　とするケースも少なくない</a:t>
            </a:r>
            <a:endParaRPr kumimoji="1" lang="en-US" altLang="ja-JP" sz="1000" dirty="0">
              <a:latin typeface="+mn-ea"/>
            </a:endParaRPr>
          </a:p>
          <a:p>
            <a:r>
              <a:rPr kumimoji="1" lang="ja-JP" altLang="en-US" sz="1000" dirty="0">
                <a:latin typeface="+mn-ea"/>
              </a:rPr>
              <a:t>　  （家計収支の不足は高利な個人ローンへの過度な依存を誘発することもある）</a:t>
            </a:r>
            <a:endParaRPr kumimoji="1" lang="en-US" altLang="ja-JP" sz="1000" dirty="0">
              <a:latin typeface="+mn-ea"/>
            </a:endParaRPr>
          </a:p>
          <a:p>
            <a:r>
              <a:rPr kumimoji="1" lang="ja-JP" altLang="en-US" sz="1000" dirty="0">
                <a:latin typeface="+mn-ea"/>
              </a:rPr>
              <a:t>□　</a:t>
            </a:r>
            <a:r>
              <a:rPr kumimoji="1" lang="ja-JP" altLang="en-US" sz="1000" spc="-60" dirty="0">
                <a:latin typeface="+mn-ea"/>
              </a:rPr>
              <a:t>返済猶予をお願いしているのに多額な役員報酬を下げない、社長への短期貸付金</a:t>
            </a:r>
            <a:endParaRPr kumimoji="1" lang="en-US" altLang="ja-JP" sz="1000" spc="-60" dirty="0">
              <a:latin typeface="+mn-ea"/>
            </a:endParaRPr>
          </a:p>
          <a:p>
            <a:r>
              <a:rPr kumimoji="1" lang="ja-JP" altLang="en-US" sz="1000" spc="-100" dirty="0">
                <a:latin typeface="+mn-ea"/>
              </a:rPr>
              <a:t>　　 </a:t>
            </a:r>
            <a:r>
              <a:rPr kumimoji="1" lang="ja-JP" altLang="en-US" sz="1000" dirty="0">
                <a:latin typeface="+mn-ea"/>
              </a:rPr>
              <a:t>があるなどの場合は、既に個人として多重債務の可能性もある</a:t>
            </a:r>
            <a:endParaRPr kumimoji="1" lang="en-US" altLang="ja-JP" sz="1000" dirty="0">
              <a:latin typeface="+mn-ea"/>
            </a:endParaRPr>
          </a:p>
        </p:txBody>
      </p:sp>
      <p:sp>
        <p:nvSpPr>
          <p:cNvPr id="60" name="テキスト ボックス 59">
            <a:extLst>
              <a:ext uri="{FF2B5EF4-FFF2-40B4-BE49-F238E27FC236}">
                <a16:creationId xmlns:a16="http://schemas.microsoft.com/office/drawing/2014/main" id="{0907D256-DDF7-0335-39DD-56E0242A310F}"/>
              </a:ext>
            </a:extLst>
          </p:cNvPr>
          <p:cNvSpPr txBox="1"/>
          <p:nvPr/>
        </p:nvSpPr>
        <p:spPr>
          <a:xfrm>
            <a:off x="4996778" y="5686618"/>
            <a:ext cx="4915944" cy="1015663"/>
          </a:xfrm>
          <a:prstGeom prst="rect">
            <a:avLst/>
          </a:prstGeom>
          <a:noFill/>
        </p:spPr>
        <p:txBody>
          <a:bodyPr wrap="square" rtlCol="0">
            <a:spAutoFit/>
          </a:bodyPr>
          <a:lstStyle/>
          <a:p>
            <a:r>
              <a:rPr kumimoji="1" lang="ja-JP" altLang="en-US" sz="1000" dirty="0">
                <a:latin typeface="+mn-ea"/>
              </a:rPr>
              <a:t>□　例えば、ラーメン屋さんであれば、曜日・時間別に何をどのくらい売る計画</a:t>
            </a:r>
            <a:endParaRPr kumimoji="1" lang="en-US" altLang="ja-JP" sz="1000" dirty="0">
              <a:latin typeface="+mn-ea"/>
            </a:endParaRPr>
          </a:p>
          <a:p>
            <a:r>
              <a:rPr kumimoji="1" lang="ja-JP" altLang="en-US" sz="1000" dirty="0">
                <a:latin typeface="+mn-ea"/>
              </a:rPr>
              <a:t>　　か？必要人時はどのくらいか？など実務に即した積算で、売上・原価・費用</a:t>
            </a:r>
            <a:endParaRPr kumimoji="1" lang="en-US" altLang="ja-JP" sz="1000" dirty="0">
              <a:latin typeface="+mn-ea"/>
            </a:endParaRPr>
          </a:p>
          <a:p>
            <a:r>
              <a:rPr kumimoji="1" lang="ja-JP" altLang="en-US" sz="1000" dirty="0">
                <a:latin typeface="+mn-ea"/>
              </a:rPr>
              <a:t>　　を見込んでいるか？</a:t>
            </a:r>
            <a:endParaRPr kumimoji="1" lang="en-US" altLang="ja-JP" sz="1000" dirty="0">
              <a:latin typeface="+mn-ea"/>
            </a:endParaRPr>
          </a:p>
          <a:p>
            <a:r>
              <a:rPr kumimoji="1" lang="ja-JP" altLang="en-US" sz="1000" dirty="0">
                <a:latin typeface="+mn-ea"/>
              </a:rPr>
              <a:t>□　</a:t>
            </a:r>
            <a:r>
              <a:rPr kumimoji="1" lang="ja-JP" altLang="en-US" sz="1000" spc="-30" dirty="0">
                <a:latin typeface="+mn-ea"/>
              </a:rPr>
              <a:t>商材種別や時間といった単位（歩掛）に落しこんだ計画は、企業の現場で働く</a:t>
            </a:r>
            <a:endParaRPr kumimoji="1" lang="en-US" altLang="ja-JP" sz="1000" spc="-30" dirty="0">
              <a:latin typeface="+mn-ea"/>
            </a:endParaRPr>
          </a:p>
          <a:p>
            <a:r>
              <a:rPr kumimoji="1" lang="ja-JP" altLang="en-US" sz="1000" spc="-30" dirty="0">
                <a:latin typeface="+mn-ea"/>
              </a:rPr>
              <a:t>　　社員が目標を想像しやすく、外部専門家も熱心にデータを集め、分析・推計を</a:t>
            </a:r>
            <a:endParaRPr kumimoji="1" lang="en-US" altLang="ja-JP" sz="1000" spc="-30" dirty="0">
              <a:latin typeface="+mn-ea"/>
            </a:endParaRPr>
          </a:p>
          <a:p>
            <a:r>
              <a:rPr kumimoji="1" lang="ja-JP" altLang="en-US" sz="1000" spc="-30" dirty="0">
                <a:latin typeface="+mn-ea"/>
              </a:rPr>
              <a:t>　　した結果である可能性も高い</a:t>
            </a:r>
            <a:endParaRPr kumimoji="1" lang="en-US" altLang="ja-JP" sz="1000" spc="-30" dirty="0">
              <a:latin typeface="+mn-ea"/>
            </a:endParaRPr>
          </a:p>
        </p:txBody>
      </p:sp>
      <p:sp>
        <p:nvSpPr>
          <p:cNvPr id="66" name="正方形/長方形 65">
            <a:extLst>
              <a:ext uri="{FF2B5EF4-FFF2-40B4-BE49-F238E27FC236}">
                <a16:creationId xmlns:a16="http://schemas.microsoft.com/office/drawing/2014/main" id="{AE4F1868-7B52-FA09-F565-31012A6B00D2}"/>
              </a:ext>
            </a:extLst>
          </p:cNvPr>
          <p:cNvSpPr/>
          <p:nvPr/>
        </p:nvSpPr>
        <p:spPr>
          <a:xfrm>
            <a:off x="108947" y="4336026"/>
            <a:ext cx="2297380" cy="2305843"/>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F1782C62-C60E-DD40-9882-F4258A13B28B}"/>
              </a:ext>
            </a:extLst>
          </p:cNvPr>
          <p:cNvSpPr txBox="1"/>
          <p:nvPr/>
        </p:nvSpPr>
        <p:spPr>
          <a:xfrm>
            <a:off x="121515" y="4373935"/>
            <a:ext cx="2272244" cy="430887"/>
          </a:xfrm>
          <a:prstGeom prst="rect">
            <a:avLst/>
          </a:prstGeom>
          <a:noFill/>
        </p:spPr>
        <p:txBody>
          <a:bodyPr wrap="square" rtlCol="0">
            <a:spAutoFit/>
          </a:bodyPr>
          <a:lstStyle/>
          <a:p>
            <a:pPr algn="ctr"/>
            <a:r>
              <a:rPr kumimoji="1" lang="ja-JP" altLang="en-US" sz="1100" b="1" dirty="0">
                <a:latin typeface="+mn-ea"/>
              </a:rPr>
              <a:t>経営改善計画策定は</a:t>
            </a:r>
            <a:endParaRPr kumimoji="1" lang="en-US" altLang="ja-JP" sz="1100" b="1" dirty="0">
              <a:latin typeface="+mn-ea"/>
            </a:endParaRPr>
          </a:p>
          <a:p>
            <a:pPr algn="ctr"/>
            <a:r>
              <a:rPr kumimoji="1" lang="ja-JP" altLang="en-US" sz="1100" b="1" dirty="0">
                <a:latin typeface="+mn-ea"/>
              </a:rPr>
              <a:t>“苦労”との戦いです。</a:t>
            </a:r>
          </a:p>
        </p:txBody>
      </p:sp>
      <p:cxnSp>
        <p:nvCxnSpPr>
          <p:cNvPr id="69" name="直線コネクタ 68">
            <a:extLst>
              <a:ext uri="{FF2B5EF4-FFF2-40B4-BE49-F238E27FC236}">
                <a16:creationId xmlns:a16="http://schemas.microsoft.com/office/drawing/2014/main" id="{43FBE8DC-1641-F1CC-D75D-EBDD8B338662}"/>
              </a:ext>
            </a:extLst>
          </p:cNvPr>
          <p:cNvCxnSpPr>
            <a:cxnSpLocks/>
          </p:cNvCxnSpPr>
          <p:nvPr/>
        </p:nvCxnSpPr>
        <p:spPr>
          <a:xfrm>
            <a:off x="263056" y="4765093"/>
            <a:ext cx="1927836" cy="0"/>
          </a:xfrm>
          <a:prstGeom prst="line">
            <a:avLst/>
          </a:prstGeom>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D011F02D-B25A-D0C0-62B9-69AF25C32223}"/>
              </a:ext>
            </a:extLst>
          </p:cNvPr>
          <p:cNvSpPr txBox="1"/>
          <p:nvPr/>
        </p:nvSpPr>
        <p:spPr>
          <a:xfrm>
            <a:off x="176308" y="4804822"/>
            <a:ext cx="2207654" cy="1769715"/>
          </a:xfrm>
          <a:prstGeom prst="rect">
            <a:avLst/>
          </a:prstGeom>
          <a:noFill/>
        </p:spPr>
        <p:txBody>
          <a:bodyPr wrap="square" rtlCol="0">
            <a:spAutoFit/>
          </a:bodyPr>
          <a:lstStyle/>
          <a:p>
            <a:r>
              <a:rPr kumimoji="1" lang="ja-JP" altLang="en-US" sz="1000" dirty="0"/>
              <a:t>　</a:t>
            </a:r>
            <a:r>
              <a:rPr kumimoji="1" lang="ja-JP" altLang="en-US" sz="900" dirty="0"/>
              <a:t>中小企業の経営改善は、大手のように集客に巨額な資金を投下できない等の理由から、自らを丁寧に見直しその隙間にチャンスや改善の糸口を見出す手法を採ることが多くあります。</a:t>
            </a:r>
            <a:endParaRPr kumimoji="1" lang="en-US" altLang="ja-JP" sz="900" dirty="0"/>
          </a:p>
          <a:p>
            <a:r>
              <a:rPr kumimoji="1" lang="ja-JP" altLang="en-US" sz="900" dirty="0"/>
              <a:t>　普段から何気なくやっていることの見直しは、非常に大変です。「そんなことをしてどうするか？」の連続です。そのため会社が専門家の力を借りて、　その「苦労」とどのよう向き合ったかを考察することは、非常に大切なことといえます。</a:t>
            </a:r>
            <a:endParaRPr kumimoji="1" lang="en-US" altLang="ja-JP" sz="900" dirty="0"/>
          </a:p>
        </p:txBody>
      </p:sp>
      <p:sp>
        <p:nvSpPr>
          <p:cNvPr id="17" name="スライド番号プレースホルダー 16"/>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64</a:t>
            </a:fld>
            <a:endParaRPr kumimoji="1" lang="ja-JP" altLang="en-US"/>
          </a:p>
        </p:txBody>
      </p:sp>
      <p:sp>
        <p:nvSpPr>
          <p:cNvPr id="47" name="正方形/長方形 46">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49" name="テキスト ボックス 48">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１</a:t>
            </a:r>
            <a:endParaRPr kumimoji="1" lang="ja-JP" altLang="en-US" sz="2800" b="1" u="sng" dirty="0">
              <a:latin typeface="+mn-ea"/>
            </a:endParaRPr>
          </a:p>
        </p:txBody>
      </p:sp>
      <p:cxnSp>
        <p:nvCxnSpPr>
          <p:cNvPr id="50" name="直線コネクタ 49">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経営改善計画の作り方のコツ、達成可能性の見極め ③</a:t>
            </a:r>
          </a:p>
        </p:txBody>
      </p:sp>
      <p:sp>
        <p:nvSpPr>
          <p:cNvPr id="52" name="テキスト ボックス 51">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latin typeface="+mn-ea"/>
              </a:rPr>
              <a:t>ここでは、外部専門家が策定した「経営改善計画書」等の実現可能性を、どのような視点を持って、見極めていくかについての知見・ノウハウをまとめます。</a:t>
            </a:r>
            <a:endParaRPr kumimoji="1" lang="en-US" altLang="ja-JP" sz="1000" dirty="0">
              <a:latin typeface="+mn-ea"/>
            </a:endParaRPr>
          </a:p>
        </p:txBody>
      </p:sp>
      <p:cxnSp>
        <p:nvCxnSpPr>
          <p:cNvPr id="54" name="直線コネクタ 53">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5C947334-549F-5DE6-399B-AB6B7785A5B6}"/>
              </a:ext>
            </a:extLst>
          </p:cNvPr>
          <p:cNvCxnSpPr>
            <a:cxnSpLocks/>
          </p:cNvCxnSpPr>
          <p:nvPr/>
        </p:nvCxnSpPr>
        <p:spPr>
          <a:xfrm>
            <a:off x="93000" y="2586452"/>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5C947334-549F-5DE6-399B-AB6B7785A5B6}"/>
              </a:ext>
            </a:extLst>
          </p:cNvPr>
          <p:cNvCxnSpPr>
            <a:cxnSpLocks/>
          </p:cNvCxnSpPr>
          <p:nvPr/>
        </p:nvCxnSpPr>
        <p:spPr>
          <a:xfrm>
            <a:off x="1287700" y="3465679"/>
            <a:ext cx="8496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866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グループ化 54">
            <a:extLst>
              <a:ext uri="{FF2B5EF4-FFF2-40B4-BE49-F238E27FC236}">
                <a16:creationId xmlns:a16="http://schemas.microsoft.com/office/drawing/2014/main" id="{DFD55B2E-07CE-321A-B32A-4EBF9B438751}"/>
              </a:ext>
            </a:extLst>
          </p:cNvPr>
          <p:cNvGrpSpPr/>
          <p:nvPr/>
        </p:nvGrpSpPr>
        <p:grpSpPr>
          <a:xfrm>
            <a:off x="1" y="2723377"/>
            <a:ext cx="9753599" cy="1194063"/>
            <a:chOff x="32946" y="1273101"/>
            <a:chExt cx="9753599" cy="1188915"/>
          </a:xfrm>
        </p:grpSpPr>
        <p:sp>
          <p:nvSpPr>
            <p:cNvPr id="56" name="テキスト ボックス 55">
              <a:extLst>
                <a:ext uri="{FF2B5EF4-FFF2-40B4-BE49-F238E27FC236}">
                  <a16:creationId xmlns:a16="http://schemas.microsoft.com/office/drawing/2014/main" id="{6A5F80AE-94EA-BB8D-1AF7-3481AC41915A}"/>
                </a:ext>
              </a:extLst>
            </p:cNvPr>
            <p:cNvSpPr txBox="1"/>
            <p:nvPr/>
          </p:nvSpPr>
          <p:spPr>
            <a:xfrm>
              <a:off x="3733095" y="1273101"/>
              <a:ext cx="5696655" cy="553998"/>
            </a:xfrm>
            <a:prstGeom prst="rect">
              <a:avLst/>
            </a:prstGeom>
            <a:noFill/>
            <a:ln>
              <a:noFill/>
            </a:ln>
          </p:spPr>
          <p:txBody>
            <a:bodyPr wrap="square" rtlCol="0">
              <a:spAutoFit/>
            </a:bodyPr>
            <a:lstStyle/>
            <a:p>
              <a:r>
                <a:rPr kumimoji="1" lang="ja-JP" altLang="en-US" sz="1000">
                  <a:latin typeface="+mn-ea"/>
                </a:rPr>
                <a:t>□　破産</a:t>
              </a:r>
              <a:r>
                <a:rPr kumimoji="1" lang="ja-JP" altLang="en-US" sz="1000" dirty="0">
                  <a:latin typeface="+mn-ea"/>
                </a:rPr>
                <a:t>・特別清算（清算手続き）や民事再生・会社更生法（再建型手続き）等が代表例</a:t>
              </a:r>
              <a:endParaRPr kumimoji="1" lang="en-US" altLang="ja-JP" sz="1000" dirty="0">
                <a:latin typeface="+mn-ea"/>
              </a:endParaRPr>
            </a:p>
            <a:p>
              <a:r>
                <a:rPr kumimoji="1" lang="ja-JP" altLang="en-US" sz="1000">
                  <a:latin typeface="+mn-ea"/>
                </a:rPr>
                <a:t>□　原則的</a:t>
              </a:r>
              <a:r>
                <a:rPr kumimoji="1" lang="ja-JP" altLang="en-US" sz="1000" dirty="0">
                  <a:latin typeface="+mn-ea"/>
                </a:rPr>
                <a:t>には、仕入先等の一般債権者と金融債権者は平等に扱われる</a:t>
              </a:r>
              <a:endParaRPr kumimoji="1" lang="en-US" altLang="ja-JP" sz="1000" dirty="0">
                <a:latin typeface="+mn-ea"/>
              </a:endParaRPr>
            </a:p>
            <a:p>
              <a:r>
                <a:rPr kumimoji="1" lang="ja-JP" altLang="en-US" sz="1000">
                  <a:latin typeface="+mn-ea"/>
                </a:rPr>
                <a:t>□　裁判所</a:t>
              </a:r>
              <a:r>
                <a:rPr kumimoji="1" lang="ja-JP" altLang="en-US" sz="1000" dirty="0">
                  <a:latin typeface="+mn-ea"/>
                </a:rPr>
                <a:t>の関与・監督の下で“清算手続き”や“再建型手続き”を行うこと</a:t>
              </a:r>
              <a:endParaRPr kumimoji="1" lang="en-US" altLang="ja-JP" sz="1000" dirty="0">
                <a:latin typeface="+mn-ea"/>
              </a:endParaRPr>
            </a:p>
          </p:txBody>
        </p:sp>
        <p:sp>
          <p:nvSpPr>
            <p:cNvPr id="57" name="テキスト ボックス 56">
              <a:extLst>
                <a:ext uri="{FF2B5EF4-FFF2-40B4-BE49-F238E27FC236}">
                  <a16:creationId xmlns:a16="http://schemas.microsoft.com/office/drawing/2014/main" id="{2CE98E6A-7E0A-A000-CEFE-2D33E27568F2}"/>
                </a:ext>
              </a:extLst>
            </p:cNvPr>
            <p:cNvSpPr txBox="1"/>
            <p:nvPr/>
          </p:nvSpPr>
          <p:spPr>
            <a:xfrm>
              <a:off x="3733095" y="1908018"/>
              <a:ext cx="6053450" cy="553998"/>
            </a:xfrm>
            <a:prstGeom prst="rect">
              <a:avLst/>
            </a:prstGeom>
            <a:noFill/>
            <a:ln>
              <a:noFill/>
            </a:ln>
          </p:spPr>
          <p:txBody>
            <a:bodyPr wrap="square" rtlCol="0">
              <a:spAutoFit/>
            </a:bodyPr>
            <a:lstStyle/>
            <a:p>
              <a:r>
                <a:rPr kumimoji="1" lang="ja-JP" altLang="en-US" sz="1000">
                  <a:latin typeface="+mn-ea"/>
                </a:rPr>
                <a:t>□　第二</a:t>
              </a:r>
              <a:r>
                <a:rPr kumimoji="1" lang="ja-JP" altLang="en-US" sz="1000" dirty="0">
                  <a:latin typeface="+mn-ea"/>
                </a:rPr>
                <a:t>会社方式等による債権放棄や、</a:t>
              </a:r>
              <a:r>
                <a:rPr kumimoji="1" lang="en-US" altLang="ja-JP" sz="1000" dirty="0">
                  <a:latin typeface="+mn-ea"/>
                </a:rPr>
                <a:t>DDS</a:t>
              </a:r>
              <a:r>
                <a:rPr kumimoji="1" lang="ja-JP" altLang="en-US" sz="1000" dirty="0" err="1">
                  <a:latin typeface="+mn-ea"/>
                </a:rPr>
                <a:t>、</a:t>
              </a:r>
              <a:r>
                <a:rPr kumimoji="1" lang="en-US" altLang="ja-JP" sz="1000" dirty="0">
                  <a:latin typeface="+mn-ea"/>
                </a:rPr>
                <a:t>DES</a:t>
              </a:r>
              <a:r>
                <a:rPr kumimoji="1" lang="ja-JP" altLang="en-US" sz="1000" dirty="0">
                  <a:latin typeface="+mn-ea"/>
                </a:rPr>
                <a:t>（金融債権の一部を株式化）が代表的な手法</a:t>
              </a:r>
              <a:endParaRPr kumimoji="1" lang="en-US" altLang="ja-JP" sz="1000" dirty="0">
                <a:latin typeface="+mn-ea"/>
              </a:endParaRPr>
            </a:p>
            <a:p>
              <a:r>
                <a:rPr kumimoji="1" lang="ja-JP" altLang="en-US" sz="1000">
                  <a:latin typeface="+mn-ea"/>
                </a:rPr>
                <a:t>□　一般論</a:t>
              </a:r>
              <a:r>
                <a:rPr kumimoji="1" lang="ja-JP" altLang="en-US" sz="1000" dirty="0">
                  <a:latin typeface="+mn-ea"/>
                </a:rPr>
                <a:t>として、主に金融債権のみの“放棄”や“劣後”を行い会社再建を図る</a:t>
              </a:r>
              <a:endParaRPr kumimoji="1" lang="en-US" altLang="ja-JP" sz="1000" dirty="0">
                <a:latin typeface="+mn-ea"/>
              </a:endParaRPr>
            </a:p>
            <a:p>
              <a:r>
                <a:rPr kumimoji="1" lang="ja-JP" altLang="en-US" sz="1000">
                  <a:latin typeface="+mn-ea"/>
                </a:rPr>
                <a:t>□　中小</a:t>
              </a:r>
              <a:r>
                <a:rPr kumimoji="1" lang="ja-JP" altLang="en-US" sz="1000" dirty="0">
                  <a:latin typeface="+mn-ea"/>
                </a:rPr>
                <a:t>企業活性化協議会、</a:t>
              </a:r>
              <a:r>
                <a:rPr kumimoji="1" lang="en-US" altLang="ja-JP" sz="1000" dirty="0">
                  <a:latin typeface="+mn-ea"/>
                </a:rPr>
                <a:t>REVIC</a:t>
              </a:r>
              <a:r>
                <a:rPr kumimoji="1" lang="ja-JP" altLang="en-US" sz="1000" dirty="0">
                  <a:latin typeface="+mn-ea"/>
                </a:rPr>
                <a:t>等が利害関係者の調整や協議を支援することが多い</a:t>
              </a:r>
              <a:endParaRPr kumimoji="1" lang="en-US" altLang="ja-JP" sz="1000" dirty="0">
                <a:latin typeface="+mn-ea"/>
              </a:endParaRPr>
            </a:p>
          </p:txBody>
        </p:sp>
        <p:grpSp>
          <p:nvGrpSpPr>
            <p:cNvPr id="58" name="グループ化 57">
              <a:extLst>
                <a:ext uri="{FF2B5EF4-FFF2-40B4-BE49-F238E27FC236}">
                  <a16:creationId xmlns:a16="http://schemas.microsoft.com/office/drawing/2014/main" id="{908BD982-0438-95DC-78E3-910D1F6B861D}"/>
                </a:ext>
              </a:extLst>
            </p:cNvPr>
            <p:cNvGrpSpPr/>
            <p:nvPr/>
          </p:nvGrpSpPr>
          <p:grpSpPr>
            <a:xfrm>
              <a:off x="32946" y="1302503"/>
              <a:ext cx="9368229" cy="1117361"/>
              <a:chOff x="32946" y="1302503"/>
              <a:chExt cx="9368229" cy="1117361"/>
            </a:xfrm>
          </p:grpSpPr>
          <p:grpSp>
            <p:nvGrpSpPr>
              <p:cNvPr id="60" name="グループ化 59">
                <a:extLst>
                  <a:ext uri="{FF2B5EF4-FFF2-40B4-BE49-F238E27FC236}">
                    <a16:creationId xmlns:a16="http://schemas.microsoft.com/office/drawing/2014/main" id="{69DEADFE-5509-055B-FBE4-5444CF1457B4}"/>
                  </a:ext>
                </a:extLst>
              </p:cNvPr>
              <p:cNvGrpSpPr/>
              <p:nvPr/>
            </p:nvGrpSpPr>
            <p:grpSpPr>
              <a:xfrm>
                <a:off x="32946" y="1302503"/>
                <a:ext cx="3010874" cy="1117361"/>
                <a:chOff x="32946" y="1302503"/>
                <a:chExt cx="3010874" cy="1117361"/>
              </a:xfrm>
            </p:grpSpPr>
            <p:grpSp>
              <p:nvGrpSpPr>
                <p:cNvPr id="85" name="グループ化 84">
                  <a:extLst>
                    <a:ext uri="{FF2B5EF4-FFF2-40B4-BE49-F238E27FC236}">
                      <a16:creationId xmlns:a16="http://schemas.microsoft.com/office/drawing/2014/main" id="{448FEBFE-18A3-B6AF-851F-8ED051AE1502}"/>
                    </a:ext>
                  </a:extLst>
                </p:cNvPr>
                <p:cNvGrpSpPr/>
                <p:nvPr/>
              </p:nvGrpSpPr>
              <p:grpSpPr>
                <a:xfrm>
                  <a:off x="853070" y="1302503"/>
                  <a:ext cx="2190750" cy="1117361"/>
                  <a:chOff x="-148319" y="1951759"/>
                  <a:chExt cx="2190750" cy="1117361"/>
                </a:xfrm>
              </p:grpSpPr>
              <p:sp>
                <p:nvSpPr>
                  <p:cNvPr id="87" name="四角形: 角を丸くする 9">
                    <a:extLst>
                      <a:ext uri="{FF2B5EF4-FFF2-40B4-BE49-F238E27FC236}">
                        <a16:creationId xmlns:a16="http://schemas.microsoft.com/office/drawing/2014/main" id="{2AF60956-1195-5005-DC0A-CA4EA4B5296E}"/>
                      </a:ext>
                    </a:extLst>
                  </p:cNvPr>
                  <p:cNvSpPr/>
                  <p:nvPr/>
                </p:nvSpPr>
                <p:spPr>
                  <a:xfrm>
                    <a:off x="208809" y="1951759"/>
                    <a:ext cx="1487912" cy="1117361"/>
                  </a:xfrm>
                  <a:prstGeom prst="roundRect">
                    <a:avLst>
                      <a:gd name="adj" fmla="val 4902"/>
                    </a:avLst>
                  </a:prstGeom>
                  <a:solidFill>
                    <a:srgbClr val="00B0F0">
                      <a:alpha val="10000"/>
                    </a:srgbClr>
                  </a:solidFill>
                  <a:ln w="635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88" name="テキスト ボックス 87">
                    <a:extLst>
                      <a:ext uri="{FF2B5EF4-FFF2-40B4-BE49-F238E27FC236}">
                        <a16:creationId xmlns:a16="http://schemas.microsoft.com/office/drawing/2014/main" id="{1A834F13-EE42-00AD-1E34-2C88FC7636D2}"/>
                      </a:ext>
                    </a:extLst>
                  </p:cNvPr>
                  <p:cNvSpPr txBox="1"/>
                  <p:nvPr/>
                </p:nvSpPr>
                <p:spPr>
                  <a:xfrm>
                    <a:off x="36003" y="2515230"/>
                    <a:ext cx="1910820" cy="369332"/>
                  </a:xfrm>
                  <a:prstGeom prst="rect">
                    <a:avLst/>
                  </a:prstGeom>
                  <a:noFill/>
                </p:spPr>
                <p:txBody>
                  <a:bodyPr wrap="square" rtlCol="0">
                    <a:spAutoFit/>
                  </a:bodyPr>
                  <a:lstStyle/>
                  <a:p>
                    <a:pPr algn="ctr"/>
                    <a:r>
                      <a:rPr kumimoji="1" lang="ja-JP" altLang="en-US" b="1" dirty="0">
                        <a:latin typeface="+mn-ea"/>
                      </a:rPr>
                      <a:t>巻き込むか？</a:t>
                    </a:r>
                  </a:p>
                </p:txBody>
              </p:sp>
              <p:sp>
                <p:nvSpPr>
                  <p:cNvPr id="89" name="テキスト ボックス 88">
                    <a:extLst>
                      <a:ext uri="{FF2B5EF4-FFF2-40B4-BE49-F238E27FC236}">
                        <a16:creationId xmlns:a16="http://schemas.microsoft.com/office/drawing/2014/main" id="{2E5C0886-9EFA-03E4-3C29-C3046638792E}"/>
                      </a:ext>
                    </a:extLst>
                  </p:cNvPr>
                  <p:cNvSpPr txBox="1"/>
                  <p:nvPr/>
                </p:nvSpPr>
                <p:spPr>
                  <a:xfrm>
                    <a:off x="-148319" y="2120684"/>
                    <a:ext cx="2190750" cy="307777"/>
                  </a:xfrm>
                  <a:prstGeom prst="rect">
                    <a:avLst/>
                  </a:prstGeom>
                  <a:noFill/>
                </p:spPr>
                <p:txBody>
                  <a:bodyPr wrap="square" rtlCol="0">
                    <a:spAutoFit/>
                  </a:bodyPr>
                  <a:lstStyle/>
                  <a:p>
                    <a:pPr algn="ctr"/>
                    <a:r>
                      <a:rPr kumimoji="1" lang="ja-JP" altLang="en-US" sz="1400" b="1" dirty="0">
                        <a:latin typeface="+mn-ea"/>
                      </a:rPr>
                      <a:t>一般債権者を</a:t>
                    </a:r>
                  </a:p>
                </p:txBody>
              </p:sp>
            </p:grpSp>
            <p:sp>
              <p:nvSpPr>
                <p:cNvPr id="86" name="テキスト ボックス 85">
                  <a:extLst>
                    <a:ext uri="{FF2B5EF4-FFF2-40B4-BE49-F238E27FC236}">
                      <a16:creationId xmlns:a16="http://schemas.microsoft.com/office/drawing/2014/main" id="{A41DF0A8-8BB8-2030-6341-CF7DA7839219}"/>
                    </a:ext>
                  </a:extLst>
                </p:cNvPr>
                <p:cNvSpPr txBox="1"/>
                <p:nvPr/>
              </p:nvSpPr>
              <p:spPr>
                <a:xfrm>
                  <a:off x="32946" y="1469713"/>
                  <a:ext cx="128270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grpSp>
          <p:cxnSp>
            <p:nvCxnSpPr>
              <p:cNvPr id="61" name="直線コネクタ 60">
                <a:extLst>
                  <a:ext uri="{FF2B5EF4-FFF2-40B4-BE49-F238E27FC236}">
                    <a16:creationId xmlns:a16="http://schemas.microsoft.com/office/drawing/2014/main" id="{430F6E5F-F826-C778-8369-B1885B0A7E2A}"/>
                  </a:ext>
                </a:extLst>
              </p:cNvPr>
              <p:cNvCxnSpPr>
                <a:cxnSpLocks/>
              </p:cNvCxnSpPr>
              <p:nvPr/>
            </p:nvCxnSpPr>
            <p:spPr>
              <a:xfrm flipV="1">
                <a:off x="2698110" y="1870607"/>
                <a:ext cx="6703065" cy="1007"/>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9CBE8743-84EB-222A-C99E-B171FB1BDC23}"/>
                  </a:ext>
                </a:extLst>
              </p:cNvPr>
              <p:cNvSpPr txBox="1"/>
              <p:nvPr/>
            </p:nvSpPr>
            <p:spPr>
              <a:xfrm>
                <a:off x="2735775" y="1394773"/>
                <a:ext cx="1487912" cy="369332"/>
              </a:xfrm>
              <a:prstGeom prst="rect">
                <a:avLst/>
              </a:prstGeom>
              <a:noFill/>
            </p:spPr>
            <p:txBody>
              <a:bodyPr wrap="square" rtlCol="0">
                <a:spAutoFit/>
              </a:bodyPr>
              <a:lstStyle/>
              <a:p>
                <a:r>
                  <a:rPr kumimoji="1" lang="ja-JP" altLang="en-US" b="1" dirty="0">
                    <a:latin typeface="+mn-ea"/>
                  </a:rPr>
                  <a:t>法的整理</a:t>
                </a:r>
              </a:p>
            </p:txBody>
          </p:sp>
          <p:sp>
            <p:nvSpPr>
              <p:cNvPr id="64" name="テキスト ボックス 63">
                <a:extLst>
                  <a:ext uri="{FF2B5EF4-FFF2-40B4-BE49-F238E27FC236}">
                    <a16:creationId xmlns:a16="http://schemas.microsoft.com/office/drawing/2014/main" id="{6BF675D4-C7E2-DC43-E946-FEEC9CD5A3DF}"/>
                  </a:ext>
                </a:extLst>
              </p:cNvPr>
              <p:cNvSpPr txBox="1"/>
              <p:nvPr/>
            </p:nvSpPr>
            <p:spPr>
              <a:xfrm>
                <a:off x="2735775" y="1965078"/>
                <a:ext cx="1487912" cy="369332"/>
              </a:xfrm>
              <a:prstGeom prst="rect">
                <a:avLst/>
              </a:prstGeom>
              <a:noFill/>
            </p:spPr>
            <p:txBody>
              <a:bodyPr wrap="square" rtlCol="0">
                <a:spAutoFit/>
              </a:bodyPr>
              <a:lstStyle/>
              <a:p>
                <a:r>
                  <a:rPr kumimoji="1" lang="ja-JP" altLang="en-US" b="1" dirty="0">
                    <a:latin typeface="+mn-ea"/>
                  </a:rPr>
                  <a:t>私的整理</a:t>
                </a:r>
              </a:p>
            </p:txBody>
          </p:sp>
        </p:grpSp>
      </p:grpSp>
      <p:grpSp>
        <p:nvGrpSpPr>
          <p:cNvPr id="90" name="グループ化 89">
            <a:extLst>
              <a:ext uri="{FF2B5EF4-FFF2-40B4-BE49-F238E27FC236}">
                <a16:creationId xmlns:a16="http://schemas.microsoft.com/office/drawing/2014/main" id="{64E4CCA1-0B53-2657-11A5-6EE7B0B62550}"/>
              </a:ext>
            </a:extLst>
          </p:cNvPr>
          <p:cNvGrpSpPr/>
          <p:nvPr/>
        </p:nvGrpSpPr>
        <p:grpSpPr>
          <a:xfrm>
            <a:off x="1" y="4013264"/>
            <a:ext cx="9396804" cy="1326269"/>
            <a:chOff x="32946" y="2734438"/>
            <a:chExt cx="9396804" cy="1311685"/>
          </a:xfrm>
        </p:grpSpPr>
        <p:sp>
          <p:nvSpPr>
            <p:cNvPr id="91" name="テキスト ボックス 90">
              <a:extLst>
                <a:ext uri="{FF2B5EF4-FFF2-40B4-BE49-F238E27FC236}">
                  <a16:creationId xmlns:a16="http://schemas.microsoft.com/office/drawing/2014/main" id="{493B116D-9D73-0D66-8076-CBB0E912AD04}"/>
                </a:ext>
              </a:extLst>
            </p:cNvPr>
            <p:cNvSpPr txBox="1"/>
            <p:nvPr/>
          </p:nvSpPr>
          <p:spPr>
            <a:xfrm>
              <a:off x="3733095" y="2741057"/>
              <a:ext cx="5696655" cy="707886"/>
            </a:xfrm>
            <a:prstGeom prst="rect">
              <a:avLst/>
            </a:prstGeom>
            <a:noFill/>
            <a:ln>
              <a:noFill/>
            </a:ln>
          </p:spPr>
          <p:txBody>
            <a:bodyPr wrap="square" rtlCol="0">
              <a:spAutoFit/>
            </a:bodyPr>
            <a:lstStyle/>
            <a:p>
              <a:r>
                <a:rPr kumimoji="1" lang="ja-JP" altLang="en-US" sz="1000">
                  <a:latin typeface="+mn-ea"/>
                </a:rPr>
                <a:t>□　金融</a:t>
              </a:r>
              <a:r>
                <a:rPr kumimoji="1" lang="ja-JP" altLang="en-US" sz="1000" dirty="0">
                  <a:latin typeface="+mn-ea"/>
                </a:rPr>
                <a:t>債権の一部の支払いを、一定期間劣後化させる手法</a:t>
              </a:r>
              <a:endParaRPr kumimoji="1" lang="en-US" altLang="ja-JP" sz="1000" dirty="0">
                <a:latin typeface="+mn-ea"/>
              </a:endParaRPr>
            </a:p>
            <a:p>
              <a:r>
                <a:rPr kumimoji="1" lang="ja-JP" altLang="en-US" sz="1000">
                  <a:latin typeface="+mn-ea"/>
                </a:rPr>
                <a:t>□　劣後</a:t>
              </a:r>
              <a:r>
                <a:rPr kumimoji="1" lang="ja-JP" altLang="en-US" sz="1000" dirty="0">
                  <a:latin typeface="+mn-ea"/>
                </a:rPr>
                <a:t>した金融債権は劣後期間中、金融機関は疑似資本として認識する</a:t>
              </a:r>
              <a:endParaRPr kumimoji="1" lang="en-US" altLang="ja-JP" sz="1000" dirty="0">
                <a:latin typeface="+mn-ea"/>
              </a:endParaRPr>
            </a:p>
            <a:p>
              <a:r>
                <a:rPr kumimoji="1" lang="ja-JP" altLang="en-US" sz="1000">
                  <a:latin typeface="+mn-ea"/>
                </a:rPr>
                <a:t>□　基本的</a:t>
              </a:r>
              <a:r>
                <a:rPr kumimoji="1" lang="ja-JP" altLang="en-US" sz="1000" dirty="0">
                  <a:latin typeface="+mn-ea"/>
                </a:rPr>
                <a:t>な考え方は“返済の順番”の変更、一般的には５～</a:t>
              </a:r>
              <a:r>
                <a:rPr kumimoji="1" lang="en-US" altLang="ja-JP" sz="1000" dirty="0">
                  <a:latin typeface="+mn-ea"/>
                </a:rPr>
                <a:t>15</a:t>
              </a:r>
              <a:r>
                <a:rPr kumimoji="1" lang="ja-JP" altLang="en-US" sz="1000" dirty="0">
                  <a:latin typeface="+mn-ea"/>
                </a:rPr>
                <a:t>年程度の劣後期間を設ける</a:t>
              </a:r>
              <a:endParaRPr kumimoji="1" lang="en-US" altLang="ja-JP" sz="1000" dirty="0">
                <a:latin typeface="+mn-ea"/>
              </a:endParaRPr>
            </a:p>
            <a:p>
              <a:endParaRPr kumimoji="1" lang="en-US" altLang="ja-JP" sz="1000" dirty="0">
                <a:latin typeface="+mn-ea"/>
              </a:endParaRPr>
            </a:p>
          </p:txBody>
        </p:sp>
        <p:sp>
          <p:nvSpPr>
            <p:cNvPr id="92" name="テキスト ボックス 91">
              <a:extLst>
                <a:ext uri="{FF2B5EF4-FFF2-40B4-BE49-F238E27FC236}">
                  <a16:creationId xmlns:a16="http://schemas.microsoft.com/office/drawing/2014/main" id="{7BD2981A-018D-F244-51E2-513688D09C3E}"/>
                </a:ext>
              </a:extLst>
            </p:cNvPr>
            <p:cNvSpPr txBox="1"/>
            <p:nvPr/>
          </p:nvSpPr>
          <p:spPr>
            <a:xfrm>
              <a:off x="3733095" y="3338237"/>
              <a:ext cx="5696655" cy="707886"/>
            </a:xfrm>
            <a:prstGeom prst="rect">
              <a:avLst/>
            </a:prstGeom>
            <a:noFill/>
            <a:ln>
              <a:noFill/>
            </a:ln>
          </p:spPr>
          <p:txBody>
            <a:bodyPr wrap="square" rtlCol="0">
              <a:spAutoFit/>
            </a:bodyPr>
            <a:lstStyle/>
            <a:p>
              <a:r>
                <a:rPr kumimoji="1" lang="ja-JP" altLang="en-US" sz="1000">
                  <a:latin typeface="+mn-ea"/>
                </a:rPr>
                <a:t>□　債権</a:t>
              </a:r>
              <a:r>
                <a:rPr kumimoji="1" lang="ja-JP" altLang="en-US" sz="1000" dirty="0">
                  <a:latin typeface="+mn-ea"/>
                </a:rPr>
                <a:t>の一部を放棄して会社再建を計る手法</a:t>
              </a:r>
              <a:endParaRPr kumimoji="1" lang="en-US" altLang="ja-JP" sz="1000" dirty="0">
                <a:latin typeface="+mn-ea"/>
              </a:endParaRPr>
            </a:p>
            <a:p>
              <a:r>
                <a:rPr kumimoji="1" lang="ja-JP" altLang="en-US" sz="1000">
                  <a:latin typeface="+mn-ea"/>
                </a:rPr>
                <a:t>□　債権</a:t>
              </a:r>
              <a:r>
                <a:rPr kumimoji="1" lang="ja-JP" altLang="en-US" sz="1000" dirty="0">
                  <a:latin typeface="+mn-ea"/>
                </a:rPr>
                <a:t>放棄額は、経済合理性や実質債務超過の範囲など様々な制約が課され決定される</a:t>
              </a:r>
              <a:endParaRPr kumimoji="1" lang="en-US" altLang="ja-JP" sz="1000" dirty="0">
                <a:latin typeface="+mn-ea"/>
              </a:endParaRPr>
            </a:p>
            <a:p>
              <a:r>
                <a:rPr kumimoji="1" lang="ja-JP" altLang="en-US" sz="1000">
                  <a:latin typeface="+mn-ea"/>
                </a:rPr>
                <a:t>□　スポンサー</a:t>
              </a:r>
              <a:r>
                <a:rPr kumimoji="1" lang="ja-JP" altLang="en-US" sz="1000" dirty="0">
                  <a:latin typeface="+mn-ea"/>
                </a:rPr>
                <a:t>企業等による大きな力による企業再生とセットになる場合が多い</a:t>
              </a:r>
              <a:endParaRPr kumimoji="1" lang="en-US" altLang="ja-JP" sz="1000" dirty="0">
                <a:latin typeface="+mn-ea"/>
              </a:endParaRPr>
            </a:p>
            <a:p>
              <a:r>
                <a:rPr kumimoji="1" lang="ja-JP" altLang="en-US" sz="1000">
                  <a:latin typeface="+mn-ea"/>
                </a:rPr>
                <a:t>□　窮境</a:t>
              </a:r>
              <a:r>
                <a:rPr kumimoji="1" lang="ja-JP" altLang="en-US" sz="1000" dirty="0">
                  <a:latin typeface="+mn-ea"/>
                </a:rPr>
                <a:t>原因によるが、経営者責任が不可避な場合が多い</a:t>
              </a:r>
              <a:endParaRPr kumimoji="1" lang="en-US" altLang="ja-JP" sz="1000" dirty="0">
                <a:latin typeface="+mn-ea"/>
              </a:endParaRPr>
            </a:p>
          </p:txBody>
        </p:sp>
        <p:grpSp>
          <p:nvGrpSpPr>
            <p:cNvPr id="93" name="グループ化 92">
              <a:extLst>
                <a:ext uri="{FF2B5EF4-FFF2-40B4-BE49-F238E27FC236}">
                  <a16:creationId xmlns:a16="http://schemas.microsoft.com/office/drawing/2014/main" id="{B237554F-A2C4-CFF6-B670-83DF13DE9D90}"/>
                </a:ext>
              </a:extLst>
            </p:cNvPr>
            <p:cNvGrpSpPr/>
            <p:nvPr/>
          </p:nvGrpSpPr>
          <p:grpSpPr>
            <a:xfrm>
              <a:off x="32946" y="2734438"/>
              <a:ext cx="9396804" cy="1158471"/>
              <a:chOff x="32946" y="2734438"/>
              <a:chExt cx="9396804" cy="1158471"/>
            </a:xfrm>
          </p:grpSpPr>
          <p:grpSp>
            <p:nvGrpSpPr>
              <p:cNvPr id="94" name="グループ化 93">
                <a:extLst>
                  <a:ext uri="{FF2B5EF4-FFF2-40B4-BE49-F238E27FC236}">
                    <a16:creationId xmlns:a16="http://schemas.microsoft.com/office/drawing/2014/main" id="{7474BFD2-1528-B1E8-8748-21E516C17321}"/>
                  </a:ext>
                </a:extLst>
              </p:cNvPr>
              <p:cNvGrpSpPr/>
              <p:nvPr/>
            </p:nvGrpSpPr>
            <p:grpSpPr>
              <a:xfrm>
                <a:off x="32946" y="2734438"/>
                <a:ext cx="3010874" cy="1158471"/>
                <a:chOff x="32946" y="2734438"/>
                <a:chExt cx="3010874" cy="1158471"/>
              </a:xfrm>
            </p:grpSpPr>
            <p:grpSp>
              <p:nvGrpSpPr>
                <p:cNvPr id="98" name="グループ化 97">
                  <a:extLst>
                    <a:ext uri="{FF2B5EF4-FFF2-40B4-BE49-F238E27FC236}">
                      <a16:creationId xmlns:a16="http://schemas.microsoft.com/office/drawing/2014/main" id="{BBB64976-45F7-BE5B-09FF-42B089A0841F}"/>
                    </a:ext>
                  </a:extLst>
                </p:cNvPr>
                <p:cNvGrpSpPr/>
                <p:nvPr/>
              </p:nvGrpSpPr>
              <p:grpSpPr>
                <a:xfrm>
                  <a:off x="853070" y="2734438"/>
                  <a:ext cx="2190750" cy="1158471"/>
                  <a:chOff x="-152770" y="1951759"/>
                  <a:chExt cx="2190750" cy="1158471"/>
                </a:xfrm>
              </p:grpSpPr>
              <p:sp>
                <p:nvSpPr>
                  <p:cNvPr id="100" name="四角形: 角を丸くする 13">
                    <a:extLst>
                      <a:ext uri="{FF2B5EF4-FFF2-40B4-BE49-F238E27FC236}">
                        <a16:creationId xmlns:a16="http://schemas.microsoft.com/office/drawing/2014/main" id="{D0226E8D-200F-7EF6-7842-1DFA9B2E081E}"/>
                      </a:ext>
                    </a:extLst>
                  </p:cNvPr>
                  <p:cNvSpPr/>
                  <p:nvPr/>
                </p:nvSpPr>
                <p:spPr>
                  <a:xfrm>
                    <a:off x="208809" y="1951759"/>
                    <a:ext cx="1487912" cy="1158471"/>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101" name="テキスト ボックス 100">
                    <a:extLst>
                      <a:ext uri="{FF2B5EF4-FFF2-40B4-BE49-F238E27FC236}">
                        <a16:creationId xmlns:a16="http://schemas.microsoft.com/office/drawing/2014/main" id="{9BA723BB-EABB-F989-AA96-D831C31A4276}"/>
                      </a:ext>
                    </a:extLst>
                  </p:cNvPr>
                  <p:cNvSpPr txBox="1"/>
                  <p:nvPr/>
                </p:nvSpPr>
                <p:spPr>
                  <a:xfrm>
                    <a:off x="31552" y="2445934"/>
                    <a:ext cx="1910820" cy="461665"/>
                  </a:xfrm>
                  <a:prstGeom prst="rect">
                    <a:avLst/>
                  </a:prstGeom>
                  <a:noFill/>
                </p:spPr>
                <p:txBody>
                  <a:bodyPr wrap="square" rtlCol="0">
                    <a:spAutoFit/>
                  </a:bodyPr>
                  <a:lstStyle/>
                  <a:p>
                    <a:pPr algn="ctr"/>
                    <a:r>
                      <a:rPr kumimoji="1" lang="ja-JP" altLang="en-US" sz="2400" b="1" dirty="0">
                        <a:latin typeface="+mn-ea"/>
                      </a:rPr>
                      <a:t>伴うか？</a:t>
                    </a:r>
                  </a:p>
                </p:txBody>
              </p:sp>
              <p:sp>
                <p:nvSpPr>
                  <p:cNvPr id="102" name="テキスト ボックス 101">
                    <a:extLst>
                      <a:ext uri="{FF2B5EF4-FFF2-40B4-BE49-F238E27FC236}">
                        <a16:creationId xmlns:a16="http://schemas.microsoft.com/office/drawing/2014/main" id="{D7688B8A-E897-5147-7E2D-01B7A667CF1C}"/>
                      </a:ext>
                    </a:extLst>
                  </p:cNvPr>
                  <p:cNvSpPr txBox="1"/>
                  <p:nvPr/>
                </p:nvSpPr>
                <p:spPr>
                  <a:xfrm>
                    <a:off x="-152770" y="2034572"/>
                    <a:ext cx="2190750" cy="307777"/>
                  </a:xfrm>
                  <a:prstGeom prst="rect">
                    <a:avLst/>
                  </a:prstGeom>
                  <a:noFill/>
                </p:spPr>
                <p:txBody>
                  <a:bodyPr wrap="square" rtlCol="0">
                    <a:spAutoFit/>
                  </a:bodyPr>
                  <a:lstStyle/>
                  <a:p>
                    <a:pPr algn="ctr"/>
                    <a:r>
                      <a:rPr kumimoji="1" lang="ja-JP" altLang="en-US" sz="1400" b="1" dirty="0">
                        <a:latin typeface="+mn-ea"/>
                      </a:rPr>
                      <a:t>債権放棄を</a:t>
                    </a:r>
                  </a:p>
                </p:txBody>
              </p:sp>
            </p:grpSp>
            <p:sp>
              <p:nvSpPr>
                <p:cNvPr id="99" name="テキスト ボックス 98">
                  <a:extLst>
                    <a:ext uri="{FF2B5EF4-FFF2-40B4-BE49-F238E27FC236}">
                      <a16:creationId xmlns:a16="http://schemas.microsoft.com/office/drawing/2014/main" id="{D64174EA-29EF-834D-E896-BE231D7D9853}"/>
                    </a:ext>
                  </a:extLst>
                </p:cNvPr>
                <p:cNvSpPr txBox="1"/>
                <p:nvPr/>
              </p:nvSpPr>
              <p:spPr>
                <a:xfrm>
                  <a:off x="32946" y="2887856"/>
                  <a:ext cx="128270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grpSp>
          <p:sp>
            <p:nvSpPr>
              <p:cNvPr id="95" name="テキスト ボックス 94">
                <a:extLst>
                  <a:ext uri="{FF2B5EF4-FFF2-40B4-BE49-F238E27FC236}">
                    <a16:creationId xmlns:a16="http://schemas.microsoft.com/office/drawing/2014/main" id="{180B8E85-643C-AC0C-8374-43CEC234BCE4}"/>
                  </a:ext>
                </a:extLst>
              </p:cNvPr>
              <p:cNvSpPr txBox="1"/>
              <p:nvPr/>
            </p:nvSpPr>
            <p:spPr>
              <a:xfrm>
                <a:off x="2733735" y="3442126"/>
                <a:ext cx="1487912" cy="365271"/>
              </a:xfrm>
              <a:prstGeom prst="rect">
                <a:avLst/>
              </a:prstGeom>
              <a:noFill/>
            </p:spPr>
            <p:txBody>
              <a:bodyPr wrap="square" rtlCol="0">
                <a:spAutoFit/>
              </a:bodyPr>
              <a:lstStyle/>
              <a:p>
                <a:r>
                  <a:rPr kumimoji="1" lang="ja-JP" altLang="en-US" b="1" dirty="0">
                    <a:latin typeface="+mn-ea"/>
                  </a:rPr>
                  <a:t>債権放棄</a:t>
                </a:r>
                <a:endParaRPr kumimoji="1" lang="en-US" altLang="ja-JP" b="1" dirty="0">
                  <a:latin typeface="+mn-ea"/>
                </a:endParaRPr>
              </a:p>
            </p:txBody>
          </p:sp>
          <p:cxnSp>
            <p:nvCxnSpPr>
              <p:cNvPr id="96" name="直線コネクタ 95">
                <a:extLst>
                  <a:ext uri="{FF2B5EF4-FFF2-40B4-BE49-F238E27FC236}">
                    <a16:creationId xmlns:a16="http://schemas.microsoft.com/office/drawing/2014/main" id="{FA7C7C35-7B60-073F-BE8C-9A02CFF6CB87}"/>
                  </a:ext>
                </a:extLst>
              </p:cNvPr>
              <p:cNvCxnSpPr>
                <a:cxnSpLocks/>
              </p:cNvCxnSpPr>
              <p:nvPr/>
            </p:nvCxnSpPr>
            <p:spPr>
              <a:xfrm flipV="1">
                <a:off x="2726685" y="3319618"/>
                <a:ext cx="6703065" cy="1007"/>
              </a:xfrm>
              <a:prstGeom prst="line">
                <a:avLst/>
              </a:prstGeom>
              <a:ln w="4445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sp>
            <p:nvSpPr>
              <p:cNvPr id="97" name="テキスト ボックス 96">
                <a:extLst>
                  <a:ext uri="{FF2B5EF4-FFF2-40B4-BE49-F238E27FC236}">
                    <a16:creationId xmlns:a16="http://schemas.microsoft.com/office/drawing/2014/main" id="{2AE7090C-0313-735E-7974-6ED692337314}"/>
                  </a:ext>
                </a:extLst>
              </p:cNvPr>
              <p:cNvSpPr txBox="1"/>
              <p:nvPr/>
            </p:nvSpPr>
            <p:spPr>
              <a:xfrm>
                <a:off x="2733539" y="2852489"/>
                <a:ext cx="1050238" cy="365271"/>
              </a:xfrm>
              <a:prstGeom prst="rect">
                <a:avLst/>
              </a:prstGeom>
              <a:noFill/>
            </p:spPr>
            <p:txBody>
              <a:bodyPr wrap="square" rtlCol="0">
                <a:spAutoFit/>
              </a:bodyPr>
              <a:lstStyle/>
              <a:p>
                <a:r>
                  <a:rPr kumimoji="1" lang="en-US" altLang="ja-JP" b="1" dirty="0">
                    <a:latin typeface="+mn-ea"/>
                  </a:rPr>
                  <a:t>DDS</a:t>
                </a:r>
              </a:p>
            </p:txBody>
          </p:sp>
        </p:grpSp>
      </p:grpSp>
      <p:grpSp>
        <p:nvGrpSpPr>
          <p:cNvPr id="103" name="グループ化 102">
            <a:extLst>
              <a:ext uri="{FF2B5EF4-FFF2-40B4-BE49-F238E27FC236}">
                <a16:creationId xmlns:a16="http://schemas.microsoft.com/office/drawing/2014/main" id="{FEF9E6FA-FF9C-1A00-C399-7156CD227E98}"/>
              </a:ext>
            </a:extLst>
          </p:cNvPr>
          <p:cNvGrpSpPr/>
          <p:nvPr/>
        </p:nvGrpSpPr>
        <p:grpSpPr>
          <a:xfrm>
            <a:off x="1" y="5342494"/>
            <a:ext cx="9615879" cy="1299701"/>
            <a:chOff x="32946" y="4245897"/>
            <a:chExt cx="9615879" cy="1299701"/>
          </a:xfrm>
        </p:grpSpPr>
        <p:grpSp>
          <p:nvGrpSpPr>
            <p:cNvPr id="104" name="グループ化 103">
              <a:extLst>
                <a:ext uri="{FF2B5EF4-FFF2-40B4-BE49-F238E27FC236}">
                  <a16:creationId xmlns:a16="http://schemas.microsoft.com/office/drawing/2014/main" id="{34BA20DF-BD57-D403-80DA-406873CB968D}"/>
                </a:ext>
              </a:extLst>
            </p:cNvPr>
            <p:cNvGrpSpPr/>
            <p:nvPr/>
          </p:nvGrpSpPr>
          <p:grpSpPr>
            <a:xfrm>
              <a:off x="32946" y="4245897"/>
              <a:ext cx="9396804" cy="1113546"/>
              <a:chOff x="32946" y="4245897"/>
              <a:chExt cx="9396804" cy="1113546"/>
            </a:xfrm>
          </p:grpSpPr>
          <p:grpSp>
            <p:nvGrpSpPr>
              <p:cNvPr id="107" name="グループ化 106">
                <a:extLst>
                  <a:ext uri="{FF2B5EF4-FFF2-40B4-BE49-F238E27FC236}">
                    <a16:creationId xmlns:a16="http://schemas.microsoft.com/office/drawing/2014/main" id="{C6B36644-FDCA-D17F-ACFD-5FBC6CB943F0}"/>
                  </a:ext>
                </a:extLst>
              </p:cNvPr>
              <p:cNvGrpSpPr/>
              <p:nvPr/>
            </p:nvGrpSpPr>
            <p:grpSpPr>
              <a:xfrm>
                <a:off x="32946" y="4245897"/>
                <a:ext cx="3010874" cy="1113546"/>
                <a:chOff x="32946" y="4245897"/>
                <a:chExt cx="3010874" cy="1113546"/>
              </a:xfrm>
            </p:grpSpPr>
            <p:grpSp>
              <p:nvGrpSpPr>
                <p:cNvPr id="111" name="グループ化 110">
                  <a:extLst>
                    <a:ext uri="{FF2B5EF4-FFF2-40B4-BE49-F238E27FC236}">
                      <a16:creationId xmlns:a16="http://schemas.microsoft.com/office/drawing/2014/main" id="{AD0518FD-4820-ECFD-13A6-EEB1D3DE4544}"/>
                    </a:ext>
                  </a:extLst>
                </p:cNvPr>
                <p:cNvGrpSpPr/>
                <p:nvPr/>
              </p:nvGrpSpPr>
              <p:grpSpPr>
                <a:xfrm>
                  <a:off x="853070" y="4245897"/>
                  <a:ext cx="2190750" cy="1113546"/>
                  <a:chOff x="-152770" y="1950608"/>
                  <a:chExt cx="2190750" cy="1113546"/>
                </a:xfrm>
              </p:grpSpPr>
              <p:sp>
                <p:nvSpPr>
                  <p:cNvPr id="113" name="四角形: 角を丸くする 17">
                    <a:extLst>
                      <a:ext uri="{FF2B5EF4-FFF2-40B4-BE49-F238E27FC236}">
                        <a16:creationId xmlns:a16="http://schemas.microsoft.com/office/drawing/2014/main" id="{6EC26A2C-0E95-DD1D-060E-FFC77D1C08D3}"/>
                      </a:ext>
                    </a:extLst>
                  </p:cNvPr>
                  <p:cNvSpPr/>
                  <p:nvPr/>
                </p:nvSpPr>
                <p:spPr>
                  <a:xfrm>
                    <a:off x="208809" y="1950608"/>
                    <a:ext cx="1487912" cy="1113546"/>
                  </a:xfrm>
                  <a:prstGeom prst="roundRect">
                    <a:avLst>
                      <a:gd name="adj" fmla="val 4902"/>
                    </a:avLst>
                  </a:prstGeom>
                  <a:solidFill>
                    <a:srgbClr val="92D050">
                      <a:alpha val="10000"/>
                    </a:srgbClr>
                  </a:solid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114" name="テキスト ボックス 113">
                    <a:extLst>
                      <a:ext uri="{FF2B5EF4-FFF2-40B4-BE49-F238E27FC236}">
                        <a16:creationId xmlns:a16="http://schemas.microsoft.com/office/drawing/2014/main" id="{F302EBA0-739E-09EC-EB9B-6ACF3C9EC717}"/>
                      </a:ext>
                    </a:extLst>
                  </p:cNvPr>
                  <p:cNvSpPr txBox="1"/>
                  <p:nvPr/>
                </p:nvSpPr>
                <p:spPr>
                  <a:xfrm>
                    <a:off x="-2645" y="2252753"/>
                    <a:ext cx="1910820" cy="707886"/>
                  </a:xfrm>
                  <a:prstGeom prst="rect">
                    <a:avLst/>
                  </a:prstGeom>
                  <a:noFill/>
                </p:spPr>
                <p:txBody>
                  <a:bodyPr wrap="square" rtlCol="0">
                    <a:spAutoFit/>
                  </a:bodyPr>
                  <a:lstStyle/>
                  <a:p>
                    <a:pPr algn="ctr"/>
                    <a:r>
                      <a:rPr kumimoji="1" lang="ja-JP" altLang="en-US" sz="2000" b="1" dirty="0">
                        <a:latin typeface="+mn-ea"/>
                      </a:rPr>
                      <a:t>維持</a:t>
                    </a:r>
                    <a:endParaRPr kumimoji="1" lang="en-US" altLang="ja-JP" sz="2000" b="1" dirty="0">
                      <a:latin typeface="+mn-ea"/>
                    </a:endParaRPr>
                  </a:p>
                  <a:p>
                    <a:pPr algn="ctr"/>
                    <a:r>
                      <a:rPr kumimoji="1" lang="ja-JP" altLang="en-US" sz="2000" b="1" dirty="0">
                        <a:latin typeface="+mn-ea"/>
                      </a:rPr>
                      <a:t>できるか？</a:t>
                    </a:r>
                  </a:p>
                </p:txBody>
              </p:sp>
              <p:sp>
                <p:nvSpPr>
                  <p:cNvPr id="115" name="テキスト ボックス 114">
                    <a:extLst>
                      <a:ext uri="{FF2B5EF4-FFF2-40B4-BE49-F238E27FC236}">
                        <a16:creationId xmlns:a16="http://schemas.microsoft.com/office/drawing/2014/main" id="{1819625F-17F1-F8C4-C817-0D0D26972C85}"/>
                      </a:ext>
                    </a:extLst>
                  </p:cNvPr>
                  <p:cNvSpPr txBox="1"/>
                  <p:nvPr/>
                </p:nvSpPr>
                <p:spPr>
                  <a:xfrm>
                    <a:off x="-152770" y="2034572"/>
                    <a:ext cx="2190750" cy="307777"/>
                  </a:xfrm>
                  <a:prstGeom prst="rect">
                    <a:avLst/>
                  </a:prstGeom>
                  <a:noFill/>
                </p:spPr>
                <p:txBody>
                  <a:bodyPr wrap="square" rtlCol="0">
                    <a:spAutoFit/>
                  </a:bodyPr>
                  <a:lstStyle/>
                  <a:p>
                    <a:pPr algn="ctr"/>
                    <a:r>
                      <a:rPr kumimoji="1" lang="ja-JP" altLang="en-US" sz="1400" b="1" dirty="0">
                        <a:latin typeface="+mn-ea"/>
                      </a:rPr>
                      <a:t>資金繰りは</a:t>
                    </a:r>
                  </a:p>
                </p:txBody>
              </p:sp>
            </p:grpSp>
            <p:sp>
              <p:nvSpPr>
                <p:cNvPr id="112" name="テキスト ボックス 111">
                  <a:extLst>
                    <a:ext uri="{FF2B5EF4-FFF2-40B4-BE49-F238E27FC236}">
                      <a16:creationId xmlns:a16="http://schemas.microsoft.com/office/drawing/2014/main" id="{4132A09F-D347-B105-6845-CF453C222DF9}"/>
                    </a:ext>
                  </a:extLst>
                </p:cNvPr>
                <p:cNvSpPr txBox="1"/>
                <p:nvPr/>
              </p:nvSpPr>
              <p:spPr>
                <a:xfrm>
                  <a:off x="32946" y="4392041"/>
                  <a:ext cx="128270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４</a:t>
                  </a:r>
                </a:p>
              </p:txBody>
            </p:sp>
          </p:grpSp>
          <p:cxnSp>
            <p:nvCxnSpPr>
              <p:cNvPr id="108" name="直線コネクタ 107">
                <a:extLst>
                  <a:ext uri="{FF2B5EF4-FFF2-40B4-BE49-F238E27FC236}">
                    <a16:creationId xmlns:a16="http://schemas.microsoft.com/office/drawing/2014/main" id="{80BB68FD-4400-0D47-C0F4-2AE55E7624E4}"/>
                  </a:ext>
                </a:extLst>
              </p:cNvPr>
              <p:cNvCxnSpPr>
                <a:cxnSpLocks/>
              </p:cNvCxnSpPr>
              <p:nvPr/>
            </p:nvCxnSpPr>
            <p:spPr>
              <a:xfrm flipV="1">
                <a:off x="2726685" y="4812234"/>
                <a:ext cx="6703065" cy="1007"/>
              </a:xfrm>
              <a:prstGeom prst="line">
                <a:avLst/>
              </a:prstGeom>
              <a:ln w="44450">
                <a:solidFill>
                  <a:srgbClr val="92D050"/>
                </a:solidFill>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6CA06111-0353-AF53-D6E4-332CAD5943DA}"/>
                  </a:ext>
                </a:extLst>
              </p:cNvPr>
              <p:cNvSpPr txBox="1"/>
              <p:nvPr/>
            </p:nvSpPr>
            <p:spPr>
              <a:xfrm>
                <a:off x="2740600" y="4336400"/>
                <a:ext cx="1487912" cy="369332"/>
              </a:xfrm>
              <a:prstGeom prst="rect">
                <a:avLst/>
              </a:prstGeom>
              <a:noFill/>
            </p:spPr>
            <p:txBody>
              <a:bodyPr wrap="square" rtlCol="0">
                <a:spAutoFit/>
              </a:bodyPr>
              <a:lstStyle/>
              <a:p>
                <a:r>
                  <a:rPr kumimoji="1" lang="ja-JP" altLang="en-US" b="1" dirty="0">
                    <a:latin typeface="+mn-ea"/>
                  </a:rPr>
                  <a:t>法的整理</a:t>
                </a:r>
              </a:p>
            </p:txBody>
          </p:sp>
          <p:sp>
            <p:nvSpPr>
              <p:cNvPr id="110" name="テキスト ボックス 109">
                <a:extLst>
                  <a:ext uri="{FF2B5EF4-FFF2-40B4-BE49-F238E27FC236}">
                    <a16:creationId xmlns:a16="http://schemas.microsoft.com/office/drawing/2014/main" id="{0901B05D-FC68-A336-82E5-86F6F8E9074A}"/>
                  </a:ext>
                </a:extLst>
              </p:cNvPr>
              <p:cNvSpPr txBox="1"/>
              <p:nvPr/>
            </p:nvSpPr>
            <p:spPr>
              <a:xfrm>
                <a:off x="2740600" y="4906705"/>
                <a:ext cx="1487912" cy="369332"/>
              </a:xfrm>
              <a:prstGeom prst="rect">
                <a:avLst/>
              </a:prstGeom>
              <a:noFill/>
            </p:spPr>
            <p:txBody>
              <a:bodyPr wrap="square" rtlCol="0">
                <a:spAutoFit/>
              </a:bodyPr>
              <a:lstStyle/>
              <a:p>
                <a:r>
                  <a:rPr kumimoji="1" lang="ja-JP" altLang="en-US" b="1" dirty="0">
                    <a:latin typeface="+mn-ea"/>
                  </a:rPr>
                  <a:t>私的整理</a:t>
                </a:r>
              </a:p>
            </p:txBody>
          </p:sp>
        </p:grpSp>
        <p:sp>
          <p:nvSpPr>
            <p:cNvPr id="105" name="テキスト ボックス 104">
              <a:extLst>
                <a:ext uri="{FF2B5EF4-FFF2-40B4-BE49-F238E27FC236}">
                  <a16:creationId xmlns:a16="http://schemas.microsoft.com/office/drawing/2014/main" id="{8734B0E2-0DFE-0ABB-5078-69CE09F2DE0C}"/>
                </a:ext>
              </a:extLst>
            </p:cNvPr>
            <p:cNvSpPr txBox="1"/>
            <p:nvPr/>
          </p:nvSpPr>
          <p:spPr>
            <a:xfrm>
              <a:off x="3733095" y="4273916"/>
              <a:ext cx="5915730" cy="553998"/>
            </a:xfrm>
            <a:prstGeom prst="rect">
              <a:avLst/>
            </a:prstGeom>
            <a:noFill/>
            <a:ln>
              <a:noFill/>
            </a:ln>
          </p:spPr>
          <p:txBody>
            <a:bodyPr wrap="square" rtlCol="0">
              <a:spAutoFit/>
            </a:bodyPr>
            <a:lstStyle/>
            <a:p>
              <a:r>
                <a:rPr kumimoji="1" lang="ja-JP" altLang="en-US" sz="1000" dirty="0">
                  <a:latin typeface="+mn-ea"/>
                </a:rPr>
                <a:t>□　清算手続きでは予納金、再建型手続きでも、一定期間の資金繰り維持が必要になる</a:t>
              </a:r>
              <a:endParaRPr kumimoji="1" lang="en-US" altLang="ja-JP" sz="1000" dirty="0">
                <a:latin typeface="+mn-ea"/>
              </a:endParaRPr>
            </a:p>
            <a:p>
              <a:r>
                <a:rPr kumimoji="1" lang="ja-JP" altLang="en-US" sz="1000" dirty="0">
                  <a:latin typeface="+mn-ea"/>
                </a:rPr>
                <a:t>□　民事再生法では</a:t>
              </a:r>
              <a:r>
                <a:rPr kumimoji="1" lang="en-US" altLang="ja-JP" sz="1000" dirty="0">
                  <a:latin typeface="+mn-ea"/>
                </a:rPr>
                <a:t>DIP</a:t>
              </a:r>
              <a:r>
                <a:rPr kumimoji="1" lang="ja-JP" altLang="en-US" sz="1000" dirty="0">
                  <a:latin typeface="+mn-ea"/>
                </a:rPr>
                <a:t>ファイナンス</a:t>
              </a:r>
              <a:r>
                <a:rPr kumimoji="1" lang="en-US" altLang="ja-JP" sz="800" dirty="0">
                  <a:latin typeface="+mn-ea"/>
                </a:rPr>
                <a:t>※</a:t>
              </a:r>
              <a:r>
                <a:rPr kumimoji="1" lang="ja-JP" altLang="en-US" sz="1000" dirty="0">
                  <a:latin typeface="+mn-ea"/>
                </a:rPr>
                <a:t>は法的整理申立以前の債権より優先弁済される共益債権と</a:t>
              </a:r>
              <a:endParaRPr kumimoji="1" lang="en-US" altLang="ja-JP" sz="1000" dirty="0">
                <a:latin typeface="+mn-ea"/>
              </a:endParaRPr>
            </a:p>
            <a:p>
              <a:r>
                <a:rPr kumimoji="1" lang="ja-JP" altLang="en-US" sz="1000" dirty="0">
                  <a:latin typeface="+mn-ea"/>
                </a:rPr>
                <a:t>　　位置づけられる</a:t>
              </a:r>
              <a:endParaRPr kumimoji="1" lang="en-US" altLang="ja-JP" sz="1000" dirty="0">
                <a:latin typeface="+mn-ea"/>
              </a:endParaRPr>
            </a:p>
          </p:txBody>
        </p:sp>
        <p:sp>
          <p:nvSpPr>
            <p:cNvPr id="106" name="テキスト ボックス 105">
              <a:extLst>
                <a:ext uri="{FF2B5EF4-FFF2-40B4-BE49-F238E27FC236}">
                  <a16:creationId xmlns:a16="http://schemas.microsoft.com/office/drawing/2014/main" id="{4F23B086-14ED-6E2C-D645-264566D23A6E}"/>
                </a:ext>
              </a:extLst>
            </p:cNvPr>
            <p:cNvSpPr txBox="1"/>
            <p:nvPr/>
          </p:nvSpPr>
          <p:spPr>
            <a:xfrm>
              <a:off x="3733095" y="4837712"/>
              <a:ext cx="5915730" cy="707886"/>
            </a:xfrm>
            <a:prstGeom prst="rect">
              <a:avLst/>
            </a:prstGeom>
            <a:noFill/>
            <a:ln>
              <a:noFill/>
            </a:ln>
          </p:spPr>
          <p:txBody>
            <a:bodyPr wrap="square" rtlCol="0">
              <a:spAutoFit/>
            </a:bodyPr>
            <a:lstStyle/>
            <a:p>
              <a:r>
                <a:rPr kumimoji="1" lang="ja-JP" altLang="en-US" sz="1000" dirty="0">
                  <a:latin typeface="+mn-ea"/>
                </a:rPr>
                <a:t>□　法的整理同様に、再生協議を実施する間の資金繰りが維持されることが大前提</a:t>
              </a:r>
              <a:endParaRPr kumimoji="1" lang="en-US" altLang="ja-JP" sz="1000" dirty="0">
                <a:latin typeface="+mn-ea"/>
              </a:endParaRPr>
            </a:p>
            <a:p>
              <a:r>
                <a:rPr kumimoji="1" lang="ja-JP" altLang="en-US" sz="1000" dirty="0">
                  <a:latin typeface="+mn-ea"/>
                </a:rPr>
                <a:t>□　あくまでも私的整理による協議であり、厳格な基準があるわけではない</a:t>
              </a:r>
              <a:endParaRPr kumimoji="1" lang="en-US" altLang="ja-JP" sz="1000" dirty="0">
                <a:latin typeface="+mn-ea"/>
              </a:endParaRPr>
            </a:p>
            <a:p>
              <a:r>
                <a:rPr kumimoji="1" lang="ja-JP" altLang="en-US" sz="1000" dirty="0">
                  <a:latin typeface="+mn-ea"/>
                </a:rPr>
                <a:t>□　</a:t>
              </a:r>
              <a:r>
                <a:rPr kumimoji="1" lang="en-US" altLang="ja-JP" sz="1000" spc="-70" dirty="0">
                  <a:latin typeface="+mn-ea"/>
                </a:rPr>
                <a:t>DIP</a:t>
              </a:r>
              <a:r>
                <a:rPr kumimoji="1" lang="ja-JP" altLang="en-US" sz="1000" spc="-70" dirty="0">
                  <a:latin typeface="+mn-ea"/>
                </a:rPr>
                <a:t>ファイナンス</a:t>
              </a:r>
              <a:r>
                <a:rPr kumimoji="1" lang="en-US" altLang="ja-JP" sz="800" spc="-70" dirty="0">
                  <a:latin typeface="+mn-ea"/>
                </a:rPr>
                <a:t>※</a:t>
              </a:r>
              <a:r>
                <a:rPr kumimoji="1" lang="ja-JP" altLang="en-US" sz="1000" spc="-70" dirty="0">
                  <a:latin typeface="+mn-ea"/>
                </a:rPr>
                <a:t>の実施が必要な場合もあるが、民事再生と異なり優先弁済権が法的に認められて</a:t>
              </a:r>
              <a:endParaRPr kumimoji="1" lang="en-US" altLang="ja-JP" sz="1000" spc="-70" dirty="0">
                <a:latin typeface="+mn-ea"/>
              </a:endParaRPr>
            </a:p>
            <a:p>
              <a:r>
                <a:rPr kumimoji="1" lang="ja-JP" altLang="en-US" sz="1000" spc="-70" dirty="0">
                  <a:latin typeface="+mn-ea"/>
                </a:rPr>
                <a:t>　　</a:t>
              </a:r>
              <a:r>
                <a:rPr kumimoji="1" lang="ja-JP" altLang="en-US" sz="1000" spc="-50" dirty="0">
                  <a:latin typeface="+mn-ea"/>
                </a:rPr>
                <a:t>いるわけではないので、しっかりとした協議と合意形成が必要</a:t>
              </a:r>
              <a:endParaRPr kumimoji="1" lang="en-US" altLang="ja-JP" sz="1000" spc="-50" dirty="0">
                <a:latin typeface="+mn-ea"/>
              </a:endParaRPr>
            </a:p>
          </p:txBody>
        </p:sp>
      </p:grpSp>
      <p:grpSp>
        <p:nvGrpSpPr>
          <p:cNvPr id="117" name="グループ化 116">
            <a:extLst>
              <a:ext uri="{FF2B5EF4-FFF2-40B4-BE49-F238E27FC236}">
                <a16:creationId xmlns:a16="http://schemas.microsoft.com/office/drawing/2014/main" id="{FEEB637E-9B12-137E-8E5E-2CA1595ADB13}"/>
              </a:ext>
            </a:extLst>
          </p:cNvPr>
          <p:cNvGrpSpPr/>
          <p:nvPr/>
        </p:nvGrpSpPr>
        <p:grpSpPr>
          <a:xfrm>
            <a:off x="1" y="1485840"/>
            <a:ext cx="9920349" cy="1148762"/>
            <a:chOff x="28576" y="1302503"/>
            <a:chExt cx="9920349" cy="1169527"/>
          </a:xfrm>
        </p:grpSpPr>
        <p:sp>
          <p:nvSpPr>
            <p:cNvPr id="118" name="テキスト ボックス 117">
              <a:extLst>
                <a:ext uri="{FF2B5EF4-FFF2-40B4-BE49-F238E27FC236}">
                  <a16:creationId xmlns:a16="http://schemas.microsoft.com/office/drawing/2014/main" id="{40CC998A-6277-7615-8A06-9F112F9E8F3B}"/>
                </a:ext>
              </a:extLst>
            </p:cNvPr>
            <p:cNvSpPr txBox="1"/>
            <p:nvPr/>
          </p:nvSpPr>
          <p:spPr>
            <a:xfrm>
              <a:off x="3733095" y="1311201"/>
              <a:ext cx="5911360" cy="553998"/>
            </a:xfrm>
            <a:prstGeom prst="rect">
              <a:avLst/>
            </a:prstGeom>
            <a:noFill/>
            <a:ln>
              <a:noFill/>
            </a:ln>
          </p:spPr>
          <p:txBody>
            <a:bodyPr wrap="square" rtlCol="0">
              <a:spAutoFit/>
            </a:bodyPr>
            <a:lstStyle/>
            <a:p>
              <a:r>
                <a:rPr kumimoji="1" lang="ja-JP" altLang="en-US" sz="1000" dirty="0">
                  <a:latin typeface="+mn-ea"/>
                </a:rPr>
                <a:t>□　現経営陣を中心に金融機関（主にメイン）などの支援や助言をもらい進める手法</a:t>
              </a:r>
              <a:endParaRPr kumimoji="1" lang="en-US" altLang="ja-JP" sz="1000" dirty="0">
                <a:latin typeface="+mn-ea"/>
              </a:endParaRPr>
            </a:p>
            <a:p>
              <a:r>
                <a:rPr kumimoji="1" lang="ja-JP" altLang="en-US" sz="1000" dirty="0">
                  <a:latin typeface="+mn-ea"/>
                </a:rPr>
                <a:t>□　現経営陣に経営窮境の原因が集中していない（先代の時期に集中等）などのケースがある</a:t>
              </a:r>
              <a:endParaRPr kumimoji="1" lang="en-US" altLang="ja-JP" sz="1000" dirty="0">
                <a:latin typeface="+mn-ea"/>
              </a:endParaRPr>
            </a:p>
            <a:p>
              <a:r>
                <a:rPr kumimoji="1" lang="ja-JP" altLang="en-US" sz="1000" dirty="0">
                  <a:latin typeface="+mn-ea"/>
                </a:rPr>
                <a:t>□　経営者一族の地域における影響力なども勘案して用いられるケースもある</a:t>
              </a:r>
              <a:endParaRPr kumimoji="1" lang="en-US" altLang="ja-JP" sz="1000" dirty="0">
                <a:latin typeface="+mn-ea"/>
              </a:endParaRPr>
            </a:p>
          </p:txBody>
        </p:sp>
        <p:sp>
          <p:nvSpPr>
            <p:cNvPr id="119" name="テキスト ボックス 118">
              <a:extLst>
                <a:ext uri="{FF2B5EF4-FFF2-40B4-BE49-F238E27FC236}">
                  <a16:creationId xmlns:a16="http://schemas.microsoft.com/office/drawing/2014/main" id="{78013716-BB0E-D5C3-87BB-8D53A0CA42C3}"/>
                </a:ext>
              </a:extLst>
            </p:cNvPr>
            <p:cNvSpPr txBox="1"/>
            <p:nvPr/>
          </p:nvSpPr>
          <p:spPr>
            <a:xfrm>
              <a:off x="3733095" y="1908018"/>
              <a:ext cx="6215830" cy="564012"/>
            </a:xfrm>
            <a:prstGeom prst="rect">
              <a:avLst/>
            </a:prstGeom>
            <a:noFill/>
            <a:ln>
              <a:noFill/>
            </a:ln>
          </p:spPr>
          <p:txBody>
            <a:bodyPr wrap="square" rtlCol="0">
              <a:spAutoFit/>
            </a:bodyPr>
            <a:lstStyle/>
            <a:p>
              <a:r>
                <a:rPr kumimoji="1" lang="ja-JP" altLang="en-US" sz="1000">
                  <a:latin typeface="+mn-ea"/>
                </a:rPr>
                <a:t>□　事業</a:t>
              </a:r>
              <a:r>
                <a:rPr kumimoji="1" lang="ja-JP" altLang="en-US" sz="1000" dirty="0">
                  <a:latin typeface="+mn-ea"/>
                </a:rPr>
                <a:t>スポンサーやファンドなど外部の経営力による企業再生を進める手法</a:t>
              </a:r>
              <a:endParaRPr kumimoji="1" lang="en-US" altLang="ja-JP" sz="1000" dirty="0">
                <a:latin typeface="+mn-ea"/>
              </a:endParaRPr>
            </a:p>
            <a:p>
              <a:r>
                <a:rPr kumimoji="1" lang="ja-JP" altLang="en-US" sz="1000">
                  <a:latin typeface="+mn-ea"/>
                </a:rPr>
                <a:t>□　</a:t>
              </a:r>
              <a:r>
                <a:rPr kumimoji="1" lang="ja-JP" altLang="en-US" sz="1000" spc="-80">
                  <a:latin typeface="+mn-ea"/>
                </a:rPr>
                <a:t>外部</a:t>
              </a:r>
              <a:r>
                <a:rPr kumimoji="1" lang="ja-JP" altLang="en-US" sz="1000" spc="-80" dirty="0">
                  <a:latin typeface="+mn-ea"/>
                </a:rPr>
                <a:t>の優れた経営や事業に関する知見が導入され経営の窮境原因が短期的に除去されるケースもある</a:t>
              </a:r>
              <a:endParaRPr kumimoji="1" lang="en-US" altLang="ja-JP" sz="1000" spc="-80" dirty="0">
                <a:latin typeface="+mn-ea"/>
              </a:endParaRPr>
            </a:p>
            <a:p>
              <a:r>
                <a:rPr kumimoji="1" lang="ja-JP" altLang="en-US" sz="1000">
                  <a:latin typeface="+mn-ea"/>
                </a:rPr>
                <a:t>□　現経営陣</a:t>
              </a:r>
              <a:r>
                <a:rPr kumimoji="1" lang="ja-JP" altLang="en-US" sz="1000" dirty="0">
                  <a:latin typeface="+mn-ea"/>
                </a:rPr>
                <a:t>の完全交代等、ドラスティックな手法を用いるケースもある</a:t>
              </a:r>
              <a:endParaRPr kumimoji="1" lang="en-US" altLang="ja-JP" sz="1000" dirty="0">
                <a:latin typeface="+mn-ea"/>
              </a:endParaRPr>
            </a:p>
          </p:txBody>
        </p:sp>
        <p:grpSp>
          <p:nvGrpSpPr>
            <p:cNvPr id="120" name="グループ化 119">
              <a:extLst>
                <a:ext uri="{FF2B5EF4-FFF2-40B4-BE49-F238E27FC236}">
                  <a16:creationId xmlns:a16="http://schemas.microsoft.com/office/drawing/2014/main" id="{83A53897-7826-D7A0-017E-F0874C18A8BE}"/>
                </a:ext>
              </a:extLst>
            </p:cNvPr>
            <p:cNvGrpSpPr/>
            <p:nvPr/>
          </p:nvGrpSpPr>
          <p:grpSpPr>
            <a:xfrm>
              <a:off x="28576" y="1302503"/>
              <a:ext cx="9372599" cy="1149785"/>
              <a:chOff x="28576" y="1302503"/>
              <a:chExt cx="9372599" cy="1149785"/>
            </a:xfrm>
          </p:grpSpPr>
          <p:grpSp>
            <p:nvGrpSpPr>
              <p:cNvPr id="121" name="グループ化 120">
                <a:extLst>
                  <a:ext uri="{FF2B5EF4-FFF2-40B4-BE49-F238E27FC236}">
                    <a16:creationId xmlns:a16="http://schemas.microsoft.com/office/drawing/2014/main" id="{C14FF007-3436-A47F-920D-0D2214C51D9A}"/>
                  </a:ext>
                </a:extLst>
              </p:cNvPr>
              <p:cNvGrpSpPr/>
              <p:nvPr/>
            </p:nvGrpSpPr>
            <p:grpSpPr>
              <a:xfrm>
                <a:off x="28576" y="1302503"/>
                <a:ext cx="3011234" cy="1149785"/>
                <a:chOff x="28576" y="1302503"/>
                <a:chExt cx="3011234" cy="1149785"/>
              </a:xfrm>
            </p:grpSpPr>
            <p:grpSp>
              <p:nvGrpSpPr>
                <p:cNvPr id="125" name="グループ化 124">
                  <a:extLst>
                    <a:ext uri="{FF2B5EF4-FFF2-40B4-BE49-F238E27FC236}">
                      <a16:creationId xmlns:a16="http://schemas.microsoft.com/office/drawing/2014/main" id="{27CF32EA-7F64-D1CD-35F6-FE1381D7A68F}"/>
                    </a:ext>
                  </a:extLst>
                </p:cNvPr>
                <p:cNvGrpSpPr/>
                <p:nvPr/>
              </p:nvGrpSpPr>
              <p:grpSpPr>
                <a:xfrm>
                  <a:off x="849060" y="1302503"/>
                  <a:ext cx="2190750" cy="1149785"/>
                  <a:chOff x="-152329" y="1951759"/>
                  <a:chExt cx="2190750" cy="1149785"/>
                </a:xfrm>
              </p:grpSpPr>
              <p:sp>
                <p:nvSpPr>
                  <p:cNvPr id="127" name="四角形: 角を丸くする 43">
                    <a:extLst>
                      <a:ext uri="{FF2B5EF4-FFF2-40B4-BE49-F238E27FC236}">
                        <a16:creationId xmlns:a16="http://schemas.microsoft.com/office/drawing/2014/main" id="{C6153F40-CCAE-C620-BD62-68D7A43CB7F0}"/>
                      </a:ext>
                    </a:extLst>
                  </p:cNvPr>
                  <p:cNvSpPr/>
                  <p:nvPr/>
                </p:nvSpPr>
                <p:spPr>
                  <a:xfrm>
                    <a:off x="208809" y="1951759"/>
                    <a:ext cx="1487912" cy="1149785"/>
                  </a:xfrm>
                  <a:prstGeom prst="roundRect">
                    <a:avLst>
                      <a:gd name="adj" fmla="val 4902"/>
                    </a:avLst>
                  </a:prstGeom>
                  <a:solidFill>
                    <a:schemeClr val="bg1">
                      <a:lumMod val="50000"/>
                      <a:alpha val="10000"/>
                    </a:schemeClr>
                  </a:solidFill>
                  <a:ln w="635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128" name="テキスト ボックス 127">
                    <a:extLst>
                      <a:ext uri="{FF2B5EF4-FFF2-40B4-BE49-F238E27FC236}">
                        <a16:creationId xmlns:a16="http://schemas.microsoft.com/office/drawing/2014/main" id="{23006A10-FC25-6946-B1EA-B089B32229AE}"/>
                      </a:ext>
                    </a:extLst>
                  </p:cNvPr>
                  <p:cNvSpPr txBox="1"/>
                  <p:nvPr/>
                </p:nvSpPr>
                <p:spPr>
                  <a:xfrm>
                    <a:off x="31633" y="2315933"/>
                    <a:ext cx="1910820" cy="400110"/>
                  </a:xfrm>
                  <a:prstGeom prst="rect">
                    <a:avLst/>
                  </a:prstGeom>
                  <a:noFill/>
                </p:spPr>
                <p:txBody>
                  <a:bodyPr wrap="square" rtlCol="0">
                    <a:spAutoFit/>
                  </a:bodyPr>
                  <a:lstStyle/>
                  <a:p>
                    <a:pPr algn="ctr"/>
                    <a:r>
                      <a:rPr kumimoji="1" lang="ja-JP" altLang="en-US" sz="2000" b="1" dirty="0">
                        <a:latin typeface="+mn-ea"/>
                      </a:rPr>
                      <a:t>誰が主体で</a:t>
                    </a:r>
                  </a:p>
                </p:txBody>
              </p:sp>
              <p:sp>
                <p:nvSpPr>
                  <p:cNvPr id="129" name="テキスト ボックス 128">
                    <a:extLst>
                      <a:ext uri="{FF2B5EF4-FFF2-40B4-BE49-F238E27FC236}">
                        <a16:creationId xmlns:a16="http://schemas.microsoft.com/office/drawing/2014/main" id="{79A330DE-495E-93CA-0768-8DC2F4918A85}"/>
                      </a:ext>
                    </a:extLst>
                  </p:cNvPr>
                  <p:cNvSpPr txBox="1"/>
                  <p:nvPr/>
                </p:nvSpPr>
                <p:spPr>
                  <a:xfrm>
                    <a:off x="-152329" y="2062591"/>
                    <a:ext cx="2190750" cy="307777"/>
                  </a:xfrm>
                  <a:prstGeom prst="rect">
                    <a:avLst/>
                  </a:prstGeom>
                  <a:noFill/>
                </p:spPr>
                <p:txBody>
                  <a:bodyPr wrap="square" rtlCol="0">
                    <a:spAutoFit/>
                  </a:bodyPr>
                  <a:lstStyle/>
                  <a:p>
                    <a:pPr algn="ctr"/>
                    <a:r>
                      <a:rPr kumimoji="1" lang="ja-JP" altLang="en-US" sz="1400" b="1" dirty="0">
                        <a:latin typeface="+mn-ea"/>
                      </a:rPr>
                      <a:t>再生を</a:t>
                    </a:r>
                  </a:p>
                </p:txBody>
              </p:sp>
            </p:grpSp>
            <p:sp>
              <p:nvSpPr>
                <p:cNvPr id="126" name="テキスト ボックス 125">
                  <a:extLst>
                    <a:ext uri="{FF2B5EF4-FFF2-40B4-BE49-F238E27FC236}">
                      <a16:creationId xmlns:a16="http://schemas.microsoft.com/office/drawing/2014/main" id="{ACA89105-B729-48A3-1596-2EE1D35AD742}"/>
                    </a:ext>
                  </a:extLst>
                </p:cNvPr>
                <p:cNvSpPr txBox="1"/>
                <p:nvPr/>
              </p:nvSpPr>
              <p:spPr>
                <a:xfrm>
                  <a:off x="28576" y="1469713"/>
                  <a:ext cx="128270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grpSp>
          <p:cxnSp>
            <p:nvCxnSpPr>
              <p:cNvPr id="122" name="直線コネクタ 121">
                <a:extLst>
                  <a:ext uri="{FF2B5EF4-FFF2-40B4-BE49-F238E27FC236}">
                    <a16:creationId xmlns:a16="http://schemas.microsoft.com/office/drawing/2014/main" id="{6F8E960F-5B0D-DBAC-40FB-BB6E80F0ECFC}"/>
                  </a:ext>
                </a:extLst>
              </p:cNvPr>
              <p:cNvCxnSpPr>
                <a:cxnSpLocks/>
              </p:cNvCxnSpPr>
              <p:nvPr/>
            </p:nvCxnSpPr>
            <p:spPr>
              <a:xfrm flipV="1">
                <a:off x="2698110" y="1870607"/>
                <a:ext cx="6703065" cy="1007"/>
              </a:xfrm>
              <a:prstGeom prst="line">
                <a:avLst/>
              </a:prstGeom>
              <a:solidFill>
                <a:schemeClr val="bg1">
                  <a:lumMod val="50000"/>
                  <a:alpha val="10000"/>
                </a:schemeClr>
              </a:solidFill>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FE3EA482-3E33-B71B-8639-FCC38B68C043}"/>
                  </a:ext>
                </a:extLst>
              </p:cNvPr>
              <p:cNvSpPr txBox="1"/>
              <p:nvPr/>
            </p:nvSpPr>
            <p:spPr>
              <a:xfrm>
                <a:off x="2712025" y="1394773"/>
                <a:ext cx="1487912" cy="369332"/>
              </a:xfrm>
              <a:prstGeom prst="rect">
                <a:avLst/>
              </a:prstGeom>
              <a:noFill/>
            </p:spPr>
            <p:txBody>
              <a:bodyPr wrap="square" rtlCol="0">
                <a:spAutoFit/>
              </a:bodyPr>
              <a:lstStyle/>
              <a:p>
                <a:r>
                  <a:rPr kumimoji="1" lang="ja-JP" altLang="en-US" b="1" dirty="0">
                    <a:latin typeface="+mn-ea"/>
                  </a:rPr>
                  <a:t>自主再建</a:t>
                </a:r>
              </a:p>
            </p:txBody>
          </p:sp>
          <p:sp>
            <p:nvSpPr>
              <p:cNvPr id="124" name="テキスト ボックス 123">
                <a:extLst>
                  <a:ext uri="{FF2B5EF4-FFF2-40B4-BE49-F238E27FC236}">
                    <a16:creationId xmlns:a16="http://schemas.microsoft.com/office/drawing/2014/main" id="{3FDA7FA9-7459-B8F6-4D21-88BA172B10FA}"/>
                  </a:ext>
                </a:extLst>
              </p:cNvPr>
              <p:cNvSpPr txBox="1"/>
              <p:nvPr/>
            </p:nvSpPr>
            <p:spPr>
              <a:xfrm>
                <a:off x="2723900" y="1965078"/>
                <a:ext cx="1126757" cy="376008"/>
              </a:xfrm>
              <a:prstGeom prst="rect">
                <a:avLst/>
              </a:prstGeom>
              <a:noFill/>
            </p:spPr>
            <p:txBody>
              <a:bodyPr wrap="square" rtlCol="0">
                <a:spAutoFit/>
              </a:bodyPr>
              <a:lstStyle/>
              <a:p>
                <a:r>
                  <a:rPr kumimoji="1" lang="ja-JP" altLang="en-US" b="1" dirty="0">
                    <a:latin typeface="+mn-ea"/>
                  </a:rPr>
                  <a:t>他力再建</a:t>
                </a:r>
              </a:p>
            </p:txBody>
          </p:sp>
        </p:grpSp>
      </p:grpSp>
      <p:sp>
        <p:nvSpPr>
          <p:cNvPr id="130" name="テキスト ボックス 129">
            <a:extLst>
              <a:ext uri="{FF2B5EF4-FFF2-40B4-BE49-F238E27FC236}">
                <a16:creationId xmlns:a16="http://schemas.microsoft.com/office/drawing/2014/main" id="{DFCEA6A7-EEB3-45E2-0170-29F1E9AC3837}"/>
              </a:ext>
            </a:extLst>
          </p:cNvPr>
          <p:cNvSpPr txBox="1"/>
          <p:nvPr/>
        </p:nvSpPr>
        <p:spPr>
          <a:xfrm>
            <a:off x="830204" y="2263924"/>
            <a:ext cx="2190750" cy="307777"/>
          </a:xfrm>
          <a:prstGeom prst="rect">
            <a:avLst/>
          </a:prstGeom>
          <a:noFill/>
        </p:spPr>
        <p:txBody>
          <a:bodyPr wrap="square" rtlCol="0">
            <a:spAutoFit/>
          </a:bodyPr>
          <a:lstStyle/>
          <a:p>
            <a:pPr algn="ctr"/>
            <a:r>
              <a:rPr kumimoji="1" lang="ja-JP" altLang="en-US" sz="1400" b="1" dirty="0">
                <a:latin typeface="+mn-ea"/>
              </a:rPr>
              <a:t>進めるか？</a:t>
            </a:r>
          </a:p>
        </p:txBody>
      </p:sp>
      <p:sp>
        <p:nvSpPr>
          <p:cNvPr id="66" name="テキスト ボックス 65">
            <a:extLst>
              <a:ext uri="{FF2B5EF4-FFF2-40B4-BE49-F238E27FC236}">
                <a16:creationId xmlns:a16="http://schemas.microsoft.com/office/drawing/2014/main" id="{502FEF8A-76BC-914F-BE8E-1A6643FC0885}"/>
              </a:ext>
            </a:extLst>
          </p:cNvPr>
          <p:cNvSpPr txBox="1"/>
          <p:nvPr/>
        </p:nvSpPr>
        <p:spPr>
          <a:xfrm>
            <a:off x="3971195" y="6608816"/>
            <a:ext cx="5397254" cy="200055"/>
          </a:xfrm>
          <a:prstGeom prst="rect">
            <a:avLst/>
          </a:prstGeom>
          <a:noFill/>
        </p:spPr>
        <p:txBody>
          <a:bodyPr wrap="square" rtlCol="0">
            <a:spAutoFit/>
          </a:bodyPr>
          <a:lstStyle/>
          <a:p>
            <a:r>
              <a:rPr kumimoji="1" lang="en-US" altLang="ja-JP" sz="700" dirty="0"/>
              <a:t>※</a:t>
            </a:r>
            <a:r>
              <a:rPr kumimoji="1" lang="ja-JP" altLang="en-US" sz="700" dirty="0"/>
              <a:t> 私的整理で導入する場合は区別する意味をもって、プレ</a:t>
            </a:r>
            <a:r>
              <a:rPr kumimoji="1" lang="en-US" altLang="ja-JP" sz="700" dirty="0"/>
              <a:t>DIP</a:t>
            </a:r>
            <a:r>
              <a:rPr kumimoji="1" lang="ja-JP" altLang="en-US" sz="700" dirty="0"/>
              <a:t>ファイナンスと呼ばれることもある</a:t>
            </a:r>
          </a:p>
        </p:txBody>
      </p:sp>
      <p:cxnSp>
        <p:nvCxnSpPr>
          <p:cNvPr id="10" name="直線コネクタ 9"/>
          <p:cNvCxnSpPr/>
          <p:nvPr/>
        </p:nvCxnSpPr>
        <p:spPr>
          <a:xfrm>
            <a:off x="0" y="2689412"/>
            <a:ext cx="991859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12593" y="3946156"/>
            <a:ext cx="991859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854" y="5271536"/>
            <a:ext cx="991859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12594" y="6585416"/>
            <a:ext cx="9918593"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8"/>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65</a:t>
            </a:fld>
            <a:endParaRPr kumimoji="1" lang="ja-JP" altLang="en-US"/>
          </a:p>
        </p:txBody>
      </p:sp>
      <p:sp>
        <p:nvSpPr>
          <p:cNvPr id="73" name="正方形/長方形 72">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75" name="テキスト ボックス 74">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２</a:t>
            </a:r>
            <a:endParaRPr kumimoji="1" lang="ja-JP" altLang="en-US" sz="2800" b="1" u="sng" dirty="0">
              <a:latin typeface="+mn-ea"/>
            </a:endParaRPr>
          </a:p>
        </p:txBody>
      </p:sp>
      <p:cxnSp>
        <p:nvCxnSpPr>
          <p:cNvPr id="76" name="直線コネクタ 75">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抜本再生の基礎知識について ①（総論編）</a:t>
            </a:r>
          </a:p>
        </p:txBody>
      </p:sp>
      <p:sp>
        <p:nvSpPr>
          <p:cNvPr id="78" name="テキスト ボックス 77">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spc="-20" dirty="0">
                <a:latin typeface="+mn-ea"/>
              </a:rPr>
              <a:t>ここでは、抜本再生における“総論”としての考え方をまとめます。一般的なリスケ等を伴う企業支援</a:t>
            </a:r>
            <a:r>
              <a:rPr kumimoji="1" lang="ja-JP" altLang="en-US" sz="1000" dirty="0">
                <a:latin typeface="+mn-ea"/>
              </a:rPr>
              <a:t>との違いや、法的整理との違い等についてまとめます。</a:t>
            </a:r>
            <a:endParaRPr kumimoji="1" lang="en-US" altLang="ja-JP" sz="1000" dirty="0">
              <a:latin typeface="+mn-ea"/>
            </a:endParaRPr>
          </a:p>
        </p:txBody>
      </p:sp>
      <p:cxnSp>
        <p:nvCxnSpPr>
          <p:cNvPr id="81" name="直線コネクタ 80">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20642184-C2EC-7B0C-8C6E-E4903127896E}"/>
              </a:ext>
            </a:extLst>
          </p:cNvPr>
          <p:cNvSpPr txBox="1"/>
          <p:nvPr/>
        </p:nvSpPr>
        <p:spPr>
          <a:xfrm>
            <a:off x="80683" y="1066273"/>
            <a:ext cx="9837910" cy="400110"/>
          </a:xfrm>
          <a:prstGeom prst="rect">
            <a:avLst/>
          </a:prstGeom>
          <a:noFill/>
        </p:spPr>
        <p:txBody>
          <a:bodyPr wrap="square" rtlCol="0">
            <a:spAutoFit/>
          </a:bodyPr>
          <a:lstStyle/>
          <a:p>
            <a:r>
              <a:rPr kumimoji="1" lang="ja-JP" altLang="en-US" sz="1000">
                <a:latin typeface="+mn-ea"/>
              </a:rPr>
              <a:t>　</a:t>
            </a:r>
            <a:r>
              <a:rPr kumimoji="1" lang="ja-JP" altLang="en-US" sz="1000" spc="-50">
                <a:latin typeface="+mn-ea"/>
              </a:rPr>
              <a:t>抜本</a:t>
            </a:r>
            <a:r>
              <a:rPr kumimoji="1" lang="ja-JP" altLang="en-US" sz="1000" spc="-50" dirty="0">
                <a:latin typeface="+mn-ea"/>
              </a:rPr>
              <a:t>再生は、債権放棄と</a:t>
            </a:r>
            <a:r>
              <a:rPr kumimoji="1" lang="zh-TW" altLang="en-US" sz="1000" spc="-50" dirty="0">
                <a:latin typeface="游ゴシック" panose="020B0400000000000000" pitchFamily="50" charset="-128"/>
                <a:ea typeface="游ゴシック" panose="020B0400000000000000" pitchFamily="50" charset="-128"/>
              </a:rPr>
              <a:t>資本性借入金</a:t>
            </a:r>
            <a:r>
              <a:rPr kumimoji="1" lang="ja-JP" altLang="en-US" sz="1000" spc="-50" dirty="0">
                <a:latin typeface="+mn-ea"/>
              </a:rPr>
              <a:t>による再生手法に分けることができます。法的整理と違い協議する債権者が金融機関に限定されることが多く、手続きが煩雑ではなく、</a:t>
            </a:r>
            <a:r>
              <a:rPr kumimoji="1" lang="ja-JP" altLang="en-US" sz="1000" spc="-70" dirty="0">
                <a:latin typeface="+mn-ea"/>
              </a:rPr>
              <a:t>法的な「倒産」というイメージがつかないというメリットがあります。一方で裁判所の関与・監督というような強制力はなく合意形成に至るまでに時間を要する可能性もあります。</a:t>
            </a:r>
            <a:endParaRPr kumimoji="1" lang="en-US" altLang="ja-JP" sz="1000" spc="-70" dirty="0">
              <a:latin typeface="+mn-ea"/>
            </a:endParaRPr>
          </a:p>
        </p:txBody>
      </p:sp>
    </p:spTree>
    <p:extLst>
      <p:ext uri="{BB962C8B-B14F-4D97-AF65-F5344CB8AC3E}">
        <p14:creationId xmlns:p14="http://schemas.microsoft.com/office/powerpoint/2010/main" val="1425084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グループ化 82">
            <a:extLst>
              <a:ext uri="{FF2B5EF4-FFF2-40B4-BE49-F238E27FC236}">
                <a16:creationId xmlns:a16="http://schemas.microsoft.com/office/drawing/2014/main" id="{FBD16D74-9F82-71A0-C44F-A34509E55FF9}"/>
              </a:ext>
            </a:extLst>
          </p:cNvPr>
          <p:cNvGrpSpPr/>
          <p:nvPr/>
        </p:nvGrpSpPr>
        <p:grpSpPr>
          <a:xfrm>
            <a:off x="2445716" y="4678018"/>
            <a:ext cx="7306866" cy="2012580"/>
            <a:chOff x="2189042" y="4818505"/>
            <a:chExt cx="7306866" cy="2012580"/>
          </a:xfrm>
        </p:grpSpPr>
        <p:grpSp>
          <p:nvGrpSpPr>
            <p:cNvPr id="84" name="グループ化 83">
              <a:extLst>
                <a:ext uri="{FF2B5EF4-FFF2-40B4-BE49-F238E27FC236}">
                  <a16:creationId xmlns:a16="http://schemas.microsoft.com/office/drawing/2014/main" id="{92875A17-BC4A-C44F-3A00-9DA98A76137A}"/>
                </a:ext>
              </a:extLst>
            </p:cNvPr>
            <p:cNvGrpSpPr/>
            <p:nvPr/>
          </p:nvGrpSpPr>
          <p:grpSpPr>
            <a:xfrm>
              <a:off x="2189042" y="4894245"/>
              <a:ext cx="2390775" cy="1819839"/>
              <a:chOff x="2189042" y="4894245"/>
              <a:chExt cx="2390775" cy="1819839"/>
            </a:xfrm>
          </p:grpSpPr>
          <p:sp>
            <p:nvSpPr>
              <p:cNvPr id="98" name="正方形/長方形 97">
                <a:extLst>
                  <a:ext uri="{FF2B5EF4-FFF2-40B4-BE49-F238E27FC236}">
                    <a16:creationId xmlns:a16="http://schemas.microsoft.com/office/drawing/2014/main" id="{5E338114-A0C1-B836-944C-A31913BC3BAB}"/>
                  </a:ext>
                </a:extLst>
              </p:cNvPr>
              <p:cNvSpPr/>
              <p:nvPr/>
            </p:nvSpPr>
            <p:spPr>
              <a:xfrm>
                <a:off x="2874224" y="5175590"/>
                <a:ext cx="1021585" cy="595669"/>
              </a:xfrm>
              <a:prstGeom prst="rect">
                <a:avLst/>
              </a:prstGeom>
              <a:solidFill>
                <a:srgbClr val="00B0F0">
                  <a:alpha val="10000"/>
                </a:srgb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n-ea"/>
                    <a:cs typeface="Times New Roman" panose="02020603050405020304" pitchFamily="18" charset="0"/>
                  </a:rPr>
                  <a:t>A</a:t>
                </a:r>
                <a:r>
                  <a:rPr kumimoji="1" lang="ja-JP" altLang="en-US" sz="1050" dirty="0">
                    <a:solidFill>
                      <a:schemeClr val="tx1"/>
                    </a:solidFill>
                    <a:latin typeface="+mn-ea"/>
                    <a:cs typeface="Times New Roman" panose="02020603050405020304" pitchFamily="18" charset="0"/>
                  </a:rPr>
                  <a:t>銀行</a:t>
                </a:r>
                <a:endParaRPr kumimoji="1" lang="en-US" altLang="ja-JP" sz="1050" dirty="0">
                  <a:solidFill>
                    <a:schemeClr val="tx1"/>
                  </a:solidFill>
                  <a:latin typeface="+mn-ea"/>
                  <a:cs typeface="Times New Roman" panose="02020603050405020304" pitchFamily="18" charset="0"/>
                </a:endParaRPr>
              </a:p>
              <a:p>
                <a:pPr algn="ctr"/>
                <a:r>
                  <a:rPr kumimoji="1" lang="en-US" altLang="ja-JP" sz="1050" dirty="0">
                    <a:solidFill>
                      <a:schemeClr val="tx1"/>
                    </a:solidFill>
                    <a:latin typeface="+mn-ea"/>
                    <a:cs typeface="Times New Roman" panose="02020603050405020304" pitchFamily="18" charset="0"/>
                  </a:rPr>
                  <a:t>100,000</a:t>
                </a:r>
                <a:r>
                  <a:rPr kumimoji="1" lang="ja-JP" altLang="en-US" sz="1050" dirty="0">
                    <a:solidFill>
                      <a:schemeClr val="tx1"/>
                    </a:solidFill>
                    <a:latin typeface="+mn-ea"/>
                    <a:cs typeface="Times New Roman" panose="02020603050405020304" pitchFamily="18" charset="0"/>
                  </a:rPr>
                  <a:t>千円</a:t>
                </a:r>
              </a:p>
            </p:txBody>
          </p:sp>
          <p:sp>
            <p:nvSpPr>
              <p:cNvPr id="99" name="正方形/長方形 98">
                <a:extLst>
                  <a:ext uri="{FF2B5EF4-FFF2-40B4-BE49-F238E27FC236}">
                    <a16:creationId xmlns:a16="http://schemas.microsoft.com/office/drawing/2014/main" id="{6D8995E7-A2D3-0135-FC74-ADBFC26D9DB9}"/>
                  </a:ext>
                </a:extLst>
              </p:cNvPr>
              <p:cNvSpPr/>
              <p:nvPr/>
            </p:nvSpPr>
            <p:spPr>
              <a:xfrm>
                <a:off x="2874224" y="5809492"/>
                <a:ext cx="1021585" cy="472953"/>
              </a:xfrm>
              <a:prstGeom prst="rect">
                <a:avLst/>
              </a:prstGeom>
              <a:solidFill>
                <a:srgbClr val="92D050">
                  <a:alpha val="10000"/>
                </a:srgbClr>
              </a:solid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n-ea"/>
                    <a:cs typeface="Times New Roman" panose="02020603050405020304" pitchFamily="18" charset="0"/>
                  </a:rPr>
                  <a:t>B</a:t>
                </a:r>
                <a:r>
                  <a:rPr kumimoji="1" lang="ja-JP" altLang="en-US" sz="1050" dirty="0">
                    <a:solidFill>
                      <a:schemeClr val="tx1"/>
                    </a:solidFill>
                    <a:latin typeface="+mn-ea"/>
                    <a:cs typeface="Times New Roman" panose="02020603050405020304" pitchFamily="18" charset="0"/>
                  </a:rPr>
                  <a:t>銀行</a:t>
                </a:r>
                <a:endParaRPr kumimoji="1" lang="en-US" altLang="ja-JP" sz="1050" dirty="0">
                  <a:solidFill>
                    <a:schemeClr val="tx1"/>
                  </a:solidFill>
                  <a:latin typeface="+mn-ea"/>
                  <a:cs typeface="Times New Roman" panose="02020603050405020304" pitchFamily="18" charset="0"/>
                </a:endParaRPr>
              </a:p>
              <a:p>
                <a:pPr algn="ctr"/>
                <a:r>
                  <a:rPr kumimoji="1" lang="en-US" altLang="ja-JP" sz="1050" dirty="0">
                    <a:solidFill>
                      <a:schemeClr val="tx1"/>
                    </a:solidFill>
                    <a:latin typeface="+mn-ea"/>
                    <a:cs typeface="Times New Roman" panose="02020603050405020304" pitchFamily="18" charset="0"/>
                  </a:rPr>
                  <a:t>75,000</a:t>
                </a:r>
                <a:r>
                  <a:rPr kumimoji="1" lang="ja-JP" altLang="en-US" sz="1050" dirty="0">
                    <a:solidFill>
                      <a:schemeClr val="tx1"/>
                    </a:solidFill>
                    <a:latin typeface="+mn-ea"/>
                    <a:cs typeface="Times New Roman" panose="02020603050405020304" pitchFamily="18" charset="0"/>
                  </a:rPr>
                  <a:t>千円</a:t>
                </a:r>
              </a:p>
            </p:txBody>
          </p:sp>
          <p:sp>
            <p:nvSpPr>
              <p:cNvPr id="100" name="正方形/長方形 99">
                <a:extLst>
                  <a:ext uri="{FF2B5EF4-FFF2-40B4-BE49-F238E27FC236}">
                    <a16:creationId xmlns:a16="http://schemas.microsoft.com/office/drawing/2014/main" id="{1D74B842-947E-BDD1-1C76-A04E1FE0E12C}"/>
                  </a:ext>
                </a:extLst>
              </p:cNvPr>
              <p:cNvSpPr/>
              <p:nvPr/>
            </p:nvSpPr>
            <p:spPr>
              <a:xfrm>
                <a:off x="2874224" y="6333872"/>
                <a:ext cx="1021585" cy="380212"/>
              </a:xfrm>
              <a:prstGeom prst="rect">
                <a:avLst/>
              </a:prstGeom>
              <a:solidFill>
                <a:schemeClr val="bg1">
                  <a:lumMod val="65000"/>
                  <a:alpha val="10000"/>
                </a:schemeClr>
              </a:solidFill>
              <a:ln w="317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cs typeface="Times New Roman" panose="02020603050405020304" pitchFamily="18" charset="0"/>
                  </a:rPr>
                  <a:t>C</a:t>
                </a:r>
                <a:r>
                  <a:rPr kumimoji="1" lang="ja-JP" altLang="en-US" sz="1100" dirty="0">
                    <a:solidFill>
                      <a:schemeClr val="tx1"/>
                    </a:solidFill>
                    <a:latin typeface="+mn-ea"/>
                    <a:cs typeface="Times New Roman" panose="02020603050405020304" pitchFamily="18" charset="0"/>
                  </a:rPr>
                  <a:t>信金</a:t>
                </a:r>
                <a:endParaRPr kumimoji="1" lang="en-US" altLang="ja-JP" sz="1100" dirty="0">
                  <a:solidFill>
                    <a:schemeClr val="tx1"/>
                  </a:solidFill>
                  <a:latin typeface="+mn-ea"/>
                  <a:cs typeface="Times New Roman" panose="02020603050405020304" pitchFamily="18" charset="0"/>
                </a:endParaRPr>
              </a:p>
              <a:p>
                <a:pPr algn="ctr"/>
                <a:r>
                  <a:rPr kumimoji="1" lang="en-US" altLang="ja-JP" sz="1100" dirty="0">
                    <a:solidFill>
                      <a:schemeClr val="tx1"/>
                    </a:solidFill>
                    <a:latin typeface="+mn-ea"/>
                    <a:cs typeface="Times New Roman" panose="02020603050405020304" pitchFamily="18" charset="0"/>
                  </a:rPr>
                  <a:t>25,000</a:t>
                </a:r>
                <a:r>
                  <a:rPr kumimoji="1" lang="ja-JP" altLang="en-US" sz="1100" dirty="0">
                    <a:solidFill>
                      <a:schemeClr val="tx1"/>
                    </a:solidFill>
                    <a:latin typeface="+mn-ea"/>
                    <a:cs typeface="Times New Roman" panose="02020603050405020304" pitchFamily="18" charset="0"/>
                  </a:rPr>
                  <a:t>千円</a:t>
                </a:r>
              </a:p>
            </p:txBody>
          </p:sp>
          <p:sp>
            <p:nvSpPr>
              <p:cNvPr id="101" name="テキスト ボックス 100">
                <a:extLst>
                  <a:ext uri="{FF2B5EF4-FFF2-40B4-BE49-F238E27FC236}">
                    <a16:creationId xmlns:a16="http://schemas.microsoft.com/office/drawing/2014/main" id="{255A07B7-352A-4213-FC3D-F3D81760853B}"/>
                  </a:ext>
                </a:extLst>
              </p:cNvPr>
              <p:cNvSpPr txBox="1"/>
              <p:nvPr/>
            </p:nvSpPr>
            <p:spPr>
              <a:xfrm>
                <a:off x="2189042" y="4894245"/>
                <a:ext cx="2390775" cy="261610"/>
              </a:xfrm>
              <a:prstGeom prst="rect">
                <a:avLst/>
              </a:prstGeom>
              <a:noFill/>
            </p:spPr>
            <p:txBody>
              <a:bodyPr wrap="square" rtlCol="0">
                <a:spAutoFit/>
              </a:bodyPr>
              <a:lstStyle/>
              <a:p>
                <a:pPr algn="ctr"/>
                <a:r>
                  <a:rPr kumimoji="1" lang="ja-JP" altLang="en-US" sz="1050" b="1" dirty="0">
                    <a:latin typeface="+mn-ea"/>
                    <a:cs typeface="Times New Roman" panose="02020603050405020304" pitchFamily="18" charset="0"/>
                  </a:rPr>
                  <a:t>総額</a:t>
                </a:r>
                <a:r>
                  <a:rPr kumimoji="1" lang="en-US" altLang="ja-JP" sz="1050" b="1" dirty="0">
                    <a:latin typeface="+mn-ea"/>
                    <a:cs typeface="Times New Roman" panose="02020603050405020304" pitchFamily="18" charset="0"/>
                  </a:rPr>
                  <a:t>200,000</a:t>
                </a:r>
                <a:r>
                  <a:rPr kumimoji="1" lang="ja-JP" altLang="en-US" sz="1050" b="1" dirty="0">
                    <a:latin typeface="+mn-ea"/>
                    <a:cs typeface="Times New Roman" panose="02020603050405020304" pitchFamily="18" charset="0"/>
                  </a:rPr>
                  <a:t>千円</a:t>
                </a:r>
              </a:p>
            </p:txBody>
          </p:sp>
        </p:grpSp>
        <p:grpSp>
          <p:nvGrpSpPr>
            <p:cNvPr id="85" name="グループ化 84">
              <a:extLst>
                <a:ext uri="{FF2B5EF4-FFF2-40B4-BE49-F238E27FC236}">
                  <a16:creationId xmlns:a16="http://schemas.microsoft.com/office/drawing/2014/main" id="{53E7640F-C54B-74C0-6ACB-A513CE1D8489}"/>
                </a:ext>
              </a:extLst>
            </p:cNvPr>
            <p:cNvGrpSpPr/>
            <p:nvPr/>
          </p:nvGrpSpPr>
          <p:grpSpPr>
            <a:xfrm>
              <a:off x="4018954" y="5853568"/>
              <a:ext cx="3458171" cy="864804"/>
              <a:chOff x="3990379" y="5853568"/>
              <a:chExt cx="3458171" cy="864804"/>
            </a:xfrm>
          </p:grpSpPr>
          <p:sp>
            <p:nvSpPr>
              <p:cNvPr id="95" name="正方形/長方形 94">
                <a:extLst>
                  <a:ext uri="{FF2B5EF4-FFF2-40B4-BE49-F238E27FC236}">
                    <a16:creationId xmlns:a16="http://schemas.microsoft.com/office/drawing/2014/main" id="{79B71080-A090-6AE0-ED8F-88DADD34B785}"/>
                  </a:ext>
                </a:extLst>
              </p:cNvPr>
              <p:cNvSpPr/>
              <p:nvPr/>
            </p:nvSpPr>
            <p:spPr>
              <a:xfrm>
                <a:off x="3990379" y="5853568"/>
                <a:ext cx="3458171" cy="269947"/>
              </a:xfrm>
              <a:prstGeom prst="rect">
                <a:avLst/>
              </a:prstGeom>
              <a:solidFill>
                <a:srgbClr val="00B0F0">
                  <a:alpha val="10000"/>
                </a:srgb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n-ea"/>
                    <a:cs typeface="Times New Roman" panose="02020603050405020304" pitchFamily="18" charset="0"/>
                  </a:rPr>
                  <a:t>A</a:t>
                </a:r>
                <a:r>
                  <a:rPr kumimoji="1" lang="ja-JP" altLang="en-US" sz="1050" dirty="0">
                    <a:solidFill>
                      <a:schemeClr val="tx1"/>
                    </a:solidFill>
                    <a:latin typeface="+mn-ea"/>
                    <a:cs typeface="Times New Roman" panose="02020603050405020304" pitchFamily="18" charset="0"/>
                  </a:rPr>
                  <a:t>銀行：</a:t>
                </a:r>
                <a:r>
                  <a:rPr kumimoji="1" lang="en-US" altLang="ja-JP" sz="1050" dirty="0">
                    <a:solidFill>
                      <a:schemeClr val="tx1"/>
                    </a:solidFill>
                    <a:latin typeface="+mn-ea"/>
                    <a:cs typeface="Times New Roman" panose="02020603050405020304" pitchFamily="18" charset="0"/>
                  </a:rPr>
                  <a:t>37,000</a:t>
                </a:r>
                <a:r>
                  <a:rPr kumimoji="1" lang="ja-JP" altLang="en-US" sz="1050" dirty="0">
                    <a:solidFill>
                      <a:schemeClr val="tx1"/>
                    </a:solidFill>
                    <a:latin typeface="+mn-ea"/>
                    <a:cs typeface="Times New Roman" panose="02020603050405020304" pitchFamily="18" charset="0"/>
                  </a:rPr>
                  <a:t>千円</a:t>
                </a:r>
              </a:p>
            </p:txBody>
          </p:sp>
          <p:sp>
            <p:nvSpPr>
              <p:cNvPr id="96" name="正方形/長方形 95">
                <a:extLst>
                  <a:ext uri="{FF2B5EF4-FFF2-40B4-BE49-F238E27FC236}">
                    <a16:creationId xmlns:a16="http://schemas.microsoft.com/office/drawing/2014/main" id="{4DEE14CF-2A51-697C-9D4D-2D3E2FE37C9B}"/>
                  </a:ext>
                </a:extLst>
              </p:cNvPr>
              <p:cNvSpPr/>
              <p:nvPr/>
            </p:nvSpPr>
            <p:spPr>
              <a:xfrm>
                <a:off x="3990379" y="6151873"/>
                <a:ext cx="3458171" cy="269947"/>
              </a:xfrm>
              <a:prstGeom prst="rect">
                <a:avLst/>
              </a:prstGeom>
              <a:solidFill>
                <a:srgbClr val="92D050">
                  <a:alpha val="10000"/>
                </a:srgbClr>
              </a:solid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n-ea"/>
                    <a:cs typeface="Times New Roman" panose="02020603050405020304" pitchFamily="18" charset="0"/>
                  </a:rPr>
                  <a:t>B</a:t>
                </a:r>
                <a:r>
                  <a:rPr kumimoji="1" lang="ja-JP" altLang="en-US" sz="1050" dirty="0">
                    <a:solidFill>
                      <a:schemeClr val="tx1"/>
                    </a:solidFill>
                    <a:latin typeface="+mn-ea"/>
                    <a:cs typeface="Times New Roman" panose="02020603050405020304" pitchFamily="18" charset="0"/>
                  </a:rPr>
                  <a:t>銀行：</a:t>
                </a:r>
                <a:r>
                  <a:rPr kumimoji="1" lang="en-US" altLang="ja-JP" sz="1050" dirty="0">
                    <a:solidFill>
                      <a:schemeClr val="tx1"/>
                    </a:solidFill>
                    <a:latin typeface="+mn-ea"/>
                    <a:cs typeface="Times New Roman" panose="02020603050405020304" pitchFamily="18" charset="0"/>
                  </a:rPr>
                  <a:t>28,000</a:t>
                </a:r>
                <a:r>
                  <a:rPr kumimoji="1" lang="ja-JP" altLang="en-US" sz="1050" dirty="0">
                    <a:solidFill>
                      <a:schemeClr val="tx1"/>
                    </a:solidFill>
                    <a:latin typeface="+mn-ea"/>
                    <a:cs typeface="Times New Roman" panose="02020603050405020304" pitchFamily="18" charset="0"/>
                  </a:rPr>
                  <a:t>千円</a:t>
                </a:r>
              </a:p>
            </p:txBody>
          </p:sp>
          <p:sp>
            <p:nvSpPr>
              <p:cNvPr id="97" name="正方形/長方形 96">
                <a:extLst>
                  <a:ext uri="{FF2B5EF4-FFF2-40B4-BE49-F238E27FC236}">
                    <a16:creationId xmlns:a16="http://schemas.microsoft.com/office/drawing/2014/main" id="{C328BABB-B199-5C0C-7738-6A577823F1AF}"/>
                  </a:ext>
                </a:extLst>
              </p:cNvPr>
              <p:cNvSpPr/>
              <p:nvPr/>
            </p:nvSpPr>
            <p:spPr>
              <a:xfrm>
                <a:off x="3990379" y="6448425"/>
                <a:ext cx="3458171" cy="269947"/>
              </a:xfrm>
              <a:prstGeom prst="rect">
                <a:avLst/>
              </a:prstGeom>
              <a:solidFill>
                <a:schemeClr val="bg1">
                  <a:lumMod val="65000"/>
                  <a:alpha val="10000"/>
                </a:schemeClr>
              </a:solidFill>
              <a:ln w="317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n-ea"/>
                    <a:cs typeface="Times New Roman" panose="02020603050405020304" pitchFamily="18" charset="0"/>
                  </a:rPr>
                  <a:t>C</a:t>
                </a:r>
                <a:r>
                  <a:rPr kumimoji="1" lang="ja-JP" altLang="en-US" sz="1050" dirty="0">
                    <a:solidFill>
                      <a:schemeClr val="tx1"/>
                    </a:solidFill>
                    <a:latin typeface="+mn-ea"/>
                    <a:cs typeface="Times New Roman" panose="02020603050405020304" pitchFamily="18" charset="0"/>
                  </a:rPr>
                  <a:t>信金：</a:t>
                </a:r>
                <a:r>
                  <a:rPr kumimoji="1" lang="en-US" altLang="ja-JP" sz="1050" dirty="0">
                    <a:solidFill>
                      <a:schemeClr val="tx1"/>
                    </a:solidFill>
                    <a:latin typeface="+mn-ea"/>
                    <a:cs typeface="Times New Roman" panose="02020603050405020304" pitchFamily="18" charset="0"/>
                  </a:rPr>
                  <a:t>10,000</a:t>
                </a:r>
                <a:r>
                  <a:rPr kumimoji="1" lang="ja-JP" altLang="en-US" sz="1050" dirty="0">
                    <a:solidFill>
                      <a:schemeClr val="tx1"/>
                    </a:solidFill>
                    <a:latin typeface="+mn-ea"/>
                    <a:cs typeface="Times New Roman" panose="02020603050405020304" pitchFamily="18" charset="0"/>
                  </a:rPr>
                  <a:t>千円</a:t>
                </a:r>
              </a:p>
            </p:txBody>
          </p:sp>
        </p:grpSp>
        <p:grpSp>
          <p:nvGrpSpPr>
            <p:cNvPr id="86" name="グループ化 85">
              <a:extLst>
                <a:ext uri="{FF2B5EF4-FFF2-40B4-BE49-F238E27FC236}">
                  <a16:creationId xmlns:a16="http://schemas.microsoft.com/office/drawing/2014/main" id="{FA9C8648-B03C-6A94-1B53-81F362FC9C67}"/>
                </a:ext>
              </a:extLst>
            </p:cNvPr>
            <p:cNvGrpSpPr/>
            <p:nvPr/>
          </p:nvGrpSpPr>
          <p:grpSpPr>
            <a:xfrm>
              <a:off x="7444243" y="4818505"/>
              <a:ext cx="2051665" cy="2012580"/>
              <a:chOff x="7444243" y="4818505"/>
              <a:chExt cx="2051665" cy="2012580"/>
            </a:xfrm>
          </p:grpSpPr>
          <p:sp>
            <p:nvSpPr>
              <p:cNvPr id="91" name="テキスト ボックス 90">
                <a:extLst>
                  <a:ext uri="{FF2B5EF4-FFF2-40B4-BE49-F238E27FC236}">
                    <a16:creationId xmlns:a16="http://schemas.microsoft.com/office/drawing/2014/main" id="{0ADE1E00-F697-B6CE-A976-798659F45C7D}"/>
                  </a:ext>
                </a:extLst>
              </p:cNvPr>
              <p:cNvSpPr txBox="1"/>
              <p:nvPr/>
            </p:nvSpPr>
            <p:spPr>
              <a:xfrm>
                <a:off x="7444243" y="4818505"/>
                <a:ext cx="2051665" cy="646331"/>
              </a:xfrm>
              <a:prstGeom prst="rect">
                <a:avLst/>
              </a:prstGeom>
              <a:noFill/>
            </p:spPr>
            <p:txBody>
              <a:bodyPr wrap="square" rtlCol="0">
                <a:spAutoFit/>
              </a:bodyPr>
              <a:lstStyle/>
              <a:p>
                <a:r>
                  <a:rPr kumimoji="1" lang="en-US" altLang="ja-JP" sz="900" dirty="0">
                    <a:latin typeface="+mn-ea"/>
                    <a:cs typeface="Times New Roman" panose="02020603050405020304" pitchFamily="18" charset="0"/>
                  </a:rPr>
                  <a:t>15</a:t>
                </a:r>
                <a:r>
                  <a:rPr kumimoji="1" lang="ja-JP" altLang="en-US" sz="900" dirty="0">
                    <a:latin typeface="+mn-ea"/>
                    <a:cs typeface="Times New Roman" panose="02020603050405020304" pitchFamily="18" charset="0"/>
                  </a:rPr>
                  <a:t>年後一括弁済という原則が</a:t>
                </a:r>
                <a:endParaRPr kumimoji="1" lang="en-US" altLang="ja-JP" sz="900" dirty="0">
                  <a:latin typeface="+mn-ea"/>
                  <a:cs typeface="Times New Roman" panose="02020603050405020304" pitchFamily="18" charset="0"/>
                </a:endParaRPr>
              </a:p>
              <a:p>
                <a:r>
                  <a:rPr kumimoji="1" lang="ja-JP" altLang="en-US" sz="900" spc="100" dirty="0">
                    <a:latin typeface="+mn-ea"/>
                    <a:cs typeface="Times New Roman" panose="02020603050405020304" pitchFamily="18" charset="0"/>
                  </a:rPr>
                  <a:t>あるものの、現実的には、</a:t>
                </a:r>
              </a:p>
              <a:p>
                <a:r>
                  <a:rPr kumimoji="1" lang="ja-JP" altLang="en-US" sz="900" dirty="0">
                    <a:latin typeface="+mn-ea"/>
                    <a:cs typeface="Times New Roman" panose="02020603050405020304" pitchFamily="18" charset="0"/>
                  </a:rPr>
                  <a:t>その時点の返済能力に準じる</a:t>
                </a:r>
                <a:endParaRPr kumimoji="1" lang="en-US" altLang="ja-JP" sz="900" dirty="0">
                  <a:latin typeface="+mn-ea"/>
                  <a:cs typeface="Times New Roman" panose="02020603050405020304" pitchFamily="18" charset="0"/>
                </a:endParaRPr>
              </a:p>
              <a:p>
                <a:r>
                  <a:rPr kumimoji="1" lang="ja-JP" altLang="en-US" sz="900" dirty="0">
                    <a:latin typeface="+mn-ea"/>
                    <a:cs typeface="Times New Roman" panose="02020603050405020304" pitchFamily="18" charset="0"/>
                  </a:rPr>
                  <a:t>ことになるケースが多い</a:t>
                </a:r>
                <a:endParaRPr kumimoji="1" lang="en-US" altLang="ja-JP" sz="900" dirty="0">
                  <a:latin typeface="+mn-ea"/>
                  <a:cs typeface="Times New Roman" panose="02020603050405020304" pitchFamily="18" charset="0"/>
                </a:endParaRPr>
              </a:p>
            </p:txBody>
          </p:sp>
          <p:grpSp>
            <p:nvGrpSpPr>
              <p:cNvPr id="92" name="グループ化 91">
                <a:extLst>
                  <a:ext uri="{FF2B5EF4-FFF2-40B4-BE49-F238E27FC236}">
                    <a16:creationId xmlns:a16="http://schemas.microsoft.com/office/drawing/2014/main" id="{9E670BBB-3A76-2E7D-EFD6-DA0F30FA2EC9}"/>
                  </a:ext>
                </a:extLst>
              </p:cNvPr>
              <p:cNvGrpSpPr/>
              <p:nvPr/>
            </p:nvGrpSpPr>
            <p:grpSpPr>
              <a:xfrm>
                <a:off x="7611048" y="5540784"/>
                <a:ext cx="1566563" cy="1290301"/>
                <a:chOff x="8228291" y="5543549"/>
                <a:chExt cx="1566563" cy="1290301"/>
              </a:xfrm>
            </p:grpSpPr>
            <p:sp>
              <p:nvSpPr>
                <p:cNvPr id="93" name="正方形/長方形 92">
                  <a:extLst>
                    <a:ext uri="{FF2B5EF4-FFF2-40B4-BE49-F238E27FC236}">
                      <a16:creationId xmlns:a16="http://schemas.microsoft.com/office/drawing/2014/main" id="{D2E1D5A6-EA58-975E-1CCE-BA03381211AE}"/>
                    </a:ext>
                  </a:extLst>
                </p:cNvPr>
                <p:cNvSpPr/>
                <p:nvPr/>
              </p:nvSpPr>
              <p:spPr>
                <a:xfrm>
                  <a:off x="8228291" y="5543549"/>
                  <a:ext cx="1566563" cy="1290301"/>
                </a:xfrm>
                <a:prstGeom prst="rect">
                  <a:avLst/>
                </a:prstGeom>
                <a:solidFill>
                  <a:srgbClr val="FF0000">
                    <a:alpha val="12000"/>
                  </a:srgb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50" dirty="0">
                    <a:solidFill>
                      <a:schemeClr val="tx1"/>
                    </a:solidFill>
                    <a:latin typeface="+mn-ea"/>
                    <a:cs typeface="Times New Roman" panose="02020603050405020304" pitchFamily="18" charset="0"/>
                  </a:endParaRPr>
                </a:p>
                <a:p>
                  <a:pPr algn="ctr"/>
                  <a:endParaRPr kumimoji="1" lang="en-US" altLang="ja-JP" sz="1050" dirty="0">
                    <a:solidFill>
                      <a:schemeClr val="tx1"/>
                    </a:solidFill>
                    <a:latin typeface="+mn-ea"/>
                    <a:cs typeface="Times New Roman" panose="02020603050405020304" pitchFamily="18" charset="0"/>
                  </a:endParaRPr>
                </a:p>
                <a:p>
                  <a:pPr algn="ctr"/>
                  <a:r>
                    <a:rPr kumimoji="1" lang="ja-JP" altLang="en-US" sz="1050" dirty="0">
                      <a:solidFill>
                        <a:schemeClr val="tx1"/>
                      </a:solidFill>
                      <a:latin typeface="+mn-ea"/>
                      <a:cs typeface="Times New Roman" panose="02020603050405020304" pitchFamily="18" charset="0"/>
                    </a:rPr>
                    <a:t>（総額</a:t>
                  </a:r>
                  <a:r>
                    <a:rPr kumimoji="1" lang="en-US" altLang="ja-JP" sz="1050" dirty="0">
                      <a:solidFill>
                        <a:schemeClr val="tx1"/>
                      </a:solidFill>
                      <a:latin typeface="+mn-ea"/>
                      <a:cs typeface="Times New Roman" panose="02020603050405020304" pitchFamily="18" charset="0"/>
                    </a:rPr>
                    <a:t>125,000</a:t>
                  </a:r>
                  <a:r>
                    <a:rPr kumimoji="1" lang="ja-JP" altLang="en-US" sz="1050" dirty="0">
                      <a:solidFill>
                        <a:schemeClr val="tx1"/>
                      </a:solidFill>
                      <a:latin typeface="+mn-ea"/>
                      <a:cs typeface="Times New Roman" panose="02020603050405020304" pitchFamily="18" charset="0"/>
                    </a:rPr>
                    <a:t>千円）</a:t>
                  </a:r>
                  <a:endParaRPr kumimoji="1" lang="en-US" altLang="ja-JP" sz="1050" dirty="0">
                    <a:solidFill>
                      <a:schemeClr val="tx1"/>
                    </a:solidFill>
                    <a:latin typeface="+mn-ea"/>
                    <a:cs typeface="Times New Roman" panose="02020603050405020304" pitchFamily="18" charset="0"/>
                  </a:endParaRPr>
                </a:p>
                <a:p>
                  <a:pPr algn="ctr"/>
                  <a:r>
                    <a:rPr kumimoji="1" lang="en-US" altLang="ja-JP" sz="1050" b="1" dirty="0">
                      <a:solidFill>
                        <a:srgbClr val="00B0F0"/>
                      </a:solidFill>
                      <a:latin typeface="+mn-ea"/>
                      <a:cs typeface="Times New Roman" panose="02020603050405020304" pitchFamily="18" charset="0"/>
                    </a:rPr>
                    <a:t>A</a:t>
                  </a:r>
                  <a:r>
                    <a:rPr kumimoji="1" lang="ja-JP" altLang="en-US" sz="1050" b="1" dirty="0">
                      <a:solidFill>
                        <a:srgbClr val="00B0F0"/>
                      </a:solidFill>
                      <a:latin typeface="+mn-ea"/>
                      <a:cs typeface="Times New Roman" panose="02020603050405020304" pitchFamily="18" charset="0"/>
                    </a:rPr>
                    <a:t>銀行：</a:t>
                  </a:r>
                  <a:r>
                    <a:rPr kumimoji="1" lang="en-US" altLang="ja-JP" sz="1050" b="1" dirty="0">
                      <a:solidFill>
                        <a:srgbClr val="00B0F0"/>
                      </a:solidFill>
                      <a:latin typeface="+mn-ea"/>
                      <a:cs typeface="Times New Roman" panose="02020603050405020304" pitchFamily="18" charset="0"/>
                    </a:rPr>
                    <a:t>63,000</a:t>
                  </a:r>
                  <a:r>
                    <a:rPr kumimoji="1" lang="ja-JP" altLang="en-US" sz="1050" b="1" dirty="0">
                      <a:solidFill>
                        <a:srgbClr val="00B0F0"/>
                      </a:solidFill>
                      <a:latin typeface="+mn-ea"/>
                      <a:cs typeface="Times New Roman" panose="02020603050405020304" pitchFamily="18" charset="0"/>
                    </a:rPr>
                    <a:t>千円</a:t>
                  </a:r>
                  <a:endParaRPr kumimoji="1" lang="en-US" altLang="ja-JP" sz="1050" b="1" dirty="0">
                    <a:solidFill>
                      <a:srgbClr val="00B0F0"/>
                    </a:solidFill>
                    <a:latin typeface="+mn-ea"/>
                    <a:cs typeface="Times New Roman" panose="02020603050405020304" pitchFamily="18" charset="0"/>
                  </a:endParaRPr>
                </a:p>
                <a:p>
                  <a:pPr algn="ctr"/>
                  <a:r>
                    <a:rPr kumimoji="1" lang="en-US" altLang="ja-JP" sz="1050" b="1" dirty="0">
                      <a:solidFill>
                        <a:srgbClr val="92D050"/>
                      </a:solidFill>
                      <a:latin typeface="+mn-ea"/>
                      <a:cs typeface="Times New Roman" panose="02020603050405020304" pitchFamily="18" charset="0"/>
                    </a:rPr>
                    <a:t>B</a:t>
                  </a:r>
                  <a:r>
                    <a:rPr kumimoji="1" lang="ja-JP" altLang="en-US" sz="1050" b="1" dirty="0">
                      <a:solidFill>
                        <a:srgbClr val="92D050"/>
                      </a:solidFill>
                      <a:latin typeface="+mn-ea"/>
                      <a:cs typeface="Times New Roman" panose="02020603050405020304" pitchFamily="18" charset="0"/>
                    </a:rPr>
                    <a:t>銀行：</a:t>
                  </a:r>
                  <a:r>
                    <a:rPr kumimoji="1" lang="en-US" altLang="ja-JP" sz="1050" b="1" dirty="0">
                      <a:solidFill>
                        <a:srgbClr val="92D050"/>
                      </a:solidFill>
                      <a:latin typeface="+mn-ea"/>
                      <a:cs typeface="Times New Roman" panose="02020603050405020304" pitchFamily="18" charset="0"/>
                    </a:rPr>
                    <a:t>47,000</a:t>
                  </a:r>
                  <a:r>
                    <a:rPr kumimoji="1" lang="ja-JP" altLang="en-US" sz="1050" b="1" dirty="0">
                      <a:solidFill>
                        <a:srgbClr val="92D050"/>
                      </a:solidFill>
                      <a:latin typeface="+mn-ea"/>
                      <a:cs typeface="Times New Roman" panose="02020603050405020304" pitchFamily="18" charset="0"/>
                    </a:rPr>
                    <a:t>千円</a:t>
                  </a:r>
                  <a:endParaRPr kumimoji="1" lang="en-US" altLang="ja-JP" sz="1050" b="1" dirty="0">
                    <a:solidFill>
                      <a:srgbClr val="92D050"/>
                    </a:solidFill>
                    <a:latin typeface="+mn-ea"/>
                    <a:cs typeface="Times New Roman" panose="02020603050405020304" pitchFamily="18" charset="0"/>
                  </a:endParaRPr>
                </a:p>
                <a:p>
                  <a:pPr algn="ctr"/>
                  <a:r>
                    <a:rPr kumimoji="1" lang="en-US" altLang="ja-JP" sz="1050" b="1" dirty="0">
                      <a:solidFill>
                        <a:srgbClr val="FF0000"/>
                      </a:solidFill>
                      <a:latin typeface="+mn-ea"/>
                      <a:cs typeface="Times New Roman" panose="02020603050405020304" pitchFamily="18" charset="0"/>
                    </a:rPr>
                    <a:t>C</a:t>
                  </a:r>
                  <a:r>
                    <a:rPr kumimoji="1" lang="ja-JP" altLang="en-US" sz="1050" b="1" dirty="0">
                      <a:solidFill>
                        <a:srgbClr val="FF0000"/>
                      </a:solidFill>
                      <a:latin typeface="+mn-ea"/>
                      <a:cs typeface="Times New Roman" panose="02020603050405020304" pitchFamily="18" charset="0"/>
                    </a:rPr>
                    <a:t>信金：</a:t>
                  </a:r>
                  <a:r>
                    <a:rPr kumimoji="1" lang="en-US" altLang="ja-JP" sz="1050" b="1" dirty="0">
                      <a:solidFill>
                        <a:srgbClr val="FF0000"/>
                      </a:solidFill>
                      <a:latin typeface="+mn-ea"/>
                      <a:cs typeface="Times New Roman" panose="02020603050405020304" pitchFamily="18" charset="0"/>
                    </a:rPr>
                    <a:t>15,000</a:t>
                  </a:r>
                  <a:r>
                    <a:rPr kumimoji="1" lang="ja-JP" altLang="en-US" sz="1050" b="1" dirty="0">
                      <a:solidFill>
                        <a:srgbClr val="FF0000"/>
                      </a:solidFill>
                      <a:latin typeface="+mn-ea"/>
                      <a:cs typeface="Times New Roman" panose="02020603050405020304" pitchFamily="18" charset="0"/>
                    </a:rPr>
                    <a:t>千円</a:t>
                  </a:r>
                  <a:endParaRPr kumimoji="1" lang="en-US" altLang="ja-JP" sz="1050" b="1" dirty="0">
                    <a:solidFill>
                      <a:srgbClr val="FF0000"/>
                    </a:solidFill>
                    <a:latin typeface="+mn-ea"/>
                    <a:cs typeface="Times New Roman" panose="02020603050405020304" pitchFamily="18" charset="0"/>
                  </a:endParaRPr>
                </a:p>
              </p:txBody>
            </p:sp>
            <p:sp>
              <p:nvSpPr>
                <p:cNvPr id="94" name="テキスト ボックス 93">
                  <a:extLst>
                    <a:ext uri="{FF2B5EF4-FFF2-40B4-BE49-F238E27FC236}">
                      <a16:creationId xmlns:a16="http://schemas.microsoft.com/office/drawing/2014/main" id="{4A8FE626-16E2-7D0F-FA42-68D9848830C8}"/>
                    </a:ext>
                  </a:extLst>
                </p:cNvPr>
                <p:cNvSpPr txBox="1"/>
                <p:nvPr/>
              </p:nvSpPr>
              <p:spPr>
                <a:xfrm>
                  <a:off x="8437896" y="5625209"/>
                  <a:ext cx="1247774" cy="369332"/>
                </a:xfrm>
                <a:prstGeom prst="rect">
                  <a:avLst/>
                </a:prstGeom>
                <a:noFill/>
              </p:spPr>
              <p:txBody>
                <a:bodyPr wrap="square" rtlCol="0">
                  <a:spAutoFit/>
                </a:bodyPr>
                <a:lstStyle/>
                <a:p>
                  <a:r>
                    <a:rPr kumimoji="1" lang="en-US" altLang="ja-JP" b="1" dirty="0">
                      <a:latin typeface="+mn-ea"/>
                    </a:rPr>
                    <a:t>DDS</a:t>
                  </a:r>
                  <a:r>
                    <a:rPr kumimoji="1" lang="ja-JP" altLang="en-US" b="1" dirty="0">
                      <a:latin typeface="+mn-ea"/>
                    </a:rPr>
                    <a:t>部分</a:t>
                  </a:r>
                </a:p>
              </p:txBody>
            </p:sp>
          </p:grpSp>
        </p:grpSp>
        <p:grpSp>
          <p:nvGrpSpPr>
            <p:cNvPr id="87" name="グループ化 86">
              <a:extLst>
                <a:ext uri="{FF2B5EF4-FFF2-40B4-BE49-F238E27FC236}">
                  <a16:creationId xmlns:a16="http://schemas.microsoft.com/office/drawing/2014/main" id="{ECC79CFB-4817-BC62-DA2A-4DE8C0D2609B}"/>
                </a:ext>
              </a:extLst>
            </p:cNvPr>
            <p:cNvGrpSpPr/>
            <p:nvPr/>
          </p:nvGrpSpPr>
          <p:grpSpPr>
            <a:xfrm>
              <a:off x="3918930" y="4879771"/>
              <a:ext cx="3574081" cy="1145254"/>
              <a:chOff x="3918930" y="4879771"/>
              <a:chExt cx="3574081" cy="1145254"/>
            </a:xfrm>
          </p:grpSpPr>
          <p:sp>
            <p:nvSpPr>
              <p:cNvPr id="88" name="テキスト ボックス 87">
                <a:extLst>
                  <a:ext uri="{FF2B5EF4-FFF2-40B4-BE49-F238E27FC236}">
                    <a16:creationId xmlns:a16="http://schemas.microsoft.com/office/drawing/2014/main" id="{05C997A2-7E4A-E4CF-E03F-88D26351F314}"/>
                  </a:ext>
                </a:extLst>
              </p:cNvPr>
              <p:cNvSpPr txBox="1"/>
              <p:nvPr/>
            </p:nvSpPr>
            <p:spPr>
              <a:xfrm>
                <a:off x="3918930" y="5317139"/>
                <a:ext cx="3574081" cy="707886"/>
              </a:xfrm>
              <a:prstGeom prst="rect">
                <a:avLst/>
              </a:prstGeom>
              <a:noFill/>
              <a:ln>
                <a:noFill/>
              </a:ln>
            </p:spPr>
            <p:txBody>
              <a:bodyPr wrap="square" rtlCol="0">
                <a:spAutoFit/>
              </a:bodyPr>
              <a:lstStyle/>
              <a:p>
                <a:r>
                  <a:rPr kumimoji="1" lang="ja-JP" altLang="en-US" sz="1000" dirty="0">
                    <a:latin typeface="+mn-ea"/>
                  </a:rPr>
                  <a:t>□ </a:t>
                </a:r>
                <a:r>
                  <a:rPr kumimoji="1" lang="ja-JP" altLang="en-US" sz="1000" spc="-100" dirty="0">
                    <a:latin typeface="+mn-ea"/>
                  </a:rPr>
                  <a:t>最低限必要な設備投資も可能になり老朽化に歯止めがかかる</a:t>
                </a:r>
                <a:endParaRPr kumimoji="1" lang="en-US" altLang="ja-JP" sz="1000" spc="-100" dirty="0">
                  <a:latin typeface="+mn-ea"/>
                </a:endParaRPr>
              </a:p>
              <a:p>
                <a:r>
                  <a:rPr kumimoji="1" lang="ja-JP" altLang="en-US" sz="1000" dirty="0">
                    <a:latin typeface="+mn-ea"/>
                  </a:rPr>
                  <a:t>□ 返済負担軽減により、本業改善に注力できる</a:t>
                </a:r>
                <a:endParaRPr kumimoji="1" lang="en-US" altLang="ja-JP" sz="1000" dirty="0">
                  <a:latin typeface="+mn-ea"/>
                </a:endParaRPr>
              </a:p>
              <a:p>
                <a:r>
                  <a:rPr kumimoji="1" lang="ja-JP" altLang="en-US" sz="1000" dirty="0">
                    <a:latin typeface="+mn-ea"/>
                  </a:rPr>
                  <a:t>□ 実質債務超過解消等、求められるハードルもある</a:t>
                </a:r>
                <a:endParaRPr kumimoji="1" lang="en-US" altLang="ja-JP" sz="1000" dirty="0">
                  <a:latin typeface="+mn-ea"/>
                </a:endParaRPr>
              </a:p>
              <a:p>
                <a:endParaRPr kumimoji="1" lang="en-US" altLang="ja-JP" sz="1000" dirty="0">
                  <a:latin typeface="+mn-ea"/>
                </a:endParaRPr>
              </a:p>
            </p:txBody>
          </p:sp>
          <p:cxnSp>
            <p:nvCxnSpPr>
              <p:cNvPr id="89" name="直線矢印コネクタ 88">
                <a:extLst>
                  <a:ext uri="{FF2B5EF4-FFF2-40B4-BE49-F238E27FC236}">
                    <a16:creationId xmlns:a16="http://schemas.microsoft.com/office/drawing/2014/main" id="{4923B9AA-DFA3-BA04-40D8-5B0F6AD6E494}"/>
                  </a:ext>
                </a:extLst>
              </p:cNvPr>
              <p:cNvCxnSpPr>
                <a:cxnSpLocks/>
              </p:cNvCxnSpPr>
              <p:nvPr/>
            </p:nvCxnSpPr>
            <p:spPr>
              <a:xfrm flipV="1">
                <a:off x="3943435" y="5271287"/>
                <a:ext cx="3457991" cy="2112"/>
              </a:xfrm>
              <a:prstGeom prst="straightConnector1">
                <a:avLst/>
              </a:prstGeom>
              <a:ln w="28575">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0A1F808D-4774-CB30-608C-5D0B0096F632}"/>
                  </a:ext>
                </a:extLst>
              </p:cNvPr>
              <p:cNvSpPr txBox="1"/>
              <p:nvPr/>
            </p:nvSpPr>
            <p:spPr>
              <a:xfrm>
                <a:off x="4360673" y="4879771"/>
                <a:ext cx="2390775" cy="415498"/>
              </a:xfrm>
              <a:prstGeom prst="rect">
                <a:avLst/>
              </a:prstGeom>
              <a:noFill/>
            </p:spPr>
            <p:txBody>
              <a:bodyPr wrap="square" rtlCol="0">
                <a:spAutoFit/>
              </a:bodyPr>
              <a:lstStyle/>
              <a:p>
                <a:pPr algn="ctr"/>
                <a:r>
                  <a:rPr kumimoji="1" lang="ja-JP" altLang="en-US" sz="1050" b="1" dirty="0">
                    <a:latin typeface="+mn-ea"/>
                    <a:cs typeface="Times New Roman" panose="02020603050405020304" pitchFamily="18" charset="0"/>
                  </a:rPr>
                  <a:t>実質返済原資</a:t>
                </a:r>
                <a:r>
                  <a:rPr kumimoji="1" lang="en-US" altLang="ja-JP" sz="1050" b="1" dirty="0">
                    <a:latin typeface="+mn-ea"/>
                    <a:cs typeface="Times New Roman" panose="02020603050405020304" pitchFamily="18" charset="0"/>
                  </a:rPr>
                  <a:t>5,000</a:t>
                </a:r>
                <a:r>
                  <a:rPr kumimoji="1" lang="ja-JP" altLang="en-US" sz="1050" b="1" dirty="0">
                    <a:latin typeface="+mn-ea"/>
                    <a:cs typeface="Times New Roman" panose="02020603050405020304" pitchFamily="18" charset="0"/>
                  </a:rPr>
                  <a:t>千円</a:t>
                </a:r>
                <a:r>
                  <a:rPr kumimoji="1" lang="en-US" altLang="ja-JP" sz="1050" b="1" dirty="0">
                    <a:latin typeface="+mn-ea"/>
                    <a:cs typeface="Times New Roman" panose="02020603050405020304" pitchFamily="18" charset="0"/>
                  </a:rPr>
                  <a:t>×15</a:t>
                </a:r>
                <a:r>
                  <a:rPr kumimoji="1" lang="ja-JP" altLang="en-US" sz="1050" b="1" dirty="0">
                    <a:latin typeface="+mn-ea"/>
                    <a:cs typeface="Times New Roman" panose="02020603050405020304" pitchFamily="18" charset="0"/>
                  </a:rPr>
                  <a:t>年</a:t>
                </a:r>
                <a:endParaRPr kumimoji="1" lang="en-US" altLang="ja-JP" sz="1050" b="1" dirty="0">
                  <a:latin typeface="+mn-ea"/>
                  <a:cs typeface="Times New Roman" panose="02020603050405020304" pitchFamily="18" charset="0"/>
                </a:endParaRPr>
              </a:p>
              <a:p>
                <a:pPr algn="ctr"/>
                <a:r>
                  <a:rPr kumimoji="1" lang="en-US" altLang="ja-JP" sz="1050" b="1" dirty="0">
                    <a:latin typeface="+mn-ea"/>
                    <a:cs typeface="Times New Roman" panose="02020603050405020304" pitchFamily="18" charset="0"/>
                  </a:rPr>
                  <a:t>75,000</a:t>
                </a:r>
                <a:r>
                  <a:rPr kumimoji="1" lang="ja-JP" altLang="en-US" sz="1050" b="1" dirty="0">
                    <a:latin typeface="+mn-ea"/>
                    <a:cs typeface="Times New Roman" panose="02020603050405020304" pitchFamily="18" charset="0"/>
                  </a:rPr>
                  <a:t>千円を</a:t>
                </a:r>
                <a:r>
                  <a:rPr kumimoji="1" lang="en-US" altLang="ja-JP" sz="1050" b="1" dirty="0">
                    <a:latin typeface="+mn-ea"/>
                    <a:cs typeface="Times New Roman" panose="02020603050405020304" pitchFamily="18" charset="0"/>
                  </a:rPr>
                  <a:t>15</a:t>
                </a:r>
                <a:r>
                  <a:rPr kumimoji="1" lang="ja-JP" altLang="en-US" sz="1050" b="1" dirty="0">
                    <a:latin typeface="+mn-ea"/>
                    <a:cs typeface="Times New Roman" panose="02020603050405020304" pitchFamily="18" charset="0"/>
                  </a:rPr>
                  <a:t>年で返済</a:t>
                </a:r>
              </a:p>
            </p:txBody>
          </p:sp>
        </p:grpSp>
      </p:grpSp>
      <p:sp>
        <p:nvSpPr>
          <p:cNvPr id="102" name="テキスト ボックス 101">
            <a:extLst>
              <a:ext uri="{FF2B5EF4-FFF2-40B4-BE49-F238E27FC236}">
                <a16:creationId xmlns:a16="http://schemas.microsoft.com/office/drawing/2014/main" id="{FC4A825A-D962-8580-1C0F-37D4DEBB6357}"/>
              </a:ext>
            </a:extLst>
          </p:cNvPr>
          <p:cNvSpPr txBox="1"/>
          <p:nvPr/>
        </p:nvSpPr>
        <p:spPr>
          <a:xfrm>
            <a:off x="264016" y="3502074"/>
            <a:ext cx="6305909" cy="861774"/>
          </a:xfrm>
          <a:prstGeom prst="rect">
            <a:avLst/>
          </a:prstGeom>
          <a:noFill/>
          <a:ln>
            <a:noFill/>
          </a:ln>
        </p:spPr>
        <p:txBody>
          <a:bodyPr wrap="square" rtlCol="0">
            <a:spAutoFit/>
          </a:bodyPr>
          <a:lstStyle/>
          <a:p>
            <a:r>
              <a:rPr kumimoji="1" lang="ja-JP" altLang="en-US" sz="1000">
                <a:latin typeface="+mn-ea"/>
              </a:rPr>
              <a:t>□　企業側</a:t>
            </a:r>
            <a:r>
              <a:rPr kumimoji="1" lang="ja-JP" altLang="en-US" sz="1000" dirty="0">
                <a:latin typeface="+mn-ea"/>
              </a:rPr>
              <a:t>から示された損益の状況から、当面少額の利益は確保できるようにはなった（右表：</a:t>
            </a:r>
            <a:r>
              <a:rPr kumimoji="1" lang="en-US" altLang="ja-JP" sz="1000" dirty="0">
                <a:latin typeface="+mn-ea"/>
              </a:rPr>
              <a:t>a</a:t>
            </a:r>
            <a:r>
              <a:rPr kumimoji="1" lang="ja-JP" altLang="en-US" sz="1000" dirty="0">
                <a:latin typeface="+mn-ea"/>
              </a:rPr>
              <a:t>部分）</a:t>
            </a:r>
            <a:endParaRPr kumimoji="1" lang="en-US" altLang="ja-JP" sz="1000" dirty="0">
              <a:latin typeface="+mn-ea"/>
            </a:endParaRPr>
          </a:p>
          <a:p>
            <a:r>
              <a:rPr kumimoji="1" lang="ja-JP" altLang="en-US" sz="1000">
                <a:latin typeface="+mn-ea"/>
              </a:rPr>
              <a:t>□　簡易</a:t>
            </a:r>
            <a:r>
              <a:rPr kumimoji="1" lang="en-US" altLang="ja-JP" sz="1000" dirty="0">
                <a:latin typeface="+mn-ea"/>
              </a:rPr>
              <a:t>CF</a:t>
            </a:r>
            <a:r>
              <a:rPr kumimoji="1" lang="ja-JP" altLang="en-US" sz="1000" dirty="0">
                <a:latin typeface="+mn-ea"/>
              </a:rPr>
              <a:t>（右表：ｃ部分）で</a:t>
            </a:r>
            <a:r>
              <a:rPr kumimoji="1" lang="en-US" altLang="ja-JP" sz="1000" dirty="0">
                <a:latin typeface="+mn-ea"/>
              </a:rPr>
              <a:t>10,000</a:t>
            </a:r>
            <a:r>
              <a:rPr kumimoji="1" lang="ja-JP" altLang="en-US" sz="1000" dirty="0">
                <a:latin typeface="+mn-ea"/>
              </a:rPr>
              <a:t>千円の確保ができる見通し</a:t>
            </a:r>
            <a:endParaRPr kumimoji="1" lang="en-US" altLang="ja-JP" sz="1000" dirty="0">
              <a:latin typeface="+mn-ea"/>
            </a:endParaRPr>
          </a:p>
          <a:p>
            <a:r>
              <a:rPr kumimoji="1" lang="ja-JP" altLang="en-US" sz="1000">
                <a:latin typeface="+mn-ea"/>
              </a:rPr>
              <a:t>□　しかし</a:t>
            </a:r>
            <a:r>
              <a:rPr kumimoji="1" lang="ja-JP" altLang="en-US" sz="1000" dirty="0">
                <a:latin typeface="+mn-ea"/>
              </a:rPr>
              <a:t>、当面の事業維持のためには年間</a:t>
            </a:r>
            <a:r>
              <a:rPr kumimoji="1" lang="en-US" altLang="ja-JP" sz="1000" dirty="0">
                <a:latin typeface="+mn-ea"/>
              </a:rPr>
              <a:t>5,000</a:t>
            </a:r>
            <a:r>
              <a:rPr kumimoji="1" lang="ja-JP" altLang="en-US" sz="1000" dirty="0">
                <a:latin typeface="+mn-ea"/>
              </a:rPr>
              <a:t>千円程度の設備更新が必要と試算（右表：ｄ部分）</a:t>
            </a:r>
            <a:endParaRPr kumimoji="1" lang="en-US" altLang="ja-JP" sz="1000" dirty="0">
              <a:latin typeface="+mn-ea"/>
            </a:endParaRPr>
          </a:p>
          <a:p>
            <a:r>
              <a:rPr kumimoji="1" lang="ja-JP" altLang="en-US" sz="1000">
                <a:latin typeface="+mn-ea"/>
              </a:rPr>
              <a:t>□　実質</a:t>
            </a:r>
            <a:r>
              <a:rPr kumimoji="1" lang="ja-JP" altLang="en-US" sz="1000" dirty="0">
                <a:latin typeface="+mn-ea"/>
              </a:rPr>
              <a:t>返済できる金額は</a:t>
            </a:r>
            <a:r>
              <a:rPr kumimoji="1" lang="en-US" altLang="ja-JP" sz="1000" dirty="0">
                <a:latin typeface="+mn-ea"/>
              </a:rPr>
              <a:t>5,000</a:t>
            </a:r>
            <a:r>
              <a:rPr kumimoji="1" lang="ja-JP" altLang="en-US" sz="1000" dirty="0">
                <a:latin typeface="+mn-ea"/>
              </a:rPr>
              <a:t>千円となる見込み（説明の便宜上、</a:t>
            </a:r>
            <a:r>
              <a:rPr kumimoji="1" lang="en-US" altLang="ja-JP" sz="1000" dirty="0">
                <a:latin typeface="+mn-ea"/>
              </a:rPr>
              <a:t>15</a:t>
            </a:r>
            <a:r>
              <a:rPr kumimoji="1" lang="ja-JP" altLang="en-US" sz="1000" dirty="0">
                <a:latin typeface="+mn-ea"/>
              </a:rPr>
              <a:t>年間変動がないとする）</a:t>
            </a:r>
            <a:endParaRPr kumimoji="1" lang="en-US" altLang="ja-JP" sz="1000" dirty="0">
              <a:latin typeface="+mn-ea"/>
            </a:endParaRPr>
          </a:p>
          <a:p>
            <a:r>
              <a:rPr kumimoji="1" lang="ja-JP" altLang="en-US" sz="1000">
                <a:latin typeface="+mn-ea"/>
              </a:rPr>
              <a:t>□　</a:t>
            </a:r>
            <a:r>
              <a:rPr kumimoji="1" lang="en-US" altLang="ja-JP" sz="1000">
                <a:latin typeface="+mn-ea"/>
              </a:rPr>
              <a:t>15</a:t>
            </a:r>
            <a:r>
              <a:rPr kumimoji="1" lang="ja-JP" altLang="en-US" sz="1000" dirty="0">
                <a:latin typeface="+mn-ea"/>
              </a:rPr>
              <a:t>年の</a:t>
            </a:r>
            <a:r>
              <a:rPr kumimoji="1" lang="en-US" altLang="ja-JP" sz="1000" dirty="0">
                <a:latin typeface="+mn-ea"/>
              </a:rPr>
              <a:t>DDS</a:t>
            </a:r>
            <a:r>
              <a:rPr kumimoji="1" lang="ja-JP" altLang="en-US" sz="1000" dirty="0">
                <a:latin typeface="+mn-ea"/>
              </a:rPr>
              <a:t>を含んだ、抜本再生計画に進むことになった</a:t>
            </a:r>
            <a:endParaRPr kumimoji="1" lang="en-US" altLang="ja-JP" sz="1000" dirty="0">
              <a:latin typeface="+mn-ea"/>
            </a:endParaRPr>
          </a:p>
        </p:txBody>
      </p:sp>
      <p:sp>
        <p:nvSpPr>
          <p:cNvPr id="104" name="四角形: 角を丸くする 27">
            <a:extLst>
              <a:ext uri="{FF2B5EF4-FFF2-40B4-BE49-F238E27FC236}">
                <a16:creationId xmlns:a16="http://schemas.microsoft.com/office/drawing/2014/main" id="{F50DD960-2554-349F-897B-ED9640188FE9}"/>
              </a:ext>
            </a:extLst>
          </p:cNvPr>
          <p:cNvSpPr/>
          <p:nvPr/>
        </p:nvSpPr>
        <p:spPr>
          <a:xfrm>
            <a:off x="209826" y="1133475"/>
            <a:ext cx="1545822" cy="971548"/>
          </a:xfrm>
          <a:prstGeom prst="roundRect">
            <a:avLst>
              <a:gd name="adj" fmla="val 4902"/>
            </a:avLst>
          </a:prstGeom>
          <a:noFill/>
          <a:ln w="476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tx1"/>
                </a:solidFill>
                <a:latin typeface="+mn-ea"/>
                <a:cs typeface="Times New Roman" panose="02020603050405020304" pitchFamily="18" charset="0"/>
              </a:rPr>
              <a:t>DDS</a:t>
            </a:r>
          </a:p>
          <a:p>
            <a:pPr algn="ctr"/>
            <a:r>
              <a:rPr kumimoji="1" lang="ja-JP" altLang="en-US" sz="1100" b="1" dirty="0">
                <a:solidFill>
                  <a:schemeClr val="tx1"/>
                </a:solidFill>
                <a:latin typeface="+mn-ea"/>
              </a:rPr>
              <a:t>（</a:t>
            </a:r>
            <a:r>
              <a:rPr kumimoji="1" lang="zh-TW" altLang="en-US" sz="1100" b="1" dirty="0">
                <a:solidFill>
                  <a:schemeClr val="tx1"/>
                </a:solidFill>
                <a:latin typeface="游ゴシック" panose="020B0400000000000000" pitchFamily="50" charset="-128"/>
                <a:ea typeface="游ゴシック" panose="020B0400000000000000" pitchFamily="50" charset="-128"/>
              </a:rPr>
              <a:t>資本性借入金</a:t>
            </a:r>
            <a:r>
              <a:rPr kumimoji="1" lang="ja-JP" altLang="en-US" sz="1100" b="1" dirty="0">
                <a:solidFill>
                  <a:schemeClr val="tx1"/>
                </a:solidFill>
                <a:latin typeface="游ゴシック" panose="020B0400000000000000" pitchFamily="50" charset="-128"/>
                <a:ea typeface="游ゴシック" panose="020B0400000000000000" pitchFamily="50" charset="-128"/>
              </a:rPr>
              <a:t>化</a:t>
            </a:r>
            <a:r>
              <a:rPr kumimoji="1" lang="ja-JP" altLang="en-US" sz="1100" b="1" dirty="0">
                <a:solidFill>
                  <a:schemeClr val="tx1"/>
                </a:solidFill>
                <a:latin typeface="+mn-ea"/>
              </a:rPr>
              <a:t>）</a:t>
            </a:r>
            <a:endParaRPr kumimoji="1" lang="en-US" altLang="ja-JP" sz="1100" b="1" dirty="0">
              <a:solidFill>
                <a:schemeClr val="tx1"/>
              </a:solidFill>
              <a:latin typeface="+mn-ea"/>
            </a:endParaRPr>
          </a:p>
        </p:txBody>
      </p:sp>
      <p:sp>
        <p:nvSpPr>
          <p:cNvPr id="105" name="矢印: 右 28">
            <a:extLst>
              <a:ext uri="{FF2B5EF4-FFF2-40B4-BE49-F238E27FC236}">
                <a16:creationId xmlns:a16="http://schemas.microsoft.com/office/drawing/2014/main" id="{3673F843-782F-720C-530D-1B491FD521D8}"/>
              </a:ext>
            </a:extLst>
          </p:cNvPr>
          <p:cNvSpPr/>
          <p:nvPr/>
        </p:nvSpPr>
        <p:spPr>
          <a:xfrm>
            <a:off x="1833943" y="1200153"/>
            <a:ext cx="580641" cy="838192"/>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B0269214-C2E0-9099-E4E3-772CA7F29475}"/>
              </a:ext>
            </a:extLst>
          </p:cNvPr>
          <p:cNvSpPr txBox="1"/>
          <p:nvPr/>
        </p:nvSpPr>
        <p:spPr>
          <a:xfrm>
            <a:off x="2414584" y="1199769"/>
            <a:ext cx="7019701" cy="861774"/>
          </a:xfrm>
          <a:prstGeom prst="rect">
            <a:avLst/>
          </a:prstGeom>
          <a:noFill/>
        </p:spPr>
        <p:txBody>
          <a:bodyPr wrap="square" rtlCol="0">
            <a:spAutoFit/>
          </a:bodyPr>
          <a:lstStyle/>
          <a:p>
            <a:r>
              <a:rPr kumimoji="1" lang="ja-JP" altLang="en-US" sz="1000" dirty="0">
                <a:latin typeface="+mn-ea"/>
              </a:rPr>
              <a:t>□　借入金の一部を、一定の年数（５～</a:t>
            </a:r>
            <a:r>
              <a:rPr kumimoji="1" lang="en-US" altLang="ja-JP" sz="1000" dirty="0">
                <a:latin typeface="+mn-ea"/>
              </a:rPr>
              <a:t>15</a:t>
            </a:r>
            <a:r>
              <a:rPr kumimoji="1" lang="ja-JP" altLang="en-US" sz="1000" dirty="0">
                <a:latin typeface="+mn-ea"/>
              </a:rPr>
              <a:t>年程度）返済せす“固定化”させる手法</a:t>
            </a:r>
            <a:endParaRPr kumimoji="1" lang="en-US" altLang="ja-JP" sz="1000" dirty="0">
              <a:latin typeface="+mn-ea"/>
            </a:endParaRPr>
          </a:p>
          <a:p>
            <a:r>
              <a:rPr kumimoji="1" lang="ja-JP" altLang="en-US" sz="1000" dirty="0">
                <a:latin typeface="+mn-ea"/>
              </a:rPr>
              <a:t>□　</a:t>
            </a:r>
            <a:r>
              <a:rPr kumimoji="1" lang="ja-JP" altLang="en-US" sz="1000" spc="-70" dirty="0">
                <a:latin typeface="+mn-ea"/>
              </a:rPr>
              <a:t>“固定化”している間は、疑似資本（純資産見合い）として資産査定ができ、金融機関側の債務者の判断にも影響がある手法</a:t>
            </a:r>
            <a:endParaRPr kumimoji="1" lang="en-US" altLang="ja-JP" sz="1000" spc="-70" dirty="0">
              <a:latin typeface="+mn-ea"/>
            </a:endParaRPr>
          </a:p>
          <a:p>
            <a:r>
              <a:rPr kumimoji="1" lang="ja-JP" altLang="en-US" sz="1000" dirty="0">
                <a:latin typeface="+mn-ea"/>
              </a:rPr>
              <a:t>□　</a:t>
            </a:r>
            <a:r>
              <a:rPr kumimoji="1" lang="ja-JP" altLang="en-US" sz="1000" spc="-40" dirty="0">
                <a:latin typeface="+mn-ea"/>
              </a:rPr>
              <a:t>企業側にとっては実情に見合った返済が一定期間約束されるので、１年ごとのリスケ見直しよりも心理的な余裕もでき</a:t>
            </a:r>
            <a:endParaRPr kumimoji="1" lang="en-US" altLang="ja-JP" sz="1000" spc="-40" dirty="0">
              <a:latin typeface="+mn-ea"/>
            </a:endParaRPr>
          </a:p>
          <a:p>
            <a:r>
              <a:rPr kumimoji="1" lang="ja-JP" altLang="en-US" sz="1000" spc="-40" dirty="0">
                <a:latin typeface="+mn-ea"/>
              </a:rPr>
              <a:t>　　本業改善等に注力しやすい</a:t>
            </a:r>
            <a:endParaRPr kumimoji="1" lang="en-US" altLang="ja-JP" sz="1000" spc="-40" dirty="0">
              <a:latin typeface="+mn-ea"/>
            </a:endParaRPr>
          </a:p>
          <a:p>
            <a:r>
              <a:rPr kumimoji="1" lang="ja-JP" altLang="en-US" sz="1000" dirty="0">
                <a:latin typeface="+mn-ea"/>
              </a:rPr>
              <a:t>□　類似手法に</a:t>
            </a:r>
            <a:r>
              <a:rPr kumimoji="1" lang="en-US" altLang="ja-JP" sz="1000" dirty="0">
                <a:latin typeface="+mn-ea"/>
              </a:rPr>
              <a:t>DES</a:t>
            </a:r>
            <a:r>
              <a:rPr kumimoji="1" lang="ja-JP" altLang="en-US" sz="1000" dirty="0">
                <a:latin typeface="+mn-ea"/>
              </a:rPr>
              <a:t>もあるが、地域中小企業に適用されるケースは極めてまれである</a:t>
            </a:r>
            <a:endParaRPr kumimoji="1" lang="en-US" altLang="ja-JP" sz="1000" dirty="0">
              <a:latin typeface="+mn-ea"/>
            </a:endParaRPr>
          </a:p>
        </p:txBody>
      </p:sp>
      <p:sp>
        <p:nvSpPr>
          <p:cNvPr id="108" name="四角形: 角を丸くする 31">
            <a:extLst>
              <a:ext uri="{FF2B5EF4-FFF2-40B4-BE49-F238E27FC236}">
                <a16:creationId xmlns:a16="http://schemas.microsoft.com/office/drawing/2014/main" id="{10CE9771-B0F8-F921-435B-DC0842B9FDB6}"/>
              </a:ext>
            </a:extLst>
          </p:cNvPr>
          <p:cNvSpPr/>
          <p:nvPr/>
        </p:nvSpPr>
        <p:spPr>
          <a:xfrm>
            <a:off x="209825" y="2333213"/>
            <a:ext cx="1538997" cy="971548"/>
          </a:xfrm>
          <a:prstGeom prst="roundRect">
            <a:avLst>
              <a:gd name="adj" fmla="val 4902"/>
            </a:avLst>
          </a:prstGeom>
          <a:noFill/>
          <a:ln w="476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tx1"/>
                </a:solidFill>
                <a:latin typeface="+mn-ea"/>
                <a:cs typeface="Times New Roman" panose="02020603050405020304" pitchFamily="18" charset="0"/>
              </a:rPr>
              <a:t>DDS</a:t>
            </a:r>
          </a:p>
          <a:p>
            <a:pPr algn="ctr"/>
            <a:r>
              <a:rPr kumimoji="1" lang="ja-JP" altLang="en-US" sz="1200" b="1" dirty="0">
                <a:solidFill>
                  <a:schemeClr val="tx1"/>
                </a:solidFill>
                <a:latin typeface="+mn-ea"/>
              </a:rPr>
              <a:t>の活用例</a:t>
            </a:r>
            <a:endParaRPr kumimoji="1" lang="en-US" altLang="ja-JP" sz="1200" b="1" dirty="0">
              <a:solidFill>
                <a:schemeClr val="tx1"/>
              </a:solidFill>
              <a:latin typeface="+mn-ea"/>
            </a:endParaRPr>
          </a:p>
        </p:txBody>
      </p:sp>
      <p:sp>
        <p:nvSpPr>
          <p:cNvPr id="109" name="矢印: 右 32">
            <a:extLst>
              <a:ext uri="{FF2B5EF4-FFF2-40B4-BE49-F238E27FC236}">
                <a16:creationId xmlns:a16="http://schemas.microsoft.com/office/drawing/2014/main" id="{906F7F83-C184-B2D5-E047-D583BCF3306B}"/>
              </a:ext>
            </a:extLst>
          </p:cNvPr>
          <p:cNvSpPr/>
          <p:nvPr/>
        </p:nvSpPr>
        <p:spPr>
          <a:xfrm>
            <a:off x="1833943" y="2399891"/>
            <a:ext cx="580641" cy="838192"/>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四角形: 角を丸くする 33">
            <a:extLst>
              <a:ext uri="{FF2B5EF4-FFF2-40B4-BE49-F238E27FC236}">
                <a16:creationId xmlns:a16="http://schemas.microsoft.com/office/drawing/2014/main" id="{B6C67249-99C2-34AB-6212-CA70A433A438}"/>
              </a:ext>
            </a:extLst>
          </p:cNvPr>
          <p:cNvSpPr/>
          <p:nvPr/>
        </p:nvSpPr>
        <p:spPr>
          <a:xfrm>
            <a:off x="2499704" y="2343153"/>
            <a:ext cx="1390651" cy="971548"/>
          </a:xfrm>
          <a:prstGeom prst="roundRect">
            <a:avLst>
              <a:gd name="adj" fmla="val 4902"/>
            </a:avLst>
          </a:prstGeom>
          <a:noFill/>
          <a:ln w="476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n-ea"/>
                <a:cs typeface="Times New Roman" panose="02020603050405020304" pitchFamily="18" charset="0"/>
              </a:rPr>
              <a:t>活用例</a:t>
            </a:r>
            <a:endParaRPr kumimoji="1" lang="en-US" altLang="ja-JP" sz="2000" b="1" dirty="0">
              <a:solidFill>
                <a:schemeClr val="tx1"/>
              </a:solidFill>
              <a:latin typeface="+mn-ea"/>
              <a:cs typeface="Times New Roman" panose="02020603050405020304" pitchFamily="18" charset="0"/>
            </a:endParaRPr>
          </a:p>
          <a:p>
            <a:pPr algn="ctr"/>
            <a:r>
              <a:rPr kumimoji="1" lang="ja-JP" altLang="en-US" sz="2000" b="1" dirty="0">
                <a:solidFill>
                  <a:schemeClr val="tx1"/>
                </a:solidFill>
                <a:latin typeface="+mn-ea"/>
                <a:cs typeface="Times New Roman" panose="02020603050405020304" pitchFamily="18" charset="0"/>
              </a:rPr>
              <a:t>想定企業</a:t>
            </a:r>
            <a:endParaRPr kumimoji="1" lang="en-US" altLang="ja-JP" sz="2000" b="1" dirty="0">
              <a:solidFill>
                <a:schemeClr val="tx1"/>
              </a:solidFill>
              <a:latin typeface="+mn-ea"/>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779CDDD4-AA55-FE0B-E35F-04155BF54B75}"/>
              </a:ext>
            </a:extLst>
          </p:cNvPr>
          <p:cNvSpPr txBox="1"/>
          <p:nvPr/>
        </p:nvSpPr>
        <p:spPr>
          <a:xfrm>
            <a:off x="3923607" y="2326028"/>
            <a:ext cx="5863245" cy="1015663"/>
          </a:xfrm>
          <a:prstGeom prst="rect">
            <a:avLst/>
          </a:prstGeom>
          <a:noFill/>
          <a:ln>
            <a:noFill/>
          </a:ln>
        </p:spPr>
        <p:txBody>
          <a:bodyPr wrap="square" rtlCol="0">
            <a:spAutoFit/>
          </a:bodyPr>
          <a:lstStyle/>
          <a:p>
            <a:r>
              <a:rPr kumimoji="1" lang="ja-JP" altLang="en-US" sz="1000" dirty="0">
                <a:latin typeface="+mn-ea"/>
              </a:rPr>
              <a:t>□　地方都市にあるビジネスホテル</a:t>
            </a:r>
            <a:endParaRPr kumimoji="1" lang="en-US" altLang="ja-JP" sz="1000" dirty="0">
              <a:latin typeface="+mn-ea"/>
            </a:endParaRPr>
          </a:p>
          <a:p>
            <a:r>
              <a:rPr kumimoji="1" lang="ja-JP" altLang="en-US" sz="1000" dirty="0">
                <a:latin typeface="+mn-ea"/>
              </a:rPr>
              <a:t>□　建物の老朽化が進み、水道設備や外壁等の老朽化が特にひどく修繕が必要</a:t>
            </a:r>
            <a:endParaRPr kumimoji="1" lang="en-US" altLang="ja-JP" sz="1000" dirty="0">
              <a:latin typeface="+mn-ea"/>
            </a:endParaRPr>
          </a:p>
          <a:p>
            <a:r>
              <a:rPr kumimoji="1" lang="ja-JP" altLang="en-US" sz="1000" dirty="0">
                <a:latin typeface="+mn-ea"/>
              </a:rPr>
              <a:t>□　ビジネスユース充実のための一定の設備投資も必要（</a:t>
            </a:r>
            <a:r>
              <a:rPr kumimoji="1" lang="en-US" altLang="ja-JP" sz="1000" dirty="0">
                <a:latin typeface="+mn-ea"/>
              </a:rPr>
              <a:t>USB</a:t>
            </a:r>
            <a:r>
              <a:rPr kumimoji="1" lang="ja-JP" altLang="en-US" sz="1000" dirty="0">
                <a:latin typeface="+mn-ea"/>
              </a:rPr>
              <a:t>ポート・</a:t>
            </a:r>
            <a:r>
              <a:rPr kumimoji="1" lang="en-US" altLang="ja-JP" sz="1000" dirty="0">
                <a:latin typeface="+mn-ea"/>
              </a:rPr>
              <a:t>Free Wi-Fi</a:t>
            </a:r>
            <a:r>
              <a:rPr kumimoji="1" lang="ja-JP" altLang="en-US" sz="1000" dirty="0">
                <a:latin typeface="+mn-ea"/>
              </a:rPr>
              <a:t>等）</a:t>
            </a:r>
            <a:endParaRPr kumimoji="1" lang="en-US" altLang="ja-JP" sz="1000" dirty="0">
              <a:latin typeface="+mn-ea"/>
            </a:endParaRPr>
          </a:p>
          <a:p>
            <a:r>
              <a:rPr kumimoji="1" lang="ja-JP" altLang="en-US" sz="1000" dirty="0">
                <a:latin typeface="+mn-ea"/>
              </a:rPr>
              <a:t>□　</a:t>
            </a:r>
            <a:r>
              <a:rPr kumimoji="1" lang="ja-JP" altLang="en-US" sz="1000" spc="-40" dirty="0">
                <a:latin typeface="+mn-ea"/>
              </a:rPr>
              <a:t>大きな売上増加が見込めず、長期に渡る全面休業を実施して設備更新を図るのは極めて困難</a:t>
            </a:r>
            <a:endParaRPr kumimoji="1" lang="en-US" altLang="ja-JP" sz="1000" spc="-40" dirty="0">
              <a:latin typeface="+mn-ea"/>
            </a:endParaRPr>
          </a:p>
          <a:p>
            <a:r>
              <a:rPr kumimoji="1" lang="ja-JP" altLang="en-US" sz="1000" dirty="0">
                <a:latin typeface="+mn-ea"/>
              </a:rPr>
              <a:t>□　金融側も、経営状況から設備更新費用の融資は困難を極める状況</a:t>
            </a:r>
            <a:endParaRPr kumimoji="1" lang="en-US" altLang="ja-JP" sz="1000" dirty="0">
              <a:latin typeface="+mn-ea"/>
            </a:endParaRPr>
          </a:p>
          <a:p>
            <a:r>
              <a:rPr kumimoji="1" lang="ja-JP" altLang="en-US" sz="1000" dirty="0">
                <a:latin typeface="+mn-ea"/>
              </a:rPr>
              <a:t>□　会社の人的資源も限られており、多角的な財務対応ができる人材もいない</a:t>
            </a:r>
            <a:endParaRPr kumimoji="1" lang="en-US" altLang="ja-JP" sz="1000" dirty="0">
              <a:latin typeface="+mn-ea"/>
            </a:endParaRPr>
          </a:p>
        </p:txBody>
      </p:sp>
      <p:grpSp>
        <p:nvGrpSpPr>
          <p:cNvPr id="112" name="グループ化 111">
            <a:extLst>
              <a:ext uri="{FF2B5EF4-FFF2-40B4-BE49-F238E27FC236}">
                <a16:creationId xmlns:a16="http://schemas.microsoft.com/office/drawing/2014/main" id="{1B9FE5BA-350D-375E-2B4A-ED4447807EFD}"/>
              </a:ext>
            </a:extLst>
          </p:cNvPr>
          <p:cNvGrpSpPr/>
          <p:nvPr/>
        </p:nvGrpSpPr>
        <p:grpSpPr>
          <a:xfrm>
            <a:off x="6215377" y="3351330"/>
            <a:ext cx="3538223" cy="1205579"/>
            <a:chOff x="-252559" y="3496289"/>
            <a:chExt cx="3538223" cy="1205579"/>
          </a:xfrm>
        </p:grpSpPr>
        <p:pic>
          <p:nvPicPr>
            <p:cNvPr id="113" name="図 112">
              <a:extLst>
                <a:ext uri="{FF2B5EF4-FFF2-40B4-BE49-F238E27FC236}">
                  <a16:creationId xmlns:a16="http://schemas.microsoft.com/office/drawing/2014/main" id="{EAE2AAAB-258F-33D7-323B-F9EDBFEAF2B0}"/>
                </a:ext>
              </a:extLst>
            </p:cNvPr>
            <p:cNvPicPr>
              <a:picLocks noChangeAspect="1"/>
            </p:cNvPicPr>
            <p:nvPr/>
          </p:nvPicPr>
          <p:blipFill>
            <a:blip r:embed="rId3"/>
            <a:stretch>
              <a:fillRect/>
            </a:stretch>
          </p:blipFill>
          <p:spPr>
            <a:xfrm>
              <a:off x="191042" y="3755718"/>
              <a:ext cx="2673350" cy="946150"/>
            </a:xfrm>
            <a:prstGeom prst="rect">
              <a:avLst/>
            </a:prstGeom>
          </p:spPr>
        </p:pic>
        <p:sp>
          <p:nvSpPr>
            <p:cNvPr id="114" name="テキスト ボックス 113">
              <a:extLst>
                <a:ext uri="{FF2B5EF4-FFF2-40B4-BE49-F238E27FC236}">
                  <a16:creationId xmlns:a16="http://schemas.microsoft.com/office/drawing/2014/main" id="{2881B6E1-BF81-DF47-0F04-7B317811376A}"/>
                </a:ext>
              </a:extLst>
            </p:cNvPr>
            <p:cNvSpPr txBox="1"/>
            <p:nvPr/>
          </p:nvSpPr>
          <p:spPr>
            <a:xfrm>
              <a:off x="-252559" y="3496289"/>
              <a:ext cx="3538223" cy="276999"/>
            </a:xfrm>
            <a:prstGeom prst="rect">
              <a:avLst/>
            </a:prstGeom>
            <a:noFill/>
          </p:spPr>
          <p:txBody>
            <a:bodyPr wrap="square" rtlCol="0">
              <a:spAutoFit/>
            </a:bodyPr>
            <a:lstStyle/>
            <a:p>
              <a:pPr algn="ctr"/>
              <a:r>
                <a:rPr kumimoji="1" lang="ja-JP" altLang="en-US" sz="1200" b="1" dirty="0">
                  <a:latin typeface="+mn-ea"/>
                </a:rPr>
                <a:t>～ 企業の損益・</a:t>
              </a:r>
              <a:r>
                <a:rPr kumimoji="1" lang="en-US" altLang="ja-JP" sz="1200" b="1" dirty="0">
                  <a:latin typeface="+mn-ea"/>
                </a:rPr>
                <a:t>CF</a:t>
              </a:r>
              <a:r>
                <a:rPr kumimoji="1" lang="ja-JP" altLang="en-US" sz="1200" b="1" dirty="0">
                  <a:latin typeface="+mn-ea"/>
                </a:rPr>
                <a:t>の状況 ～</a:t>
              </a:r>
            </a:p>
          </p:txBody>
        </p:sp>
      </p:grpSp>
      <p:sp>
        <p:nvSpPr>
          <p:cNvPr id="116" name="テキスト ボックス 115">
            <a:extLst>
              <a:ext uri="{FF2B5EF4-FFF2-40B4-BE49-F238E27FC236}">
                <a16:creationId xmlns:a16="http://schemas.microsoft.com/office/drawing/2014/main" id="{64EC4CFB-BA25-EDCF-1A19-540C30972510}"/>
              </a:ext>
            </a:extLst>
          </p:cNvPr>
          <p:cNvSpPr txBox="1"/>
          <p:nvPr/>
        </p:nvSpPr>
        <p:spPr>
          <a:xfrm>
            <a:off x="264016" y="4405426"/>
            <a:ext cx="2380861" cy="276999"/>
          </a:xfrm>
          <a:prstGeom prst="rect">
            <a:avLst/>
          </a:prstGeom>
          <a:noFill/>
        </p:spPr>
        <p:txBody>
          <a:bodyPr wrap="square" rtlCol="0">
            <a:spAutoFit/>
          </a:bodyPr>
          <a:lstStyle/>
          <a:p>
            <a:pPr algn="ctr"/>
            <a:r>
              <a:rPr kumimoji="1" lang="ja-JP" altLang="en-US" sz="1200" b="1" dirty="0">
                <a:latin typeface="+mn-ea"/>
              </a:rPr>
              <a:t>～ 金融機関借入の状況 ～</a:t>
            </a:r>
          </a:p>
        </p:txBody>
      </p:sp>
      <p:pic>
        <p:nvPicPr>
          <p:cNvPr id="117" name="図 116">
            <a:extLst>
              <a:ext uri="{FF2B5EF4-FFF2-40B4-BE49-F238E27FC236}">
                <a16:creationId xmlns:a16="http://schemas.microsoft.com/office/drawing/2014/main" id="{73F19DCE-1D7D-8D35-8371-9CAD9EE3F8C3}"/>
              </a:ext>
            </a:extLst>
          </p:cNvPr>
          <p:cNvPicPr>
            <a:picLocks noChangeAspect="1"/>
          </p:cNvPicPr>
          <p:nvPr/>
        </p:nvPicPr>
        <p:blipFill>
          <a:blip r:embed="rId4"/>
          <a:stretch>
            <a:fillRect/>
          </a:stretch>
        </p:blipFill>
        <p:spPr>
          <a:xfrm>
            <a:off x="397386" y="4684365"/>
            <a:ext cx="2051050" cy="787400"/>
          </a:xfrm>
          <a:prstGeom prst="rect">
            <a:avLst/>
          </a:prstGeom>
        </p:spPr>
      </p:pic>
      <p:cxnSp>
        <p:nvCxnSpPr>
          <p:cNvPr id="125" name="コネクタ: カギ線 25">
            <a:extLst>
              <a:ext uri="{FF2B5EF4-FFF2-40B4-BE49-F238E27FC236}">
                <a16:creationId xmlns:a16="http://schemas.microsoft.com/office/drawing/2014/main" id="{2EF631BA-49A5-BE55-376A-43D1B22248DC}"/>
              </a:ext>
            </a:extLst>
          </p:cNvPr>
          <p:cNvCxnSpPr/>
          <p:nvPr/>
        </p:nvCxnSpPr>
        <p:spPr>
          <a:xfrm rot="5400000" flipH="1">
            <a:off x="5211514" y="3270802"/>
            <a:ext cx="61918" cy="6817060"/>
          </a:xfrm>
          <a:prstGeom prst="bentConnector4">
            <a:avLst>
              <a:gd name="adj1" fmla="val -138449"/>
              <a:gd name="adj2" fmla="val 87109"/>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6" name="テキスト ボックス 125">
            <a:extLst>
              <a:ext uri="{FF2B5EF4-FFF2-40B4-BE49-F238E27FC236}">
                <a16:creationId xmlns:a16="http://schemas.microsoft.com/office/drawing/2014/main" id="{6992073A-2445-BC73-8A16-BAECFBDE89E5}"/>
              </a:ext>
            </a:extLst>
          </p:cNvPr>
          <p:cNvSpPr txBox="1"/>
          <p:nvPr/>
        </p:nvSpPr>
        <p:spPr>
          <a:xfrm>
            <a:off x="5097331" y="6594876"/>
            <a:ext cx="3821581" cy="230832"/>
          </a:xfrm>
          <a:prstGeom prst="rect">
            <a:avLst/>
          </a:prstGeom>
          <a:noFill/>
        </p:spPr>
        <p:txBody>
          <a:bodyPr wrap="square" rtlCol="0">
            <a:spAutoFit/>
          </a:bodyPr>
          <a:lstStyle/>
          <a:p>
            <a:r>
              <a:rPr kumimoji="1" lang="ja-JP" altLang="en-US" sz="900" dirty="0"/>
              <a:t>劣後化部分は疑似資本化</a:t>
            </a:r>
          </a:p>
        </p:txBody>
      </p:sp>
      <p:sp>
        <p:nvSpPr>
          <p:cNvPr id="127" name="テキスト ボックス 126">
            <a:extLst>
              <a:ext uri="{FF2B5EF4-FFF2-40B4-BE49-F238E27FC236}">
                <a16:creationId xmlns:a16="http://schemas.microsoft.com/office/drawing/2014/main" id="{ED30623C-091B-1E7D-E141-183072E6A3F8}"/>
              </a:ext>
            </a:extLst>
          </p:cNvPr>
          <p:cNvSpPr txBox="1"/>
          <p:nvPr/>
        </p:nvSpPr>
        <p:spPr>
          <a:xfrm>
            <a:off x="1885277" y="6113793"/>
            <a:ext cx="961005" cy="507831"/>
          </a:xfrm>
          <a:prstGeom prst="rect">
            <a:avLst/>
          </a:prstGeom>
          <a:noFill/>
        </p:spPr>
        <p:txBody>
          <a:bodyPr wrap="square" rtlCol="0">
            <a:spAutoFit/>
          </a:bodyPr>
          <a:lstStyle/>
          <a:p>
            <a:r>
              <a:rPr kumimoji="1" lang="ja-JP" altLang="en-US" sz="900" dirty="0">
                <a:latin typeface="+mn-ea"/>
              </a:rPr>
              <a:t>疑似資本化により債務超過</a:t>
            </a:r>
            <a:endParaRPr kumimoji="1" lang="en-US" altLang="ja-JP" sz="900" dirty="0">
              <a:latin typeface="+mn-ea"/>
            </a:endParaRPr>
          </a:p>
          <a:p>
            <a:r>
              <a:rPr kumimoji="1" lang="ja-JP" altLang="en-US" sz="900" dirty="0">
                <a:latin typeface="+mn-ea"/>
              </a:rPr>
              <a:t>も解消する。</a:t>
            </a:r>
            <a:endParaRPr kumimoji="1" lang="en-US" altLang="ja-JP" sz="900" dirty="0">
              <a:latin typeface="+mn-ea"/>
            </a:endParaRPr>
          </a:p>
        </p:txBody>
      </p:sp>
      <p:grpSp>
        <p:nvGrpSpPr>
          <p:cNvPr id="55" name="グループ化 54">
            <a:extLst>
              <a:ext uri="{FF2B5EF4-FFF2-40B4-BE49-F238E27FC236}">
                <a16:creationId xmlns:a16="http://schemas.microsoft.com/office/drawing/2014/main" id="{8F78F2B2-EDB4-B503-E7E9-8CB6E23F8636}"/>
              </a:ext>
            </a:extLst>
          </p:cNvPr>
          <p:cNvGrpSpPr/>
          <p:nvPr/>
        </p:nvGrpSpPr>
        <p:grpSpPr>
          <a:xfrm>
            <a:off x="209825" y="5703716"/>
            <a:ext cx="1772141" cy="997644"/>
            <a:chOff x="6862848" y="5800594"/>
            <a:chExt cx="1772141" cy="997644"/>
          </a:xfrm>
        </p:grpSpPr>
        <p:sp>
          <p:nvSpPr>
            <p:cNvPr id="56" name="正方形/長方形 55">
              <a:extLst>
                <a:ext uri="{FF2B5EF4-FFF2-40B4-BE49-F238E27FC236}">
                  <a16:creationId xmlns:a16="http://schemas.microsoft.com/office/drawing/2014/main" id="{2B899541-8EC3-F681-E1FC-F5FFF8293E40}"/>
                </a:ext>
              </a:extLst>
            </p:cNvPr>
            <p:cNvSpPr/>
            <p:nvPr/>
          </p:nvSpPr>
          <p:spPr>
            <a:xfrm>
              <a:off x="6862848" y="5800594"/>
              <a:ext cx="671427" cy="970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n-ea"/>
                </a:rPr>
                <a:t>資産</a:t>
              </a:r>
            </a:p>
          </p:txBody>
        </p:sp>
        <p:sp>
          <p:nvSpPr>
            <p:cNvPr id="57" name="正方形/長方形 56">
              <a:extLst>
                <a:ext uri="{FF2B5EF4-FFF2-40B4-BE49-F238E27FC236}">
                  <a16:creationId xmlns:a16="http://schemas.microsoft.com/office/drawing/2014/main" id="{99F99DCC-14B6-357A-CD17-8C98ADBE76C5}"/>
                </a:ext>
              </a:extLst>
            </p:cNvPr>
            <p:cNvSpPr/>
            <p:nvPr/>
          </p:nvSpPr>
          <p:spPr>
            <a:xfrm>
              <a:off x="7534275" y="5800595"/>
              <a:ext cx="961005" cy="244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一般債権</a:t>
              </a:r>
            </a:p>
          </p:txBody>
        </p:sp>
        <p:grpSp>
          <p:nvGrpSpPr>
            <p:cNvPr id="58" name="グループ化 57">
              <a:extLst>
                <a:ext uri="{FF2B5EF4-FFF2-40B4-BE49-F238E27FC236}">
                  <a16:creationId xmlns:a16="http://schemas.microsoft.com/office/drawing/2014/main" id="{6B6D53E2-2C45-642E-411D-47FE3E086C5E}"/>
                </a:ext>
              </a:extLst>
            </p:cNvPr>
            <p:cNvGrpSpPr/>
            <p:nvPr/>
          </p:nvGrpSpPr>
          <p:grpSpPr>
            <a:xfrm>
              <a:off x="7334911" y="6398128"/>
              <a:ext cx="1300078" cy="400110"/>
              <a:chOff x="7334911" y="6398128"/>
              <a:chExt cx="1300078" cy="400110"/>
            </a:xfrm>
          </p:grpSpPr>
          <p:sp>
            <p:nvSpPr>
              <p:cNvPr id="60" name="テキスト ボックス 59">
                <a:extLst>
                  <a:ext uri="{FF2B5EF4-FFF2-40B4-BE49-F238E27FC236}">
                    <a16:creationId xmlns:a16="http://schemas.microsoft.com/office/drawing/2014/main" id="{F00D0D2A-3FBD-9193-89CE-476222E4373C}"/>
                  </a:ext>
                </a:extLst>
              </p:cNvPr>
              <p:cNvSpPr txBox="1"/>
              <p:nvPr/>
            </p:nvSpPr>
            <p:spPr>
              <a:xfrm>
                <a:off x="7334911" y="6398128"/>
                <a:ext cx="1300078" cy="400110"/>
              </a:xfrm>
              <a:prstGeom prst="rect">
                <a:avLst/>
              </a:prstGeom>
              <a:noFill/>
            </p:spPr>
            <p:txBody>
              <a:bodyPr wrap="square" rtlCol="0">
                <a:spAutoFit/>
              </a:bodyPr>
              <a:lstStyle/>
              <a:p>
                <a:pPr algn="ctr"/>
                <a:r>
                  <a:rPr kumimoji="1" lang="en-US" altLang="ja-JP" sz="1000" dirty="0">
                    <a:latin typeface="+mn-ea"/>
                  </a:rPr>
                  <a:t>DDS</a:t>
                </a:r>
              </a:p>
              <a:p>
                <a:pPr algn="ctr"/>
                <a:r>
                  <a:rPr kumimoji="1" lang="en-US" altLang="ja-JP" sz="1000" dirty="0">
                    <a:latin typeface="+mn-ea"/>
                  </a:rPr>
                  <a:t>125,000</a:t>
                </a:r>
                <a:r>
                  <a:rPr kumimoji="1" lang="ja-JP" altLang="en-US" sz="1000" dirty="0">
                    <a:latin typeface="+mn-ea"/>
                  </a:rPr>
                  <a:t>千円</a:t>
                </a:r>
              </a:p>
            </p:txBody>
          </p:sp>
          <p:sp>
            <p:nvSpPr>
              <p:cNvPr id="61" name="正方形/長方形 60">
                <a:extLst>
                  <a:ext uri="{FF2B5EF4-FFF2-40B4-BE49-F238E27FC236}">
                    <a16:creationId xmlns:a16="http://schemas.microsoft.com/office/drawing/2014/main" id="{4719FA22-5789-A03C-0DAB-2F5D0886F974}"/>
                  </a:ext>
                </a:extLst>
              </p:cNvPr>
              <p:cNvSpPr/>
              <p:nvPr/>
            </p:nvSpPr>
            <p:spPr>
              <a:xfrm>
                <a:off x="7534275" y="6404852"/>
                <a:ext cx="961005" cy="365998"/>
              </a:xfrm>
              <a:prstGeom prst="rect">
                <a:avLst/>
              </a:prstGeom>
              <a:solidFill>
                <a:srgbClr val="FF0000">
                  <a:alpha val="10000"/>
                </a:srgb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59" name="正方形/長方形 58">
              <a:extLst>
                <a:ext uri="{FF2B5EF4-FFF2-40B4-BE49-F238E27FC236}">
                  <a16:creationId xmlns:a16="http://schemas.microsoft.com/office/drawing/2014/main" id="{F7F4C25B-9352-7277-CF4D-EA5FC6129016}"/>
                </a:ext>
              </a:extLst>
            </p:cNvPr>
            <p:cNvSpPr/>
            <p:nvPr/>
          </p:nvSpPr>
          <p:spPr>
            <a:xfrm>
              <a:off x="7534274" y="6045167"/>
              <a:ext cx="961005" cy="3490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n-ea"/>
                </a:rPr>
                <a:t>借入</a:t>
              </a:r>
              <a:endParaRPr kumimoji="1" lang="en-US" altLang="ja-JP" sz="1050" dirty="0">
                <a:solidFill>
                  <a:schemeClr val="tx1"/>
                </a:solidFill>
                <a:latin typeface="+mn-ea"/>
              </a:endParaRPr>
            </a:p>
            <a:p>
              <a:pPr algn="ctr"/>
              <a:r>
                <a:rPr kumimoji="1" lang="en-US" altLang="ja-JP" sz="1050" dirty="0">
                  <a:solidFill>
                    <a:schemeClr val="tx1"/>
                  </a:solidFill>
                  <a:latin typeface="+mn-ea"/>
                </a:rPr>
                <a:t>75,000</a:t>
              </a:r>
              <a:r>
                <a:rPr kumimoji="1" lang="ja-JP" altLang="en-US" sz="1050" dirty="0">
                  <a:solidFill>
                    <a:schemeClr val="tx1"/>
                  </a:solidFill>
                  <a:latin typeface="+mn-ea"/>
                </a:rPr>
                <a:t>千円</a:t>
              </a:r>
            </a:p>
          </p:txBody>
        </p:sp>
      </p:gr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66</a:t>
            </a:fld>
            <a:endParaRPr kumimoji="1" lang="ja-JP" altLang="en-US"/>
          </a:p>
        </p:txBody>
      </p:sp>
      <p:sp>
        <p:nvSpPr>
          <p:cNvPr id="62" name="正方形/長方形 61">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64" name="テキスト ボックス 63">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２</a:t>
            </a:r>
            <a:endParaRPr kumimoji="1" lang="ja-JP" altLang="en-US" sz="2800" b="1" u="sng" dirty="0">
              <a:latin typeface="+mn-ea"/>
            </a:endParaRPr>
          </a:p>
        </p:txBody>
      </p:sp>
      <p:cxnSp>
        <p:nvCxnSpPr>
          <p:cNvPr id="65" name="直線コネクタ 64">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抜本再生の基礎知識について ②（</a:t>
            </a:r>
            <a:r>
              <a:rPr kumimoji="1" lang="en-US" altLang="ja-JP" b="1" dirty="0">
                <a:latin typeface="+mn-ea"/>
              </a:rPr>
              <a:t>DDS</a:t>
            </a:r>
            <a:r>
              <a:rPr kumimoji="1" lang="ja-JP" altLang="en-US" b="1" dirty="0">
                <a:latin typeface="+mn-ea"/>
              </a:rPr>
              <a:t>編）</a:t>
            </a:r>
          </a:p>
        </p:txBody>
      </p:sp>
      <p:sp>
        <p:nvSpPr>
          <p:cNvPr id="68" name="テキスト ボックス 67">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ここでは、企業支援の中でも金融機関の「債権」や「期限の利益」に直接かつ大きな影響を及ぼす“抜本再生”の中でも、既存借入の</a:t>
            </a:r>
            <a:r>
              <a:rPr kumimoji="1" lang="zh-TW" altLang="en-US" sz="1000" dirty="0">
                <a:latin typeface="游ゴシック" panose="020B0400000000000000" pitchFamily="50" charset="-128"/>
                <a:ea typeface="游ゴシック" panose="020B0400000000000000" pitchFamily="50" charset="-128"/>
              </a:rPr>
              <a:t>資本性借入金</a:t>
            </a:r>
            <a:r>
              <a:rPr kumimoji="1" lang="ja-JP" altLang="en-US" sz="1000" dirty="0">
                <a:latin typeface="游ゴシック" panose="020B0400000000000000" pitchFamily="50" charset="-128"/>
                <a:ea typeface="游ゴシック" panose="020B0400000000000000" pitchFamily="50" charset="-128"/>
              </a:rPr>
              <a:t>化</a:t>
            </a:r>
            <a:r>
              <a:rPr kumimoji="1" lang="ja-JP" altLang="en-US" sz="1000" dirty="0"/>
              <a:t>（</a:t>
            </a:r>
            <a:r>
              <a:rPr kumimoji="1" lang="en-US" altLang="ja-JP" sz="1000" dirty="0">
                <a:latin typeface="+mn-ea"/>
              </a:rPr>
              <a:t>DDS</a:t>
            </a:r>
            <a:r>
              <a:rPr kumimoji="1" lang="ja-JP" altLang="en-US" sz="1000" dirty="0"/>
              <a:t>）の初歩的な知識に触れます。</a:t>
            </a:r>
            <a:endParaRPr kumimoji="1" lang="en-US" altLang="ja-JP" sz="1000" dirty="0"/>
          </a:p>
        </p:txBody>
      </p:sp>
      <p:cxnSp>
        <p:nvCxnSpPr>
          <p:cNvPr id="70" name="直線コネクタ 69">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5C947334-549F-5DE6-399B-AB6B7785A5B6}"/>
              </a:ext>
            </a:extLst>
          </p:cNvPr>
          <p:cNvCxnSpPr>
            <a:cxnSpLocks/>
          </p:cNvCxnSpPr>
          <p:nvPr/>
        </p:nvCxnSpPr>
        <p:spPr>
          <a:xfrm>
            <a:off x="93000" y="2204472"/>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046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直線コネクタ 80">
            <a:extLst>
              <a:ext uri="{FF2B5EF4-FFF2-40B4-BE49-F238E27FC236}">
                <a16:creationId xmlns:a16="http://schemas.microsoft.com/office/drawing/2014/main" id="{26C8010E-FB0B-A743-AA29-021339C304F4}"/>
              </a:ext>
            </a:extLst>
          </p:cNvPr>
          <p:cNvCxnSpPr/>
          <p:nvPr/>
        </p:nvCxnSpPr>
        <p:spPr>
          <a:xfrm>
            <a:off x="6117471" y="4471696"/>
            <a:ext cx="0" cy="2386304"/>
          </a:xfrm>
          <a:prstGeom prst="line">
            <a:avLst/>
          </a:prstGeom>
          <a:ln w="22225">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82" name="グループ化 81">
            <a:extLst>
              <a:ext uri="{FF2B5EF4-FFF2-40B4-BE49-F238E27FC236}">
                <a16:creationId xmlns:a16="http://schemas.microsoft.com/office/drawing/2014/main" id="{95D0B289-DF4A-AAA5-3308-786D04748DFD}"/>
              </a:ext>
            </a:extLst>
          </p:cNvPr>
          <p:cNvGrpSpPr/>
          <p:nvPr/>
        </p:nvGrpSpPr>
        <p:grpSpPr>
          <a:xfrm>
            <a:off x="3567966" y="4806863"/>
            <a:ext cx="1473839" cy="369332"/>
            <a:chOff x="5924550" y="4943475"/>
            <a:chExt cx="1676400" cy="436836"/>
          </a:xfrm>
        </p:grpSpPr>
        <p:sp>
          <p:nvSpPr>
            <p:cNvPr id="92" name="テキスト ボックス 91">
              <a:extLst>
                <a:ext uri="{FF2B5EF4-FFF2-40B4-BE49-F238E27FC236}">
                  <a16:creationId xmlns:a16="http://schemas.microsoft.com/office/drawing/2014/main" id="{79F0FECD-71E4-8B07-8791-929824B7694D}"/>
                </a:ext>
              </a:extLst>
            </p:cNvPr>
            <p:cNvSpPr txBox="1"/>
            <p:nvPr/>
          </p:nvSpPr>
          <p:spPr>
            <a:xfrm>
              <a:off x="5924550" y="4943475"/>
              <a:ext cx="1676400" cy="436836"/>
            </a:xfrm>
            <a:prstGeom prst="rect">
              <a:avLst/>
            </a:prstGeom>
            <a:noFill/>
          </p:spPr>
          <p:txBody>
            <a:bodyPr wrap="square" rtlCol="0">
              <a:spAutoFit/>
            </a:bodyPr>
            <a:lstStyle/>
            <a:p>
              <a:pPr algn="ctr"/>
              <a:r>
                <a:rPr kumimoji="1" lang="ja-JP" altLang="en-US" sz="900" dirty="0"/>
                <a:t>不要な</a:t>
              </a:r>
              <a:endParaRPr kumimoji="1" lang="en-US" altLang="ja-JP" sz="900" dirty="0"/>
            </a:p>
            <a:p>
              <a:pPr algn="ctr"/>
              <a:r>
                <a:rPr kumimoji="1" lang="ja-JP" altLang="en-US" sz="900" dirty="0"/>
                <a:t>事業資産</a:t>
              </a:r>
            </a:p>
          </p:txBody>
        </p:sp>
        <p:sp>
          <p:nvSpPr>
            <p:cNvPr id="94" name="正方形/長方形 93">
              <a:extLst>
                <a:ext uri="{FF2B5EF4-FFF2-40B4-BE49-F238E27FC236}">
                  <a16:creationId xmlns:a16="http://schemas.microsoft.com/office/drawing/2014/main" id="{D4593D3E-DF63-AC43-C1D4-7BCDF9641AF4}"/>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9" name="四角形: 角を丸くする 27">
            <a:extLst>
              <a:ext uri="{FF2B5EF4-FFF2-40B4-BE49-F238E27FC236}">
                <a16:creationId xmlns:a16="http://schemas.microsoft.com/office/drawing/2014/main" id="{F50DD960-2554-349F-897B-ED9640188FE9}"/>
              </a:ext>
            </a:extLst>
          </p:cNvPr>
          <p:cNvSpPr/>
          <p:nvPr/>
        </p:nvSpPr>
        <p:spPr>
          <a:xfrm>
            <a:off x="246947" y="1133475"/>
            <a:ext cx="1372213" cy="971548"/>
          </a:xfrm>
          <a:prstGeom prst="roundRect">
            <a:avLst>
              <a:gd name="adj" fmla="val 4902"/>
            </a:avLst>
          </a:prstGeom>
          <a:noFill/>
          <a:ln w="476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b="1" spc="-50" dirty="0">
              <a:solidFill>
                <a:schemeClr val="tx1"/>
              </a:solidFill>
              <a:latin typeface="+mn-ea"/>
              <a:cs typeface="Times New Roman" panose="02020603050405020304" pitchFamily="18" charset="0"/>
            </a:endParaRPr>
          </a:p>
          <a:p>
            <a:pPr algn="ctr"/>
            <a:r>
              <a:rPr kumimoji="1" lang="ja-JP" altLang="en-US" sz="1200" b="1" dirty="0">
                <a:solidFill>
                  <a:schemeClr val="tx1"/>
                </a:solidFill>
                <a:latin typeface="+mn-ea"/>
              </a:rPr>
              <a:t>（債権カット）</a:t>
            </a:r>
            <a:endParaRPr kumimoji="1" lang="en-US" altLang="ja-JP" sz="1200" b="1" dirty="0">
              <a:solidFill>
                <a:schemeClr val="tx1"/>
              </a:solidFill>
              <a:latin typeface="+mn-ea"/>
            </a:endParaRPr>
          </a:p>
        </p:txBody>
      </p:sp>
      <p:sp>
        <p:nvSpPr>
          <p:cNvPr id="100" name="矢印: 右 28">
            <a:extLst>
              <a:ext uri="{FF2B5EF4-FFF2-40B4-BE49-F238E27FC236}">
                <a16:creationId xmlns:a16="http://schemas.microsoft.com/office/drawing/2014/main" id="{3673F843-782F-720C-530D-1B491FD521D8}"/>
              </a:ext>
            </a:extLst>
          </p:cNvPr>
          <p:cNvSpPr/>
          <p:nvPr/>
        </p:nvSpPr>
        <p:spPr>
          <a:xfrm>
            <a:off x="1764097" y="1200153"/>
            <a:ext cx="650487" cy="838192"/>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2" name="テキスト ボックス 101">
            <a:extLst>
              <a:ext uri="{FF2B5EF4-FFF2-40B4-BE49-F238E27FC236}">
                <a16:creationId xmlns:a16="http://schemas.microsoft.com/office/drawing/2014/main" id="{B0269214-C2E0-9099-E4E3-772CA7F29475}"/>
              </a:ext>
            </a:extLst>
          </p:cNvPr>
          <p:cNvSpPr txBox="1"/>
          <p:nvPr/>
        </p:nvSpPr>
        <p:spPr>
          <a:xfrm>
            <a:off x="2365815" y="1114425"/>
            <a:ext cx="7405777" cy="1015663"/>
          </a:xfrm>
          <a:prstGeom prst="rect">
            <a:avLst/>
          </a:prstGeom>
          <a:noFill/>
        </p:spPr>
        <p:txBody>
          <a:bodyPr wrap="square" rtlCol="0">
            <a:spAutoFit/>
          </a:bodyPr>
          <a:lstStyle/>
          <a:p>
            <a:r>
              <a:rPr kumimoji="1" lang="ja-JP" altLang="en-US" sz="1000" dirty="0">
                <a:latin typeface="+mn-ea"/>
              </a:rPr>
              <a:t>□　企業の返済能力を大きく超えてしまった“過剰債務”の部分を、放棄（カット）する手法</a:t>
            </a:r>
            <a:endParaRPr kumimoji="1" lang="en-US" altLang="ja-JP" sz="1000" dirty="0">
              <a:latin typeface="+mn-ea"/>
            </a:endParaRPr>
          </a:p>
          <a:p>
            <a:r>
              <a:rPr kumimoji="1" lang="ja-JP" altLang="en-US" sz="1000" dirty="0">
                <a:latin typeface="+mn-ea"/>
              </a:rPr>
              <a:t>□　</a:t>
            </a:r>
            <a:r>
              <a:rPr kumimoji="1" lang="ja-JP" altLang="en-US" sz="1000" spc="-10" dirty="0">
                <a:latin typeface="+mn-ea"/>
              </a:rPr>
              <a:t>巨額な負債を抱えると、一定の営業利益改善を達成しても大半が金利の支払いに充当されてしまい、</a:t>
            </a:r>
            <a:r>
              <a:rPr kumimoji="1" lang="ja-JP" altLang="en-US" sz="1000" dirty="0">
                <a:latin typeface="+mn-ea"/>
              </a:rPr>
              <a:t>借入金の返済や</a:t>
            </a:r>
            <a:endParaRPr kumimoji="1" lang="en-US" altLang="ja-JP" sz="1000" dirty="0">
              <a:latin typeface="+mn-ea"/>
            </a:endParaRPr>
          </a:p>
          <a:p>
            <a:r>
              <a:rPr kumimoji="1" lang="ja-JP" altLang="en-US" sz="1000" dirty="0">
                <a:latin typeface="+mn-ea"/>
              </a:rPr>
              <a:t>　　修繕のための少額の設備投資もできない状況が続く</a:t>
            </a:r>
            <a:endParaRPr kumimoji="1" lang="en-US" altLang="ja-JP" sz="1000" dirty="0">
              <a:latin typeface="+mn-ea"/>
            </a:endParaRPr>
          </a:p>
          <a:p>
            <a:r>
              <a:rPr kumimoji="1" lang="ja-JP" altLang="en-US" sz="1000" dirty="0">
                <a:latin typeface="+mn-ea"/>
              </a:rPr>
              <a:t>□　</a:t>
            </a:r>
            <a:r>
              <a:rPr kumimoji="1" lang="ja-JP" altLang="en-US" sz="1000" spc="-10" dirty="0">
                <a:latin typeface="+mn-ea"/>
              </a:rPr>
              <a:t>一定程度の損益改善が確実に見込めたり、一部の事業部には強い競争力が見込めるが負債と利益のバランスが極端に</a:t>
            </a:r>
            <a:endParaRPr kumimoji="1" lang="en-US" altLang="ja-JP" sz="1000" spc="-10" dirty="0">
              <a:latin typeface="+mn-ea"/>
            </a:endParaRPr>
          </a:p>
          <a:p>
            <a:r>
              <a:rPr kumimoji="1" lang="ja-JP" altLang="en-US" sz="1000" spc="-30" dirty="0">
                <a:latin typeface="+mn-ea"/>
              </a:rPr>
              <a:t>　　</a:t>
            </a:r>
            <a:r>
              <a:rPr kumimoji="1" lang="ja-JP" altLang="en-US" sz="1000" dirty="0">
                <a:latin typeface="+mn-ea"/>
              </a:rPr>
              <a:t>悪いだけのようなケースでは、大きな効果が見込める傾向にある</a:t>
            </a:r>
            <a:endParaRPr kumimoji="1" lang="en-US" altLang="ja-JP" sz="1000" dirty="0">
              <a:latin typeface="+mn-ea"/>
            </a:endParaRPr>
          </a:p>
          <a:p>
            <a:r>
              <a:rPr kumimoji="1" lang="ja-JP" altLang="en-US" sz="1000" dirty="0">
                <a:latin typeface="+mn-ea"/>
              </a:rPr>
              <a:t>□　企業が破産した時に回収できる金額よりも再生で回収できる配当が上回ることが、原則になる（経済合理性）</a:t>
            </a:r>
            <a:endParaRPr kumimoji="1" lang="en-US" altLang="ja-JP" sz="1000" dirty="0">
              <a:latin typeface="+mn-ea"/>
            </a:endParaRPr>
          </a:p>
        </p:txBody>
      </p:sp>
      <p:sp>
        <p:nvSpPr>
          <p:cNvPr id="103" name="四角形: 角を丸くする 31">
            <a:extLst>
              <a:ext uri="{FF2B5EF4-FFF2-40B4-BE49-F238E27FC236}">
                <a16:creationId xmlns:a16="http://schemas.microsoft.com/office/drawing/2014/main" id="{10CE9771-B0F8-F921-435B-DC0842B9FDB6}"/>
              </a:ext>
            </a:extLst>
          </p:cNvPr>
          <p:cNvSpPr/>
          <p:nvPr/>
        </p:nvSpPr>
        <p:spPr>
          <a:xfrm>
            <a:off x="253449" y="2361788"/>
            <a:ext cx="1335678" cy="971548"/>
          </a:xfrm>
          <a:prstGeom prst="roundRect">
            <a:avLst>
              <a:gd name="adj" fmla="val 4902"/>
            </a:avLst>
          </a:prstGeom>
          <a:noFill/>
          <a:ln w="476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cs typeface="Times New Roman" panose="02020603050405020304" pitchFamily="18" charset="0"/>
              </a:rPr>
              <a:t>経済</a:t>
            </a:r>
            <a:endParaRPr kumimoji="1" lang="en-US" altLang="ja-JP" sz="2400" b="1" dirty="0">
              <a:solidFill>
                <a:schemeClr val="tx1"/>
              </a:solidFill>
              <a:latin typeface="+mn-ea"/>
              <a:cs typeface="Times New Roman" panose="02020603050405020304" pitchFamily="18" charset="0"/>
            </a:endParaRPr>
          </a:p>
          <a:p>
            <a:pPr algn="ctr"/>
            <a:r>
              <a:rPr kumimoji="1" lang="ja-JP" altLang="en-US" sz="2400" b="1" dirty="0">
                <a:solidFill>
                  <a:schemeClr val="tx1"/>
                </a:solidFill>
                <a:latin typeface="+mn-ea"/>
                <a:cs typeface="Times New Roman" panose="02020603050405020304" pitchFamily="18" charset="0"/>
              </a:rPr>
              <a:t>合理性</a:t>
            </a:r>
            <a:endParaRPr kumimoji="1" lang="en-US" altLang="ja-JP" sz="2400" b="1" dirty="0">
              <a:solidFill>
                <a:schemeClr val="tx1"/>
              </a:solidFill>
              <a:latin typeface="+mn-ea"/>
              <a:cs typeface="Times New Roman" panose="02020603050405020304" pitchFamily="18" charset="0"/>
            </a:endParaRPr>
          </a:p>
          <a:p>
            <a:pPr algn="ctr"/>
            <a:r>
              <a:rPr kumimoji="1" lang="ja-JP" altLang="en-US" sz="1200" b="1" dirty="0">
                <a:solidFill>
                  <a:schemeClr val="tx1"/>
                </a:solidFill>
                <a:latin typeface="+mn-ea"/>
              </a:rPr>
              <a:t>とは？</a:t>
            </a:r>
            <a:endParaRPr kumimoji="1" lang="en-US" altLang="ja-JP" sz="1200" b="1" dirty="0">
              <a:solidFill>
                <a:schemeClr val="tx1"/>
              </a:solidFill>
              <a:latin typeface="+mn-ea"/>
            </a:endParaRPr>
          </a:p>
        </p:txBody>
      </p:sp>
      <p:sp>
        <p:nvSpPr>
          <p:cNvPr id="104" name="矢印: 右 32">
            <a:extLst>
              <a:ext uri="{FF2B5EF4-FFF2-40B4-BE49-F238E27FC236}">
                <a16:creationId xmlns:a16="http://schemas.microsoft.com/office/drawing/2014/main" id="{906F7F83-C184-B2D5-E047-D583BCF3306B}"/>
              </a:ext>
            </a:extLst>
          </p:cNvPr>
          <p:cNvSpPr/>
          <p:nvPr/>
        </p:nvSpPr>
        <p:spPr>
          <a:xfrm>
            <a:off x="1764097" y="2428466"/>
            <a:ext cx="650487" cy="83819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05" name="グループ化 104">
            <a:extLst>
              <a:ext uri="{FF2B5EF4-FFF2-40B4-BE49-F238E27FC236}">
                <a16:creationId xmlns:a16="http://schemas.microsoft.com/office/drawing/2014/main" id="{F148B890-EC90-DC5F-BB73-797C47447E30}"/>
              </a:ext>
            </a:extLst>
          </p:cNvPr>
          <p:cNvGrpSpPr/>
          <p:nvPr/>
        </p:nvGrpSpPr>
        <p:grpSpPr>
          <a:xfrm>
            <a:off x="2398749" y="2476498"/>
            <a:ext cx="2981375" cy="1256534"/>
            <a:chOff x="2398749" y="2476498"/>
            <a:chExt cx="2981375" cy="1256534"/>
          </a:xfrm>
        </p:grpSpPr>
        <p:sp>
          <p:nvSpPr>
            <p:cNvPr id="106" name="テキスト ボックス 105">
              <a:extLst>
                <a:ext uri="{FF2B5EF4-FFF2-40B4-BE49-F238E27FC236}">
                  <a16:creationId xmlns:a16="http://schemas.microsoft.com/office/drawing/2014/main" id="{0E804AA3-4E0C-0D8F-2E65-5C74BEA45ABD}"/>
                </a:ext>
              </a:extLst>
            </p:cNvPr>
            <p:cNvSpPr txBox="1"/>
            <p:nvPr/>
          </p:nvSpPr>
          <p:spPr>
            <a:xfrm>
              <a:off x="3604026" y="2908552"/>
              <a:ext cx="1776098" cy="400110"/>
            </a:xfrm>
            <a:prstGeom prst="rect">
              <a:avLst/>
            </a:prstGeom>
            <a:noFill/>
          </p:spPr>
          <p:txBody>
            <a:bodyPr wrap="square" rtlCol="0">
              <a:spAutoFit/>
            </a:bodyPr>
            <a:lstStyle/>
            <a:p>
              <a:r>
                <a:rPr kumimoji="1" lang="ja-JP" altLang="en-US" sz="1000" dirty="0">
                  <a:latin typeface="+mn-ea"/>
                </a:rPr>
                <a:t>金融機関の</a:t>
              </a:r>
              <a:endParaRPr kumimoji="1" lang="en-US" altLang="ja-JP" sz="1000" dirty="0">
                <a:latin typeface="+mn-ea"/>
              </a:endParaRPr>
            </a:p>
            <a:p>
              <a:r>
                <a:rPr kumimoji="1" lang="ja-JP" altLang="en-US" sz="1000" dirty="0">
                  <a:latin typeface="+mn-ea"/>
                </a:rPr>
                <a:t>損失４億円</a:t>
              </a:r>
            </a:p>
          </p:txBody>
        </p:sp>
        <p:grpSp>
          <p:nvGrpSpPr>
            <p:cNvPr id="107" name="グループ化 106">
              <a:extLst>
                <a:ext uri="{FF2B5EF4-FFF2-40B4-BE49-F238E27FC236}">
                  <a16:creationId xmlns:a16="http://schemas.microsoft.com/office/drawing/2014/main" id="{A694BC91-AD10-9CE6-3170-8D364CBC6FCE}"/>
                </a:ext>
              </a:extLst>
            </p:cNvPr>
            <p:cNvGrpSpPr/>
            <p:nvPr/>
          </p:nvGrpSpPr>
          <p:grpSpPr>
            <a:xfrm>
              <a:off x="2484475" y="2476498"/>
              <a:ext cx="2261149" cy="856424"/>
              <a:chOff x="2433950" y="2428873"/>
              <a:chExt cx="2261149" cy="856424"/>
            </a:xfrm>
          </p:grpSpPr>
          <p:sp>
            <p:nvSpPr>
              <p:cNvPr id="110" name="正方形/長方形 109">
                <a:extLst>
                  <a:ext uri="{FF2B5EF4-FFF2-40B4-BE49-F238E27FC236}">
                    <a16:creationId xmlns:a16="http://schemas.microsoft.com/office/drawing/2014/main" id="{35E020E0-8176-0A71-3D07-83D61B63280B}"/>
                  </a:ext>
                </a:extLst>
              </p:cNvPr>
              <p:cNvSpPr/>
              <p:nvPr/>
            </p:nvSpPr>
            <p:spPr>
              <a:xfrm>
                <a:off x="2433950" y="2857500"/>
                <a:ext cx="771525" cy="427797"/>
              </a:xfrm>
              <a:prstGeom prst="rect">
                <a:avLst/>
              </a:prstGeom>
              <a:solidFill>
                <a:srgbClr val="00B0F0">
                  <a:alpha val="10000"/>
                </a:srgb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清算配当</a:t>
                </a:r>
                <a:endParaRPr kumimoji="1" lang="en-US" altLang="ja-JP" sz="1000" b="1" dirty="0">
                  <a:solidFill>
                    <a:schemeClr val="tx1"/>
                  </a:solidFill>
                  <a:latin typeface="+mn-ea"/>
                </a:endParaRPr>
              </a:p>
              <a:p>
                <a:pPr algn="ctr"/>
                <a:r>
                  <a:rPr kumimoji="1" lang="ja-JP" altLang="en-US" sz="1000" b="1" dirty="0">
                    <a:solidFill>
                      <a:schemeClr val="tx1"/>
                    </a:solidFill>
                    <a:latin typeface="+mn-ea"/>
                  </a:rPr>
                  <a:t>１億円</a:t>
                </a:r>
              </a:p>
            </p:txBody>
          </p:sp>
          <p:sp>
            <p:nvSpPr>
              <p:cNvPr id="111" name="正方形/長方形 110">
                <a:extLst>
                  <a:ext uri="{FF2B5EF4-FFF2-40B4-BE49-F238E27FC236}">
                    <a16:creationId xmlns:a16="http://schemas.microsoft.com/office/drawing/2014/main" id="{FFE096A3-21C8-3656-5EAC-27AB1A47CB4A}"/>
                  </a:ext>
                </a:extLst>
              </p:cNvPr>
              <p:cNvSpPr/>
              <p:nvPr/>
            </p:nvSpPr>
            <p:spPr>
              <a:xfrm>
                <a:off x="2433950" y="2428873"/>
                <a:ext cx="2261149" cy="427798"/>
              </a:xfrm>
              <a:prstGeom prst="rect">
                <a:avLst/>
              </a:prstGeom>
              <a:noFill/>
              <a:ln w="317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金融借入５億円</a:t>
                </a:r>
              </a:p>
            </p:txBody>
          </p:sp>
        </p:grpSp>
        <p:cxnSp>
          <p:nvCxnSpPr>
            <p:cNvPr id="108" name="直線矢印コネクタ 107">
              <a:extLst>
                <a:ext uri="{FF2B5EF4-FFF2-40B4-BE49-F238E27FC236}">
                  <a16:creationId xmlns:a16="http://schemas.microsoft.com/office/drawing/2014/main" id="{BAE958C8-46EA-E1BE-76E3-657A1D52919A}"/>
                </a:ext>
              </a:extLst>
            </p:cNvPr>
            <p:cNvCxnSpPr>
              <a:cxnSpLocks/>
            </p:cNvCxnSpPr>
            <p:nvPr/>
          </p:nvCxnSpPr>
          <p:spPr>
            <a:xfrm flipV="1">
              <a:off x="3256000" y="3265351"/>
              <a:ext cx="1489624" cy="1"/>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0D886465-7293-C11D-D9CB-CFEB839D92E6}"/>
                </a:ext>
              </a:extLst>
            </p:cNvPr>
            <p:cNvSpPr txBox="1"/>
            <p:nvPr/>
          </p:nvSpPr>
          <p:spPr>
            <a:xfrm>
              <a:off x="2398749" y="3332922"/>
              <a:ext cx="2981375" cy="400110"/>
            </a:xfrm>
            <a:prstGeom prst="rect">
              <a:avLst/>
            </a:prstGeom>
            <a:noFill/>
          </p:spPr>
          <p:txBody>
            <a:bodyPr wrap="square" rtlCol="0">
              <a:spAutoFit/>
            </a:bodyPr>
            <a:lstStyle/>
            <a:p>
              <a:r>
                <a:rPr kumimoji="1" lang="ja-JP" altLang="en-US" sz="1000" dirty="0">
                  <a:latin typeface="+mn-ea"/>
                </a:rPr>
                <a:t>清算配当＝破綻した時に会社の資産を現金化</a:t>
              </a:r>
              <a:endParaRPr kumimoji="1" lang="en-US" altLang="ja-JP" sz="1000" dirty="0">
                <a:latin typeface="+mn-ea"/>
              </a:endParaRPr>
            </a:p>
            <a:p>
              <a:r>
                <a:rPr kumimoji="1" lang="ja-JP" altLang="en-US" sz="1000">
                  <a:latin typeface="+mn-ea"/>
                </a:rPr>
                <a:t>　　　　　して</a:t>
              </a:r>
              <a:r>
                <a:rPr kumimoji="1" lang="ja-JP" altLang="en-US" sz="1000" dirty="0">
                  <a:latin typeface="+mn-ea"/>
                </a:rPr>
                <a:t>に配当される資金</a:t>
              </a:r>
            </a:p>
          </p:txBody>
        </p:sp>
      </p:grpSp>
      <p:grpSp>
        <p:nvGrpSpPr>
          <p:cNvPr id="112" name="グループ化 111">
            <a:extLst>
              <a:ext uri="{FF2B5EF4-FFF2-40B4-BE49-F238E27FC236}">
                <a16:creationId xmlns:a16="http://schemas.microsoft.com/office/drawing/2014/main" id="{FA19C6B5-F3B6-D3B5-0269-2F15B5B520BB}"/>
              </a:ext>
            </a:extLst>
          </p:cNvPr>
          <p:cNvGrpSpPr/>
          <p:nvPr/>
        </p:nvGrpSpPr>
        <p:grpSpPr>
          <a:xfrm>
            <a:off x="6745253" y="2476498"/>
            <a:ext cx="2659024" cy="1256534"/>
            <a:chOff x="6694525" y="2476498"/>
            <a:chExt cx="2659024" cy="1256534"/>
          </a:xfrm>
        </p:grpSpPr>
        <p:grpSp>
          <p:nvGrpSpPr>
            <p:cNvPr id="113" name="グループ化 112">
              <a:extLst>
                <a:ext uri="{FF2B5EF4-FFF2-40B4-BE49-F238E27FC236}">
                  <a16:creationId xmlns:a16="http://schemas.microsoft.com/office/drawing/2014/main" id="{D84636A0-57EB-99D2-C216-FBE41E897144}"/>
                </a:ext>
              </a:extLst>
            </p:cNvPr>
            <p:cNvGrpSpPr/>
            <p:nvPr/>
          </p:nvGrpSpPr>
          <p:grpSpPr>
            <a:xfrm>
              <a:off x="6694525" y="2476498"/>
              <a:ext cx="2261149" cy="856424"/>
              <a:chOff x="2433950" y="2428873"/>
              <a:chExt cx="2261149" cy="856424"/>
            </a:xfrm>
          </p:grpSpPr>
          <p:sp>
            <p:nvSpPr>
              <p:cNvPr id="117" name="正方形/長方形 116">
                <a:extLst>
                  <a:ext uri="{FF2B5EF4-FFF2-40B4-BE49-F238E27FC236}">
                    <a16:creationId xmlns:a16="http://schemas.microsoft.com/office/drawing/2014/main" id="{D09CF088-1B90-0B60-3D5A-C04EEC2B51BD}"/>
                  </a:ext>
                </a:extLst>
              </p:cNvPr>
              <p:cNvSpPr/>
              <p:nvPr/>
            </p:nvSpPr>
            <p:spPr>
              <a:xfrm>
                <a:off x="2433950" y="2857500"/>
                <a:ext cx="992150" cy="427797"/>
              </a:xfrm>
              <a:prstGeom prst="rect">
                <a:avLst/>
              </a:prstGeom>
              <a:solidFill>
                <a:srgbClr val="FFC000">
                  <a:alpha val="15000"/>
                </a:srgbClr>
              </a:solid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再生配当</a:t>
                </a:r>
                <a:endParaRPr kumimoji="1" lang="en-US" altLang="ja-JP" sz="1000" b="1" dirty="0">
                  <a:solidFill>
                    <a:schemeClr val="tx1"/>
                  </a:solidFill>
                  <a:latin typeface="+mn-ea"/>
                </a:endParaRPr>
              </a:p>
              <a:p>
                <a:pPr algn="ctr"/>
                <a:r>
                  <a:rPr kumimoji="1" lang="en-US" altLang="ja-JP" sz="1000" b="1" dirty="0">
                    <a:solidFill>
                      <a:schemeClr val="tx1"/>
                    </a:solidFill>
                    <a:latin typeface="+mn-ea"/>
                  </a:rPr>
                  <a:t>2</a:t>
                </a:r>
                <a:r>
                  <a:rPr kumimoji="1" lang="ja-JP" altLang="en-US" sz="1000" b="1" dirty="0">
                    <a:solidFill>
                      <a:schemeClr val="tx1"/>
                    </a:solidFill>
                    <a:latin typeface="+mn-ea"/>
                  </a:rPr>
                  <a:t>億円</a:t>
                </a:r>
              </a:p>
            </p:txBody>
          </p:sp>
          <p:sp>
            <p:nvSpPr>
              <p:cNvPr id="118" name="正方形/長方形 117">
                <a:extLst>
                  <a:ext uri="{FF2B5EF4-FFF2-40B4-BE49-F238E27FC236}">
                    <a16:creationId xmlns:a16="http://schemas.microsoft.com/office/drawing/2014/main" id="{CBF7E723-2031-12BB-1FAD-AD9CA32474E4}"/>
                  </a:ext>
                </a:extLst>
              </p:cNvPr>
              <p:cNvSpPr/>
              <p:nvPr/>
            </p:nvSpPr>
            <p:spPr>
              <a:xfrm>
                <a:off x="2433950" y="2428873"/>
                <a:ext cx="2261149" cy="427798"/>
              </a:xfrm>
              <a:prstGeom prst="rect">
                <a:avLst/>
              </a:prstGeom>
              <a:noFill/>
              <a:ln w="317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金融借入５億円</a:t>
                </a:r>
              </a:p>
            </p:txBody>
          </p:sp>
        </p:grpSp>
        <p:sp>
          <p:nvSpPr>
            <p:cNvPr id="114" name="テキスト ボックス 113">
              <a:extLst>
                <a:ext uri="{FF2B5EF4-FFF2-40B4-BE49-F238E27FC236}">
                  <a16:creationId xmlns:a16="http://schemas.microsoft.com/office/drawing/2014/main" id="{2FAA201F-0A6E-6463-EDFE-640AC6D62CE4}"/>
                </a:ext>
              </a:extLst>
            </p:cNvPr>
            <p:cNvSpPr txBox="1"/>
            <p:nvPr/>
          </p:nvSpPr>
          <p:spPr>
            <a:xfrm>
              <a:off x="7452078" y="2904296"/>
              <a:ext cx="1776098" cy="400110"/>
            </a:xfrm>
            <a:prstGeom prst="rect">
              <a:avLst/>
            </a:prstGeom>
            <a:noFill/>
          </p:spPr>
          <p:txBody>
            <a:bodyPr wrap="square" rtlCol="0">
              <a:spAutoFit/>
            </a:bodyPr>
            <a:lstStyle/>
            <a:p>
              <a:pPr algn="ctr"/>
              <a:r>
                <a:rPr kumimoji="1" lang="ja-JP" altLang="en-US" sz="1000" dirty="0">
                  <a:latin typeface="+mn-ea"/>
                </a:rPr>
                <a:t>金融機関の</a:t>
              </a:r>
              <a:endParaRPr kumimoji="1" lang="en-US" altLang="ja-JP" sz="1000" dirty="0">
                <a:latin typeface="+mn-ea"/>
              </a:endParaRPr>
            </a:p>
            <a:p>
              <a:pPr algn="ctr"/>
              <a:r>
                <a:rPr kumimoji="1" lang="ja-JP" altLang="en-US" sz="1000" dirty="0">
                  <a:latin typeface="+mn-ea"/>
                </a:rPr>
                <a:t>債権放棄額３億円</a:t>
              </a:r>
            </a:p>
          </p:txBody>
        </p:sp>
        <p:cxnSp>
          <p:nvCxnSpPr>
            <p:cNvPr id="115" name="直線矢印コネクタ 114">
              <a:extLst>
                <a:ext uri="{FF2B5EF4-FFF2-40B4-BE49-F238E27FC236}">
                  <a16:creationId xmlns:a16="http://schemas.microsoft.com/office/drawing/2014/main" id="{00710A52-BB72-1E36-10C7-7A2B186B4728}"/>
                </a:ext>
              </a:extLst>
            </p:cNvPr>
            <p:cNvCxnSpPr>
              <a:cxnSpLocks/>
            </p:cNvCxnSpPr>
            <p:nvPr/>
          </p:nvCxnSpPr>
          <p:spPr>
            <a:xfrm>
              <a:off x="7673474" y="3259734"/>
              <a:ext cx="1282200" cy="5617"/>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16" name="テキスト ボックス 115">
              <a:extLst>
                <a:ext uri="{FF2B5EF4-FFF2-40B4-BE49-F238E27FC236}">
                  <a16:creationId xmlns:a16="http://schemas.microsoft.com/office/drawing/2014/main" id="{CDF013E9-4983-36C7-C7D7-600BAF1E92F7}"/>
                </a:ext>
              </a:extLst>
            </p:cNvPr>
            <p:cNvSpPr txBox="1"/>
            <p:nvPr/>
          </p:nvSpPr>
          <p:spPr>
            <a:xfrm>
              <a:off x="6752694" y="3332922"/>
              <a:ext cx="2600855" cy="400110"/>
            </a:xfrm>
            <a:prstGeom prst="rect">
              <a:avLst/>
            </a:prstGeom>
            <a:noFill/>
          </p:spPr>
          <p:txBody>
            <a:bodyPr wrap="square" rtlCol="0">
              <a:spAutoFit/>
            </a:bodyPr>
            <a:lstStyle/>
            <a:p>
              <a:r>
                <a:rPr kumimoji="1" lang="ja-JP" altLang="en-US" sz="1000" dirty="0">
                  <a:latin typeface="+mn-ea"/>
                </a:rPr>
                <a:t>再生配当＝企業が再生され金融機関に</a:t>
              </a:r>
              <a:endParaRPr kumimoji="1" lang="en-US" altLang="ja-JP" sz="1000" dirty="0">
                <a:latin typeface="+mn-ea"/>
              </a:endParaRPr>
            </a:p>
            <a:p>
              <a:r>
                <a:rPr kumimoji="1" lang="ja-JP" altLang="en-US" sz="1000" dirty="0">
                  <a:latin typeface="+mn-ea"/>
                </a:rPr>
                <a:t>　　　　　返済される金額</a:t>
              </a:r>
              <a:endParaRPr kumimoji="1" lang="en-US" altLang="ja-JP" sz="1000" dirty="0">
                <a:latin typeface="+mn-ea"/>
              </a:endParaRPr>
            </a:p>
          </p:txBody>
        </p:sp>
      </p:grpSp>
      <p:sp>
        <p:nvSpPr>
          <p:cNvPr id="119" name="テキスト ボックス 118">
            <a:extLst>
              <a:ext uri="{FF2B5EF4-FFF2-40B4-BE49-F238E27FC236}">
                <a16:creationId xmlns:a16="http://schemas.microsoft.com/office/drawing/2014/main" id="{08FA4E62-4054-7610-42A0-CE2ED5A13E4A}"/>
              </a:ext>
            </a:extLst>
          </p:cNvPr>
          <p:cNvSpPr txBox="1"/>
          <p:nvPr/>
        </p:nvSpPr>
        <p:spPr>
          <a:xfrm>
            <a:off x="2483340" y="2261979"/>
            <a:ext cx="2261149" cy="253916"/>
          </a:xfrm>
          <a:prstGeom prst="rect">
            <a:avLst/>
          </a:prstGeom>
          <a:noFill/>
        </p:spPr>
        <p:txBody>
          <a:bodyPr wrap="square" rtlCol="0">
            <a:spAutoFit/>
          </a:bodyPr>
          <a:lstStyle/>
          <a:p>
            <a:pPr algn="ctr"/>
            <a:r>
              <a:rPr kumimoji="1" lang="ja-JP" altLang="en-US" sz="1050" b="1" dirty="0">
                <a:latin typeface="+mn-ea"/>
              </a:rPr>
              <a:t>清算配当（回収）率のイメージ</a:t>
            </a:r>
          </a:p>
        </p:txBody>
      </p:sp>
      <p:sp>
        <p:nvSpPr>
          <p:cNvPr id="120" name="テキスト ボックス 119">
            <a:extLst>
              <a:ext uri="{FF2B5EF4-FFF2-40B4-BE49-F238E27FC236}">
                <a16:creationId xmlns:a16="http://schemas.microsoft.com/office/drawing/2014/main" id="{09711638-7BA4-8CE5-5C81-C1DA997983F5}"/>
              </a:ext>
            </a:extLst>
          </p:cNvPr>
          <p:cNvSpPr txBox="1"/>
          <p:nvPr/>
        </p:nvSpPr>
        <p:spPr>
          <a:xfrm>
            <a:off x="6718759" y="2271446"/>
            <a:ext cx="2361668" cy="253916"/>
          </a:xfrm>
          <a:prstGeom prst="rect">
            <a:avLst/>
          </a:prstGeom>
          <a:noFill/>
        </p:spPr>
        <p:txBody>
          <a:bodyPr wrap="square" rtlCol="0">
            <a:spAutoFit/>
          </a:bodyPr>
          <a:lstStyle/>
          <a:p>
            <a:pPr algn="ctr"/>
            <a:r>
              <a:rPr kumimoji="1" lang="ja-JP" altLang="en-US" sz="1050" b="1" dirty="0">
                <a:latin typeface="+mn-ea"/>
              </a:rPr>
              <a:t>再生配当（回収）率のイメージ</a:t>
            </a:r>
          </a:p>
        </p:txBody>
      </p:sp>
      <p:sp>
        <p:nvSpPr>
          <p:cNvPr id="121" name="テキスト ボックス 120">
            <a:extLst>
              <a:ext uri="{FF2B5EF4-FFF2-40B4-BE49-F238E27FC236}">
                <a16:creationId xmlns:a16="http://schemas.microsoft.com/office/drawing/2014/main" id="{E850BFE0-1CB2-B60A-66D4-5C6DFAF90263}"/>
              </a:ext>
            </a:extLst>
          </p:cNvPr>
          <p:cNvSpPr txBox="1"/>
          <p:nvPr/>
        </p:nvSpPr>
        <p:spPr>
          <a:xfrm>
            <a:off x="5278448" y="2310838"/>
            <a:ext cx="992150" cy="1323439"/>
          </a:xfrm>
          <a:prstGeom prst="rect">
            <a:avLst/>
          </a:prstGeom>
          <a:noFill/>
        </p:spPr>
        <p:txBody>
          <a:bodyPr wrap="square" rtlCol="0">
            <a:spAutoFit/>
          </a:bodyPr>
          <a:lstStyle/>
          <a:p>
            <a:r>
              <a:rPr kumimoji="1" lang="en-US" altLang="ja-JP" sz="8000" b="1" dirty="0">
                <a:latin typeface="+mn-ea"/>
              </a:rPr>
              <a:t>&lt;</a:t>
            </a:r>
            <a:endParaRPr kumimoji="1" lang="ja-JP" altLang="en-US" sz="8000" b="1" dirty="0">
              <a:latin typeface="+mn-ea"/>
            </a:endParaRPr>
          </a:p>
        </p:txBody>
      </p:sp>
      <p:sp>
        <p:nvSpPr>
          <p:cNvPr id="122" name="テキスト ボックス 121">
            <a:extLst>
              <a:ext uri="{FF2B5EF4-FFF2-40B4-BE49-F238E27FC236}">
                <a16:creationId xmlns:a16="http://schemas.microsoft.com/office/drawing/2014/main" id="{5AE2B700-A0AD-84E7-20D8-16C569A15C07}"/>
              </a:ext>
            </a:extLst>
          </p:cNvPr>
          <p:cNvSpPr txBox="1"/>
          <p:nvPr/>
        </p:nvSpPr>
        <p:spPr>
          <a:xfrm>
            <a:off x="246948" y="3716629"/>
            <a:ext cx="9157330" cy="707886"/>
          </a:xfrm>
          <a:prstGeom prst="rect">
            <a:avLst/>
          </a:prstGeom>
          <a:noFill/>
        </p:spPr>
        <p:txBody>
          <a:bodyPr wrap="square" rtlCol="0">
            <a:spAutoFit/>
          </a:bodyPr>
          <a:lstStyle/>
          <a:p>
            <a:r>
              <a:rPr kumimoji="1" lang="ja-JP" altLang="en-US" sz="1000" dirty="0">
                <a:latin typeface="+mn-ea"/>
              </a:rPr>
              <a:t>　</a:t>
            </a:r>
            <a:r>
              <a:rPr kumimoji="1" lang="ja-JP" altLang="en-US" sz="1000" spc="-30" dirty="0">
                <a:latin typeface="+mn-ea"/>
              </a:rPr>
              <a:t>上図を１行取引と仮定すると理解が進むと思います。</a:t>
            </a:r>
            <a:r>
              <a:rPr kumimoji="1" lang="ja-JP" altLang="en-US" sz="1000" spc="-40" dirty="0">
                <a:latin typeface="+mn-ea"/>
              </a:rPr>
              <a:t>破綻した時には会社にある残余財産をお金に換えて債権者に配当をしていきます。</a:t>
            </a:r>
            <a:r>
              <a:rPr kumimoji="1" lang="ja-JP" altLang="en-US" sz="1000" spc="-30" dirty="0">
                <a:latin typeface="+mn-ea"/>
              </a:rPr>
              <a:t>その時の損失（４億円）</a:t>
            </a:r>
            <a:r>
              <a:rPr kumimoji="1" lang="ja-JP" altLang="en-US" sz="1000" dirty="0">
                <a:latin typeface="+mn-ea"/>
              </a:rPr>
              <a:t>よりも、再建され一定期間内に２億円返済される可能性が高い場合があるとします。しかしながら、このまま放置しておくと破綻してしまうという場合は、</a:t>
            </a:r>
            <a:r>
              <a:rPr kumimoji="1" lang="ja-JP" altLang="en-US" sz="1000" spc="-20" dirty="0">
                <a:latin typeface="+mn-ea"/>
              </a:rPr>
              <a:t>経済合理性の原則をクリアすると推計できます。逆に、例えば、雇用の保全や強みがある会社であることを理由に清算配当（回収）率を下回る例えば</a:t>
            </a:r>
            <a:r>
              <a:rPr kumimoji="1" lang="en-US" altLang="ja-JP" sz="1000" spc="-20" dirty="0">
                <a:latin typeface="+mn-ea"/>
              </a:rPr>
              <a:t>4.5</a:t>
            </a:r>
            <a:r>
              <a:rPr kumimoji="1" lang="ja-JP" altLang="en-US" sz="1000" spc="-20" dirty="0">
                <a:latin typeface="+mn-ea"/>
              </a:rPr>
              <a:t>億円の</a:t>
            </a:r>
            <a:r>
              <a:rPr kumimoji="1" lang="ja-JP" altLang="en-US" sz="1000" spc="-40" dirty="0">
                <a:latin typeface="+mn-ea"/>
              </a:rPr>
              <a:t>債権放棄の依頼応諾は困難になります。但し経済合理性は清算価値の他に、民事再生手続き等との合理性比較にも留意が及ぶ点への理解も必要です。</a:t>
            </a:r>
          </a:p>
        </p:txBody>
      </p:sp>
      <p:cxnSp>
        <p:nvCxnSpPr>
          <p:cNvPr id="124" name="直線矢印コネクタ 123">
            <a:extLst>
              <a:ext uri="{FF2B5EF4-FFF2-40B4-BE49-F238E27FC236}">
                <a16:creationId xmlns:a16="http://schemas.microsoft.com/office/drawing/2014/main" id="{03B22DEA-153B-BF0B-D618-9CE9398AE18A}"/>
              </a:ext>
            </a:extLst>
          </p:cNvPr>
          <p:cNvCxnSpPr>
            <a:stCxn id="127" idx="3"/>
            <a:endCxn id="130" idx="1"/>
          </p:cNvCxnSpPr>
          <p:nvPr/>
        </p:nvCxnSpPr>
        <p:spPr>
          <a:xfrm>
            <a:off x="3337059" y="5114987"/>
            <a:ext cx="543771"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5" name="コネクタ: カギ線 50">
            <a:extLst>
              <a:ext uri="{FF2B5EF4-FFF2-40B4-BE49-F238E27FC236}">
                <a16:creationId xmlns:a16="http://schemas.microsoft.com/office/drawing/2014/main" id="{988CF724-F1B3-A297-2CCA-6267D2406421}"/>
              </a:ext>
            </a:extLst>
          </p:cNvPr>
          <p:cNvCxnSpPr>
            <a:stCxn id="127" idx="3"/>
            <a:endCxn id="133" idx="1"/>
          </p:cNvCxnSpPr>
          <p:nvPr/>
        </p:nvCxnSpPr>
        <p:spPr>
          <a:xfrm>
            <a:off x="3337059" y="5114987"/>
            <a:ext cx="543771" cy="1141601"/>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26" name="グループ化 125">
            <a:extLst>
              <a:ext uri="{FF2B5EF4-FFF2-40B4-BE49-F238E27FC236}">
                <a16:creationId xmlns:a16="http://schemas.microsoft.com/office/drawing/2014/main" id="{07F03E4E-1937-0533-28CA-8B7AC05BAB80}"/>
              </a:ext>
            </a:extLst>
          </p:cNvPr>
          <p:cNvGrpSpPr/>
          <p:nvPr/>
        </p:nvGrpSpPr>
        <p:grpSpPr>
          <a:xfrm>
            <a:off x="2491099" y="4592416"/>
            <a:ext cx="845960" cy="1033119"/>
            <a:chOff x="2491099" y="4592417"/>
            <a:chExt cx="845960" cy="899894"/>
          </a:xfrm>
        </p:grpSpPr>
        <p:sp>
          <p:nvSpPr>
            <p:cNvPr id="127" name="正方形/長方形 126">
              <a:extLst>
                <a:ext uri="{FF2B5EF4-FFF2-40B4-BE49-F238E27FC236}">
                  <a16:creationId xmlns:a16="http://schemas.microsoft.com/office/drawing/2014/main" id="{0F9D36C1-D5C2-67D3-2015-CE901638CCF9}"/>
                </a:ext>
              </a:extLst>
            </p:cNvPr>
            <p:cNvSpPr/>
            <p:nvPr/>
          </p:nvSpPr>
          <p:spPr>
            <a:xfrm>
              <a:off x="2491099" y="4602889"/>
              <a:ext cx="845960" cy="889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128" name="テキスト ボックス 127">
              <a:extLst>
                <a:ext uri="{FF2B5EF4-FFF2-40B4-BE49-F238E27FC236}">
                  <a16:creationId xmlns:a16="http://schemas.microsoft.com/office/drawing/2014/main" id="{E8659A3B-A0C1-0A6E-AD92-8DE72D9AACDD}"/>
                </a:ext>
              </a:extLst>
            </p:cNvPr>
            <p:cNvSpPr txBox="1"/>
            <p:nvPr/>
          </p:nvSpPr>
          <p:spPr>
            <a:xfrm>
              <a:off x="2563991" y="4592417"/>
              <a:ext cx="727209" cy="214470"/>
            </a:xfrm>
            <a:prstGeom prst="rect">
              <a:avLst/>
            </a:prstGeom>
            <a:noFill/>
          </p:spPr>
          <p:txBody>
            <a:bodyPr wrap="square" rtlCol="0">
              <a:spAutoFit/>
            </a:bodyPr>
            <a:lstStyle/>
            <a:p>
              <a:r>
                <a:rPr kumimoji="1" lang="ja-JP" altLang="en-US" sz="1000" b="1" dirty="0"/>
                <a:t>元の会社</a:t>
              </a:r>
            </a:p>
          </p:txBody>
        </p:sp>
      </p:grpSp>
      <p:grpSp>
        <p:nvGrpSpPr>
          <p:cNvPr id="129" name="グループ化 128">
            <a:extLst>
              <a:ext uri="{FF2B5EF4-FFF2-40B4-BE49-F238E27FC236}">
                <a16:creationId xmlns:a16="http://schemas.microsoft.com/office/drawing/2014/main" id="{3FA92C8E-D166-F1F2-700F-7A6143C7C603}"/>
              </a:ext>
            </a:extLst>
          </p:cNvPr>
          <p:cNvGrpSpPr/>
          <p:nvPr/>
        </p:nvGrpSpPr>
        <p:grpSpPr>
          <a:xfrm>
            <a:off x="3880830" y="4592416"/>
            <a:ext cx="845960" cy="1033119"/>
            <a:chOff x="3880830" y="4592417"/>
            <a:chExt cx="845960" cy="899894"/>
          </a:xfrm>
        </p:grpSpPr>
        <p:sp>
          <p:nvSpPr>
            <p:cNvPr id="130" name="正方形/長方形 129">
              <a:extLst>
                <a:ext uri="{FF2B5EF4-FFF2-40B4-BE49-F238E27FC236}">
                  <a16:creationId xmlns:a16="http://schemas.microsoft.com/office/drawing/2014/main" id="{AFD976C8-49A9-A34A-2EFC-6D7FE9388279}"/>
                </a:ext>
              </a:extLst>
            </p:cNvPr>
            <p:cNvSpPr/>
            <p:nvPr/>
          </p:nvSpPr>
          <p:spPr>
            <a:xfrm>
              <a:off x="3880830" y="4602889"/>
              <a:ext cx="845960" cy="889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131" name="テキスト ボックス 130">
              <a:extLst>
                <a:ext uri="{FF2B5EF4-FFF2-40B4-BE49-F238E27FC236}">
                  <a16:creationId xmlns:a16="http://schemas.microsoft.com/office/drawing/2014/main" id="{253F8FBA-494B-A86A-B6E0-2A657452C3DF}"/>
                </a:ext>
              </a:extLst>
            </p:cNvPr>
            <p:cNvSpPr txBox="1"/>
            <p:nvPr/>
          </p:nvSpPr>
          <p:spPr>
            <a:xfrm>
              <a:off x="3940205" y="4592417"/>
              <a:ext cx="727209" cy="214470"/>
            </a:xfrm>
            <a:prstGeom prst="rect">
              <a:avLst/>
            </a:prstGeom>
            <a:noFill/>
          </p:spPr>
          <p:txBody>
            <a:bodyPr wrap="square" rtlCol="0">
              <a:spAutoFit/>
            </a:bodyPr>
            <a:lstStyle/>
            <a:p>
              <a:r>
                <a:rPr kumimoji="1" lang="ja-JP" altLang="en-US" sz="1000" b="1" dirty="0"/>
                <a:t>清算会社</a:t>
              </a:r>
            </a:p>
          </p:txBody>
        </p:sp>
      </p:grpSp>
      <p:grpSp>
        <p:nvGrpSpPr>
          <p:cNvPr id="132" name="グループ化 131">
            <a:extLst>
              <a:ext uri="{FF2B5EF4-FFF2-40B4-BE49-F238E27FC236}">
                <a16:creationId xmlns:a16="http://schemas.microsoft.com/office/drawing/2014/main" id="{83F32185-9EFF-0BB8-65B2-AFA05C69DE3F}"/>
              </a:ext>
            </a:extLst>
          </p:cNvPr>
          <p:cNvGrpSpPr/>
          <p:nvPr/>
        </p:nvGrpSpPr>
        <p:grpSpPr>
          <a:xfrm>
            <a:off x="3880830" y="5726932"/>
            <a:ext cx="845960" cy="1040204"/>
            <a:chOff x="3880830" y="5726932"/>
            <a:chExt cx="845960" cy="906065"/>
          </a:xfrm>
        </p:grpSpPr>
        <p:sp>
          <p:nvSpPr>
            <p:cNvPr id="133" name="正方形/長方形 132">
              <a:extLst>
                <a:ext uri="{FF2B5EF4-FFF2-40B4-BE49-F238E27FC236}">
                  <a16:creationId xmlns:a16="http://schemas.microsoft.com/office/drawing/2014/main" id="{841889EA-BAE8-7BA2-35A7-C8E5DF87BC07}"/>
                </a:ext>
              </a:extLst>
            </p:cNvPr>
            <p:cNvSpPr/>
            <p:nvPr/>
          </p:nvSpPr>
          <p:spPr>
            <a:xfrm>
              <a:off x="3880830" y="5743575"/>
              <a:ext cx="845960" cy="889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134" name="テキスト ボックス 133">
              <a:extLst>
                <a:ext uri="{FF2B5EF4-FFF2-40B4-BE49-F238E27FC236}">
                  <a16:creationId xmlns:a16="http://schemas.microsoft.com/office/drawing/2014/main" id="{B9F0E59F-D889-0914-D1B8-57D4EADF5DCE}"/>
                </a:ext>
              </a:extLst>
            </p:cNvPr>
            <p:cNvSpPr txBox="1"/>
            <p:nvPr/>
          </p:nvSpPr>
          <p:spPr>
            <a:xfrm>
              <a:off x="3947669" y="5726932"/>
              <a:ext cx="727209" cy="214470"/>
            </a:xfrm>
            <a:prstGeom prst="rect">
              <a:avLst/>
            </a:prstGeom>
            <a:noFill/>
          </p:spPr>
          <p:txBody>
            <a:bodyPr wrap="square" rtlCol="0">
              <a:spAutoFit/>
            </a:bodyPr>
            <a:lstStyle/>
            <a:p>
              <a:r>
                <a:rPr kumimoji="1" lang="ja-JP" altLang="en-US" sz="1000" b="1" dirty="0"/>
                <a:t>第二会社</a:t>
              </a:r>
            </a:p>
          </p:txBody>
        </p:sp>
      </p:grpSp>
      <p:grpSp>
        <p:nvGrpSpPr>
          <p:cNvPr id="135" name="グループ化 134">
            <a:extLst>
              <a:ext uri="{FF2B5EF4-FFF2-40B4-BE49-F238E27FC236}">
                <a16:creationId xmlns:a16="http://schemas.microsoft.com/office/drawing/2014/main" id="{EDE1DF14-AC37-66F2-9C2A-C6DAB96D9D2F}"/>
              </a:ext>
            </a:extLst>
          </p:cNvPr>
          <p:cNvGrpSpPr/>
          <p:nvPr/>
        </p:nvGrpSpPr>
        <p:grpSpPr>
          <a:xfrm>
            <a:off x="2179311" y="4797336"/>
            <a:ext cx="1473839" cy="364302"/>
            <a:chOff x="5924550" y="4943475"/>
            <a:chExt cx="1676400" cy="430887"/>
          </a:xfrm>
        </p:grpSpPr>
        <p:sp>
          <p:nvSpPr>
            <p:cNvPr id="136" name="テキスト ボックス 135">
              <a:extLst>
                <a:ext uri="{FF2B5EF4-FFF2-40B4-BE49-F238E27FC236}">
                  <a16:creationId xmlns:a16="http://schemas.microsoft.com/office/drawing/2014/main" id="{6A8BC0A5-B2C4-8370-C9CA-BB8CF16B9BE8}"/>
                </a:ext>
              </a:extLst>
            </p:cNvPr>
            <p:cNvSpPr txBox="1"/>
            <p:nvPr/>
          </p:nvSpPr>
          <p:spPr>
            <a:xfrm>
              <a:off x="5924550" y="4943475"/>
              <a:ext cx="1676400" cy="400433"/>
            </a:xfrm>
            <a:prstGeom prst="rect">
              <a:avLst/>
            </a:prstGeom>
            <a:noFill/>
          </p:spPr>
          <p:txBody>
            <a:bodyPr wrap="square" rtlCol="0">
              <a:spAutoFit/>
            </a:bodyPr>
            <a:lstStyle/>
            <a:p>
              <a:pPr algn="ctr"/>
              <a:r>
                <a:rPr kumimoji="1" lang="ja-JP" altLang="en-US" sz="800" dirty="0"/>
                <a:t>全ての</a:t>
              </a:r>
              <a:endParaRPr kumimoji="1" lang="en-US" altLang="ja-JP" sz="800" dirty="0"/>
            </a:p>
            <a:p>
              <a:pPr algn="ctr"/>
              <a:r>
                <a:rPr kumimoji="1" lang="ja-JP" altLang="en-US" sz="800" dirty="0"/>
                <a:t>事業資産</a:t>
              </a:r>
            </a:p>
          </p:txBody>
        </p:sp>
        <p:sp>
          <p:nvSpPr>
            <p:cNvPr id="137" name="正方形/長方形 136">
              <a:extLst>
                <a:ext uri="{FF2B5EF4-FFF2-40B4-BE49-F238E27FC236}">
                  <a16:creationId xmlns:a16="http://schemas.microsoft.com/office/drawing/2014/main" id="{6200591B-CBA0-D560-8EE6-0D36F7C476AD}"/>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8" name="グループ化 137">
            <a:extLst>
              <a:ext uri="{FF2B5EF4-FFF2-40B4-BE49-F238E27FC236}">
                <a16:creationId xmlns:a16="http://schemas.microsoft.com/office/drawing/2014/main" id="{2FF4D89B-DE02-7B63-D063-9C845705E6F8}"/>
              </a:ext>
            </a:extLst>
          </p:cNvPr>
          <p:cNvGrpSpPr/>
          <p:nvPr/>
        </p:nvGrpSpPr>
        <p:grpSpPr>
          <a:xfrm>
            <a:off x="2177160" y="5216439"/>
            <a:ext cx="1473839" cy="369332"/>
            <a:chOff x="5924550" y="4943475"/>
            <a:chExt cx="1676400" cy="436836"/>
          </a:xfrm>
        </p:grpSpPr>
        <p:sp>
          <p:nvSpPr>
            <p:cNvPr id="139" name="テキスト ボックス 138">
              <a:extLst>
                <a:ext uri="{FF2B5EF4-FFF2-40B4-BE49-F238E27FC236}">
                  <a16:creationId xmlns:a16="http://schemas.microsoft.com/office/drawing/2014/main" id="{7273BB22-F55E-B4D6-DA3C-A2D2CCB67B9A}"/>
                </a:ext>
              </a:extLst>
            </p:cNvPr>
            <p:cNvSpPr txBox="1"/>
            <p:nvPr/>
          </p:nvSpPr>
          <p:spPr>
            <a:xfrm>
              <a:off x="5924550" y="4943475"/>
              <a:ext cx="1676400" cy="436836"/>
            </a:xfrm>
            <a:prstGeom prst="rect">
              <a:avLst/>
            </a:prstGeom>
            <a:noFill/>
          </p:spPr>
          <p:txBody>
            <a:bodyPr wrap="square" rtlCol="0">
              <a:spAutoFit/>
            </a:bodyPr>
            <a:lstStyle/>
            <a:p>
              <a:pPr algn="ctr"/>
              <a:r>
                <a:rPr kumimoji="1" lang="ja-JP" altLang="en-US" sz="900" dirty="0"/>
                <a:t>全ての</a:t>
              </a:r>
              <a:endParaRPr kumimoji="1" lang="en-US" altLang="ja-JP" sz="900" dirty="0"/>
            </a:p>
            <a:p>
              <a:pPr algn="ctr"/>
              <a:r>
                <a:rPr kumimoji="1" lang="ja-JP" altLang="en-US" sz="900" dirty="0"/>
                <a:t>金融借入</a:t>
              </a:r>
            </a:p>
          </p:txBody>
        </p:sp>
        <p:sp>
          <p:nvSpPr>
            <p:cNvPr id="140" name="正方形/長方形 139">
              <a:extLst>
                <a:ext uri="{FF2B5EF4-FFF2-40B4-BE49-F238E27FC236}">
                  <a16:creationId xmlns:a16="http://schemas.microsoft.com/office/drawing/2014/main" id="{3BFCBDBF-88D6-58B5-75C1-C147D330372E}"/>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1" name="グループ化 140">
            <a:extLst>
              <a:ext uri="{FF2B5EF4-FFF2-40B4-BE49-F238E27FC236}">
                <a16:creationId xmlns:a16="http://schemas.microsoft.com/office/drawing/2014/main" id="{E54E8D1D-D35A-9D31-A7CE-ED325745FBD8}"/>
              </a:ext>
            </a:extLst>
          </p:cNvPr>
          <p:cNvGrpSpPr/>
          <p:nvPr/>
        </p:nvGrpSpPr>
        <p:grpSpPr>
          <a:xfrm>
            <a:off x="3565815" y="5225963"/>
            <a:ext cx="1473839" cy="369332"/>
            <a:chOff x="5924550" y="4943475"/>
            <a:chExt cx="1676400" cy="436836"/>
          </a:xfrm>
        </p:grpSpPr>
        <p:sp>
          <p:nvSpPr>
            <p:cNvPr id="142" name="テキスト ボックス 141">
              <a:extLst>
                <a:ext uri="{FF2B5EF4-FFF2-40B4-BE49-F238E27FC236}">
                  <a16:creationId xmlns:a16="http://schemas.microsoft.com/office/drawing/2014/main" id="{049844DE-CA40-E89B-7BC1-6E00C1210F77}"/>
                </a:ext>
              </a:extLst>
            </p:cNvPr>
            <p:cNvSpPr txBox="1"/>
            <p:nvPr/>
          </p:nvSpPr>
          <p:spPr>
            <a:xfrm>
              <a:off x="5924550" y="4943475"/>
              <a:ext cx="1676400" cy="436836"/>
            </a:xfrm>
            <a:prstGeom prst="rect">
              <a:avLst/>
            </a:prstGeom>
            <a:noFill/>
          </p:spPr>
          <p:txBody>
            <a:bodyPr wrap="square" rtlCol="0">
              <a:spAutoFit/>
            </a:bodyPr>
            <a:lstStyle/>
            <a:p>
              <a:pPr algn="ctr"/>
              <a:r>
                <a:rPr kumimoji="1" lang="ja-JP" altLang="en-US" sz="900" dirty="0"/>
                <a:t>債権放棄対象</a:t>
              </a:r>
              <a:endParaRPr kumimoji="1" lang="en-US" altLang="ja-JP" sz="900" dirty="0"/>
            </a:p>
            <a:p>
              <a:pPr algn="ctr"/>
              <a:r>
                <a:rPr kumimoji="1" lang="ja-JP" altLang="en-US" sz="900" dirty="0"/>
                <a:t>金融借入</a:t>
              </a:r>
            </a:p>
          </p:txBody>
        </p:sp>
        <p:sp>
          <p:nvSpPr>
            <p:cNvPr id="143" name="正方形/長方形 142">
              <a:extLst>
                <a:ext uri="{FF2B5EF4-FFF2-40B4-BE49-F238E27FC236}">
                  <a16:creationId xmlns:a16="http://schemas.microsoft.com/office/drawing/2014/main" id="{8EC238B5-88EB-A310-CCDA-7A854924C0D8}"/>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4" name="グループ化 143">
            <a:extLst>
              <a:ext uri="{FF2B5EF4-FFF2-40B4-BE49-F238E27FC236}">
                <a16:creationId xmlns:a16="http://schemas.microsoft.com/office/drawing/2014/main" id="{C69B6595-C742-C4A2-1F67-1ED9EBB3CE70}"/>
              </a:ext>
            </a:extLst>
          </p:cNvPr>
          <p:cNvGrpSpPr/>
          <p:nvPr/>
        </p:nvGrpSpPr>
        <p:grpSpPr>
          <a:xfrm>
            <a:off x="3567966" y="5925432"/>
            <a:ext cx="1473839" cy="369332"/>
            <a:chOff x="5924550" y="4943475"/>
            <a:chExt cx="1676400" cy="436836"/>
          </a:xfrm>
        </p:grpSpPr>
        <p:sp>
          <p:nvSpPr>
            <p:cNvPr id="145" name="テキスト ボックス 144">
              <a:extLst>
                <a:ext uri="{FF2B5EF4-FFF2-40B4-BE49-F238E27FC236}">
                  <a16:creationId xmlns:a16="http://schemas.microsoft.com/office/drawing/2014/main" id="{898BF111-52A4-0B83-947F-5B02117F5C52}"/>
                </a:ext>
              </a:extLst>
            </p:cNvPr>
            <p:cNvSpPr txBox="1"/>
            <p:nvPr/>
          </p:nvSpPr>
          <p:spPr>
            <a:xfrm>
              <a:off x="5924550" y="4943475"/>
              <a:ext cx="1676400" cy="436836"/>
            </a:xfrm>
            <a:prstGeom prst="rect">
              <a:avLst/>
            </a:prstGeom>
            <a:noFill/>
          </p:spPr>
          <p:txBody>
            <a:bodyPr wrap="square" rtlCol="0">
              <a:spAutoFit/>
            </a:bodyPr>
            <a:lstStyle/>
            <a:p>
              <a:pPr algn="ctr"/>
              <a:r>
                <a:rPr kumimoji="1" lang="ja-JP" altLang="en-US" sz="900" dirty="0"/>
                <a:t>引継ぎ</a:t>
              </a:r>
              <a:endParaRPr kumimoji="1" lang="en-US" altLang="ja-JP" sz="900" dirty="0"/>
            </a:p>
            <a:p>
              <a:pPr algn="ctr"/>
              <a:r>
                <a:rPr kumimoji="1" lang="ja-JP" altLang="en-US" sz="900" dirty="0"/>
                <a:t>事業資産</a:t>
              </a:r>
            </a:p>
          </p:txBody>
        </p:sp>
        <p:sp>
          <p:nvSpPr>
            <p:cNvPr id="146" name="正方形/長方形 145">
              <a:extLst>
                <a:ext uri="{FF2B5EF4-FFF2-40B4-BE49-F238E27FC236}">
                  <a16:creationId xmlns:a16="http://schemas.microsoft.com/office/drawing/2014/main" id="{C581AD02-45DD-ED26-C9A6-D6B06EF76B6F}"/>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7" name="グループ化 146">
            <a:extLst>
              <a:ext uri="{FF2B5EF4-FFF2-40B4-BE49-F238E27FC236}">
                <a16:creationId xmlns:a16="http://schemas.microsoft.com/office/drawing/2014/main" id="{3131D55B-1F67-19A0-BEA9-70327DC60CAE}"/>
              </a:ext>
            </a:extLst>
          </p:cNvPr>
          <p:cNvGrpSpPr/>
          <p:nvPr/>
        </p:nvGrpSpPr>
        <p:grpSpPr>
          <a:xfrm>
            <a:off x="3565815" y="6344532"/>
            <a:ext cx="1473839" cy="369332"/>
            <a:chOff x="5924550" y="4943475"/>
            <a:chExt cx="1676400" cy="436836"/>
          </a:xfrm>
        </p:grpSpPr>
        <p:sp>
          <p:nvSpPr>
            <p:cNvPr id="148" name="テキスト ボックス 147">
              <a:extLst>
                <a:ext uri="{FF2B5EF4-FFF2-40B4-BE49-F238E27FC236}">
                  <a16:creationId xmlns:a16="http://schemas.microsoft.com/office/drawing/2014/main" id="{3D7EE2D1-6167-9C53-C9D3-0B18490B1817}"/>
                </a:ext>
              </a:extLst>
            </p:cNvPr>
            <p:cNvSpPr txBox="1"/>
            <p:nvPr/>
          </p:nvSpPr>
          <p:spPr>
            <a:xfrm>
              <a:off x="5924550" y="4943475"/>
              <a:ext cx="1676400" cy="436836"/>
            </a:xfrm>
            <a:prstGeom prst="rect">
              <a:avLst/>
            </a:prstGeom>
            <a:noFill/>
          </p:spPr>
          <p:txBody>
            <a:bodyPr wrap="square" rtlCol="0">
              <a:spAutoFit/>
            </a:bodyPr>
            <a:lstStyle/>
            <a:p>
              <a:pPr algn="ctr"/>
              <a:r>
                <a:rPr kumimoji="1" lang="ja-JP" altLang="en-US" sz="900" dirty="0"/>
                <a:t>引継ぎ</a:t>
              </a:r>
              <a:endParaRPr kumimoji="1" lang="en-US" altLang="ja-JP" sz="900" dirty="0"/>
            </a:p>
            <a:p>
              <a:pPr algn="ctr"/>
              <a:r>
                <a:rPr kumimoji="1" lang="ja-JP" altLang="en-US" sz="900" dirty="0"/>
                <a:t>金融借入</a:t>
              </a:r>
            </a:p>
          </p:txBody>
        </p:sp>
        <p:sp>
          <p:nvSpPr>
            <p:cNvPr id="149" name="正方形/長方形 148">
              <a:extLst>
                <a:ext uri="{FF2B5EF4-FFF2-40B4-BE49-F238E27FC236}">
                  <a16:creationId xmlns:a16="http://schemas.microsoft.com/office/drawing/2014/main" id="{2DF2DC74-596A-7C8E-50AB-7F964F549663}"/>
                </a:ext>
              </a:extLst>
            </p:cNvPr>
            <p:cNvSpPr/>
            <p:nvPr/>
          </p:nvSpPr>
          <p:spPr>
            <a:xfrm>
              <a:off x="6343650" y="4943476"/>
              <a:ext cx="838200" cy="430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0" name="テキスト ボックス 149">
            <a:extLst>
              <a:ext uri="{FF2B5EF4-FFF2-40B4-BE49-F238E27FC236}">
                <a16:creationId xmlns:a16="http://schemas.microsoft.com/office/drawing/2014/main" id="{80BA6FEF-F080-7BB2-F059-30FC86DB05C0}"/>
              </a:ext>
            </a:extLst>
          </p:cNvPr>
          <p:cNvSpPr txBox="1"/>
          <p:nvPr/>
        </p:nvSpPr>
        <p:spPr>
          <a:xfrm>
            <a:off x="3419475" y="4835436"/>
            <a:ext cx="363879" cy="276999"/>
          </a:xfrm>
          <a:prstGeom prst="rect">
            <a:avLst/>
          </a:prstGeom>
          <a:noFill/>
        </p:spPr>
        <p:txBody>
          <a:bodyPr wrap="square" rtlCol="0">
            <a:spAutoFit/>
          </a:bodyPr>
          <a:lstStyle/>
          <a:p>
            <a:r>
              <a:rPr kumimoji="1" lang="ja-JP" altLang="en-US" sz="1200" b="1" dirty="0"/>
              <a:t>①</a:t>
            </a:r>
          </a:p>
        </p:txBody>
      </p:sp>
      <p:sp>
        <p:nvSpPr>
          <p:cNvPr id="151" name="テキスト ボックス 150">
            <a:extLst>
              <a:ext uri="{FF2B5EF4-FFF2-40B4-BE49-F238E27FC236}">
                <a16:creationId xmlns:a16="http://schemas.microsoft.com/office/drawing/2014/main" id="{EFE8EB17-0594-81C1-A0D4-BF990DABAAF8}"/>
              </a:ext>
            </a:extLst>
          </p:cNvPr>
          <p:cNvSpPr txBox="1"/>
          <p:nvPr/>
        </p:nvSpPr>
        <p:spPr>
          <a:xfrm>
            <a:off x="3419475" y="6292601"/>
            <a:ext cx="363879" cy="276999"/>
          </a:xfrm>
          <a:prstGeom prst="rect">
            <a:avLst/>
          </a:prstGeom>
          <a:noFill/>
        </p:spPr>
        <p:txBody>
          <a:bodyPr wrap="square" rtlCol="0">
            <a:spAutoFit/>
          </a:bodyPr>
          <a:lstStyle/>
          <a:p>
            <a:r>
              <a:rPr kumimoji="1" lang="ja-JP" altLang="en-US" sz="1200" b="1" dirty="0"/>
              <a:t>②</a:t>
            </a:r>
          </a:p>
        </p:txBody>
      </p:sp>
      <p:cxnSp>
        <p:nvCxnSpPr>
          <p:cNvPr id="152" name="直線矢印コネクタ 151">
            <a:extLst>
              <a:ext uri="{FF2B5EF4-FFF2-40B4-BE49-F238E27FC236}">
                <a16:creationId xmlns:a16="http://schemas.microsoft.com/office/drawing/2014/main" id="{855201A2-0A69-DD08-AD49-5A80D75BA0B6}"/>
              </a:ext>
            </a:extLst>
          </p:cNvPr>
          <p:cNvCxnSpPr>
            <a:cxnSpLocks/>
          </p:cNvCxnSpPr>
          <p:nvPr/>
        </p:nvCxnSpPr>
        <p:spPr>
          <a:xfrm>
            <a:off x="4754014" y="6289734"/>
            <a:ext cx="3990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BF813935-C665-0B88-70D3-43FF0E44D5A4}"/>
              </a:ext>
            </a:extLst>
          </p:cNvPr>
          <p:cNvCxnSpPr>
            <a:cxnSpLocks/>
          </p:cNvCxnSpPr>
          <p:nvPr/>
        </p:nvCxnSpPr>
        <p:spPr>
          <a:xfrm>
            <a:off x="4754014" y="5145824"/>
            <a:ext cx="3990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54" name="テキスト ボックス 153">
            <a:extLst>
              <a:ext uri="{FF2B5EF4-FFF2-40B4-BE49-F238E27FC236}">
                <a16:creationId xmlns:a16="http://schemas.microsoft.com/office/drawing/2014/main" id="{F53B97F5-1617-A54B-CC4D-048AE87540E8}"/>
              </a:ext>
            </a:extLst>
          </p:cNvPr>
          <p:cNvSpPr txBox="1"/>
          <p:nvPr/>
        </p:nvSpPr>
        <p:spPr>
          <a:xfrm>
            <a:off x="4771060" y="4860197"/>
            <a:ext cx="363879" cy="276999"/>
          </a:xfrm>
          <a:prstGeom prst="rect">
            <a:avLst/>
          </a:prstGeom>
          <a:noFill/>
        </p:spPr>
        <p:txBody>
          <a:bodyPr wrap="square" rtlCol="0">
            <a:spAutoFit/>
          </a:bodyPr>
          <a:lstStyle/>
          <a:p>
            <a:r>
              <a:rPr kumimoji="1" lang="ja-JP" altLang="en-US" sz="1200" b="1" dirty="0"/>
              <a:t>③</a:t>
            </a:r>
          </a:p>
        </p:txBody>
      </p:sp>
      <p:sp>
        <p:nvSpPr>
          <p:cNvPr id="155" name="テキスト ボックス 154">
            <a:extLst>
              <a:ext uri="{FF2B5EF4-FFF2-40B4-BE49-F238E27FC236}">
                <a16:creationId xmlns:a16="http://schemas.microsoft.com/office/drawing/2014/main" id="{5A5D9FA9-E133-8068-4CBC-D26F9C74FA4B}"/>
              </a:ext>
            </a:extLst>
          </p:cNvPr>
          <p:cNvSpPr txBox="1"/>
          <p:nvPr/>
        </p:nvSpPr>
        <p:spPr>
          <a:xfrm>
            <a:off x="4771060" y="6297469"/>
            <a:ext cx="363879" cy="276999"/>
          </a:xfrm>
          <a:prstGeom prst="rect">
            <a:avLst/>
          </a:prstGeom>
          <a:noFill/>
        </p:spPr>
        <p:txBody>
          <a:bodyPr wrap="square" rtlCol="0">
            <a:spAutoFit/>
          </a:bodyPr>
          <a:lstStyle/>
          <a:p>
            <a:r>
              <a:rPr kumimoji="1" lang="ja-JP" altLang="en-US" sz="1200" b="1" dirty="0"/>
              <a:t>④</a:t>
            </a:r>
          </a:p>
        </p:txBody>
      </p:sp>
      <p:sp>
        <p:nvSpPr>
          <p:cNvPr id="156" name="テキスト ボックス 155">
            <a:extLst>
              <a:ext uri="{FF2B5EF4-FFF2-40B4-BE49-F238E27FC236}">
                <a16:creationId xmlns:a16="http://schemas.microsoft.com/office/drawing/2014/main" id="{AE9A489E-53D6-D76E-C56D-F47D09F5403D}"/>
              </a:ext>
            </a:extLst>
          </p:cNvPr>
          <p:cNvSpPr txBox="1"/>
          <p:nvPr/>
        </p:nvSpPr>
        <p:spPr>
          <a:xfrm>
            <a:off x="4846505" y="4885081"/>
            <a:ext cx="1473839" cy="553998"/>
          </a:xfrm>
          <a:prstGeom prst="rect">
            <a:avLst/>
          </a:prstGeom>
          <a:noFill/>
        </p:spPr>
        <p:txBody>
          <a:bodyPr wrap="square" rtlCol="0">
            <a:spAutoFit/>
          </a:bodyPr>
          <a:lstStyle/>
          <a:p>
            <a:pPr algn="ctr"/>
            <a:r>
              <a:rPr kumimoji="1" lang="ja-JP" altLang="en-US" sz="1000" dirty="0"/>
              <a:t>不要な資産</a:t>
            </a:r>
            <a:endParaRPr kumimoji="1" lang="en-US" altLang="ja-JP" sz="1000" dirty="0"/>
          </a:p>
          <a:p>
            <a:pPr algn="ctr"/>
            <a:r>
              <a:rPr kumimoji="1" lang="ja-JP" altLang="en-US" sz="1000" dirty="0"/>
              <a:t>は売却して</a:t>
            </a:r>
            <a:endParaRPr kumimoji="1" lang="en-US" altLang="ja-JP" sz="1000" dirty="0"/>
          </a:p>
          <a:p>
            <a:pPr algn="ctr"/>
            <a:r>
              <a:rPr kumimoji="1" lang="ja-JP" altLang="en-US" sz="1000" b="1" dirty="0">
                <a:solidFill>
                  <a:srgbClr val="FF0000"/>
                </a:solidFill>
              </a:rPr>
              <a:t>特別清算へ</a:t>
            </a:r>
          </a:p>
        </p:txBody>
      </p:sp>
      <p:sp>
        <p:nvSpPr>
          <p:cNvPr id="157" name="テキスト ボックス 156">
            <a:extLst>
              <a:ext uri="{FF2B5EF4-FFF2-40B4-BE49-F238E27FC236}">
                <a16:creationId xmlns:a16="http://schemas.microsoft.com/office/drawing/2014/main" id="{8D2C5E8D-0DD5-9BA2-D71E-53E6EDF9FF2D}"/>
              </a:ext>
            </a:extLst>
          </p:cNvPr>
          <p:cNvSpPr txBox="1"/>
          <p:nvPr/>
        </p:nvSpPr>
        <p:spPr>
          <a:xfrm>
            <a:off x="4796759" y="5944722"/>
            <a:ext cx="1473839" cy="707886"/>
          </a:xfrm>
          <a:prstGeom prst="rect">
            <a:avLst/>
          </a:prstGeom>
          <a:noFill/>
        </p:spPr>
        <p:txBody>
          <a:bodyPr wrap="square" rtlCol="0">
            <a:spAutoFit/>
          </a:bodyPr>
          <a:lstStyle/>
          <a:p>
            <a:pPr algn="ctr"/>
            <a:r>
              <a:rPr kumimoji="1" lang="ja-JP" altLang="en-US" sz="1000" dirty="0"/>
              <a:t>スポンサー</a:t>
            </a:r>
            <a:endParaRPr kumimoji="1" lang="en-US" altLang="ja-JP" sz="1000" dirty="0"/>
          </a:p>
          <a:p>
            <a:pPr algn="ctr"/>
            <a:r>
              <a:rPr kumimoji="1" lang="ja-JP" altLang="en-US" sz="1000" dirty="0"/>
              <a:t>企業の出資</a:t>
            </a:r>
            <a:endParaRPr kumimoji="1" lang="en-US" altLang="ja-JP" sz="1000" dirty="0"/>
          </a:p>
          <a:p>
            <a:pPr algn="ctr"/>
            <a:r>
              <a:rPr kumimoji="1" lang="ja-JP" altLang="en-US" sz="1000" dirty="0"/>
              <a:t>等を受け</a:t>
            </a:r>
            <a:endParaRPr kumimoji="1" lang="en-US" altLang="ja-JP" sz="1000" dirty="0"/>
          </a:p>
          <a:p>
            <a:pPr algn="ctr"/>
            <a:r>
              <a:rPr kumimoji="1" lang="ja-JP" altLang="en-US" sz="1000" b="1" dirty="0">
                <a:solidFill>
                  <a:srgbClr val="0070C0"/>
                </a:solidFill>
              </a:rPr>
              <a:t>事業継続</a:t>
            </a:r>
            <a:endParaRPr kumimoji="1" lang="en-US" altLang="ja-JP" sz="1000" b="1" dirty="0">
              <a:solidFill>
                <a:srgbClr val="0070C0"/>
              </a:solidFill>
            </a:endParaRPr>
          </a:p>
        </p:txBody>
      </p:sp>
      <p:sp>
        <p:nvSpPr>
          <p:cNvPr id="158" name="四角形: 角を丸くする 87">
            <a:extLst>
              <a:ext uri="{FF2B5EF4-FFF2-40B4-BE49-F238E27FC236}">
                <a16:creationId xmlns:a16="http://schemas.microsoft.com/office/drawing/2014/main" id="{C9BF1BB5-BA21-C2B7-07C5-9603ED90ECA9}"/>
              </a:ext>
            </a:extLst>
          </p:cNvPr>
          <p:cNvSpPr/>
          <p:nvPr/>
        </p:nvSpPr>
        <p:spPr>
          <a:xfrm>
            <a:off x="233863" y="4600880"/>
            <a:ext cx="1390651" cy="971548"/>
          </a:xfrm>
          <a:prstGeom prst="roundRect">
            <a:avLst>
              <a:gd name="adj" fmla="val 4902"/>
            </a:avLst>
          </a:prstGeom>
          <a:noFill/>
          <a:ln w="4762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b="1" dirty="0">
              <a:solidFill>
                <a:schemeClr val="tx1"/>
              </a:solidFill>
              <a:latin typeface="Times New Roman" panose="02020603050405020304" pitchFamily="18" charset="0"/>
              <a:ea typeface="HG創英角ｺﾞｼｯｸUB" panose="020B0909000000000000" pitchFamily="49" charset="-128"/>
              <a:cs typeface="Times New Roman" panose="02020603050405020304" pitchFamily="18" charset="0"/>
            </a:endParaRPr>
          </a:p>
          <a:p>
            <a:pPr algn="ctr"/>
            <a:endParaRPr kumimoji="1" lang="en-US" altLang="ja-JP" sz="1200"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159" name="矢印: 右 88">
            <a:extLst>
              <a:ext uri="{FF2B5EF4-FFF2-40B4-BE49-F238E27FC236}">
                <a16:creationId xmlns:a16="http://schemas.microsoft.com/office/drawing/2014/main" id="{918D0D7C-2D83-0460-8D99-CA25D25EE80F}"/>
              </a:ext>
            </a:extLst>
          </p:cNvPr>
          <p:cNvSpPr/>
          <p:nvPr/>
        </p:nvSpPr>
        <p:spPr>
          <a:xfrm>
            <a:off x="1773005" y="4657230"/>
            <a:ext cx="641579" cy="838192"/>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テキスト ボックス 159">
            <a:extLst>
              <a:ext uri="{FF2B5EF4-FFF2-40B4-BE49-F238E27FC236}">
                <a16:creationId xmlns:a16="http://schemas.microsoft.com/office/drawing/2014/main" id="{5C6BB26C-BAD1-26C1-F530-30B07E32EB7A}"/>
              </a:ext>
            </a:extLst>
          </p:cNvPr>
          <p:cNvSpPr txBox="1"/>
          <p:nvPr/>
        </p:nvSpPr>
        <p:spPr>
          <a:xfrm>
            <a:off x="10794" y="4685804"/>
            <a:ext cx="1844746" cy="523220"/>
          </a:xfrm>
          <a:prstGeom prst="rect">
            <a:avLst/>
          </a:prstGeom>
          <a:noFill/>
        </p:spPr>
        <p:txBody>
          <a:bodyPr wrap="square" rtlCol="0">
            <a:spAutoFit/>
          </a:bodyPr>
          <a:lstStyle/>
          <a:p>
            <a:pPr algn="ctr"/>
            <a:r>
              <a:rPr kumimoji="1" lang="ja-JP" altLang="en-US" sz="1400" b="1" dirty="0"/>
              <a:t>主な債権放棄</a:t>
            </a:r>
            <a:endParaRPr kumimoji="1" lang="en-US" altLang="ja-JP" sz="1400" b="1" dirty="0"/>
          </a:p>
          <a:p>
            <a:pPr algn="ctr"/>
            <a:r>
              <a:rPr kumimoji="1" lang="ja-JP" altLang="en-US" sz="1400" b="1" dirty="0"/>
              <a:t>スキーム</a:t>
            </a:r>
            <a:endParaRPr kumimoji="1" lang="en-US" altLang="ja-JP" sz="1400" b="1" dirty="0"/>
          </a:p>
        </p:txBody>
      </p:sp>
      <p:sp>
        <p:nvSpPr>
          <p:cNvPr id="161" name="テキスト ボックス 160">
            <a:extLst>
              <a:ext uri="{FF2B5EF4-FFF2-40B4-BE49-F238E27FC236}">
                <a16:creationId xmlns:a16="http://schemas.microsoft.com/office/drawing/2014/main" id="{9B788326-D3B3-14E2-0C30-5D39E693711A}"/>
              </a:ext>
            </a:extLst>
          </p:cNvPr>
          <p:cNvSpPr txBox="1"/>
          <p:nvPr/>
        </p:nvSpPr>
        <p:spPr>
          <a:xfrm>
            <a:off x="159394" y="5164465"/>
            <a:ext cx="1730446" cy="307777"/>
          </a:xfrm>
          <a:prstGeom prst="rect">
            <a:avLst/>
          </a:prstGeom>
          <a:noFill/>
        </p:spPr>
        <p:txBody>
          <a:bodyPr wrap="square" rtlCol="0">
            <a:spAutoFit/>
          </a:bodyPr>
          <a:lstStyle/>
          <a:p>
            <a:r>
              <a:rPr kumimoji="1" lang="ja-JP" altLang="en-US" sz="1400" b="1" dirty="0">
                <a:latin typeface="+mn-ea"/>
              </a:rPr>
              <a:t>（第二会社方式）</a:t>
            </a:r>
          </a:p>
        </p:txBody>
      </p:sp>
      <p:sp>
        <p:nvSpPr>
          <p:cNvPr id="162" name="テキスト ボックス 161">
            <a:extLst>
              <a:ext uri="{FF2B5EF4-FFF2-40B4-BE49-F238E27FC236}">
                <a16:creationId xmlns:a16="http://schemas.microsoft.com/office/drawing/2014/main" id="{B6B7BEB0-78B6-4C9E-6A3B-73355904C4CB}"/>
              </a:ext>
            </a:extLst>
          </p:cNvPr>
          <p:cNvSpPr txBox="1"/>
          <p:nvPr/>
        </p:nvSpPr>
        <p:spPr>
          <a:xfrm>
            <a:off x="159394" y="5726932"/>
            <a:ext cx="3410311" cy="1015663"/>
          </a:xfrm>
          <a:prstGeom prst="rect">
            <a:avLst/>
          </a:prstGeom>
          <a:noFill/>
        </p:spPr>
        <p:txBody>
          <a:bodyPr wrap="square" rtlCol="0">
            <a:spAutoFit/>
          </a:bodyPr>
          <a:lstStyle/>
          <a:p>
            <a:r>
              <a:rPr kumimoji="1" lang="ja-JP" altLang="en-US" sz="1000" dirty="0">
                <a:latin typeface="+mn-ea"/>
              </a:rPr>
              <a:t>① 元の会社は不要資産と負債を処理する清算会社になる</a:t>
            </a:r>
            <a:endParaRPr kumimoji="1" lang="en-US" altLang="ja-JP" sz="1000" dirty="0">
              <a:latin typeface="+mn-ea"/>
            </a:endParaRPr>
          </a:p>
          <a:p>
            <a:r>
              <a:rPr kumimoji="1" lang="ja-JP" altLang="en-US" sz="1000" dirty="0">
                <a:latin typeface="+mn-ea"/>
              </a:rPr>
              <a:t>② 第二会社を設立し引継ぐ資産負債を移す</a:t>
            </a:r>
            <a:endParaRPr kumimoji="1" lang="en-US" altLang="ja-JP" sz="1000" dirty="0">
              <a:latin typeface="+mn-ea"/>
            </a:endParaRPr>
          </a:p>
          <a:p>
            <a:r>
              <a:rPr kumimoji="1" lang="ja-JP" altLang="en-US" sz="1000" dirty="0">
                <a:latin typeface="+mn-ea"/>
              </a:rPr>
              <a:t>③ 不要資産の現金化が終わると特別清算に進む</a:t>
            </a:r>
            <a:endParaRPr kumimoji="1" lang="en-US" altLang="ja-JP" sz="1000" dirty="0">
              <a:latin typeface="+mn-ea"/>
            </a:endParaRPr>
          </a:p>
          <a:p>
            <a:r>
              <a:rPr kumimoji="1" lang="ja-JP" altLang="en-US" sz="1000" dirty="0">
                <a:latin typeface="+mn-ea"/>
              </a:rPr>
              <a:t>④ </a:t>
            </a:r>
            <a:r>
              <a:rPr kumimoji="1" lang="ja-JP" altLang="en-US" sz="1000" spc="40" dirty="0">
                <a:latin typeface="+mn-ea"/>
              </a:rPr>
              <a:t>大概はスポンサー企業のグループ会社になるなどに</a:t>
            </a:r>
            <a:endParaRPr kumimoji="1" lang="en-US" altLang="ja-JP" sz="1000" spc="40" dirty="0">
              <a:latin typeface="+mn-ea"/>
            </a:endParaRPr>
          </a:p>
          <a:p>
            <a:r>
              <a:rPr kumimoji="1" lang="ja-JP" altLang="en-US" sz="1000" dirty="0">
                <a:latin typeface="+mn-ea"/>
              </a:rPr>
              <a:t>　 よって事業を継続する</a:t>
            </a:r>
            <a:endParaRPr kumimoji="1" lang="en-US" altLang="ja-JP" sz="1000" dirty="0">
              <a:latin typeface="+mn-ea"/>
            </a:endParaRPr>
          </a:p>
          <a:p>
            <a:r>
              <a:rPr kumimoji="1" lang="en-US" altLang="ja-JP" sz="1000" dirty="0">
                <a:latin typeface="+mn-ea"/>
              </a:rPr>
              <a:t>※</a:t>
            </a:r>
            <a:r>
              <a:rPr kumimoji="1" lang="ja-JP" altLang="en-US" sz="1000" dirty="0">
                <a:latin typeface="+mn-ea"/>
              </a:rPr>
              <a:t> 私的整理は、原則一般債権者への影響はない</a:t>
            </a:r>
          </a:p>
        </p:txBody>
      </p:sp>
      <p:sp>
        <p:nvSpPr>
          <p:cNvPr id="163" name="テキスト ボックス 162">
            <a:extLst>
              <a:ext uri="{FF2B5EF4-FFF2-40B4-BE49-F238E27FC236}">
                <a16:creationId xmlns:a16="http://schemas.microsoft.com/office/drawing/2014/main" id="{78BDDD87-903E-BEEA-4CD5-4FCD3C83D1A4}"/>
              </a:ext>
            </a:extLst>
          </p:cNvPr>
          <p:cNvSpPr txBox="1"/>
          <p:nvPr/>
        </p:nvSpPr>
        <p:spPr>
          <a:xfrm>
            <a:off x="6239203" y="4484452"/>
            <a:ext cx="3165074" cy="276999"/>
          </a:xfrm>
          <a:prstGeom prst="rect">
            <a:avLst/>
          </a:prstGeom>
          <a:noFill/>
        </p:spPr>
        <p:txBody>
          <a:bodyPr wrap="square" rtlCol="0">
            <a:spAutoFit/>
          </a:bodyPr>
          <a:lstStyle/>
          <a:p>
            <a:pPr algn="ctr"/>
            <a:r>
              <a:rPr kumimoji="1" lang="ja-JP" altLang="en-US" sz="1200" b="1" dirty="0"/>
              <a:t>債権放棄スキームの実情</a:t>
            </a:r>
          </a:p>
        </p:txBody>
      </p:sp>
      <p:sp>
        <p:nvSpPr>
          <p:cNvPr id="164" name="テキスト ボックス 163">
            <a:extLst>
              <a:ext uri="{FF2B5EF4-FFF2-40B4-BE49-F238E27FC236}">
                <a16:creationId xmlns:a16="http://schemas.microsoft.com/office/drawing/2014/main" id="{C3B08600-95D3-A94E-2716-F693CB5EEFA1}"/>
              </a:ext>
            </a:extLst>
          </p:cNvPr>
          <p:cNvSpPr txBox="1"/>
          <p:nvPr/>
        </p:nvSpPr>
        <p:spPr>
          <a:xfrm>
            <a:off x="6253634" y="4693841"/>
            <a:ext cx="3336334" cy="2169825"/>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10" dirty="0">
                <a:latin typeface="+mn-ea"/>
              </a:rPr>
              <a:t>債権放棄スキームは、第二会社方式の他にも手法が</a:t>
            </a:r>
            <a:r>
              <a:rPr kumimoji="1" lang="ja-JP" altLang="en-US" sz="1000" spc="-40" dirty="0">
                <a:latin typeface="+mn-ea"/>
              </a:rPr>
              <a:t>　</a:t>
            </a:r>
            <a:r>
              <a:rPr kumimoji="1" lang="ja-JP" altLang="en-US" sz="1000" spc="-50" dirty="0">
                <a:latin typeface="+mn-ea"/>
              </a:rPr>
              <a:t>ありますが、金融機関側の留意点に大きな変わりはなく、</a:t>
            </a:r>
            <a:r>
              <a:rPr kumimoji="1" lang="ja-JP" altLang="en-US" sz="1000" spc="-40" dirty="0">
                <a:latin typeface="+mn-ea"/>
              </a:rPr>
              <a:t>初歩的な理解として第二会社方式の概略が解れば十分だ</a:t>
            </a:r>
            <a:r>
              <a:rPr kumimoji="1" lang="ja-JP" altLang="en-US" sz="1000" dirty="0">
                <a:latin typeface="+mn-ea"/>
              </a:rPr>
              <a:t>と思います。現実論として債権放棄スキームは強力な</a:t>
            </a:r>
            <a:r>
              <a:rPr kumimoji="1" lang="ja-JP" altLang="en-US" sz="1000" spc="-10" dirty="0">
                <a:latin typeface="+mn-ea"/>
              </a:rPr>
              <a:t>　</a:t>
            </a:r>
            <a:r>
              <a:rPr kumimoji="1" lang="ja-JP" altLang="en-US" sz="1000" spc="-40" dirty="0">
                <a:latin typeface="+mn-ea"/>
              </a:rPr>
              <a:t>スポンサーの存在が重要ともいえます。</a:t>
            </a:r>
            <a:endParaRPr kumimoji="1" lang="en-US" altLang="ja-JP" sz="1000" spc="-40" dirty="0">
              <a:latin typeface="+mn-ea"/>
            </a:endParaRPr>
          </a:p>
          <a:p>
            <a:pPr>
              <a:spcAft>
                <a:spcPts val="600"/>
              </a:spcAft>
            </a:pPr>
            <a:r>
              <a:rPr kumimoji="1" lang="ja-JP" altLang="en-US" sz="1000" spc="-40" dirty="0">
                <a:latin typeface="+mn-ea"/>
              </a:rPr>
              <a:t>　</a:t>
            </a:r>
            <a:r>
              <a:rPr kumimoji="1" lang="ja-JP" altLang="en-US" sz="1000" spc="-50" dirty="0">
                <a:latin typeface="+mn-ea"/>
              </a:rPr>
              <a:t>大きく債権放棄をするわけですから、その後、事業が　</a:t>
            </a:r>
            <a:r>
              <a:rPr kumimoji="1" lang="ja-JP" altLang="en-US" sz="1000" spc="-70" dirty="0">
                <a:latin typeface="+mn-ea"/>
              </a:rPr>
              <a:t>継続</a:t>
            </a:r>
            <a:r>
              <a:rPr kumimoji="1" lang="ja-JP" altLang="en-US" sz="1000" spc="-20" dirty="0">
                <a:latin typeface="+mn-ea"/>
              </a:rPr>
              <a:t>できずに破綻してしまうと大変です（二次破綻）。　</a:t>
            </a:r>
            <a:r>
              <a:rPr kumimoji="1" lang="ja-JP" altLang="en-US" sz="1000" spc="-40" dirty="0">
                <a:latin typeface="+mn-ea"/>
              </a:rPr>
              <a:t>そこまでの窮境に陥った会社であれば、余程大きな力が働かないと再生は難しい場合も多いといえます。</a:t>
            </a:r>
            <a:endParaRPr kumimoji="1" lang="en-US" altLang="ja-JP" sz="1000" spc="-40" dirty="0">
              <a:latin typeface="+mn-ea"/>
            </a:endParaRPr>
          </a:p>
          <a:p>
            <a:r>
              <a:rPr kumimoji="1" lang="ja-JP" altLang="en-US" sz="1000" spc="-40" dirty="0">
                <a:latin typeface="+mn-ea"/>
              </a:rPr>
              <a:t>　強固な経営を実現しているスポンサー企業の経営力に</a:t>
            </a:r>
            <a:endParaRPr kumimoji="1" lang="en-US" altLang="ja-JP" sz="1000" spc="-40" dirty="0">
              <a:latin typeface="+mn-ea"/>
            </a:endParaRPr>
          </a:p>
          <a:p>
            <a:r>
              <a:rPr kumimoji="1" lang="ja-JP" altLang="en-US" sz="1000" spc="-40" dirty="0">
                <a:latin typeface="+mn-ea"/>
              </a:rPr>
              <a:t>牽引されて、再建を遂げていくというプロセスは、成功</a:t>
            </a:r>
            <a:endParaRPr kumimoji="1" lang="en-US" altLang="ja-JP" sz="1000" spc="-40" dirty="0">
              <a:latin typeface="+mn-ea"/>
            </a:endParaRPr>
          </a:p>
          <a:p>
            <a:r>
              <a:rPr kumimoji="1" lang="ja-JP" altLang="en-US" sz="1000" spc="-40" dirty="0">
                <a:latin typeface="+mn-ea"/>
              </a:rPr>
              <a:t>のカギの一つといえると思います。</a:t>
            </a:r>
            <a:endParaRPr kumimoji="1" lang="en-US" altLang="ja-JP" sz="1000" spc="-40" dirty="0">
              <a:latin typeface="+mn-ea"/>
            </a:endParaRPr>
          </a:p>
        </p:txBody>
      </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67</a:t>
            </a:fld>
            <a:endParaRPr kumimoji="1" lang="ja-JP" altLang="en-US"/>
          </a:p>
        </p:txBody>
      </p:sp>
      <p:sp>
        <p:nvSpPr>
          <p:cNvPr id="84" name="正方形/長方形 83">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86" name="テキスト ボックス 85">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２</a:t>
            </a:r>
            <a:endParaRPr kumimoji="1" lang="ja-JP" altLang="en-US" sz="2800" b="1" u="sng" dirty="0">
              <a:latin typeface="+mn-ea"/>
            </a:endParaRPr>
          </a:p>
        </p:txBody>
      </p:sp>
      <p:cxnSp>
        <p:nvCxnSpPr>
          <p:cNvPr id="87" name="直線コネクタ 86">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88" name="テキスト ボックス 87">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抜本再生の基礎知識について ③（債権放棄編）</a:t>
            </a:r>
          </a:p>
        </p:txBody>
      </p:sp>
      <p:sp>
        <p:nvSpPr>
          <p:cNvPr id="89" name="テキスト ボックス 88">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ここでは、企業支援の中でも金融機関の「債権額」そのものに直接影響のある債権放棄についての初歩的な知識に触れます。</a:t>
            </a:r>
            <a:endParaRPr kumimoji="1" lang="en-US" altLang="ja-JP" sz="1000" dirty="0"/>
          </a:p>
        </p:txBody>
      </p:sp>
      <p:cxnSp>
        <p:nvCxnSpPr>
          <p:cNvPr id="91" name="直線コネクタ 90">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5C947334-549F-5DE6-399B-AB6B7785A5B6}"/>
              </a:ext>
            </a:extLst>
          </p:cNvPr>
          <p:cNvCxnSpPr>
            <a:cxnSpLocks/>
          </p:cNvCxnSpPr>
          <p:nvPr/>
        </p:nvCxnSpPr>
        <p:spPr>
          <a:xfrm>
            <a:off x="93000" y="2225274"/>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5C947334-549F-5DE6-399B-AB6B7785A5B6}"/>
              </a:ext>
            </a:extLst>
          </p:cNvPr>
          <p:cNvCxnSpPr>
            <a:cxnSpLocks/>
          </p:cNvCxnSpPr>
          <p:nvPr/>
        </p:nvCxnSpPr>
        <p:spPr>
          <a:xfrm>
            <a:off x="93000" y="4450565"/>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0" name="四角形: 角を丸くする 27">
            <a:extLst>
              <a:ext uri="{FF2B5EF4-FFF2-40B4-BE49-F238E27FC236}">
                <a16:creationId xmlns:a16="http://schemas.microsoft.com/office/drawing/2014/main" id="{F50DD960-2554-349F-897B-ED9640188FE9}"/>
              </a:ext>
            </a:extLst>
          </p:cNvPr>
          <p:cNvSpPr/>
          <p:nvPr/>
        </p:nvSpPr>
        <p:spPr>
          <a:xfrm>
            <a:off x="180731" y="1047912"/>
            <a:ext cx="1481113" cy="971548"/>
          </a:xfrm>
          <a:prstGeom prst="roundRect">
            <a:avLst>
              <a:gd name="adj" fmla="val 4902"/>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spc="-50" dirty="0">
                <a:solidFill>
                  <a:schemeClr val="tx1"/>
                </a:solidFill>
                <a:latin typeface="+mn-ea"/>
                <a:cs typeface="Times New Roman" panose="02020603050405020304" pitchFamily="18" charset="0"/>
              </a:rPr>
              <a:t>債権放棄</a:t>
            </a:r>
            <a:endParaRPr kumimoji="1" lang="en-US" altLang="ja-JP" sz="2400" b="1" spc="-50" dirty="0">
              <a:solidFill>
                <a:schemeClr val="tx1"/>
              </a:solidFill>
              <a:latin typeface="+mn-ea"/>
              <a:cs typeface="Times New Roman" panose="02020603050405020304" pitchFamily="18" charset="0"/>
            </a:endParaRPr>
          </a:p>
        </p:txBody>
      </p:sp>
    </p:spTree>
    <p:extLst>
      <p:ext uri="{BB962C8B-B14F-4D97-AF65-F5344CB8AC3E}">
        <p14:creationId xmlns:p14="http://schemas.microsoft.com/office/powerpoint/2010/main" val="2545689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グループ化 39">
            <a:extLst>
              <a:ext uri="{FF2B5EF4-FFF2-40B4-BE49-F238E27FC236}">
                <a16:creationId xmlns:a16="http://schemas.microsoft.com/office/drawing/2014/main" id="{9BD803E1-9FF6-AFBE-4DFF-C3B0FACB20C6}"/>
              </a:ext>
            </a:extLst>
          </p:cNvPr>
          <p:cNvGrpSpPr/>
          <p:nvPr/>
        </p:nvGrpSpPr>
        <p:grpSpPr>
          <a:xfrm>
            <a:off x="-14554" y="1151271"/>
            <a:ext cx="3026335" cy="1158471"/>
            <a:chOff x="-98509" y="1219265"/>
            <a:chExt cx="3026335" cy="1158471"/>
          </a:xfrm>
        </p:grpSpPr>
        <p:sp>
          <p:nvSpPr>
            <p:cNvPr id="41" name="テキスト ボックス 40">
              <a:extLst>
                <a:ext uri="{FF2B5EF4-FFF2-40B4-BE49-F238E27FC236}">
                  <a16:creationId xmlns:a16="http://schemas.microsoft.com/office/drawing/2014/main" id="{B2FBD986-8708-A60E-88CB-52512271F945}"/>
                </a:ext>
              </a:extLst>
            </p:cNvPr>
            <p:cNvSpPr txBox="1"/>
            <p:nvPr/>
          </p:nvSpPr>
          <p:spPr>
            <a:xfrm>
              <a:off x="-98509" y="1400983"/>
              <a:ext cx="1306326"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１</a:t>
              </a:r>
            </a:p>
          </p:txBody>
        </p:sp>
        <p:grpSp>
          <p:nvGrpSpPr>
            <p:cNvPr id="50" name="グループ化 49">
              <a:extLst>
                <a:ext uri="{FF2B5EF4-FFF2-40B4-BE49-F238E27FC236}">
                  <a16:creationId xmlns:a16="http://schemas.microsoft.com/office/drawing/2014/main" id="{08F83F13-EB43-B0CE-B33C-DA75FCE96856}"/>
                </a:ext>
              </a:extLst>
            </p:cNvPr>
            <p:cNvGrpSpPr/>
            <p:nvPr/>
          </p:nvGrpSpPr>
          <p:grpSpPr>
            <a:xfrm>
              <a:off x="737076" y="1219265"/>
              <a:ext cx="2190750" cy="1158471"/>
              <a:chOff x="737076" y="1219265"/>
              <a:chExt cx="2190750" cy="1158471"/>
            </a:xfrm>
          </p:grpSpPr>
          <p:sp>
            <p:nvSpPr>
              <p:cNvPr id="52" name="四角形: 角を丸くする 23">
                <a:extLst>
                  <a:ext uri="{FF2B5EF4-FFF2-40B4-BE49-F238E27FC236}">
                    <a16:creationId xmlns:a16="http://schemas.microsoft.com/office/drawing/2014/main" id="{6C75208E-E1F1-D414-CBF0-F5D9C3867D08}"/>
                  </a:ext>
                </a:extLst>
              </p:cNvPr>
              <p:cNvSpPr/>
              <p:nvPr/>
            </p:nvSpPr>
            <p:spPr>
              <a:xfrm>
                <a:off x="1068015" y="1219265"/>
                <a:ext cx="1487912" cy="1158471"/>
              </a:xfrm>
              <a:prstGeom prst="roundRect">
                <a:avLst>
                  <a:gd name="adj" fmla="val 4902"/>
                </a:avLst>
              </a:prstGeom>
              <a:solidFill>
                <a:srgbClr val="00B0F0">
                  <a:alpha val="10000"/>
                </a:srgbClr>
              </a:solidFill>
              <a:ln w="635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62" name="テキスト ボックス 61">
                <a:extLst>
                  <a:ext uri="{FF2B5EF4-FFF2-40B4-BE49-F238E27FC236}">
                    <a16:creationId xmlns:a16="http://schemas.microsoft.com/office/drawing/2014/main" id="{01C1353E-17A7-B9B7-F8E9-B8768D31154B}"/>
                  </a:ext>
                </a:extLst>
              </p:cNvPr>
              <p:cNvSpPr txBox="1"/>
              <p:nvPr/>
            </p:nvSpPr>
            <p:spPr>
              <a:xfrm>
                <a:off x="892188" y="1569160"/>
                <a:ext cx="1910820" cy="677108"/>
              </a:xfrm>
              <a:prstGeom prst="rect">
                <a:avLst/>
              </a:prstGeom>
              <a:noFill/>
            </p:spPr>
            <p:txBody>
              <a:bodyPr wrap="square" rtlCol="0">
                <a:spAutoFit/>
              </a:bodyPr>
              <a:lstStyle/>
              <a:p>
                <a:pPr algn="ctr"/>
                <a:r>
                  <a:rPr kumimoji="1" lang="ja-JP" altLang="en-US" sz="2400" b="1" dirty="0">
                    <a:latin typeface="+mn-ea"/>
                  </a:rPr>
                  <a:t>債務超過</a:t>
                </a:r>
                <a:endParaRPr kumimoji="1" lang="en-US" altLang="ja-JP" sz="2400" b="1" dirty="0">
                  <a:latin typeface="+mn-ea"/>
                </a:endParaRPr>
              </a:p>
              <a:p>
                <a:pPr algn="ctr"/>
                <a:r>
                  <a:rPr kumimoji="1" lang="ja-JP" altLang="en-US" sz="1400" b="1" dirty="0">
                    <a:latin typeface="+mn-ea"/>
                  </a:rPr>
                  <a:t>状態か？</a:t>
                </a:r>
              </a:p>
            </p:txBody>
          </p:sp>
          <p:sp>
            <p:nvSpPr>
              <p:cNvPr id="63" name="テキスト ボックス 62">
                <a:extLst>
                  <a:ext uri="{FF2B5EF4-FFF2-40B4-BE49-F238E27FC236}">
                    <a16:creationId xmlns:a16="http://schemas.microsoft.com/office/drawing/2014/main" id="{D870AB24-7D3B-F8D6-3B61-F6C9A3ABB4E4}"/>
                  </a:ext>
                </a:extLst>
              </p:cNvPr>
              <p:cNvSpPr txBox="1"/>
              <p:nvPr/>
            </p:nvSpPr>
            <p:spPr>
              <a:xfrm>
                <a:off x="737076" y="1397858"/>
                <a:ext cx="2190750" cy="307777"/>
              </a:xfrm>
              <a:prstGeom prst="rect">
                <a:avLst/>
              </a:prstGeom>
              <a:noFill/>
            </p:spPr>
            <p:txBody>
              <a:bodyPr wrap="square" rtlCol="0">
                <a:spAutoFit/>
              </a:bodyPr>
              <a:lstStyle/>
              <a:p>
                <a:pPr algn="ctr"/>
                <a:r>
                  <a:rPr kumimoji="1" lang="ja-JP" altLang="en-US" sz="1400" b="1" dirty="0">
                    <a:latin typeface="+mn-ea"/>
                  </a:rPr>
                  <a:t>大きな</a:t>
                </a:r>
              </a:p>
            </p:txBody>
          </p:sp>
        </p:grpSp>
      </p:grpSp>
      <p:sp>
        <p:nvSpPr>
          <p:cNvPr id="64" name="テキスト ボックス 63">
            <a:extLst>
              <a:ext uri="{FF2B5EF4-FFF2-40B4-BE49-F238E27FC236}">
                <a16:creationId xmlns:a16="http://schemas.microsoft.com/office/drawing/2014/main" id="{2AB3BED4-9785-F614-5A00-CF83B94E4D8C}"/>
              </a:ext>
            </a:extLst>
          </p:cNvPr>
          <p:cNvSpPr txBox="1"/>
          <p:nvPr/>
        </p:nvSpPr>
        <p:spPr>
          <a:xfrm>
            <a:off x="2676659" y="1151271"/>
            <a:ext cx="7260735" cy="1169551"/>
          </a:xfrm>
          <a:prstGeom prst="rect">
            <a:avLst/>
          </a:prstGeom>
          <a:noFill/>
          <a:ln>
            <a:noFill/>
          </a:ln>
        </p:spPr>
        <p:txBody>
          <a:bodyPr wrap="square" rtlCol="0">
            <a:spAutoFit/>
          </a:bodyPr>
          <a:lstStyle/>
          <a:p>
            <a:r>
              <a:rPr kumimoji="1" lang="ja-JP" altLang="en-US" sz="1000" dirty="0">
                <a:latin typeface="+mn-ea"/>
              </a:rPr>
              <a:t>□　過去の経営の失敗等で、大幅な債務超過状態にあるかどうかは、一つの目安になり得る</a:t>
            </a:r>
            <a:endParaRPr kumimoji="1" lang="en-US" altLang="ja-JP" sz="1000" dirty="0">
              <a:latin typeface="+mn-ea"/>
            </a:endParaRPr>
          </a:p>
          <a:p>
            <a:r>
              <a:rPr kumimoji="1" lang="ja-JP" altLang="en-US" sz="1000" dirty="0">
                <a:latin typeface="+mn-ea"/>
              </a:rPr>
              <a:t>□　</a:t>
            </a:r>
            <a:r>
              <a:rPr kumimoji="1" lang="ja-JP" altLang="en-US" sz="1000" spc="10" dirty="0">
                <a:latin typeface="+mn-ea"/>
              </a:rPr>
              <a:t>特に債権放棄は、放棄額が実質債務超過額の範囲に限定されるため</a:t>
            </a:r>
            <a:r>
              <a:rPr kumimoji="1" lang="en-US" altLang="ja-JP" sz="800" spc="10" dirty="0">
                <a:latin typeface="+mn-ea"/>
              </a:rPr>
              <a:t>※</a:t>
            </a:r>
            <a:r>
              <a:rPr kumimoji="1" lang="ja-JP" altLang="en-US" sz="1000" spc="10" dirty="0" err="1">
                <a:latin typeface="+mn-ea"/>
              </a:rPr>
              <a:t>、</a:t>
            </a:r>
            <a:r>
              <a:rPr kumimoji="1" lang="ja-JP" altLang="en-US" sz="1000" spc="10" dirty="0">
                <a:latin typeface="+mn-ea"/>
              </a:rPr>
              <a:t>少額の債権放棄や</a:t>
            </a:r>
            <a:r>
              <a:rPr kumimoji="1" lang="zh-TW" altLang="en-US" sz="1000" spc="10" dirty="0">
                <a:latin typeface="游ゴシック" panose="020B0400000000000000" pitchFamily="50" charset="-128"/>
                <a:ea typeface="游ゴシック" panose="020B0400000000000000" pitchFamily="50" charset="-128"/>
              </a:rPr>
              <a:t>資本性借入金</a:t>
            </a:r>
            <a:r>
              <a:rPr kumimoji="1" lang="ja-JP" altLang="en-US" sz="1000" spc="10" dirty="0">
                <a:latin typeface="+mn-ea"/>
              </a:rPr>
              <a:t>で支援</a:t>
            </a:r>
            <a:endParaRPr kumimoji="1" lang="en-US" altLang="ja-JP" sz="1000" spc="10" dirty="0">
              <a:latin typeface="+mn-ea"/>
            </a:endParaRPr>
          </a:p>
          <a:p>
            <a:r>
              <a:rPr kumimoji="1" lang="ja-JP" altLang="en-US" sz="1000" spc="10" dirty="0">
                <a:latin typeface="+mn-ea"/>
              </a:rPr>
              <a:t>　　しても、その後の経営改善にインパクトが小さいと用いた意味がなくなる</a:t>
            </a:r>
            <a:endParaRPr kumimoji="1" lang="en-US" altLang="ja-JP" sz="1000" spc="1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 </a:t>
            </a:r>
            <a:r>
              <a:rPr kumimoji="1" lang="en-US" altLang="ja-JP" sz="1000" dirty="0">
                <a:latin typeface="+mn-ea"/>
              </a:rPr>
              <a:t>DDS</a:t>
            </a:r>
            <a:r>
              <a:rPr kumimoji="1" lang="ja-JP" altLang="en-US" sz="1000" dirty="0">
                <a:latin typeface="+mn-ea"/>
              </a:rPr>
              <a:t>でも一部に同様の制約あり</a:t>
            </a:r>
            <a:endParaRPr kumimoji="1" lang="en-US" altLang="ja-JP" sz="1000" dirty="0">
              <a:latin typeface="+mn-ea"/>
            </a:endParaRPr>
          </a:p>
          <a:p>
            <a:r>
              <a:rPr kumimoji="1" lang="ja-JP" altLang="en-US" sz="1000" dirty="0">
                <a:latin typeface="+mn-ea"/>
              </a:rPr>
              <a:t>□　債務超過が少額である場合、外部専門家の助言や、社内の改善努力により解消できる可能性も低くはない</a:t>
            </a:r>
            <a:endParaRPr kumimoji="1" lang="en-US" altLang="ja-JP" sz="1000" dirty="0">
              <a:latin typeface="+mn-ea"/>
            </a:endParaRPr>
          </a:p>
          <a:p>
            <a:r>
              <a:rPr kumimoji="1" lang="ja-JP" altLang="en-US" sz="1000" dirty="0">
                <a:latin typeface="+mn-ea"/>
              </a:rPr>
              <a:t>□　</a:t>
            </a:r>
            <a:r>
              <a:rPr kumimoji="1" lang="ja-JP" altLang="en-US" sz="1000" spc="-30" dirty="0">
                <a:latin typeface="+mn-ea"/>
              </a:rPr>
              <a:t>債務超過が巨額な場合、現状では新規融資を受けられないどころか、大きな金利負担もあり、</a:t>
            </a:r>
            <a:r>
              <a:rPr kumimoji="1" lang="ja-JP" altLang="en-US" sz="1000" spc="-40" dirty="0">
                <a:latin typeface="+mn-ea"/>
              </a:rPr>
              <a:t>自助努力だけによる</a:t>
            </a:r>
            <a:endParaRPr kumimoji="1" lang="en-US" altLang="ja-JP" sz="1000" spc="-40" dirty="0">
              <a:latin typeface="+mn-ea"/>
            </a:endParaRPr>
          </a:p>
          <a:p>
            <a:r>
              <a:rPr kumimoji="1" lang="ja-JP" altLang="en-US" sz="1000" spc="-10" dirty="0">
                <a:latin typeface="+mn-ea"/>
              </a:rPr>
              <a:t>　　収益改善効果が、損益や</a:t>
            </a:r>
            <a:r>
              <a:rPr kumimoji="1" lang="en-US" altLang="ja-JP" sz="1000" spc="-10" dirty="0">
                <a:latin typeface="+mn-ea"/>
              </a:rPr>
              <a:t>CF</a:t>
            </a:r>
            <a:r>
              <a:rPr kumimoji="1" lang="ja-JP" altLang="en-US" sz="1000" spc="-10" dirty="0">
                <a:latin typeface="+mn-ea"/>
              </a:rPr>
              <a:t>の改善に直結しにくい状況も想像できる</a:t>
            </a:r>
            <a:endParaRPr kumimoji="1" lang="en-US" altLang="ja-JP" sz="1000" spc="-10" dirty="0">
              <a:latin typeface="+mn-ea"/>
            </a:endParaRPr>
          </a:p>
        </p:txBody>
      </p:sp>
      <p:grpSp>
        <p:nvGrpSpPr>
          <p:cNvPr id="65" name="グループ化 64">
            <a:extLst>
              <a:ext uri="{FF2B5EF4-FFF2-40B4-BE49-F238E27FC236}">
                <a16:creationId xmlns:a16="http://schemas.microsoft.com/office/drawing/2014/main" id="{A07CBBDD-4756-C5FF-0FD1-39FC808FBBA2}"/>
              </a:ext>
            </a:extLst>
          </p:cNvPr>
          <p:cNvGrpSpPr/>
          <p:nvPr/>
        </p:nvGrpSpPr>
        <p:grpSpPr>
          <a:xfrm>
            <a:off x="-24804" y="5463129"/>
            <a:ext cx="2998746" cy="1158471"/>
            <a:chOff x="-125637" y="3884924"/>
            <a:chExt cx="2998746" cy="1158471"/>
          </a:xfrm>
        </p:grpSpPr>
        <p:sp>
          <p:nvSpPr>
            <p:cNvPr id="66" name="四角形: 角を丸くする 41">
              <a:extLst>
                <a:ext uri="{FF2B5EF4-FFF2-40B4-BE49-F238E27FC236}">
                  <a16:creationId xmlns:a16="http://schemas.microsoft.com/office/drawing/2014/main" id="{68EBD06F-9783-3092-7E43-942B4D8F9D1E}"/>
                </a:ext>
              </a:extLst>
            </p:cNvPr>
            <p:cNvSpPr/>
            <p:nvPr/>
          </p:nvSpPr>
          <p:spPr>
            <a:xfrm>
              <a:off x="1032371" y="3884924"/>
              <a:ext cx="1506678" cy="1158471"/>
            </a:xfrm>
            <a:prstGeom prst="roundRect">
              <a:avLst>
                <a:gd name="adj" fmla="val 4902"/>
              </a:avLst>
            </a:prstGeom>
            <a:solidFill>
              <a:schemeClr val="bg1">
                <a:lumMod val="65000"/>
                <a:alpha val="10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67" name="テキスト ボックス 66">
              <a:extLst>
                <a:ext uri="{FF2B5EF4-FFF2-40B4-BE49-F238E27FC236}">
                  <a16:creationId xmlns:a16="http://schemas.microsoft.com/office/drawing/2014/main" id="{147B37FE-42C2-2F47-72B5-246FAA7F9934}"/>
                </a:ext>
              </a:extLst>
            </p:cNvPr>
            <p:cNvSpPr txBox="1"/>
            <p:nvPr/>
          </p:nvSpPr>
          <p:spPr>
            <a:xfrm>
              <a:off x="822959" y="4240368"/>
              <a:ext cx="1910820" cy="615553"/>
            </a:xfrm>
            <a:prstGeom prst="rect">
              <a:avLst/>
            </a:prstGeom>
            <a:noFill/>
          </p:spPr>
          <p:txBody>
            <a:bodyPr wrap="square" rtlCol="0">
              <a:spAutoFit/>
            </a:bodyPr>
            <a:lstStyle/>
            <a:p>
              <a:pPr algn="ctr"/>
              <a:r>
                <a:rPr kumimoji="1" lang="ja-JP" altLang="en-US" sz="2000" b="1" dirty="0">
                  <a:latin typeface="+mn-ea"/>
                </a:rPr>
                <a:t>損益改善</a:t>
              </a:r>
              <a:endParaRPr kumimoji="1" lang="en-US" altLang="ja-JP" sz="2000" b="1" dirty="0">
                <a:latin typeface="+mn-ea"/>
              </a:endParaRPr>
            </a:p>
            <a:p>
              <a:pPr algn="ctr"/>
              <a:r>
                <a:rPr kumimoji="1" lang="ja-JP" altLang="en-US" sz="1400" b="1" dirty="0">
                  <a:latin typeface="+mn-ea"/>
                </a:rPr>
                <a:t>は可能か？</a:t>
              </a:r>
            </a:p>
          </p:txBody>
        </p:sp>
        <p:sp>
          <p:nvSpPr>
            <p:cNvPr id="68" name="テキスト ボックス 67">
              <a:extLst>
                <a:ext uri="{FF2B5EF4-FFF2-40B4-BE49-F238E27FC236}">
                  <a16:creationId xmlns:a16="http://schemas.microsoft.com/office/drawing/2014/main" id="{D0FFD049-9A7B-B6FB-A8D9-E17689B02252}"/>
                </a:ext>
              </a:extLst>
            </p:cNvPr>
            <p:cNvSpPr txBox="1"/>
            <p:nvPr/>
          </p:nvSpPr>
          <p:spPr>
            <a:xfrm>
              <a:off x="682359" y="4053362"/>
              <a:ext cx="2190750" cy="307777"/>
            </a:xfrm>
            <a:prstGeom prst="rect">
              <a:avLst/>
            </a:prstGeom>
            <a:noFill/>
          </p:spPr>
          <p:txBody>
            <a:bodyPr wrap="square" rtlCol="0">
              <a:spAutoFit/>
            </a:bodyPr>
            <a:lstStyle/>
            <a:p>
              <a:pPr algn="ctr"/>
              <a:r>
                <a:rPr kumimoji="1" lang="ja-JP" altLang="en-US" sz="1400" b="1" dirty="0">
                  <a:latin typeface="+mn-ea"/>
                </a:rPr>
                <a:t>確度高く</a:t>
              </a:r>
            </a:p>
          </p:txBody>
        </p:sp>
        <p:sp>
          <p:nvSpPr>
            <p:cNvPr id="69" name="テキスト ボックス 68">
              <a:extLst>
                <a:ext uri="{FF2B5EF4-FFF2-40B4-BE49-F238E27FC236}">
                  <a16:creationId xmlns:a16="http://schemas.microsoft.com/office/drawing/2014/main" id="{EE8FD151-A580-42A2-2FD9-AC27637054AD}"/>
                </a:ext>
              </a:extLst>
            </p:cNvPr>
            <p:cNvSpPr txBox="1"/>
            <p:nvPr/>
          </p:nvSpPr>
          <p:spPr>
            <a:xfrm>
              <a:off x="-125637" y="4031069"/>
              <a:ext cx="1320799"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４</a:t>
              </a:r>
            </a:p>
          </p:txBody>
        </p:sp>
      </p:grpSp>
      <p:grpSp>
        <p:nvGrpSpPr>
          <p:cNvPr id="70" name="グループ化 69">
            <a:extLst>
              <a:ext uri="{FF2B5EF4-FFF2-40B4-BE49-F238E27FC236}">
                <a16:creationId xmlns:a16="http://schemas.microsoft.com/office/drawing/2014/main" id="{250886C0-0165-6DDB-A629-A3CAFB1A99A0}"/>
              </a:ext>
            </a:extLst>
          </p:cNvPr>
          <p:cNvGrpSpPr/>
          <p:nvPr/>
        </p:nvGrpSpPr>
        <p:grpSpPr>
          <a:xfrm>
            <a:off x="-29028" y="2606208"/>
            <a:ext cx="2994187" cy="1158471"/>
            <a:chOff x="-111553" y="2549199"/>
            <a:chExt cx="2994187" cy="1158471"/>
          </a:xfrm>
        </p:grpSpPr>
        <p:sp>
          <p:nvSpPr>
            <p:cNvPr id="71" name="四角形: 角を丸くする 28">
              <a:extLst>
                <a:ext uri="{FF2B5EF4-FFF2-40B4-BE49-F238E27FC236}">
                  <a16:creationId xmlns:a16="http://schemas.microsoft.com/office/drawing/2014/main" id="{EE5EFE86-E887-FD2E-194D-737E71506DEC}"/>
                </a:ext>
              </a:extLst>
            </p:cNvPr>
            <p:cNvSpPr/>
            <p:nvPr/>
          </p:nvSpPr>
          <p:spPr>
            <a:xfrm>
              <a:off x="1069445" y="2549199"/>
              <a:ext cx="1487912" cy="1158471"/>
            </a:xfrm>
            <a:prstGeom prst="roundRect">
              <a:avLst>
                <a:gd name="adj" fmla="val 4902"/>
              </a:avLst>
            </a:prstGeom>
            <a:solidFill>
              <a:srgbClr val="FF0000">
                <a:alpha val="10000"/>
              </a:srgbClr>
            </a:solidFill>
            <a:ln w="635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72" name="テキスト ボックス 71">
              <a:extLst>
                <a:ext uri="{FF2B5EF4-FFF2-40B4-BE49-F238E27FC236}">
                  <a16:creationId xmlns:a16="http://schemas.microsoft.com/office/drawing/2014/main" id="{157C88F4-17EE-4996-3E7F-637AE73FED34}"/>
                </a:ext>
              </a:extLst>
            </p:cNvPr>
            <p:cNvSpPr txBox="1"/>
            <p:nvPr/>
          </p:nvSpPr>
          <p:spPr>
            <a:xfrm>
              <a:off x="-111553" y="2702617"/>
              <a:ext cx="1320800"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２</a:t>
              </a:r>
            </a:p>
          </p:txBody>
        </p:sp>
        <p:sp>
          <p:nvSpPr>
            <p:cNvPr id="73" name="テキスト ボックス 72">
              <a:extLst>
                <a:ext uri="{FF2B5EF4-FFF2-40B4-BE49-F238E27FC236}">
                  <a16:creationId xmlns:a16="http://schemas.microsoft.com/office/drawing/2014/main" id="{B810B0B0-387B-7B11-069F-6CD1DAEDDE55}"/>
                </a:ext>
              </a:extLst>
            </p:cNvPr>
            <p:cNvSpPr txBox="1"/>
            <p:nvPr/>
          </p:nvSpPr>
          <p:spPr>
            <a:xfrm>
              <a:off x="846996" y="2855375"/>
              <a:ext cx="1910820" cy="677108"/>
            </a:xfrm>
            <a:prstGeom prst="rect">
              <a:avLst/>
            </a:prstGeom>
            <a:noFill/>
          </p:spPr>
          <p:txBody>
            <a:bodyPr wrap="square" rtlCol="0">
              <a:spAutoFit/>
            </a:bodyPr>
            <a:lstStyle/>
            <a:p>
              <a:pPr algn="ctr"/>
              <a:r>
                <a:rPr kumimoji="1" lang="ja-JP" altLang="en-US" sz="2400" b="1" dirty="0">
                  <a:latin typeface="+mn-ea"/>
                </a:rPr>
                <a:t>大きな</a:t>
              </a:r>
              <a:endParaRPr kumimoji="1" lang="en-US" altLang="ja-JP" sz="2400" b="1" dirty="0">
                <a:latin typeface="+mn-ea"/>
              </a:endParaRPr>
            </a:p>
            <a:p>
              <a:pPr algn="ctr"/>
              <a:r>
                <a:rPr kumimoji="1" lang="ja-JP" altLang="en-US" sz="1400" b="1" dirty="0">
                  <a:latin typeface="+mn-ea"/>
                </a:rPr>
                <a:t>影響はあるか？</a:t>
              </a:r>
            </a:p>
          </p:txBody>
        </p:sp>
        <p:sp>
          <p:nvSpPr>
            <p:cNvPr id="74" name="テキスト ボックス 73">
              <a:extLst>
                <a:ext uri="{FF2B5EF4-FFF2-40B4-BE49-F238E27FC236}">
                  <a16:creationId xmlns:a16="http://schemas.microsoft.com/office/drawing/2014/main" id="{24B4CFE0-FC22-199D-B626-8D72CC22D5E4}"/>
                </a:ext>
              </a:extLst>
            </p:cNvPr>
            <p:cNvSpPr txBox="1"/>
            <p:nvPr/>
          </p:nvSpPr>
          <p:spPr>
            <a:xfrm>
              <a:off x="691884" y="2684073"/>
              <a:ext cx="2190750" cy="307777"/>
            </a:xfrm>
            <a:prstGeom prst="rect">
              <a:avLst/>
            </a:prstGeom>
            <a:noFill/>
          </p:spPr>
          <p:txBody>
            <a:bodyPr wrap="square" rtlCol="0">
              <a:spAutoFit/>
            </a:bodyPr>
            <a:lstStyle/>
            <a:p>
              <a:pPr algn="ctr"/>
              <a:r>
                <a:rPr kumimoji="1" lang="ja-JP" altLang="en-US" sz="1400" b="1" dirty="0">
                  <a:latin typeface="+mn-ea"/>
                </a:rPr>
                <a:t>地域経済に</a:t>
              </a:r>
            </a:p>
          </p:txBody>
        </p:sp>
      </p:grpSp>
      <p:sp>
        <p:nvSpPr>
          <p:cNvPr id="75" name="テキスト ボックス 74">
            <a:extLst>
              <a:ext uri="{FF2B5EF4-FFF2-40B4-BE49-F238E27FC236}">
                <a16:creationId xmlns:a16="http://schemas.microsoft.com/office/drawing/2014/main" id="{629613BF-8A5A-4C39-3F8B-17723ADE0C25}"/>
              </a:ext>
            </a:extLst>
          </p:cNvPr>
          <p:cNvSpPr txBox="1"/>
          <p:nvPr/>
        </p:nvSpPr>
        <p:spPr>
          <a:xfrm>
            <a:off x="2676659" y="2528702"/>
            <a:ext cx="7224716" cy="1323439"/>
          </a:xfrm>
          <a:prstGeom prst="rect">
            <a:avLst/>
          </a:prstGeom>
          <a:noFill/>
          <a:ln>
            <a:noFill/>
          </a:ln>
        </p:spPr>
        <p:txBody>
          <a:bodyPr wrap="square" rtlCol="0">
            <a:spAutoFit/>
          </a:bodyPr>
          <a:lstStyle/>
          <a:p>
            <a:r>
              <a:rPr kumimoji="1" lang="ja-JP" altLang="en-US" sz="1000" dirty="0">
                <a:latin typeface="+mn-ea"/>
              </a:rPr>
              <a:t>□  </a:t>
            </a:r>
            <a:r>
              <a:rPr kumimoji="1" lang="en-US" altLang="ja-JP" sz="1000" spc="-20" dirty="0">
                <a:latin typeface="+mn-ea"/>
              </a:rPr>
              <a:t>【</a:t>
            </a:r>
            <a:r>
              <a:rPr kumimoji="1" lang="ja-JP" altLang="en-US" sz="1000" spc="-20" dirty="0">
                <a:latin typeface="+mn-ea"/>
              </a:rPr>
              <a:t>地域雇用</a:t>
            </a:r>
            <a:r>
              <a:rPr kumimoji="1" lang="en-US" altLang="ja-JP" sz="1000" spc="-20" dirty="0">
                <a:latin typeface="+mn-ea"/>
              </a:rPr>
              <a:t>】</a:t>
            </a:r>
            <a:r>
              <a:rPr kumimoji="1" lang="ja-JP" altLang="en-US" sz="1000" spc="-20" dirty="0">
                <a:latin typeface="+mn-ea"/>
              </a:rPr>
              <a:t>検討対象となる企業が破綻した場合、地域雇用に大きな影響がでるか？は大きな判断材料と言える。</a:t>
            </a:r>
            <a:endParaRPr kumimoji="1" lang="en-US" altLang="ja-JP" sz="1000" spc="-20" dirty="0">
              <a:latin typeface="+mn-ea"/>
            </a:endParaRPr>
          </a:p>
          <a:p>
            <a:r>
              <a:rPr kumimoji="1" lang="ja-JP" altLang="en-US" sz="1000" spc="-30" dirty="0">
                <a:latin typeface="+mn-ea"/>
              </a:rPr>
              <a:t>　　</a:t>
            </a:r>
            <a:r>
              <a:rPr kumimoji="1" lang="ja-JP" altLang="en-US" sz="1000" spc="-10" dirty="0">
                <a:latin typeface="+mn-ea"/>
              </a:rPr>
              <a:t>失業者の発生だけではなく、他地域の同業他社等への再雇用等、地域経済から現役世代の人口が流出してしまう</a:t>
            </a:r>
            <a:endParaRPr kumimoji="1" lang="en-US" altLang="ja-JP" sz="1000" spc="-10" dirty="0">
              <a:latin typeface="+mn-ea"/>
            </a:endParaRPr>
          </a:p>
          <a:p>
            <a:r>
              <a:rPr kumimoji="1" lang="ja-JP" altLang="en-US" sz="1000" spc="-10" dirty="0">
                <a:latin typeface="+mn-ea"/>
              </a:rPr>
              <a:t>　　ことも、少子高齢化が進む非都市圏では重要である</a:t>
            </a:r>
            <a:endParaRPr kumimoji="1" lang="en-US" altLang="ja-JP" sz="1000" spc="-1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連鎖倒産</a:t>
            </a:r>
            <a:r>
              <a:rPr kumimoji="1" lang="en-US" altLang="ja-JP" sz="1000" dirty="0">
                <a:latin typeface="+mn-ea"/>
              </a:rPr>
              <a:t>】</a:t>
            </a:r>
            <a:r>
              <a:rPr kumimoji="1" lang="ja-JP" altLang="en-US" sz="1000" spc="-10" dirty="0">
                <a:latin typeface="+mn-ea"/>
              </a:rPr>
              <a:t>検討対象となる企業が破綻した場合、地域企業の取引先にどの程度影響がでるかも大きな判断</a:t>
            </a:r>
            <a:r>
              <a:rPr kumimoji="1" lang="ja-JP" altLang="en-US" sz="1000" spc="10" dirty="0">
                <a:latin typeface="+mn-ea"/>
              </a:rPr>
              <a:t>材料</a:t>
            </a:r>
            <a:endParaRPr kumimoji="1" lang="en-US" altLang="ja-JP" sz="1000" spc="10" dirty="0">
              <a:latin typeface="+mn-ea"/>
            </a:endParaRPr>
          </a:p>
          <a:p>
            <a:r>
              <a:rPr kumimoji="1" lang="ja-JP" altLang="en-US" sz="1000" spc="10" dirty="0">
                <a:latin typeface="+mn-ea"/>
              </a:rPr>
              <a:t>　　</a:t>
            </a:r>
            <a:r>
              <a:rPr kumimoji="1" lang="ja-JP" altLang="en-US" sz="1000" spc="30" dirty="0">
                <a:latin typeface="+mn-ea"/>
              </a:rPr>
              <a:t>といえる。特に、経営窮境が長期化傾向にある企業は、</a:t>
            </a:r>
            <a:r>
              <a:rPr kumimoji="1" lang="ja-JP" altLang="en-US" sz="1000" spc="20" dirty="0">
                <a:latin typeface="+mn-ea"/>
              </a:rPr>
              <a:t>仕入債務の長期化・分割化を実施しているケースも</a:t>
            </a:r>
            <a:r>
              <a:rPr kumimoji="1" lang="ja-JP" altLang="en-US" sz="1000" spc="10" dirty="0">
                <a:latin typeface="+mn-ea"/>
              </a:rPr>
              <a:t>　　　　　　</a:t>
            </a:r>
            <a:endParaRPr kumimoji="1" lang="en-US" altLang="ja-JP" sz="1000" spc="10" dirty="0">
              <a:latin typeface="+mn-ea"/>
            </a:endParaRPr>
          </a:p>
          <a:p>
            <a:r>
              <a:rPr kumimoji="1" lang="ja-JP" altLang="en-US" sz="1000" spc="10" dirty="0">
                <a:latin typeface="+mn-ea"/>
              </a:rPr>
              <a:t>　　</a:t>
            </a:r>
            <a:r>
              <a:rPr kumimoji="1" lang="ja-JP" altLang="en-US" sz="1000" spc="-40" dirty="0">
                <a:latin typeface="+mn-ea"/>
              </a:rPr>
              <a:t>少なくないので注視が必要である。法的整理と異なり、</a:t>
            </a:r>
            <a:r>
              <a:rPr kumimoji="1" lang="ja-JP" altLang="en-US" sz="1000" spc="-30" dirty="0">
                <a:latin typeface="+mn-ea"/>
              </a:rPr>
              <a:t>削減対象が金融債権に集中する抜本再生では、取引先企業</a:t>
            </a:r>
            <a:endParaRPr kumimoji="1" lang="en-US" altLang="ja-JP" sz="1000" spc="-30" dirty="0">
              <a:latin typeface="+mn-ea"/>
            </a:endParaRPr>
          </a:p>
          <a:p>
            <a:r>
              <a:rPr kumimoji="1" lang="ja-JP" altLang="en-US" sz="1000" spc="-30" dirty="0">
                <a:latin typeface="+mn-ea"/>
              </a:rPr>
              <a:t>　　</a:t>
            </a:r>
            <a:r>
              <a:rPr kumimoji="1" lang="ja-JP" altLang="en-US" sz="1000" spc="-10" dirty="0" err="1">
                <a:latin typeface="+mn-ea"/>
              </a:rPr>
              <a:t>への</a:t>
            </a:r>
            <a:r>
              <a:rPr kumimoji="1" lang="ja-JP" altLang="en-US" sz="1000" spc="-10" dirty="0">
                <a:latin typeface="+mn-ea"/>
              </a:rPr>
              <a:t>影響を最大限に防ぐ場合もある</a:t>
            </a:r>
            <a:endParaRPr kumimoji="1" lang="en-US" altLang="ja-JP" sz="1000" spc="-1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地域機能</a:t>
            </a:r>
            <a:r>
              <a:rPr kumimoji="1" lang="en-US" altLang="ja-JP" sz="1000" dirty="0">
                <a:latin typeface="+mn-ea"/>
              </a:rPr>
              <a:t>】</a:t>
            </a:r>
            <a:r>
              <a:rPr kumimoji="1" lang="ja-JP" altLang="en-US" sz="1000" spc="-10" dirty="0">
                <a:latin typeface="+mn-ea"/>
              </a:rPr>
              <a:t>地域で唯一の生活・介護・医療インフラ維持の機能を担っているなどの視点も判断には重要となる</a:t>
            </a:r>
            <a:endParaRPr kumimoji="1" lang="en-US" altLang="ja-JP" sz="1000" spc="-10" dirty="0">
              <a:latin typeface="+mn-ea"/>
            </a:endParaRPr>
          </a:p>
        </p:txBody>
      </p:sp>
      <p:grpSp>
        <p:nvGrpSpPr>
          <p:cNvPr id="76" name="グループ化 75">
            <a:extLst>
              <a:ext uri="{FF2B5EF4-FFF2-40B4-BE49-F238E27FC236}">
                <a16:creationId xmlns:a16="http://schemas.microsoft.com/office/drawing/2014/main" id="{F18BEF6A-939F-31E7-375A-C69364FC068E}"/>
              </a:ext>
            </a:extLst>
          </p:cNvPr>
          <p:cNvGrpSpPr/>
          <p:nvPr/>
        </p:nvGrpSpPr>
        <p:grpSpPr>
          <a:xfrm>
            <a:off x="-17643" y="4089085"/>
            <a:ext cx="2987220" cy="1158471"/>
            <a:chOff x="-90213" y="4089085"/>
            <a:chExt cx="2987220" cy="1158471"/>
          </a:xfrm>
        </p:grpSpPr>
        <p:grpSp>
          <p:nvGrpSpPr>
            <p:cNvPr id="77" name="グループ化 76">
              <a:extLst>
                <a:ext uri="{FF2B5EF4-FFF2-40B4-BE49-F238E27FC236}">
                  <a16:creationId xmlns:a16="http://schemas.microsoft.com/office/drawing/2014/main" id="{0F75DD81-7FF2-CF00-CD50-CDE8C9C76231}"/>
                </a:ext>
              </a:extLst>
            </p:cNvPr>
            <p:cNvGrpSpPr/>
            <p:nvPr/>
          </p:nvGrpSpPr>
          <p:grpSpPr>
            <a:xfrm>
              <a:off x="706257" y="4089085"/>
              <a:ext cx="2190750" cy="1158471"/>
              <a:chOff x="691832" y="3893200"/>
              <a:chExt cx="2190750" cy="1158471"/>
            </a:xfrm>
          </p:grpSpPr>
          <p:sp>
            <p:nvSpPr>
              <p:cNvPr id="79" name="四角形: 角を丸くする 32">
                <a:extLst>
                  <a:ext uri="{FF2B5EF4-FFF2-40B4-BE49-F238E27FC236}">
                    <a16:creationId xmlns:a16="http://schemas.microsoft.com/office/drawing/2014/main" id="{98094242-FE0F-6FEE-3DFB-92F95E94440F}"/>
                  </a:ext>
                </a:extLst>
              </p:cNvPr>
              <p:cNvSpPr/>
              <p:nvPr/>
            </p:nvSpPr>
            <p:spPr>
              <a:xfrm>
                <a:off x="1053411" y="3893200"/>
                <a:ext cx="1499476" cy="1158471"/>
              </a:xfrm>
              <a:prstGeom prst="roundRect">
                <a:avLst>
                  <a:gd name="adj" fmla="val 4902"/>
                </a:avLst>
              </a:prstGeom>
              <a:solidFill>
                <a:srgbClr val="92D050">
                  <a:alpha val="10000"/>
                </a:srgbClr>
              </a:solid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b="1" dirty="0">
                  <a:solidFill>
                    <a:schemeClr val="tx1"/>
                  </a:solidFill>
                  <a:latin typeface="+mn-ea"/>
                </a:endParaRPr>
              </a:p>
            </p:txBody>
          </p:sp>
          <p:sp>
            <p:nvSpPr>
              <p:cNvPr id="80" name="テキスト ボックス 79">
                <a:extLst>
                  <a:ext uri="{FF2B5EF4-FFF2-40B4-BE49-F238E27FC236}">
                    <a16:creationId xmlns:a16="http://schemas.microsoft.com/office/drawing/2014/main" id="{EAFDC2E2-0B9F-6E02-C889-6AAC569F199C}"/>
                  </a:ext>
                </a:extLst>
              </p:cNvPr>
              <p:cNvSpPr txBox="1"/>
              <p:nvPr/>
            </p:nvSpPr>
            <p:spPr>
              <a:xfrm>
                <a:off x="841957" y="4218364"/>
                <a:ext cx="1910820" cy="677108"/>
              </a:xfrm>
              <a:prstGeom prst="rect">
                <a:avLst/>
              </a:prstGeom>
              <a:noFill/>
            </p:spPr>
            <p:txBody>
              <a:bodyPr wrap="square" rtlCol="0">
                <a:spAutoFit/>
              </a:bodyPr>
              <a:lstStyle/>
              <a:p>
                <a:pPr algn="ctr"/>
                <a:r>
                  <a:rPr kumimoji="1" lang="ja-JP" altLang="en-US" sz="2400" b="1" dirty="0">
                    <a:latin typeface="+mn-ea"/>
                  </a:rPr>
                  <a:t>決別</a:t>
                </a:r>
                <a:endParaRPr kumimoji="1" lang="en-US" altLang="ja-JP" sz="2400" b="1" dirty="0">
                  <a:latin typeface="+mn-ea"/>
                </a:endParaRPr>
              </a:p>
              <a:p>
                <a:pPr algn="ctr"/>
                <a:r>
                  <a:rPr kumimoji="1" lang="ja-JP" altLang="en-US" sz="1400" b="1" dirty="0">
                    <a:latin typeface="+mn-ea"/>
                  </a:rPr>
                  <a:t>できるか？</a:t>
                </a:r>
              </a:p>
            </p:txBody>
          </p:sp>
          <p:sp>
            <p:nvSpPr>
              <p:cNvPr id="81" name="テキスト ボックス 80">
                <a:extLst>
                  <a:ext uri="{FF2B5EF4-FFF2-40B4-BE49-F238E27FC236}">
                    <a16:creationId xmlns:a16="http://schemas.microsoft.com/office/drawing/2014/main" id="{3ED7168C-A938-1734-08EF-D204192F3462}"/>
                  </a:ext>
                </a:extLst>
              </p:cNvPr>
              <p:cNvSpPr txBox="1"/>
              <p:nvPr/>
            </p:nvSpPr>
            <p:spPr>
              <a:xfrm>
                <a:off x="691832" y="4014113"/>
                <a:ext cx="2190750" cy="307777"/>
              </a:xfrm>
              <a:prstGeom prst="rect">
                <a:avLst/>
              </a:prstGeom>
              <a:noFill/>
            </p:spPr>
            <p:txBody>
              <a:bodyPr wrap="square" rtlCol="0">
                <a:spAutoFit/>
              </a:bodyPr>
              <a:lstStyle/>
              <a:p>
                <a:pPr algn="ctr"/>
                <a:r>
                  <a:rPr kumimoji="1" lang="ja-JP" altLang="en-US" sz="1400" b="1" dirty="0">
                    <a:latin typeface="+mn-ea"/>
                  </a:rPr>
                  <a:t>過去の失敗と</a:t>
                </a:r>
              </a:p>
            </p:txBody>
          </p:sp>
        </p:grpSp>
        <p:sp>
          <p:nvSpPr>
            <p:cNvPr id="78" name="テキスト ボックス 77">
              <a:extLst>
                <a:ext uri="{FF2B5EF4-FFF2-40B4-BE49-F238E27FC236}">
                  <a16:creationId xmlns:a16="http://schemas.microsoft.com/office/drawing/2014/main" id="{AEA3D4D8-408F-A109-8DC0-0374DE30E90F}"/>
                </a:ext>
              </a:extLst>
            </p:cNvPr>
            <p:cNvSpPr txBox="1"/>
            <p:nvPr/>
          </p:nvSpPr>
          <p:spPr>
            <a:xfrm>
              <a:off x="-90213" y="4235230"/>
              <a:ext cx="1265873" cy="830997"/>
            </a:xfrm>
            <a:prstGeom prst="rect">
              <a:avLst/>
            </a:prstGeom>
            <a:noFill/>
          </p:spPr>
          <p:txBody>
            <a:bodyPr wrap="square" rtlCol="0">
              <a:spAutoFit/>
            </a:bodyPr>
            <a:lstStyle/>
            <a:p>
              <a:r>
                <a:rPr kumimoji="1" lang="ja-JP" altLang="en-US" b="1" i="1" dirty="0">
                  <a:latin typeface="+mn-ea"/>
                </a:rPr>
                <a:t>その</a:t>
              </a:r>
              <a:r>
                <a:rPr kumimoji="1" lang="ja-JP" altLang="en-US" sz="4800" b="1" i="1" dirty="0">
                  <a:latin typeface="+mn-ea"/>
                </a:rPr>
                <a:t>３</a:t>
              </a:r>
            </a:p>
          </p:txBody>
        </p:sp>
      </p:grpSp>
      <p:sp>
        <p:nvSpPr>
          <p:cNvPr id="82" name="テキスト ボックス 81">
            <a:extLst>
              <a:ext uri="{FF2B5EF4-FFF2-40B4-BE49-F238E27FC236}">
                <a16:creationId xmlns:a16="http://schemas.microsoft.com/office/drawing/2014/main" id="{6ED035F0-962E-7920-BD3C-CD3124071156}"/>
              </a:ext>
            </a:extLst>
          </p:cNvPr>
          <p:cNvSpPr txBox="1"/>
          <p:nvPr/>
        </p:nvSpPr>
        <p:spPr>
          <a:xfrm>
            <a:off x="2676659" y="4087094"/>
            <a:ext cx="7224716" cy="1169551"/>
          </a:xfrm>
          <a:prstGeom prst="rect">
            <a:avLst/>
          </a:prstGeom>
          <a:noFill/>
          <a:ln>
            <a:noFill/>
          </a:ln>
        </p:spPr>
        <p:txBody>
          <a:bodyPr wrap="square" rtlCol="0">
            <a:spAutoFit/>
          </a:bodyPr>
          <a:lstStyle/>
          <a:p>
            <a:r>
              <a:rPr kumimoji="1" lang="ja-JP" altLang="en-US" sz="1000" dirty="0">
                <a:latin typeface="+mn-ea"/>
              </a:rPr>
              <a:t>□    </a:t>
            </a:r>
            <a:r>
              <a:rPr kumimoji="1" lang="ja-JP" altLang="en-US" sz="1000" spc="20" dirty="0">
                <a:latin typeface="+mn-ea"/>
              </a:rPr>
              <a:t>過去の経営窮境の原因である、ヒト・モノ・カネと決別できるかはかなり重要な要素になる。例えば本業と</a:t>
            </a:r>
            <a:endParaRPr kumimoji="1" lang="en-US" altLang="ja-JP" sz="1000" spc="20" dirty="0">
              <a:latin typeface="+mn-ea"/>
            </a:endParaRPr>
          </a:p>
          <a:p>
            <a:r>
              <a:rPr kumimoji="1" lang="ja-JP" altLang="en-US" sz="1000" dirty="0">
                <a:latin typeface="+mn-ea"/>
              </a:rPr>
              <a:t>　　関係のない投資の失敗に関わる巨額な債務が、大きな負担になっている場合もある</a:t>
            </a:r>
            <a:endParaRPr kumimoji="1" lang="en-US" altLang="ja-JP" sz="1000" dirty="0">
              <a:latin typeface="+mn-ea"/>
            </a:endParaRPr>
          </a:p>
          <a:p>
            <a:r>
              <a:rPr kumimoji="1" lang="ja-JP" altLang="en-US" sz="1000" dirty="0">
                <a:latin typeface="+mn-ea"/>
              </a:rPr>
              <a:t>□　</a:t>
            </a:r>
            <a:r>
              <a:rPr kumimoji="1" lang="ja-JP" altLang="en-US" sz="1000" spc="10" dirty="0">
                <a:latin typeface="+mn-ea"/>
              </a:rPr>
              <a:t>場合によっては、過去の大きな失敗を誘引してしまった経営陣の退陣等も視野に入る。抜本再生を伴う新たな</a:t>
            </a:r>
            <a:endParaRPr kumimoji="1" lang="en-US" altLang="ja-JP" sz="1000" spc="10" dirty="0">
              <a:latin typeface="+mn-ea"/>
            </a:endParaRPr>
          </a:p>
          <a:p>
            <a:r>
              <a:rPr kumimoji="1" lang="ja-JP" altLang="en-US" sz="1000" spc="10" dirty="0">
                <a:latin typeface="+mn-ea"/>
              </a:rPr>
              <a:t>　　出発をするわけであり、責任の所在を不明瞭にして、社員に大きな不満が残っては、全社一丸の会社の再建を</a:t>
            </a:r>
            <a:endParaRPr kumimoji="1" lang="en-US" altLang="ja-JP" sz="1000" spc="10" dirty="0">
              <a:latin typeface="+mn-ea"/>
            </a:endParaRPr>
          </a:p>
          <a:p>
            <a:r>
              <a:rPr kumimoji="1" lang="ja-JP" altLang="en-US" sz="1000" spc="10" dirty="0">
                <a:latin typeface="+mn-ea"/>
              </a:rPr>
              <a:t>　　進めることは難しいといえる</a:t>
            </a:r>
            <a:endParaRPr kumimoji="1" lang="en-US" altLang="ja-JP" sz="1000" spc="10" dirty="0">
              <a:latin typeface="+mn-ea"/>
            </a:endParaRPr>
          </a:p>
          <a:p>
            <a:r>
              <a:rPr kumimoji="1" lang="ja-JP" altLang="en-US" sz="1000" dirty="0">
                <a:latin typeface="+mn-ea"/>
              </a:rPr>
              <a:t>□　</a:t>
            </a:r>
            <a:r>
              <a:rPr kumimoji="1" lang="ja-JP" altLang="en-US" sz="1000" spc="10" dirty="0">
                <a:latin typeface="+mn-ea"/>
              </a:rPr>
              <a:t>地域企業には一族経営が多いが、一族・遠戚への不労所得に近い報酬や、相場に見合わない一族所有の資産等</a:t>
            </a:r>
            <a:endParaRPr kumimoji="1" lang="en-US" altLang="ja-JP" sz="1000" spc="10" dirty="0">
              <a:latin typeface="+mn-ea"/>
            </a:endParaRPr>
          </a:p>
          <a:p>
            <a:r>
              <a:rPr kumimoji="1" lang="ja-JP" altLang="en-US" sz="1000" spc="10" dirty="0">
                <a:latin typeface="+mn-ea"/>
              </a:rPr>
              <a:t>　　</a:t>
            </a:r>
            <a:r>
              <a:rPr kumimoji="1" lang="ja-JP" altLang="en-US" sz="1000" spc="10" dirty="0" err="1">
                <a:latin typeface="+mn-ea"/>
              </a:rPr>
              <a:t>への</a:t>
            </a:r>
            <a:r>
              <a:rPr kumimoji="1" lang="ja-JP" altLang="en-US" sz="1000" spc="10" dirty="0">
                <a:latin typeface="+mn-ea"/>
              </a:rPr>
              <a:t>賃借料の支払い等も、決別すべき重要なポイントになることもあり、経営者の覚悟が問われる</a:t>
            </a:r>
            <a:endParaRPr kumimoji="1" lang="en-US" altLang="ja-JP" sz="1000" spc="10" dirty="0">
              <a:latin typeface="+mn-ea"/>
            </a:endParaRPr>
          </a:p>
        </p:txBody>
      </p:sp>
      <p:sp>
        <p:nvSpPr>
          <p:cNvPr id="83" name="テキスト ボックス 82">
            <a:extLst>
              <a:ext uri="{FF2B5EF4-FFF2-40B4-BE49-F238E27FC236}">
                <a16:creationId xmlns:a16="http://schemas.microsoft.com/office/drawing/2014/main" id="{EA1D2314-2DF9-C7CC-6B84-8CEA4359E9DA}"/>
              </a:ext>
            </a:extLst>
          </p:cNvPr>
          <p:cNvSpPr txBox="1"/>
          <p:nvPr/>
        </p:nvSpPr>
        <p:spPr>
          <a:xfrm>
            <a:off x="2681336" y="5449708"/>
            <a:ext cx="7224716" cy="1169551"/>
          </a:xfrm>
          <a:prstGeom prst="rect">
            <a:avLst/>
          </a:prstGeom>
          <a:noFill/>
          <a:ln>
            <a:noFill/>
          </a:ln>
        </p:spPr>
        <p:txBody>
          <a:bodyPr wrap="square" rtlCol="0">
            <a:spAutoFit/>
          </a:bodyPr>
          <a:lstStyle/>
          <a:p>
            <a:r>
              <a:rPr kumimoji="1" lang="ja-JP" altLang="en-US" sz="1000" dirty="0">
                <a:latin typeface="+mn-ea"/>
              </a:rPr>
              <a:t>□    抜本再生は、金利負担の低減等には一定の効果を発揮するが、それ単体で売上や損益を直接的に改善する効果</a:t>
            </a:r>
            <a:endParaRPr kumimoji="1" lang="en-US" altLang="ja-JP" sz="1000" dirty="0">
              <a:latin typeface="+mn-ea"/>
            </a:endParaRPr>
          </a:p>
          <a:p>
            <a:r>
              <a:rPr kumimoji="1" lang="ja-JP" altLang="en-US" sz="1000" dirty="0">
                <a:latin typeface="+mn-ea"/>
              </a:rPr>
              <a:t>　　は決して大きいわけではない</a:t>
            </a:r>
            <a:endParaRPr kumimoji="1" lang="en-US" altLang="ja-JP" sz="1000" dirty="0">
              <a:latin typeface="+mn-ea"/>
            </a:endParaRPr>
          </a:p>
          <a:p>
            <a:r>
              <a:rPr kumimoji="1" lang="ja-JP" altLang="en-US" sz="1000" dirty="0">
                <a:latin typeface="+mn-ea"/>
              </a:rPr>
              <a:t>□　</a:t>
            </a:r>
            <a:r>
              <a:rPr kumimoji="1" lang="ja-JP" altLang="en-US" sz="1000" spc="-20" dirty="0">
                <a:latin typeface="+mn-ea"/>
              </a:rPr>
              <a:t>抜本再生のような大きな金融支援を実施することにはリスクも伴う。抜本再生手法を用いることで、企業の損益</a:t>
            </a:r>
            <a:endParaRPr kumimoji="1" lang="en-US" altLang="ja-JP" sz="1000" spc="-20" dirty="0">
              <a:latin typeface="+mn-ea"/>
            </a:endParaRPr>
          </a:p>
          <a:p>
            <a:r>
              <a:rPr kumimoji="1" lang="ja-JP" altLang="en-US" sz="1000" spc="-20" dirty="0">
                <a:latin typeface="+mn-ea"/>
              </a:rPr>
              <a:t>　　が具体的に改善に進む「環境」が整うかという視点が判断には重要になる</a:t>
            </a:r>
            <a:endParaRPr kumimoji="1" lang="en-US" altLang="ja-JP" sz="1000" spc="-20" dirty="0">
              <a:latin typeface="+mn-ea"/>
            </a:endParaRPr>
          </a:p>
          <a:p>
            <a:r>
              <a:rPr kumimoji="1" lang="ja-JP" altLang="en-US" sz="1000" dirty="0">
                <a:latin typeface="+mn-ea"/>
              </a:rPr>
              <a:t>□　特に債権放棄等では、スポンサーの優れた経営力や財務能力、信用力等を基軸とした販路拡大や仕入コストの</a:t>
            </a:r>
            <a:endParaRPr kumimoji="1" lang="en-US" altLang="ja-JP" sz="1000" dirty="0">
              <a:latin typeface="+mn-ea"/>
            </a:endParaRPr>
          </a:p>
          <a:p>
            <a:r>
              <a:rPr kumimoji="1" lang="ja-JP" altLang="en-US" sz="1000" dirty="0">
                <a:latin typeface="+mn-ea"/>
              </a:rPr>
              <a:t>　　削減等を可能とした損益改善効果が見込まれるかという点も注視が必要</a:t>
            </a:r>
            <a:endParaRPr kumimoji="1" lang="en-US" altLang="ja-JP" sz="1000" dirty="0">
              <a:latin typeface="+mn-ea"/>
            </a:endParaRPr>
          </a:p>
          <a:p>
            <a:r>
              <a:rPr kumimoji="1" lang="ja-JP" altLang="en-US" sz="1000" dirty="0">
                <a:latin typeface="+mn-ea"/>
              </a:rPr>
              <a:t>□　財務リストラを行っても、その後の企業の継続性・成長性に寄与しなければ用いる意味は薄れる</a:t>
            </a:r>
            <a:endParaRPr kumimoji="1" lang="en-US" altLang="ja-JP" sz="1000" dirty="0">
              <a:latin typeface="+mn-ea"/>
            </a:endParaRPr>
          </a:p>
        </p:txBody>
      </p:sp>
      <p:sp>
        <p:nvSpPr>
          <p:cNvPr id="10" name="スライド番号プレースホルダー 9"/>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68</a:t>
            </a:fld>
            <a:endParaRPr kumimoji="1" lang="ja-JP" altLang="en-US"/>
          </a:p>
        </p:txBody>
      </p:sp>
      <p:sp>
        <p:nvSpPr>
          <p:cNvPr id="42" name="正方形/長方形 41">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BDBB07CB-950E-E198-7171-4300C6B5E7B3}"/>
              </a:ext>
            </a:extLst>
          </p:cNvPr>
          <p:cNvSpPr txBox="1"/>
          <p:nvPr/>
        </p:nvSpPr>
        <p:spPr>
          <a:xfrm>
            <a:off x="264016" y="178195"/>
            <a:ext cx="2447924" cy="646331"/>
          </a:xfrm>
          <a:prstGeom prst="rect">
            <a:avLst/>
          </a:prstGeom>
          <a:noFill/>
        </p:spPr>
        <p:txBody>
          <a:bodyPr wrap="square" rtlCol="0">
            <a:spAutoFit/>
          </a:bodyPr>
          <a:lstStyle/>
          <a:p>
            <a:r>
              <a:rPr kumimoji="1" lang="ja-JP" altLang="en-US" b="1" dirty="0">
                <a:latin typeface="+mn-ea"/>
              </a:rPr>
              <a:t>よく話題にのぼる</a:t>
            </a:r>
            <a:endParaRPr kumimoji="1" lang="en-US" altLang="ja-JP" b="1" dirty="0">
              <a:latin typeface="+mn-ea"/>
            </a:endParaRPr>
          </a:p>
          <a:p>
            <a:r>
              <a:rPr kumimoji="1" lang="ja-JP" altLang="en-US" b="1" dirty="0">
                <a:latin typeface="+mn-ea"/>
              </a:rPr>
              <a:t>知見・ノウハウ</a:t>
            </a:r>
          </a:p>
        </p:txBody>
      </p:sp>
      <p:sp>
        <p:nvSpPr>
          <p:cNvPr id="44" name="テキスト ボックス 43">
            <a:extLst>
              <a:ext uri="{FF2B5EF4-FFF2-40B4-BE49-F238E27FC236}">
                <a16:creationId xmlns:a16="http://schemas.microsoft.com/office/drawing/2014/main" id="{270AFBFB-CBCC-5663-3F9B-7E0A87749477}"/>
              </a:ext>
            </a:extLst>
          </p:cNvPr>
          <p:cNvSpPr txBox="1"/>
          <p:nvPr/>
        </p:nvSpPr>
        <p:spPr>
          <a:xfrm>
            <a:off x="2491099" y="102351"/>
            <a:ext cx="1600203" cy="769441"/>
          </a:xfrm>
          <a:prstGeom prst="rect">
            <a:avLst/>
          </a:prstGeom>
          <a:noFill/>
        </p:spPr>
        <p:txBody>
          <a:bodyPr wrap="square" rtlCol="0">
            <a:spAutoFit/>
          </a:bodyPr>
          <a:lstStyle/>
          <a:p>
            <a:r>
              <a:rPr kumimoji="1" lang="ja-JP" altLang="en-US" b="1" u="sng" dirty="0">
                <a:latin typeface="+mn-ea"/>
              </a:rPr>
              <a:t>その</a:t>
            </a:r>
            <a:r>
              <a:rPr kumimoji="1" lang="ja-JP" altLang="en-US" sz="4400" b="1" u="sng" dirty="0">
                <a:latin typeface="+mn-ea"/>
              </a:rPr>
              <a:t>３</a:t>
            </a:r>
            <a:endParaRPr kumimoji="1" lang="ja-JP" altLang="en-US" sz="2800" b="1" u="sng" dirty="0">
              <a:latin typeface="+mn-ea"/>
            </a:endParaRPr>
          </a:p>
        </p:txBody>
      </p:sp>
      <p:cxnSp>
        <p:nvCxnSpPr>
          <p:cNvPr id="45" name="直線コネクタ 44">
            <a:extLst>
              <a:ext uri="{FF2B5EF4-FFF2-40B4-BE49-F238E27FC236}">
                <a16:creationId xmlns:a16="http://schemas.microsoft.com/office/drawing/2014/main" id="{05DF7036-D809-47F2-C9C2-7A75D1E13704}"/>
              </a:ext>
            </a:extLst>
          </p:cNvPr>
          <p:cNvCxnSpPr>
            <a:cxnSpLocks/>
          </p:cNvCxnSpPr>
          <p:nvPr/>
        </p:nvCxnSpPr>
        <p:spPr>
          <a:xfrm flipV="1">
            <a:off x="3890355" y="46494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6355DC53-F0DF-F548-E53D-67E826518F4A}"/>
              </a:ext>
            </a:extLst>
          </p:cNvPr>
          <p:cNvSpPr txBox="1"/>
          <p:nvPr/>
        </p:nvSpPr>
        <p:spPr>
          <a:xfrm>
            <a:off x="3943252" y="80802"/>
            <a:ext cx="5819873" cy="369332"/>
          </a:xfrm>
          <a:prstGeom prst="rect">
            <a:avLst/>
          </a:prstGeom>
          <a:noFill/>
        </p:spPr>
        <p:txBody>
          <a:bodyPr wrap="square" rtlCol="0">
            <a:spAutoFit/>
          </a:bodyPr>
          <a:lstStyle/>
          <a:p>
            <a:r>
              <a:rPr kumimoji="1" lang="ja-JP" altLang="en-US" b="1" dirty="0">
                <a:latin typeface="+mn-ea"/>
              </a:rPr>
              <a:t>抜本再生に踏む込むべき判断分岐点</a:t>
            </a:r>
          </a:p>
        </p:txBody>
      </p:sp>
      <p:sp>
        <p:nvSpPr>
          <p:cNvPr id="47" name="テキスト ボックス 46">
            <a:extLst>
              <a:ext uri="{FF2B5EF4-FFF2-40B4-BE49-F238E27FC236}">
                <a16:creationId xmlns:a16="http://schemas.microsoft.com/office/drawing/2014/main" id="{4EE0ECD6-86BC-55D8-3EC6-2255D9ADB5B3}"/>
              </a:ext>
            </a:extLst>
          </p:cNvPr>
          <p:cNvSpPr txBox="1"/>
          <p:nvPr/>
        </p:nvSpPr>
        <p:spPr>
          <a:xfrm>
            <a:off x="3981449" y="539460"/>
            <a:ext cx="5810251" cy="400110"/>
          </a:xfrm>
          <a:prstGeom prst="rect">
            <a:avLst/>
          </a:prstGeom>
          <a:noFill/>
        </p:spPr>
        <p:txBody>
          <a:bodyPr wrap="square" rtlCol="0">
            <a:spAutoFit/>
          </a:bodyPr>
          <a:lstStyle/>
          <a:p>
            <a:r>
              <a:rPr kumimoji="1" lang="ja-JP" altLang="en-US" sz="1000" dirty="0"/>
              <a:t>「どのような会社」に抜本再生手法を用いるべきか？という目利きのポイントを、いくつかの視点からまとめます。</a:t>
            </a:r>
            <a:endParaRPr kumimoji="1" lang="en-US" altLang="ja-JP" sz="1000" dirty="0"/>
          </a:p>
        </p:txBody>
      </p:sp>
      <p:cxnSp>
        <p:nvCxnSpPr>
          <p:cNvPr id="48" name="直線コネクタ 47">
            <a:extLst>
              <a:ext uri="{FF2B5EF4-FFF2-40B4-BE49-F238E27FC236}">
                <a16:creationId xmlns:a16="http://schemas.microsoft.com/office/drawing/2014/main" id="{5C947334-549F-5DE6-399B-AB6B7785A5B6}"/>
              </a:ext>
            </a:extLst>
          </p:cNvPr>
          <p:cNvCxnSpPr>
            <a:cxnSpLocks/>
          </p:cNvCxnSpPr>
          <p:nvPr/>
        </p:nvCxnSpPr>
        <p:spPr>
          <a:xfrm>
            <a:off x="93000" y="1012166"/>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5C947334-549F-5DE6-399B-AB6B7785A5B6}"/>
              </a:ext>
            </a:extLst>
          </p:cNvPr>
          <p:cNvCxnSpPr>
            <a:cxnSpLocks/>
          </p:cNvCxnSpPr>
          <p:nvPr/>
        </p:nvCxnSpPr>
        <p:spPr>
          <a:xfrm>
            <a:off x="93000" y="2446519"/>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5C947334-549F-5DE6-399B-AB6B7785A5B6}"/>
              </a:ext>
            </a:extLst>
          </p:cNvPr>
          <p:cNvCxnSpPr>
            <a:cxnSpLocks/>
          </p:cNvCxnSpPr>
          <p:nvPr/>
        </p:nvCxnSpPr>
        <p:spPr>
          <a:xfrm>
            <a:off x="93000" y="3923015"/>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5C947334-549F-5DE6-399B-AB6B7785A5B6}"/>
              </a:ext>
            </a:extLst>
          </p:cNvPr>
          <p:cNvCxnSpPr>
            <a:cxnSpLocks/>
          </p:cNvCxnSpPr>
          <p:nvPr/>
        </p:nvCxnSpPr>
        <p:spPr>
          <a:xfrm>
            <a:off x="93000" y="5349129"/>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8821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10384</Words>
  <Application>Microsoft Office PowerPoint</Application>
  <PresentationFormat>A4 210 x 297 mm</PresentationFormat>
  <Paragraphs>758</Paragraphs>
  <Slides>18</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18</vt:i4>
      </vt:variant>
    </vt:vector>
  </HeadingPairs>
  <TitlesOfParts>
    <vt:vector size="30" baseType="lpstr">
      <vt:lpstr>HGP創英角ｺﾞｼｯｸUB</vt:lpstr>
      <vt:lpstr>HG創英角ｺﾞｼｯｸUB</vt:lpstr>
      <vt:lpstr>Meiryo UI</vt:lpstr>
      <vt:lpstr>ＭＳ ゴシック</vt:lpstr>
      <vt:lpstr>游ゴシック</vt:lpstr>
      <vt:lpstr>游ゴシック Light</vt:lpstr>
      <vt:lpstr>Arial</vt:lpstr>
      <vt:lpstr>Calibri</vt:lpstr>
      <vt:lpstr>Calibri Light</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2023-03-09T05:30:59Z</dcterms:modified>
</cp:coreProperties>
</file>