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6" showSpecialPlsOnTitleSld="0" removePersonalInfoOnSave="1" saveSubsetFonts="1">
  <p:sldMasterIdLst>
    <p:sldMasterId id="2147483660" r:id="rId1"/>
    <p:sldMasterId id="2147483678" r:id="rId2"/>
  </p:sldMasterIdLst>
  <p:notesMasterIdLst>
    <p:notesMasterId r:id="rId8"/>
  </p:notesMasterIdLst>
  <p:handoutMasterIdLst>
    <p:handoutMasterId r:id="rId9"/>
  </p:handoutMasterIdLst>
  <p:sldIdLst>
    <p:sldId id="425" r:id="rId3"/>
    <p:sldId id="412" r:id="rId4"/>
    <p:sldId id="354" r:id="rId5"/>
    <p:sldId id="382" r:id="rId6"/>
    <p:sldId id="423"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5"/>
            <p14:sldId id="412"/>
            <p14:sldId id="354"/>
            <p14:sldId id="382"/>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78462" autoAdjust="0"/>
  </p:normalViewPr>
  <p:slideViewPr>
    <p:cSldViewPr snapToGrid="0" showGuides="1">
      <p:cViewPr varScale="1">
        <p:scale>
          <a:sx n="46" d="100"/>
          <a:sy n="46" d="100"/>
        </p:scale>
        <p:origin x="1972" y="32"/>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2023/3/9</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76</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付録　</a:t>
            </a:r>
          </a:p>
          <a:p>
            <a:pPr algn="ctr"/>
            <a:r>
              <a:rPr lang="ja-JP" altLang="en-US" sz="4000" dirty="0"/>
              <a:t>本書における用語集</a:t>
            </a:r>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923457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73770" y="2469011"/>
            <a:ext cx="6912000" cy="658535"/>
          </a:xfrm>
        </p:spPr>
        <p:txBody>
          <a:bodyPr/>
          <a:lstStyle/>
          <a:p>
            <a:r>
              <a:rPr lang="ja-JP" altLang="en-US" dirty="0"/>
              <a:t>付録　本書における用語集</a:t>
            </a:r>
            <a:endParaRPr kumimoji="1" lang="ja-JP" altLang="en-US" dirty="0"/>
          </a:p>
        </p:txBody>
      </p:sp>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77</a:t>
            </a:fld>
            <a:endParaRPr kumimoji="1" lang="ja-JP" altLang="en-US"/>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88620" y="1154396"/>
            <a:ext cx="920487" cy="1231353"/>
          </a:xfrm>
          <a:prstGeom prst="rect">
            <a:avLst/>
          </a:prstGeom>
        </p:spPr>
      </p:pic>
      <p:sp>
        <p:nvSpPr>
          <p:cNvPr id="6"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Tree>
    <p:extLst>
      <p:ext uri="{BB962C8B-B14F-4D97-AF65-F5344CB8AC3E}">
        <p14:creationId xmlns:p14="http://schemas.microsoft.com/office/powerpoint/2010/main" val="3325365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a:extLst>
              <a:ext uri="{FF2B5EF4-FFF2-40B4-BE49-F238E27FC236}">
                <a16:creationId xmlns:a16="http://schemas.microsoft.com/office/drawing/2014/main" id="{21591358-06F4-48AA-B482-626AABC335E6}"/>
              </a:ext>
            </a:extLst>
          </p:cNvPr>
          <p:cNvSpPr txBox="1"/>
          <p:nvPr/>
        </p:nvSpPr>
        <p:spPr>
          <a:xfrm>
            <a:off x="131553" y="67735"/>
            <a:ext cx="6448425" cy="492443"/>
          </a:xfrm>
          <a:prstGeom prst="rect">
            <a:avLst/>
          </a:prstGeom>
          <a:noFill/>
        </p:spPr>
        <p:txBody>
          <a:bodyPr wrap="square" rtlCol="0">
            <a:spAutoFit/>
          </a:bodyPr>
          <a:lstStyle/>
          <a:p>
            <a:r>
              <a:rPr kumimoji="1" lang="ja-JP" altLang="en-US" sz="2600" b="1" u="sng" dirty="0">
                <a:latin typeface="+mn-ea"/>
              </a:rPr>
              <a:t>本書における用語集　その１  </a:t>
            </a:r>
            <a:endParaRPr kumimoji="1" lang="ja-JP" altLang="en-US" b="1" u="sng" dirty="0">
              <a:latin typeface="+mn-ea"/>
            </a:endParaRPr>
          </a:p>
        </p:txBody>
      </p:sp>
      <p:graphicFrame>
        <p:nvGraphicFramePr>
          <p:cNvPr id="37" name="表 36"/>
          <p:cNvGraphicFramePr>
            <a:graphicFrameLocks noGrp="1"/>
          </p:cNvGraphicFramePr>
          <p:nvPr>
            <p:extLst>
              <p:ext uri="{D42A27DB-BD31-4B8C-83A1-F6EECF244321}">
                <p14:modId xmlns:p14="http://schemas.microsoft.com/office/powerpoint/2010/main" val="1093975383"/>
              </p:ext>
            </p:extLst>
          </p:nvPr>
        </p:nvGraphicFramePr>
        <p:xfrm>
          <a:off x="131552" y="666946"/>
          <a:ext cx="9639300" cy="5826897"/>
        </p:xfrm>
        <a:graphic>
          <a:graphicData uri="http://schemas.openxmlformats.org/drawingml/2006/table">
            <a:tbl>
              <a:tblPr firstRow="1" bandRow="1">
                <a:tableStyleId>{5C22544A-7EE6-4342-B048-85BDC9FD1C3A}</a:tableStyleId>
              </a:tblPr>
              <a:tblGrid>
                <a:gridCol w="1697248">
                  <a:extLst>
                    <a:ext uri="{9D8B030D-6E8A-4147-A177-3AD203B41FA5}">
                      <a16:colId xmlns:a16="http://schemas.microsoft.com/office/drawing/2014/main" val="3278282714"/>
                    </a:ext>
                  </a:extLst>
                </a:gridCol>
                <a:gridCol w="7942052">
                  <a:extLst>
                    <a:ext uri="{9D8B030D-6E8A-4147-A177-3AD203B41FA5}">
                      <a16:colId xmlns:a16="http://schemas.microsoft.com/office/drawing/2014/main" val="3660333951"/>
                    </a:ext>
                  </a:extLst>
                </a:gridCol>
              </a:tblGrid>
              <a:tr h="665815">
                <a:tc>
                  <a:txBody>
                    <a:bodyPr/>
                    <a:lstStyle/>
                    <a:p>
                      <a:pPr algn="ctr"/>
                      <a:r>
                        <a:rPr kumimoji="1" lang="ja-JP" altLang="en-US" sz="1600" dirty="0"/>
                        <a:t>用語</a:t>
                      </a:r>
                    </a:p>
                    <a:p>
                      <a:pPr algn="ctr"/>
                      <a:r>
                        <a:rPr kumimoji="1" lang="ja-JP" altLang="en-US" sz="1600" dirty="0"/>
                        <a:t>（五十音順）</a:t>
                      </a:r>
                    </a:p>
                  </a:txBody>
                  <a:tcPr anchor="ctr"/>
                </a:tc>
                <a:tc>
                  <a:txBody>
                    <a:bodyPr/>
                    <a:lstStyle/>
                    <a:p>
                      <a:pPr algn="ctr"/>
                      <a:r>
                        <a:rPr kumimoji="1" lang="ja-JP" altLang="en-US" sz="1600" dirty="0"/>
                        <a:t>意味</a:t>
                      </a:r>
                    </a:p>
                  </a:txBody>
                  <a:tcPr anchor="ctr"/>
                </a:tc>
                <a:extLst>
                  <a:ext uri="{0D108BD9-81ED-4DB2-BD59-A6C34878D82A}">
                    <a16:rowId xmlns:a16="http://schemas.microsoft.com/office/drawing/2014/main" val="1505152561"/>
                  </a:ext>
                </a:extLst>
              </a:tr>
              <a:tr h="564713">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現場代理人</a:t>
                      </a:r>
                    </a:p>
                  </a:txBody>
                  <a:tcPr marL="9525" marR="9525" marT="9525" marB="0" anchor="ctr"/>
                </a:tc>
                <a:tc>
                  <a:txBody>
                    <a:bodyPr/>
                    <a:lstStyle/>
                    <a:p>
                      <a:pPr algn="l" fontAlgn="b"/>
                      <a:r>
                        <a:rPr kumimoji="1" lang="ja-JP" altLang="en-US" sz="1100" b="0" i="0" kern="1200" spc="20" baseline="0" dirty="0">
                          <a:solidFill>
                            <a:schemeClr val="dk1"/>
                          </a:solidFill>
                          <a:effectLst/>
                          <a:latin typeface="+mn-lt"/>
                          <a:ea typeface="+mn-ea"/>
                          <a:cs typeface="+mn-cs"/>
                        </a:rPr>
                        <a:t>請負契約の的確な履行を確保するため、工事現場の運営や取締りを行うほか、工事の施工及び契約関係事務に関する一切の</a:t>
                      </a:r>
                      <a:r>
                        <a:rPr kumimoji="1" lang="ja-JP" altLang="en-US" sz="1100" b="0" i="0" kern="1200" dirty="0">
                          <a:solidFill>
                            <a:schemeClr val="dk1"/>
                          </a:solidFill>
                          <a:effectLst/>
                          <a:latin typeface="+mn-lt"/>
                          <a:ea typeface="+mn-ea"/>
                          <a:cs typeface="+mn-cs"/>
                        </a:rPr>
                        <a:t>事項（請負代金の変更や契約解除等を除く）を行使することができる者</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16235923"/>
                  </a:ext>
                </a:extLst>
              </a:tr>
              <a:tr h="564713">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再チャレンジ支援</a:t>
                      </a:r>
                      <a:endParaRPr 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b"/>
                      <a:r>
                        <a:rPr lang="ja-JP" altLang="en-US" sz="1100" b="0" i="0" u="none" strike="noStrike" spc="40" baseline="0" dirty="0">
                          <a:solidFill>
                            <a:schemeClr val="tx1"/>
                          </a:solidFill>
                          <a:effectLst/>
                          <a:latin typeface="游ゴシック" panose="020B0400000000000000" pitchFamily="50" charset="-128"/>
                          <a:ea typeface="游ゴシック" panose="020B0400000000000000" pitchFamily="50" charset="-128"/>
                        </a:rPr>
                        <a:t>中小企業活性化協議会の支援の一つで、</a:t>
                      </a:r>
                      <a:r>
                        <a:rPr kumimoji="1" lang="ja-JP" altLang="en-US" sz="1100" b="0" i="0" kern="1200" spc="40" baseline="0" dirty="0">
                          <a:solidFill>
                            <a:schemeClr val="dk1"/>
                          </a:solidFill>
                          <a:effectLst/>
                          <a:latin typeface="+mn-lt"/>
                          <a:ea typeface="+mn-ea"/>
                          <a:cs typeface="+mn-cs"/>
                        </a:rPr>
                        <a:t>収益力の改善や事業再生等が極めて困難な中小企業や保証債務に悩む経営者等を対象に、弁護士等の外部専門家の紹介や経営者等の再スタートのための支援を実施する施策</a:t>
                      </a:r>
                      <a:endParaRPr lang="ja-JP" altLang="en-US" sz="1100" b="0" i="0" u="none" strike="noStrike" spc="40" baseline="0"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48708596"/>
                  </a:ext>
                </a:extLst>
              </a:tr>
              <a:tr h="564713">
                <a:tc>
                  <a:txBody>
                    <a:bodyPr/>
                    <a:lstStyle/>
                    <a:p>
                      <a:pPr algn="l" fontAlgn="b"/>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実行予算</a:t>
                      </a:r>
                      <a:endParaRPr 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b"/>
                      <a:r>
                        <a:rPr kumimoji="1" lang="ja-JP" altLang="en-US" sz="1100" b="0" i="0" kern="1200" spc="20" baseline="0" dirty="0">
                          <a:solidFill>
                            <a:schemeClr val="dk1"/>
                          </a:solidFill>
                          <a:effectLst/>
                          <a:latin typeface="+mn-lt"/>
                          <a:ea typeface="+mn-ea"/>
                          <a:cs typeface="+mn-cs"/>
                        </a:rPr>
                        <a:t>詳細施工計画を金額に置き換えたもので、原価管理における物差しであり、一般的に、現場の諸条件をよく熟知し、工事を</a:t>
                      </a:r>
                      <a:r>
                        <a:rPr kumimoji="1" lang="ja-JP" altLang="en-US" sz="1100" b="0" i="0" kern="1200" dirty="0">
                          <a:solidFill>
                            <a:schemeClr val="dk1"/>
                          </a:solidFill>
                          <a:effectLst/>
                          <a:latin typeface="+mn-lt"/>
                          <a:ea typeface="+mn-ea"/>
                          <a:cs typeface="+mn-cs"/>
                        </a:rPr>
                        <a:t>直接担当する工事現場の作業所長（現場代理人）によって実行予算を作成する場合が多い</a:t>
                      </a:r>
                      <a:endParaRPr kumimoji="1" lang="en-US" altLang="ja-JP" sz="1100" b="0" i="0"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710625361"/>
                  </a:ext>
                </a:extLst>
              </a:tr>
              <a:tr h="564713">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私的整理</a:t>
                      </a:r>
                    </a:p>
                  </a:txBody>
                  <a:tcPr marL="9525" marR="9525" marT="9525" marB="0" anchor="ct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法的な倒産手続きを用いずに、当事者との合意に基づいて債務の整理を行うこと</a:t>
                      </a:r>
                    </a:p>
                  </a:txBody>
                  <a:tcPr marL="9525" marR="9525" marT="9525" marB="0" anchor="ctr"/>
                </a:tc>
                <a:extLst>
                  <a:ext uri="{0D108BD9-81ED-4DB2-BD59-A6C34878D82A}">
                    <a16:rowId xmlns:a16="http://schemas.microsoft.com/office/drawing/2014/main" val="60820441"/>
                  </a:ext>
                </a:extLst>
              </a:tr>
              <a:tr h="643378">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施工管理技士</a:t>
                      </a:r>
                    </a:p>
                  </a:txBody>
                  <a:tcPr marL="9525" marR="9525" marT="9525" marB="0" anchor="ctr"/>
                </a:tc>
                <a:tc>
                  <a:txBody>
                    <a:bodyPr/>
                    <a:lstStyle/>
                    <a:p>
                      <a:r>
                        <a:rPr kumimoji="1" lang="ja-JP" altLang="en-US" sz="1100" b="0" i="0" kern="1200" spc="-10" baseline="0" dirty="0">
                          <a:solidFill>
                            <a:schemeClr val="dk1"/>
                          </a:solidFill>
                          <a:effectLst/>
                          <a:latin typeface="+mn-ea"/>
                          <a:ea typeface="+mn-ea"/>
                          <a:cs typeface="+mn-cs"/>
                        </a:rPr>
                        <a:t>安全管理やスケジュール管理・品質の管理等、担当する施工全体を取りまとめる仕事であり、施工管理技士の種類は、建築施工</a:t>
                      </a:r>
                      <a:r>
                        <a:rPr kumimoji="1" lang="ja-JP" altLang="en-US" sz="1100" b="0" i="0" kern="1200" spc="20" baseline="0" dirty="0">
                          <a:solidFill>
                            <a:schemeClr val="dk1"/>
                          </a:solidFill>
                          <a:effectLst/>
                          <a:latin typeface="+mn-ea"/>
                          <a:ea typeface="+mn-ea"/>
                          <a:cs typeface="+mn-cs"/>
                        </a:rPr>
                        <a:t>管理技士・土木施工管理技士・管工事施工管理技士・造園施工管理技士・電気工事施工管理技士・電気通信施工管理技士・</a:t>
                      </a:r>
                      <a:r>
                        <a:rPr kumimoji="1" lang="ja-JP" altLang="en-US" sz="1100" b="0" i="0" kern="1200" dirty="0">
                          <a:solidFill>
                            <a:schemeClr val="dk1"/>
                          </a:solidFill>
                          <a:effectLst/>
                          <a:latin typeface="+mn-ea"/>
                          <a:ea typeface="+mn-ea"/>
                          <a:cs typeface="+mn-cs"/>
                        </a:rPr>
                        <a:t>建設機械施工技士の七つがある</a:t>
                      </a:r>
                    </a:p>
                  </a:txBody>
                  <a:tcPr marL="9525" marR="9525" marT="9525" marB="0" anchor="ctr"/>
                </a:tc>
                <a:extLst>
                  <a:ext uri="{0D108BD9-81ED-4DB2-BD59-A6C34878D82A}">
                    <a16:rowId xmlns:a16="http://schemas.microsoft.com/office/drawing/2014/main" val="370905596"/>
                  </a:ext>
                </a:extLst>
              </a:tr>
              <a:tr h="564713">
                <a:tc>
                  <a:txBody>
                    <a:bodyPr/>
                    <a:lstStyle/>
                    <a:p>
                      <a:pPr algn="l" fontAlgn="b"/>
                      <a:r>
                        <a:rPr lang="zh-CN" altLang="en-US" sz="1100" b="0" i="0" u="none" strike="noStrike" dirty="0">
                          <a:solidFill>
                            <a:srgbClr val="000000"/>
                          </a:solidFill>
                          <a:effectLst/>
                          <a:latin typeface="游ゴシック" panose="020B0400000000000000" pitchFamily="50" charset="-128"/>
                          <a:ea typeface="游ゴシック" panose="020B0400000000000000" pitchFamily="50" charset="-128"/>
                        </a:rPr>
                        <a:t>第二会社方式</a:t>
                      </a:r>
                    </a:p>
                  </a:txBody>
                  <a:tcPr marL="9525" marR="9525" marT="9525" marB="0" anchor="ctr"/>
                </a:tc>
                <a:tc>
                  <a:txBody>
                    <a:bodyPr/>
                    <a:lstStyle/>
                    <a:p>
                      <a:pPr algn="l" fontAlgn="b"/>
                      <a:r>
                        <a:rPr lang="ja-JP" altLang="en-US" sz="1100" b="0" i="0" u="none" strike="noStrike" spc="-30" baseline="0" dirty="0">
                          <a:solidFill>
                            <a:srgbClr val="000000"/>
                          </a:solidFill>
                          <a:effectLst/>
                          <a:latin typeface="游ゴシック" panose="020B0400000000000000" pitchFamily="50" charset="-128"/>
                          <a:ea typeface="游ゴシック" panose="020B0400000000000000" pitchFamily="50" charset="-128"/>
                        </a:rPr>
                        <a:t>過剰債務を抱えて経営難に陥っている会社から事業継続に必要な経営資源だけを会社分割や事業譲渡によって新会社（第二会社）</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へ分離することで優良事業の存続を図り、不採算事業・過剰債務とともに残された旧会社を清算するなどの事業再生手法</a:t>
                      </a:r>
                    </a:p>
                  </a:txBody>
                  <a:tcPr marL="9525" marR="9525" marT="9525" marB="0" anchor="ctr"/>
                </a:tc>
                <a:extLst>
                  <a:ext uri="{0D108BD9-81ED-4DB2-BD59-A6C34878D82A}">
                    <a16:rowId xmlns:a16="http://schemas.microsoft.com/office/drawing/2014/main" val="223889175"/>
                  </a:ext>
                </a:extLst>
              </a:tr>
              <a:tr h="564713">
                <a:tc>
                  <a:txBody>
                    <a:bodyPr/>
                    <a:lstStyle/>
                    <a:p>
                      <a:pPr algn="l" fontAlgn="b"/>
                      <a:r>
                        <a:rPr lang="en-US" sz="1100" b="0" i="0" u="none" strike="noStrike">
                          <a:solidFill>
                            <a:srgbClr val="000000"/>
                          </a:solidFill>
                          <a:effectLst/>
                          <a:latin typeface="游ゴシック" panose="020B0400000000000000" pitchFamily="50" charset="-128"/>
                          <a:ea typeface="游ゴシック" panose="020B0400000000000000" pitchFamily="50" charset="-128"/>
                        </a:rPr>
                        <a:t>DES</a:t>
                      </a:r>
                    </a:p>
                  </a:txBody>
                  <a:tcPr marL="9525" marR="9525" marT="9525" marB="0" anchor="ctr"/>
                </a:tc>
                <a:tc>
                  <a:txBody>
                    <a:bodyPr/>
                    <a:lstStyle/>
                    <a:p>
                      <a:pPr algn="l" fontAlgn="b"/>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100" b="0" i="0" u="none" strike="noStrike" dirty="0">
                          <a:solidFill>
                            <a:schemeClr val="tx1"/>
                          </a:solidFill>
                          <a:effectLst/>
                          <a:latin typeface="游ゴシック" panose="020B0400000000000000" pitchFamily="50" charset="-128"/>
                          <a:ea typeface="+mn-ea"/>
                        </a:rPr>
                        <a:t>Debt</a:t>
                      </a:r>
                      <a:r>
                        <a:rPr lang="ja-JP" altLang="en-US" sz="1100" b="0" i="0" u="none" strike="noStrike" dirty="0">
                          <a:solidFill>
                            <a:schemeClr val="tx1"/>
                          </a:solidFill>
                          <a:effectLst/>
                          <a:latin typeface="游ゴシック" panose="020B0400000000000000" pitchFamily="50" charset="-128"/>
                          <a:ea typeface="+mn-ea"/>
                        </a:rPr>
                        <a:t> </a:t>
                      </a:r>
                      <a:r>
                        <a:rPr lang="en-US" altLang="ja-JP" sz="1100" b="0" i="0" u="none" strike="noStrike" dirty="0">
                          <a:solidFill>
                            <a:schemeClr val="tx1"/>
                          </a:solidFill>
                          <a:effectLst/>
                          <a:latin typeface="游ゴシック" panose="020B0400000000000000" pitchFamily="50" charset="-128"/>
                          <a:ea typeface="+mn-ea"/>
                        </a:rPr>
                        <a:t>Equity Swap</a:t>
                      </a:r>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」の略称、既存の借入金の一部を株式に切り換える手法</a:t>
                      </a:r>
                    </a:p>
                  </a:txBody>
                  <a:tcPr marL="9525" marR="9525" marT="9525" marB="0" anchor="ctr"/>
                </a:tc>
                <a:extLst>
                  <a:ext uri="{0D108BD9-81ED-4DB2-BD59-A6C34878D82A}">
                    <a16:rowId xmlns:a16="http://schemas.microsoft.com/office/drawing/2014/main" val="1377034340"/>
                  </a:ext>
                </a:extLst>
              </a:tr>
              <a:tr h="564713">
                <a:tc>
                  <a:txBody>
                    <a:bodyPr/>
                    <a:lstStyle/>
                    <a:p>
                      <a:pPr algn="l" fontAlgn="b"/>
                      <a:r>
                        <a:rPr lang="en-US" sz="1100" b="0" i="0" u="none" strike="noStrike" dirty="0">
                          <a:solidFill>
                            <a:srgbClr val="000000"/>
                          </a:solidFill>
                          <a:effectLst/>
                          <a:latin typeface="游ゴシック" panose="020B0400000000000000" pitchFamily="50" charset="-128"/>
                          <a:ea typeface="游ゴシック" panose="020B0400000000000000" pitchFamily="50" charset="-128"/>
                        </a:rPr>
                        <a:t>DDS</a:t>
                      </a:r>
                    </a:p>
                  </a:txBody>
                  <a:tcPr marL="9525" marR="9525" marT="9525" marB="0" anchor="ctr"/>
                </a:tc>
                <a:tc>
                  <a:txBody>
                    <a:bodyPr/>
                    <a:lstStyle/>
                    <a:p>
                      <a:pPr algn="l" fontAlgn="b"/>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100" b="0" i="0" u="none" strike="noStrike" dirty="0">
                          <a:solidFill>
                            <a:schemeClr val="tx1"/>
                          </a:solidFill>
                          <a:effectLst/>
                          <a:latin typeface="游ゴシック" panose="020B0400000000000000" pitchFamily="50" charset="-128"/>
                          <a:ea typeface="+mn-ea"/>
                        </a:rPr>
                        <a:t>Debt </a:t>
                      </a:r>
                      <a:r>
                        <a:rPr lang="en-US" altLang="ja-JP" sz="1100" b="0" i="0" u="none" strike="noStrike" dirty="0" err="1">
                          <a:solidFill>
                            <a:schemeClr val="tx1"/>
                          </a:solidFill>
                          <a:effectLst/>
                          <a:latin typeface="游ゴシック" panose="020B0400000000000000" pitchFamily="50" charset="-128"/>
                          <a:ea typeface="+mn-ea"/>
                        </a:rPr>
                        <a:t>Debt</a:t>
                      </a:r>
                      <a:r>
                        <a:rPr lang="en-US" altLang="ja-JP" sz="1100" b="0" i="0" u="none" strike="noStrike" dirty="0">
                          <a:solidFill>
                            <a:schemeClr val="tx1"/>
                          </a:solidFill>
                          <a:effectLst/>
                          <a:latin typeface="游ゴシック" panose="020B0400000000000000" pitchFamily="50" charset="-128"/>
                          <a:ea typeface="+mn-ea"/>
                        </a:rPr>
                        <a:t> Swap</a:t>
                      </a:r>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」の略称、既存の借入金の一部を資本性借入金に切り換える手法</a:t>
                      </a:r>
                    </a:p>
                  </a:txBody>
                  <a:tcPr marL="9525" marR="9525" marT="9525" marB="0" anchor="ctr"/>
                </a:tc>
                <a:extLst>
                  <a:ext uri="{0D108BD9-81ED-4DB2-BD59-A6C34878D82A}">
                    <a16:rowId xmlns:a16="http://schemas.microsoft.com/office/drawing/2014/main" val="4199084257"/>
                  </a:ext>
                </a:extLst>
              </a:tr>
              <a:tr h="564713">
                <a:tc>
                  <a:txBody>
                    <a:bodyPr/>
                    <a:lstStyle/>
                    <a:p>
                      <a:pPr algn="l" fontAlgn="b"/>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DIP</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ファイナンス</a:t>
                      </a:r>
                    </a:p>
                  </a:txBody>
                  <a:tcPr marL="9525" marR="9525" marT="9525" marB="0" anchor="ctr"/>
                </a:tc>
                <a:tc>
                  <a:txBody>
                    <a:bodyPr/>
                    <a:lstStyle/>
                    <a:p>
                      <a:pPr algn="l" fontAlgn="b"/>
                      <a:r>
                        <a:rPr lang="ja-JP" altLang="en-US" sz="1100" b="0" i="0" u="none" strike="noStrike" dirty="0">
                          <a:solidFill>
                            <a:srgbClr val="000000"/>
                          </a:solidFill>
                          <a:effectLst/>
                          <a:latin typeface="游ゴシック" panose="020B0400000000000000" pitchFamily="50" charset="-128"/>
                          <a:ea typeface="+mn-ea"/>
                        </a:rPr>
                        <a:t>「</a:t>
                      </a:r>
                      <a:r>
                        <a:rPr lang="en-US" altLang="ja-JP" sz="1100" b="0" i="0" u="none" strike="noStrike" dirty="0">
                          <a:solidFill>
                            <a:srgbClr val="000000"/>
                          </a:solidFill>
                          <a:effectLst/>
                          <a:latin typeface="游ゴシック" panose="020B0400000000000000" pitchFamily="50" charset="-128"/>
                          <a:ea typeface="+mn-ea"/>
                        </a:rPr>
                        <a:t>Debtor in Possession</a:t>
                      </a:r>
                      <a:r>
                        <a:rPr lang="ja-JP" altLang="en-US" sz="1100" b="0" i="0" u="none" strike="noStrike" dirty="0">
                          <a:solidFill>
                            <a:srgbClr val="000000"/>
                          </a:solidFill>
                          <a:effectLst/>
                          <a:latin typeface="游ゴシック" panose="020B0400000000000000" pitchFamily="50" charset="-128"/>
                          <a:ea typeface="+mn-ea"/>
                        </a:rPr>
                        <a:t> </a:t>
                      </a:r>
                      <a:r>
                        <a:rPr lang="en-US" altLang="ja-JP" sz="1100" b="0" i="0" u="none" strike="noStrike" dirty="0">
                          <a:solidFill>
                            <a:srgbClr val="000000"/>
                          </a:solidFill>
                          <a:effectLst/>
                          <a:latin typeface="游ゴシック" panose="020B0400000000000000" pitchFamily="50" charset="-128"/>
                          <a:ea typeface="+mn-ea"/>
                        </a:rPr>
                        <a:t>Finance</a:t>
                      </a:r>
                      <a:r>
                        <a:rPr lang="ja-JP" altLang="en-US" sz="1100" b="0" i="0" u="none" strike="noStrike" dirty="0">
                          <a:solidFill>
                            <a:srgbClr val="000000"/>
                          </a:solidFill>
                          <a:effectLst/>
                          <a:latin typeface="游ゴシック" panose="020B0400000000000000" pitchFamily="50" charset="-128"/>
                          <a:ea typeface="+mn-ea"/>
                        </a:rPr>
                        <a:t>」の略称、</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再建型の法的手続きや私的整理手続き中の過大な債務を抱える企業に対して、　資金繰りの維持等の目的で金融機関が新規の融資をすること</a:t>
                      </a:r>
                    </a:p>
                  </a:txBody>
                  <a:tcPr marL="9525" marR="9525" marT="9525" marB="0" anchor="ctr"/>
                </a:tc>
                <a:extLst>
                  <a:ext uri="{0D108BD9-81ED-4DB2-BD59-A6C34878D82A}">
                    <a16:rowId xmlns:a16="http://schemas.microsoft.com/office/drawing/2014/main" val="2799410421"/>
                  </a:ext>
                </a:extLst>
              </a:tr>
            </a:tbl>
          </a:graphicData>
        </a:graphic>
      </p:graphicFrame>
      <p:sp>
        <p:nvSpPr>
          <p:cNvPr id="2" name="スライド番号プレースホルダー 1"/>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78</a:t>
            </a:fld>
            <a:endParaRPr kumimoji="1" lang="ja-JP" altLang="en-US"/>
          </a:p>
        </p:txBody>
      </p:sp>
      <p:cxnSp>
        <p:nvCxnSpPr>
          <p:cNvPr id="7" name="直線コネクタ 6">
            <a:extLst>
              <a:ext uri="{FF2B5EF4-FFF2-40B4-BE49-F238E27FC236}">
                <a16:creationId xmlns:a16="http://schemas.microsoft.com/office/drawing/2014/main" id="{5C947334-549F-5DE6-399B-AB6B7785A5B6}"/>
              </a:ext>
            </a:extLst>
          </p:cNvPr>
          <p:cNvCxnSpPr>
            <a:cxnSpLocks/>
          </p:cNvCxnSpPr>
          <p:nvPr/>
        </p:nvCxnSpPr>
        <p:spPr>
          <a:xfrm>
            <a:off x="93000" y="599798"/>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53CC6BD1-4833-CE85-5625-71A98CFB49E4}"/>
              </a:ext>
            </a:extLst>
          </p:cNvPr>
          <p:cNvSpPr txBox="1"/>
          <p:nvPr/>
        </p:nvSpPr>
        <p:spPr>
          <a:xfrm>
            <a:off x="6579978" y="333767"/>
            <a:ext cx="3233022" cy="246221"/>
          </a:xfrm>
          <a:prstGeom prst="rect">
            <a:avLst/>
          </a:prstGeom>
          <a:noFill/>
        </p:spPr>
        <p:txBody>
          <a:bodyPr wrap="square" rtlCol="0">
            <a:spAutoFit/>
          </a:bodyPr>
          <a:lstStyle/>
          <a:p>
            <a:r>
              <a:rPr lang="en-US" altLang="ja-JP" sz="1000" dirty="0"/>
              <a:t>※</a:t>
            </a:r>
            <a:r>
              <a:rPr lang="ja-JP" altLang="en-US" sz="1000" dirty="0"/>
              <a:t> 本書における用語の意味等を解説したものです</a:t>
            </a:r>
            <a:endParaRPr kumimoji="1" lang="en-US" altLang="ja-JP" sz="400" dirty="0"/>
          </a:p>
        </p:txBody>
      </p:sp>
    </p:spTree>
    <p:extLst>
      <p:ext uri="{BB962C8B-B14F-4D97-AF65-F5344CB8AC3E}">
        <p14:creationId xmlns:p14="http://schemas.microsoft.com/office/powerpoint/2010/main" val="3920641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6"/>
          <p:cNvGraphicFramePr>
            <a:graphicFrameLocks noGrp="1"/>
          </p:cNvGraphicFramePr>
          <p:nvPr>
            <p:extLst>
              <p:ext uri="{D42A27DB-BD31-4B8C-83A1-F6EECF244321}">
                <p14:modId xmlns:p14="http://schemas.microsoft.com/office/powerpoint/2010/main" val="1895984050"/>
              </p:ext>
            </p:extLst>
          </p:nvPr>
        </p:nvGraphicFramePr>
        <p:xfrm>
          <a:off x="131553" y="666953"/>
          <a:ext cx="9639299" cy="5846701"/>
        </p:xfrm>
        <a:graphic>
          <a:graphicData uri="http://schemas.openxmlformats.org/drawingml/2006/table">
            <a:tbl>
              <a:tblPr firstRow="1" bandRow="1">
                <a:tableStyleId>{5C22544A-7EE6-4342-B048-85BDC9FD1C3A}</a:tableStyleId>
              </a:tblPr>
              <a:tblGrid>
                <a:gridCol w="1683440">
                  <a:extLst>
                    <a:ext uri="{9D8B030D-6E8A-4147-A177-3AD203B41FA5}">
                      <a16:colId xmlns:a16="http://schemas.microsoft.com/office/drawing/2014/main" val="3278282714"/>
                    </a:ext>
                  </a:extLst>
                </a:gridCol>
                <a:gridCol w="7955859">
                  <a:extLst>
                    <a:ext uri="{9D8B030D-6E8A-4147-A177-3AD203B41FA5}">
                      <a16:colId xmlns:a16="http://schemas.microsoft.com/office/drawing/2014/main" val="3660333951"/>
                    </a:ext>
                  </a:extLst>
                </a:gridCol>
              </a:tblGrid>
              <a:tr h="605671">
                <a:tc>
                  <a:txBody>
                    <a:bodyPr/>
                    <a:lstStyle/>
                    <a:p>
                      <a:pPr algn="ctr"/>
                      <a:r>
                        <a:rPr kumimoji="1" lang="ja-JP" altLang="en-US" sz="1600" dirty="0"/>
                        <a:t>用語</a:t>
                      </a:r>
                    </a:p>
                    <a:p>
                      <a:pPr algn="ctr"/>
                      <a:r>
                        <a:rPr kumimoji="1" lang="ja-JP" altLang="en-US" sz="1600"/>
                        <a:t>（五十音順）</a:t>
                      </a:r>
                      <a:endParaRPr kumimoji="1" lang="ja-JP" altLang="en-US" sz="1600" dirty="0"/>
                    </a:p>
                  </a:txBody>
                  <a:tcPr anchor="ctr"/>
                </a:tc>
                <a:tc>
                  <a:txBody>
                    <a:bodyPr/>
                    <a:lstStyle/>
                    <a:p>
                      <a:pPr algn="ctr"/>
                      <a:r>
                        <a:rPr kumimoji="1" lang="ja-JP" altLang="en-US" sz="1600" dirty="0"/>
                        <a:t>意味</a:t>
                      </a:r>
                    </a:p>
                  </a:txBody>
                  <a:tcPr anchor="ctr"/>
                </a:tc>
                <a:extLst>
                  <a:ext uri="{0D108BD9-81ED-4DB2-BD59-A6C34878D82A}">
                    <a16:rowId xmlns:a16="http://schemas.microsoft.com/office/drawing/2014/main" val="1505152561"/>
                  </a:ext>
                </a:extLst>
              </a:tr>
              <a:tr h="524103">
                <a:tc>
                  <a:txBody>
                    <a:bodyPr/>
                    <a:lstStyle/>
                    <a:p>
                      <a:pPr algn="l" fontAlgn="b"/>
                      <a:r>
                        <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rPr>
                        <a:t>中小企業活性化協議会</a:t>
                      </a:r>
                    </a:p>
                  </a:txBody>
                  <a:tcPr marL="9525" marR="9525" marT="9525" marB="0" anchor="ctr"/>
                </a:tc>
                <a:tc>
                  <a:txBody>
                    <a:bodyPr/>
                    <a:lstStyle/>
                    <a:p>
                      <a:pPr marL="0" marR="0" lvl="0" indent="0" algn="l" defTabSz="914384" rtl="0" eaLnBrk="1" fontAlgn="b" latinLnBrk="0" hangingPunct="1">
                        <a:lnSpc>
                          <a:spcPct val="100000"/>
                        </a:lnSpc>
                        <a:spcBef>
                          <a:spcPts val="0"/>
                        </a:spcBef>
                        <a:spcAft>
                          <a:spcPts val="0"/>
                        </a:spcAft>
                        <a:buClrTx/>
                        <a:buSzTx/>
                        <a:buFontTx/>
                        <a:buNone/>
                        <a:tabLst/>
                        <a:defRPr/>
                      </a:pPr>
                      <a:r>
                        <a:rPr kumimoji="1" lang="ja-JP" altLang="en-US" sz="1100" b="0" i="0" kern="1200" spc="40" baseline="0" dirty="0">
                          <a:solidFill>
                            <a:schemeClr val="dk1"/>
                          </a:solidFill>
                          <a:effectLst/>
                          <a:latin typeface="+mn-ea"/>
                          <a:ea typeface="+mn-ea"/>
                          <a:cs typeface="+mn-cs"/>
                        </a:rPr>
                        <a:t>中小企業の活性化を支援する公的機関として</a:t>
                      </a:r>
                      <a:r>
                        <a:rPr kumimoji="1" lang="en-US" altLang="ja-JP" sz="1100" b="0" i="0" kern="1200" spc="40" baseline="0" dirty="0">
                          <a:solidFill>
                            <a:schemeClr val="dk1"/>
                          </a:solidFill>
                          <a:effectLst/>
                          <a:latin typeface="+mn-ea"/>
                          <a:ea typeface="+mn-ea"/>
                          <a:cs typeface="+mn-cs"/>
                        </a:rPr>
                        <a:t>47</a:t>
                      </a:r>
                      <a:r>
                        <a:rPr kumimoji="1" lang="ja-JP" altLang="en-US" sz="1100" b="0" i="0" kern="1200" spc="40" baseline="0" dirty="0">
                          <a:solidFill>
                            <a:schemeClr val="dk1"/>
                          </a:solidFill>
                          <a:effectLst/>
                          <a:latin typeface="+mn-ea"/>
                          <a:ea typeface="+mn-ea"/>
                          <a:cs typeface="+mn-cs"/>
                        </a:rPr>
                        <a:t>都道府県に設置されており、地域のハブとして、金融機関、民間専門家、</a:t>
                      </a:r>
                      <a:r>
                        <a:rPr kumimoji="1" lang="ja-JP" altLang="en-US" sz="1100" b="0" i="0" kern="1200" spc="40" dirty="0">
                          <a:solidFill>
                            <a:schemeClr val="dk1"/>
                          </a:solidFill>
                          <a:effectLst/>
                          <a:latin typeface="+mn-ea"/>
                          <a:ea typeface="+mn-ea"/>
                          <a:cs typeface="+mn-cs"/>
                        </a:rPr>
                        <a:t>各種支援機関と連携し、「地域全体での収益力改善、経営改善、事業再生、再チャレンジの最大化」に取り組む組織</a:t>
                      </a:r>
                      <a:endParaRPr lang="ja-JP" altLang="en-US" sz="1100" b="0" i="0" u="none" strike="noStrike" spc="40"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4147566024"/>
                  </a:ext>
                </a:extLst>
              </a:tr>
              <a:tr h="524103">
                <a:tc>
                  <a:txBody>
                    <a:bodyPr/>
                    <a:lstStyle/>
                    <a:p>
                      <a:pPr algn="l" fontAlgn="b"/>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配車係</a:t>
                      </a:r>
                    </a:p>
                  </a:txBody>
                  <a:tcPr marL="9525" marR="9525" marT="9525" marB="0" anchor="ctr"/>
                </a:tc>
                <a:tc>
                  <a:txBody>
                    <a:bodyPr/>
                    <a:lstStyle/>
                    <a:p>
                      <a:pPr algn="l" fontAlgn="b"/>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配車とは、必要な場所へ車の割り振りをすることであり、運送業における配車係とは、自社で請負った仕事を各ドライバーに適切に振り分ける係のこと</a:t>
                      </a:r>
                    </a:p>
                  </a:txBody>
                  <a:tcPr marL="9525" marR="9525" marT="9525" marB="0" anchor="ctr"/>
                </a:tc>
                <a:extLst>
                  <a:ext uri="{0D108BD9-81ED-4DB2-BD59-A6C34878D82A}">
                    <a16:rowId xmlns:a16="http://schemas.microsoft.com/office/drawing/2014/main" val="2793552920"/>
                  </a:ext>
                </a:extLst>
              </a:tr>
              <a:tr h="524103">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抜本再生</a:t>
                      </a:r>
                    </a:p>
                  </a:txBody>
                  <a:tcPr marL="9525" marR="9525" marT="9525" marB="0" anchor="ct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本書では「債権放棄」や「資本性借入金」を用いた再生手法のこと</a:t>
                      </a:r>
                    </a:p>
                  </a:txBody>
                  <a:tcPr marL="9525" marR="9525" marT="9525" marB="0" anchor="ctr"/>
                </a:tc>
                <a:extLst>
                  <a:ext uri="{0D108BD9-81ED-4DB2-BD59-A6C34878D82A}">
                    <a16:rowId xmlns:a16="http://schemas.microsoft.com/office/drawing/2014/main" val="1656980916"/>
                  </a:ext>
                </a:extLst>
              </a:tr>
              <a:tr h="524103">
                <a:tc>
                  <a:txBody>
                    <a:bodyPr/>
                    <a:lstStyle/>
                    <a:p>
                      <a:pPr marL="0" marR="0" lvl="0" indent="0" algn="l" defTabSz="914384" rtl="0" eaLnBrk="1" fontAlgn="b" latinLnBrk="0" hangingPunct="1">
                        <a:lnSpc>
                          <a:spcPct val="100000"/>
                        </a:lnSpc>
                        <a:spcBef>
                          <a:spcPts val="0"/>
                        </a:spcBef>
                        <a:spcAft>
                          <a:spcPts val="0"/>
                        </a:spcAft>
                        <a:buClrTx/>
                        <a:buSzTx/>
                        <a:buFontTx/>
                        <a:buNone/>
                        <a:tabLst/>
                        <a:defRPr/>
                      </a:pPr>
                      <a:r>
                        <a:rPr lang="ja-JP" altLang="en-US" sz="1100" b="0" i="0" u="none" strike="noStrike" spc="-50" baseline="0" dirty="0">
                          <a:solidFill>
                            <a:schemeClr val="tx1"/>
                          </a:solidFill>
                          <a:effectLst/>
                          <a:latin typeface="游ゴシック" panose="020B0400000000000000" pitchFamily="50" charset="-128"/>
                          <a:ea typeface="+mn-ea"/>
                        </a:rPr>
                        <a:t>バリューエンジニアリング</a:t>
                      </a:r>
                      <a:endParaRPr lang="en-US" altLang="ja-JP" sz="1100" b="0" i="0" u="none" strike="noStrike" spc="-50" baseline="0" dirty="0">
                        <a:solidFill>
                          <a:schemeClr val="tx1"/>
                        </a:solidFill>
                        <a:effectLst/>
                        <a:latin typeface="游ゴシック" panose="020B0400000000000000" pitchFamily="50" charset="-128"/>
                        <a:ea typeface="+mn-ea"/>
                      </a:endParaRPr>
                    </a:p>
                  </a:txBody>
                  <a:tcPr marL="9525" marR="9525" marT="9525" marB="0" anchor="ctr"/>
                </a:tc>
                <a:tc>
                  <a:txBody>
                    <a:bodyPr/>
                    <a:lstStyle/>
                    <a:p>
                      <a:pPr marL="0" marR="0" lvl="0" indent="0" algn="l" defTabSz="914384" rtl="0" eaLnBrk="1" fontAlgn="b" latinLnBrk="0" hangingPunct="1">
                        <a:lnSpc>
                          <a:spcPct val="100000"/>
                        </a:lnSpc>
                        <a:spcBef>
                          <a:spcPts val="0"/>
                        </a:spcBef>
                        <a:spcAft>
                          <a:spcPts val="0"/>
                        </a:spcAft>
                        <a:buClrTx/>
                        <a:buSzTx/>
                        <a:buFontTx/>
                        <a:buNone/>
                        <a:tabLst/>
                        <a:defRPr/>
                      </a:pPr>
                      <a:r>
                        <a:rPr kumimoji="1" lang="ja-JP" altLang="en-US" sz="1100" b="0" i="0" kern="1200" dirty="0">
                          <a:solidFill>
                            <a:schemeClr val="dk1"/>
                          </a:solidFill>
                          <a:effectLst/>
                          <a:latin typeface="+mn-lt"/>
                          <a:ea typeface="+mn-ea"/>
                          <a:cs typeface="+mn-cs"/>
                        </a:rPr>
                        <a:t>製品やサービスの「価値」を、それが果たすべき「機能」とそのためにかける「コスト」との関係で把握し、 システム化された手順によって「価値」の向上を図る手法</a:t>
                      </a:r>
                      <a:endParaRPr lang="ja-JP" altLang="en-US" sz="1100" b="0" i="0" u="none" strike="noStrike" dirty="0">
                        <a:solidFill>
                          <a:schemeClr val="tx1"/>
                        </a:solidFill>
                        <a:effectLst/>
                        <a:latin typeface="游ゴシック" panose="020B0400000000000000" pitchFamily="50" charset="-128"/>
                        <a:ea typeface="+mn-ea"/>
                      </a:endParaRPr>
                    </a:p>
                  </a:txBody>
                  <a:tcPr marL="9525" marR="9525" marT="9525" marB="0" anchor="ctr"/>
                </a:tc>
                <a:extLst>
                  <a:ext uri="{0D108BD9-81ED-4DB2-BD59-A6C34878D82A}">
                    <a16:rowId xmlns:a16="http://schemas.microsoft.com/office/drawing/2014/main" val="920412176"/>
                  </a:ext>
                </a:extLst>
              </a:tr>
              <a:tr h="524103">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ビジネスモデル俯瞰図</a:t>
                      </a:r>
                    </a:p>
                  </a:txBody>
                  <a:tcPr marL="9525" marR="9525" marT="9525" marB="0" anchor="ct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「事業を俯瞰」して収益の仕組み・商流・資金等の流れを「見える化」する図表</a:t>
                      </a:r>
                    </a:p>
                  </a:txBody>
                  <a:tcPr marL="9525" marR="9525" marT="9525" marB="0" anchor="ctr"/>
                </a:tc>
                <a:extLst>
                  <a:ext uri="{0D108BD9-81ED-4DB2-BD59-A6C34878D82A}">
                    <a16:rowId xmlns:a16="http://schemas.microsoft.com/office/drawing/2014/main" val="3630273333"/>
                  </a:ext>
                </a:extLst>
              </a:tr>
              <a:tr h="524103">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法的整理</a:t>
                      </a:r>
                    </a:p>
                  </a:txBody>
                  <a:tcPr marL="9525" marR="9525" marT="9525" marB="0" anchor="ct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法的な倒産手続きを用いて、債務の整理を行うこと</a:t>
                      </a:r>
                    </a:p>
                  </a:txBody>
                  <a:tcPr marL="9525" marR="9525" marT="9525" marB="0" anchor="ctr"/>
                </a:tc>
                <a:extLst>
                  <a:ext uri="{0D108BD9-81ED-4DB2-BD59-A6C34878D82A}">
                    <a16:rowId xmlns:a16="http://schemas.microsoft.com/office/drawing/2014/main" val="624073555"/>
                  </a:ext>
                </a:extLst>
              </a:tr>
              <a:tr h="524103">
                <a:tc>
                  <a:txBody>
                    <a:bodyPr/>
                    <a:lstStyle/>
                    <a:p>
                      <a:pPr algn="l" fontAlgn="b"/>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ポスコロ事業</a:t>
                      </a:r>
                      <a:endParaRPr lang="zh-CN"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0" marR="0" lvl="0" indent="0" algn="l" defTabSz="914384" rtl="0" eaLnBrk="1" fontAlgn="b"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a:t>
                      </a:r>
                      <a:r>
                        <a:rPr lang="zh-TW" altLang="en-US" sz="1100" b="0" i="0" u="none" strike="noStrike" dirty="0">
                          <a:solidFill>
                            <a:schemeClr val="tx1"/>
                          </a:solidFill>
                          <a:effectLst/>
                          <a:latin typeface="游ゴシック" panose="020B0400000000000000" pitchFamily="50" charset="-128"/>
                          <a:ea typeface="游ゴシック" panose="020B0400000000000000" pitchFamily="50" charset="-128"/>
                        </a:rPr>
                        <a:t>早期経営改善計画策定支援事業</a:t>
                      </a:r>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」（通称：ポストコロナ持続的発展計画事業）の略称</a:t>
                      </a:r>
                    </a:p>
                  </a:txBody>
                  <a:tcPr marL="9525" marR="9525" marT="9525" marB="0" anchor="ctr"/>
                </a:tc>
                <a:extLst>
                  <a:ext uri="{0D108BD9-81ED-4DB2-BD59-A6C34878D82A}">
                    <a16:rowId xmlns:a16="http://schemas.microsoft.com/office/drawing/2014/main" val="2916728670"/>
                  </a:ext>
                </a:extLst>
              </a:tr>
              <a:tr h="524103">
                <a:tc>
                  <a:txBody>
                    <a:bodyPr/>
                    <a:lstStyle/>
                    <a:p>
                      <a:pPr algn="l" fontAlgn="b"/>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庸車</a:t>
                      </a:r>
                      <a:endParaRPr lang="zh-CN"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0" marR="0" lvl="0" indent="0" algn="l" defTabSz="914384" rtl="0" eaLnBrk="1" fontAlgn="b" latinLnBrk="0" hangingPunct="1">
                        <a:lnSpc>
                          <a:spcPct val="100000"/>
                        </a:lnSpc>
                        <a:spcBef>
                          <a:spcPts val="0"/>
                        </a:spcBef>
                        <a:spcAft>
                          <a:spcPts val="0"/>
                        </a:spcAft>
                        <a:buClrTx/>
                        <a:buSzTx/>
                        <a:buFontTx/>
                        <a:buNone/>
                        <a:tabLst/>
                        <a:defRPr/>
                      </a:pPr>
                      <a:r>
                        <a:rPr kumimoji="1" lang="ja-JP" altLang="en-US" sz="1100" b="0" i="0" u="none" kern="1200" dirty="0">
                          <a:solidFill>
                            <a:schemeClr val="tx1"/>
                          </a:solidFill>
                          <a:effectLst/>
                          <a:latin typeface="+mn-lt"/>
                          <a:ea typeface="+mn-ea"/>
                          <a:cs typeface="+mn-cs"/>
                        </a:rPr>
                        <a:t>荷主の貨物を引き受けた運送事業者が、他の運送事業者に依頼して代わりに輸送してもらうこと</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29052649"/>
                  </a:ext>
                </a:extLst>
              </a:tr>
              <a:tr h="524103">
                <a:tc>
                  <a:txBody>
                    <a:bodyPr/>
                    <a:lstStyle/>
                    <a:p>
                      <a:pPr algn="l" fontAlgn="b"/>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405</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事業</a:t>
                      </a:r>
                    </a:p>
                  </a:txBody>
                  <a:tcPr marL="9525" marR="9525" marT="9525" marB="0" anchor="ct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「経営改善計画策定支援事業」の通称</a:t>
                      </a:r>
                    </a:p>
                  </a:txBody>
                  <a:tcPr marL="9525" marR="9525" marT="9525" marB="0" anchor="ctr"/>
                </a:tc>
                <a:extLst>
                  <a:ext uri="{0D108BD9-81ED-4DB2-BD59-A6C34878D82A}">
                    <a16:rowId xmlns:a16="http://schemas.microsoft.com/office/drawing/2014/main" val="3852743213"/>
                  </a:ext>
                </a:extLst>
              </a:tr>
              <a:tr h="524103">
                <a:tc>
                  <a:txBody>
                    <a:bodyPr/>
                    <a:lstStyle/>
                    <a:p>
                      <a:pPr algn="l" fontAlgn="b"/>
                      <a:r>
                        <a:rPr lang="en-US" sz="1100" b="0" i="0" u="none" strike="noStrike" dirty="0">
                          <a:solidFill>
                            <a:srgbClr val="000000"/>
                          </a:solidFill>
                          <a:effectLst/>
                          <a:latin typeface="游ゴシック" panose="020B0400000000000000" pitchFamily="50" charset="-128"/>
                          <a:ea typeface="游ゴシック" panose="020B0400000000000000" pitchFamily="50" charset="-128"/>
                        </a:rPr>
                        <a:t>REVIC</a:t>
                      </a:r>
                    </a:p>
                  </a:txBody>
                  <a:tcPr marL="9525" marR="9525" marT="9525" marB="0" anchor="ct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「株式会社地域経済活性化支援機構」の略称</a:t>
                      </a:r>
                    </a:p>
                  </a:txBody>
                  <a:tcPr marL="9525" marR="9525" marT="9525" marB="0" anchor="ctr"/>
                </a:tc>
                <a:extLst>
                  <a:ext uri="{0D108BD9-81ED-4DB2-BD59-A6C34878D82A}">
                    <a16:rowId xmlns:a16="http://schemas.microsoft.com/office/drawing/2014/main" val="2340094937"/>
                  </a:ext>
                </a:extLst>
              </a:tr>
            </a:tbl>
          </a:graphicData>
        </a:graphic>
      </p:graphicFrame>
      <p:sp>
        <p:nvSpPr>
          <p:cNvPr id="2" name="スライド番号プレースホルダー 1"/>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79</a:t>
            </a:fld>
            <a:endParaRPr kumimoji="1" lang="ja-JP" altLang="en-US"/>
          </a:p>
        </p:txBody>
      </p:sp>
      <p:cxnSp>
        <p:nvCxnSpPr>
          <p:cNvPr id="7" name="直線コネクタ 6">
            <a:extLst>
              <a:ext uri="{FF2B5EF4-FFF2-40B4-BE49-F238E27FC236}">
                <a16:creationId xmlns:a16="http://schemas.microsoft.com/office/drawing/2014/main" id="{5C947334-549F-5DE6-399B-AB6B7785A5B6}"/>
              </a:ext>
            </a:extLst>
          </p:cNvPr>
          <p:cNvCxnSpPr>
            <a:cxnSpLocks/>
          </p:cNvCxnSpPr>
          <p:nvPr/>
        </p:nvCxnSpPr>
        <p:spPr>
          <a:xfrm>
            <a:off x="93000" y="599798"/>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21591358-06F4-48AA-B482-626AABC335E6}"/>
              </a:ext>
            </a:extLst>
          </p:cNvPr>
          <p:cNvSpPr txBox="1"/>
          <p:nvPr/>
        </p:nvSpPr>
        <p:spPr>
          <a:xfrm>
            <a:off x="131553" y="67735"/>
            <a:ext cx="6448425" cy="492443"/>
          </a:xfrm>
          <a:prstGeom prst="rect">
            <a:avLst/>
          </a:prstGeom>
          <a:noFill/>
        </p:spPr>
        <p:txBody>
          <a:bodyPr wrap="square" rtlCol="0">
            <a:spAutoFit/>
          </a:bodyPr>
          <a:lstStyle/>
          <a:p>
            <a:r>
              <a:rPr kumimoji="1" lang="ja-JP" altLang="en-US" sz="2600" b="1" u="sng" dirty="0">
                <a:latin typeface="+mn-ea"/>
              </a:rPr>
              <a:t>本書における用語集　その２  </a:t>
            </a:r>
            <a:endParaRPr kumimoji="1" lang="ja-JP" altLang="en-US" b="1" u="sng" dirty="0">
              <a:latin typeface="+mn-ea"/>
            </a:endParaRPr>
          </a:p>
        </p:txBody>
      </p:sp>
      <p:sp>
        <p:nvSpPr>
          <p:cNvPr id="8" name="テキスト ボックス 7">
            <a:extLst>
              <a:ext uri="{FF2B5EF4-FFF2-40B4-BE49-F238E27FC236}">
                <a16:creationId xmlns:a16="http://schemas.microsoft.com/office/drawing/2014/main" id="{53CC6BD1-4833-CE85-5625-71A98CFB49E4}"/>
              </a:ext>
            </a:extLst>
          </p:cNvPr>
          <p:cNvSpPr txBox="1"/>
          <p:nvPr/>
        </p:nvSpPr>
        <p:spPr>
          <a:xfrm>
            <a:off x="6579978" y="333767"/>
            <a:ext cx="3233022" cy="246221"/>
          </a:xfrm>
          <a:prstGeom prst="rect">
            <a:avLst/>
          </a:prstGeom>
          <a:noFill/>
        </p:spPr>
        <p:txBody>
          <a:bodyPr wrap="square" rtlCol="0">
            <a:spAutoFit/>
          </a:bodyPr>
          <a:lstStyle/>
          <a:p>
            <a:r>
              <a:rPr lang="en-US" altLang="ja-JP" sz="1000" dirty="0"/>
              <a:t>※</a:t>
            </a:r>
            <a:r>
              <a:rPr lang="ja-JP" altLang="en-US" sz="1000" dirty="0"/>
              <a:t> 本書における用語の意味等を解説したものです</a:t>
            </a:r>
            <a:endParaRPr kumimoji="1" lang="en-US" altLang="ja-JP" sz="400" dirty="0"/>
          </a:p>
        </p:txBody>
      </p:sp>
    </p:spTree>
    <p:extLst>
      <p:ext uri="{BB962C8B-B14F-4D97-AF65-F5344CB8AC3E}">
        <p14:creationId xmlns:p14="http://schemas.microsoft.com/office/powerpoint/2010/main" val="298498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855</Words>
  <Application>Microsoft Office PowerPoint</Application>
  <PresentationFormat>A4 210 x 297 mm</PresentationFormat>
  <Paragraphs>63</Paragraphs>
  <Slides>5</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5</vt:i4>
      </vt:variant>
    </vt:vector>
  </HeadingPairs>
  <TitlesOfParts>
    <vt:vector size="14" baseType="lpstr">
      <vt:lpstr>Meiryo UI</vt:lpstr>
      <vt:lpstr>ＭＳ ゴシック</vt:lpstr>
      <vt:lpstr>游ゴシック</vt:lpstr>
      <vt:lpstr>游ゴシック Light</vt:lpstr>
      <vt:lpstr>Arial</vt:lpstr>
      <vt:lpstr>Calibri</vt:lpstr>
      <vt:lpstr>Calibri Light</vt:lpstr>
      <vt:lpstr>Office テーマ</vt:lpstr>
      <vt:lpstr>デザインの設定</vt:lpstr>
      <vt:lpstr>PowerPoint プレゼンテーション</vt:lpstr>
      <vt:lpstr>付録　本書における用語集</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2023-03-09T05:30:14Z</dcterms:modified>
</cp:coreProperties>
</file>