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84" r:id="rId1"/>
  </p:sldMasterIdLst>
  <p:notesMasterIdLst>
    <p:notesMasterId r:id="rId11"/>
  </p:notesMasterIdLst>
  <p:sldIdLst>
    <p:sldId id="425" r:id="rId2"/>
    <p:sldId id="284" r:id="rId3"/>
    <p:sldId id="285" r:id="rId4"/>
    <p:sldId id="286" r:id="rId5"/>
    <p:sldId id="287" r:id="rId6"/>
    <p:sldId id="288" r:id="rId7"/>
    <p:sldId id="289" r:id="rId8"/>
    <p:sldId id="290" r:id="rId9"/>
    <p:sldId id="300" r:id="rId10"/>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FF"/>
    <a:srgbClr val="CCCCFF"/>
    <a:srgbClr val="CC99FF"/>
    <a:srgbClr val="FF5050"/>
    <a:srgbClr val="FF0000"/>
    <a:srgbClr val="ECECE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8B01E35-1D93-2420-E4A1-3849BA6B3841}" v="3" dt="2024-03-14T02:29:47.8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124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山田 侑亮" userId="S::yamada@mediarag.jp::afd94582-d672-4850-a607-79615649df13" providerId="AD" clId="Web-{A8B01E35-1D93-2420-E4A1-3849BA6B3841}"/>
    <pc:docChg chg="addSld delSld modSld">
      <pc:chgData name="山田 侑亮" userId="S::yamada@mediarag.jp::afd94582-d672-4850-a607-79615649df13" providerId="AD" clId="Web-{A8B01E35-1D93-2420-E4A1-3849BA6B3841}" dt="2024-03-14T02:29:47.883" v="2"/>
      <pc:docMkLst>
        <pc:docMk/>
      </pc:docMkLst>
      <pc:sldChg chg="add">
        <pc:chgData name="山田 侑亮" userId="S::yamada@mediarag.jp::afd94582-d672-4850-a607-79615649df13" providerId="AD" clId="Web-{A8B01E35-1D93-2420-E4A1-3849BA6B3841}" dt="2024-03-14T02:29:47.883" v="2"/>
        <pc:sldMkLst>
          <pc:docMk/>
          <pc:sldMk cId="4126408689" sldId="300"/>
        </pc:sldMkLst>
      </pc:sldChg>
      <pc:sldChg chg="del mod modShow">
        <pc:chgData name="山田 侑亮" userId="S::yamada@mediarag.jp::afd94582-d672-4850-a607-79615649df13" providerId="AD" clId="Web-{A8B01E35-1D93-2420-E4A1-3849BA6B3841}" dt="2024-03-14T02:29:29.288" v="1"/>
        <pc:sldMkLst>
          <pc:docMk/>
          <pc:sldMk cId="9821977" sldId="429"/>
        </pc:sldMkLst>
      </pc:sldChg>
    </pc:docChg>
  </pc:docChgLst>
  <pc:docChgLst>
    <pc:chgData name="山田 侑亮" userId="afd94582-d672-4850-a607-79615649df13" providerId="ADAL" clId="{480968AD-6F87-4285-BD21-D4A43876E805}"/>
    <pc:docChg chg="custSel modSld">
      <pc:chgData name="山田 侑亮" userId="afd94582-d672-4850-a607-79615649df13" providerId="ADAL" clId="{480968AD-6F87-4285-BD21-D4A43876E805}" dt="2024-03-14T06:12:38.005" v="20" actId="20577"/>
      <pc:docMkLst>
        <pc:docMk/>
      </pc:docMkLst>
      <pc:sldChg chg="modSp mod">
        <pc:chgData name="山田 侑亮" userId="afd94582-d672-4850-a607-79615649df13" providerId="ADAL" clId="{480968AD-6F87-4285-BD21-D4A43876E805}" dt="2024-03-14T06:12:05.666" v="2" actId="20577"/>
        <pc:sldMkLst>
          <pc:docMk/>
          <pc:sldMk cId="3765157518" sldId="284"/>
        </pc:sldMkLst>
        <pc:spChg chg="mod">
          <ac:chgData name="山田 侑亮" userId="afd94582-d672-4850-a607-79615649df13" providerId="ADAL" clId="{480968AD-6F87-4285-BD21-D4A43876E805}" dt="2024-03-14T06:12:05.666" v="2" actId="20577"/>
          <ac:spMkLst>
            <pc:docMk/>
            <pc:sldMk cId="3765157518" sldId="284"/>
            <ac:spMk id="2" creationId="{00000000-0000-0000-0000-000000000000}"/>
          </ac:spMkLst>
        </pc:spChg>
      </pc:sldChg>
      <pc:sldChg chg="modSp mod">
        <pc:chgData name="山田 侑亮" userId="afd94582-d672-4850-a607-79615649df13" providerId="ADAL" clId="{480968AD-6F87-4285-BD21-D4A43876E805}" dt="2024-03-14T06:12:10.877" v="5" actId="20577"/>
        <pc:sldMkLst>
          <pc:docMk/>
          <pc:sldMk cId="2175753438" sldId="285"/>
        </pc:sldMkLst>
        <pc:spChg chg="mod">
          <ac:chgData name="山田 侑亮" userId="afd94582-d672-4850-a607-79615649df13" providerId="ADAL" clId="{480968AD-6F87-4285-BD21-D4A43876E805}" dt="2024-03-14T06:12:10.877" v="5" actId="20577"/>
          <ac:spMkLst>
            <pc:docMk/>
            <pc:sldMk cId="2175753438" sldId="285"/>
            <ac:spMk id="128" creationId="{00000000-0000-0000-0000-000000000000}"/>
          </ac:spMkLst>
        </pc:spChg>
      </pc:sldChg>
      <pc:sldChg chg="modSp mod">
        <pc:chgData name="山田 侑亮" userId="afd94582-d672-4850-a607-79615649df13" providerId="ADAL" clId="{480968AD-6F87-4285-BD21-D4A43876E805}" dt="2024-03-14T06:12:16.265" v="8" actId="20577"/>
        <pc:sldMkLst>
          <pc:docMk/>
          <pc:sldMk cId="4040597220" sldId="286"/>
        </pc:sldMkLst>
        <pc:spChg chg="mod">
          <ac:chgData name="山田 侑亮" userId="afd94582-d672-4850-a607-79615649df13" providerId="ADAL" clId="{480968AD-6F87-4285-BD21-D4A43876E805}" dt="2024-03-14T06:12:16.265" v="8" actId="20577"/>
          <ac:spMkLst>
            <pc:docMk/>
            <pc:sldMk cId="4040597220" sldId="286"/>
            <ac:spMk id="49" creationId="{00000000-0000-0000-0000-000000000000}"/>
          </ac:spMkLst>
        </pc:spChg>
      </pc:sldChg>
      <pc:sldChg chg="modSp mod">
        <pc:chgData name="山田 侑亮" userId="afd94582-d672-4850-a607-79615649df13" providerId="ADAL" clId="{480968AD-6F87-4285-BD21-D4A43876E805}" dt="2024-03-14T06:12:22.923" v="11" actId="20577"/>
        <pc:sldMkLst>
          <pc:docMk/>
          <pc:sldMk cId="688035531" sldId="287"/>
        </pc:sldMkLst>
        <pc:spChg chg="mod">
          <ac:chgData name="山田 侑亮" userId="afd94582-d672-4850-a607-79615649df13" providerId="ADAL" clId="{480968AD-6F87-4285-BD21-D4A43876E805}" dt="2024-03-14T06:12:22.923" v="11" actId="20577"/>
          <ac:spMkLst>
            <pc:docMk/>
            <pc:sldMk cId="688035531" sldId="287"/>
            <ac:spMk id="39" creationId="{00000000-0000-0000-0000-000000000000}"/>
          </ac:spMkLst>
        </pc:spChg>
      </pc:sldChg>
      <pc:sldChg chg="modSp mod">
        <pc:chgData name="山田 侑亮" userId="afd94582-d672-4850-a607-79615649df13" providerId="ADAL" clId="{480968AD-6F87-4285-BD21-D4A43876E805}" dt="2024-03-14T06:12:27.406" v="14" actId="20577"/>
        <pc:sldMkLst>
          <pc:docMk/>
          <pc:sldMk cId="1137143319" sldId="288"/>
        </pc:sldMkLst>
        <pc:spChg chg="mod">
          <ac:chgData name="山田 侑亮" userId="afd94582-d672-4850-a607-79615649df13" providerId="ADAL" clId="{480968AD-6F87-4285-BD21-D4A43876E805}" dt="2024-03-14T06:12:27.406" v="14" actId="20577"/>
          <ac:spMkLst>
            <pc:docMk/>
            <pc:sldMk cId="1137143319" sldId="288"/>
            <ac:spMk id="96" creationId="{00000000-0000-0000-0000-000000000000}"/>
          </ac:spMkLst>
        </pc:spChg>
      </pc:sldChg>
      <pc:sldChg chg="modSp mod">
        <pc:chgData name="山田 侑亮" userId="afd94582-d672-4850-a607-79615649df13" providerId="ADAL" clId="{480968AD-6F87-4285-BD21-D4A43876E805}" dt="2024-03-14T06:12:33.485" v="17" actId="20577"/>
        <pc:sldMkLst>
          <pc:docMk/>
          <pc:sldMk cId="1116811024" sldId="289"/>
        </pc:sldMkLst>
        <pc:spChg chg="mod">
          <ac:chgData name="山田 侑亮" userId="afd94582-d672-4850-a607-79615649df13" providerId="ADAL" clId="{480968AD-6F87-4285-BD21-D4A43876E805}" dt="2024-03-14T06:12:33.485" v="17" actId="20577"/>
          <ac:spMkLst>
            <pc:docMk/>
            <pc:sldMk cId="1116811024" sldId="289"/>
            <ac:spMk id="29" creationId="{00000000-0000-0000-0000-000000000000}"/>
          </ac:spMkLst>
        </pc:spChg>
      </pc:sldChg>
      <pc:sldChg chg="modSp mod">
        <pc:chgData name="山田 侑亮" userId="afd94582-d672-4850-a607-79615649df13" providerId="ADAL" clId="{480968AD-6F87-4285-BD21-D4A43876E805}" dt="2024-03-14T06:12:38.005" v="20" actId="20577"/>
        <pc:sldMkLst>
          <pc:docMk/>
          <pc:sldMk cId="1177887613" sldId="290"/>
        </pc:sldMkLst>
        <pc:spChg chg="mod">
          <ac:chgData name="山田 侑亮" userId="afd94582-d672-4850-a607-79615649df13" providerId="ADAL" clId="{480968AD-6F87-4285-BD21-D4A43876E805}" dt="2024-03-14T06:12:38.005" v="20" actId="20577"/>
          <ac:spMkLst>
            <pc:docMk/>
            <pc:sldMk cId="1177887613" sldId="290"/>
            <ac:spMk id="28" creationId="{00000000-0000-0000-0000-000000000000}"/>
          </ac:spMkLst>
        </pc:spChg>
      </pc:sldChg>
    </pc:docChg>
  </pc:docChgLst>
  <pc:docChgLst>
    <pc:chgData name="山田 侑亮" userId="afd94582-d672-4850-a607-79615649df13" providerId="ADAL" clId="{A64B0BEC-6BB0-4C4D-B6E6-7173DF0F350E}"/>
    <pc:docChg chg="addSld delSld modSld">
      <pc:chgData name="山田 侑亮" userId="afd94582-d672-4850-a607-79615649df13" providerId="ADAL" clId="{A64B0BEC-6BB0-4C4D-B6E6-7173DF0F350E}" dt="2024-03-12T21:02:31.977" v="7"/>
      <pc:docMkLst>
        <pc:docMk/>
      </pc:docMkLst>
      <pc:sldChg chg="addSp modSp">
        <pc:chgData name="山田 侑亮" userId="afd94582-d672-4850-a607-79615649df13" providerId="ADAL" clId="{A64B0BEC-6BB0-4C4D-B6E6-7173DF0F350E}" dt="2024-03-12T21:01:01.759" v="2"/>
        <pc:sldMkLst>
          <pc:docMk/>
          <pc:sldMk cId="2497003442" sldId="278"/>
        </pc:sldMkLst>
        <pc:graphicFrameChg chg="add mod">
          <ac:chgData name="山田 侑亮" userId="afd94582-d672-4850-a607-79615649df13" providerId="ADAL" clId="{A64B0BEC-6BB0-4C4D-B6E6-7173DF0F350E}" dt="2024-03-12T21:01:01.759" v="2"/>
          <ac:graphicFrameMkLst>
            <pc:docMk/>
            <pc:sldMk cId="2497003442" sldId="278"/>
            <ac:graphicFrameMk id="2" creationId="{99BCEA53-5720-8A9E-F1A1-5F709D2B20F5}"/>
          </ac:graphicFrameMkLst>
        </pc:graphicFrameChg>
      </pc:sldChg>
      <pc:sldChg chg="add del">
        <pc:chgData name="山田 侑亮" userId="afd94582-d672-4850-a607-79615649df13" providerId="ADAL" clId="{A64B0BEC-6BB0-4C4D-B6E6-7173DF0F350E}" dt="2024-03-12T21:02:17.528" v="6"/>
        <pc:sldMkLst>
          <pc:docMk/>
          <pc:sldMk cId="3631664120" sldId="284"/>
        </pc:sldMkLst>
      </pc:sldChg>
      <pc:sldChg chg="del">
        <pc:chgData name="山田 侑亮" userId="afd94582-d672-4850-a607-79615649df13" providerId="ADAL" clId="{A64B0BEC-6BB0-4C4D-B6E6-7173DF0F350E}" dt="2024-03-12T21:01:53.001" v="4" actId="2696"/>
        <pc:sldMkLst>
          <pc:docMk/>
          <pc:sldMk cId="3765157518" sldId="284"/>
        </pc:sldMkLst>
      </pc:sldChg>
      <pc:sldChg chg="del">
        <pc:chgData name="山田 侑亮" userId="afd94582-d672-4850-a607-79615649df13" providerId="ADAL" clId="{A64B0BEC-6BB0-4C4D-B6E6-7173DF0F350E}" dt="2024-03-12T21:01:53.001" v="4" actId="2696"/>
        <pc:sldMkLst>
          <pc:docMk/>
          <pc:sldMk cId="2175753438" sldId="285"/>
        </pc:sldMkLst>
      </pc:sldChg>
      <pc:sldChg chg="add del">
        <pc:chgData name="山田 侑亮" userId="afd94582-d672-4850-a607-79615649df13" providerId="ADAL" clId="{A64B0BEC-6BB0-4C4D-B6E6-7173DF0F350E}" dt="2024-03-12T21:02:17.528" v="6"/>
        <pc:sldMkLst>
          <pc:docMk/>
          <pc:sldMk cId="2487409045" sldId="285"/>
        </pc:sldMkLst>
      </pc:sldChg>
      <pc:sldChg chg="add del">
        <pc:chgData name="山田 侑亮" userId="afd94582-d672-4850-a607-79615649df13" providerId="ADAL" clId="{A64B0BEC-6BB0-4C4D-B6E6-7173DF0F350E}" dt="2024-03-12T21:02:17.528" v="6"/>
        <pc:sldMkLst>
          <pc:docMk/>
          <pc:sldMk cId="1951347435" sldId="286"/>
        </pc:sldMkLst>
      </pc:sldChg>
      <pc:sldChg chg="del">
        <pc:chgData name="山田 侑亮" userId="afd94582-d672-4850-a607-79615649df13" providerId="ADAL" clId="{A64B0BEC-6BB0-4C4D-B6E6-7173DF0F350E}" dt="2024-03-12T21:01:53.001" v="4" actId="2696"/>
        <pc:sldMkLst>
          <pc:docMk/>
          <pc:sldMk cId="4040597220" sldId="286"/>
        </pc:sldMkLst>
      </pc:sldChg>
      <pc:sldChg chg="del">
        <pc:chgData name="山田 侑亮" userId="afd94582-d672-4850-a607-79615649df13" providerId="ADAL" clId="{A64B0BEC-6BB0-4C4D-B6E6-7173DF0F350E}" dt="2024-03-12T21:01:53.001" v="4" actId="2696"/>
        <pc:sldMkLst>
          <pc:docMk/>
          <pc:sldMk cId="688035531" sldId="287"/>
        </pc:sldMkLst>
      </pc:sldChg>
      <pc:sldChg chg="add del">
        <pc:chgData name="山田 侑亮" userId="afd94582-d672-4850-a607-79615649df13" providerId="ADAL" clId="{A64B0BEC-6BB0-4C4D-B6E6-7173DF0F350E}" dt="2024-03-12T21:02:17.528" v="6"/>
        <pc:sldMkLst>
          <pc:docMk/>
          <pc:sldMk cId="1182071382" sldId="287"/>
        </pc:sldMkLst>
      </pc:sldChg>
      <pc:sldChg chg="del">
        <pc:chgData name="山田 侑亮" userId="afd94582-d672-4850-a607-79615649df13" providerId="ADAL" clId="{A64B0BEC-6BB0-4C4D-B6E6-7173DF0F350E}" dt="2024-03-12T21:01:53.001" v="4" actId="2696"/>
        <pc:sldMkLst>
          <pc:docMk/>
          <pc:sldMk cId="1137143319" sldId="288"/>
        </pc:sldMkLst>
      </pc:sldChg>
      <pc:sldChg chg="add del">
        <pc:chgData name="山田 侑亮" userId="afd94582-d672-4850-a607-79615649df13" providerId="ADAL" clId="{A64B0BEC-6BB0-4C4D-B6E6-7173DF0F350E}" dt="2024-03-12T21:02:17.528" v="6"/>
        <pc:sldMkLst>
          <pc:docMk/>
          <pc:sldMk cId="3708710040" sldId="288"/>
        </pc:sldMkLst>
      </pc:sldChg>
      <pc:sldChg chg="del">
        <pc:chgData name="山田 侑亮" userId="afd94582-d672-4850-a607-79615649df13" providerId="ADAL" clId="{A64B0BEC-6BB0-4C4D-B6E6-7173DF0F350E}" dt="2024-03-12T21:01:53.001" v="4" actId="2696"/>
        <pc:sldMkLst>
          <pc:docMk/>
          <pc:sldMk cId="1116811024" sldId="289"/>
        </pc:sldMkLst>
      </pc:sldChg>
      <pc:sldChg chg="add del">
        <pc:chgData name="山田 侑亮" userId="afd94582-d672-4850-a607-79615649df13" providerId="ADAL" clId="{A64B0BEC-6BB0-4C4D-B6E6-7173DF0F350E}" dt="2024-03-12T21:02:17.528" v="6"/>
        <pc:sldMkLst>
          <pc:docMk/>
          <pc:sldMk cId="2563950423" sldId="289"/>
        </pc:sldMkLst>
      </pc:sldChg>
      <pc:sldChg chg="add del">
        <pc:chgData name="山田 侑亮" userId="afd94582-d672-4850-a607-79615649df13" providerId="ADAL" clId="{A64B0BEC-6BB0-4C4D-B6E6-7173DF0F350E}" dt="2024-03-12T21:02:17.528" v="6"/>
        <pc:sldMkLst>
          <pc:docMk/>
          <pc:sldMk cId="877609247" sldId="290"/>
        </pc:sldMkLst>
      </pc:sldChg>
      <pc:sldChg chg="del">
        <pc:chgData name="山田 侑亮" userId="afd94582-d672-4850-a607-79615649df13" providerId="ADAL" clId="{A64B0BEC-6BB0-4C4D-B6E6-7173DF0F350E}" dt="2024-03-12T21:01:53.001" v="4" actId="2696"/>
        <pc:sldMkLst>
          <pc:docMk/>
          <pc:sldMk cId="1177887613" sldId="290"/>
        </pc:sldMkLst>
      </pc:sldChg>
      <pc:sldChg chg="del">
        <pc:chgData name="山田 侑亮" userId="afd94582-d672-4850-a607-79615649df13" providerId="ADAL" clId="{A64B0BEC-6BB0-4C4D-B6E6-7173DF0F350E}" dt="2024-03-12T21:01:53.001" v="4" actId="2696"/>
        <pc:sldMkLst>
          <pc:docMk/>
          <pc:sldMk cId="2334159620" sldId="293"/>
        </pc:sldMkLst>
      </pc:sldChg>
      <pc:sldChg chg="add del">
        <pc:chgData name="山田 侑亮" userId="afd94582-d672-4850-a607-79615649df13" providerId="ADAL" clId="{A64B0BEC-6BB0-4C4D-B6E6-7173DF0F350E}" dt="2024-03-12T21:02:17.528" v="6"/>
        <pc:sldMkLst>
          <pc:docMk/>
          <pc:sldMk cId="3191765716" sldId="293"/>
        </pc:sldMkLst>
      </pc:sldChg>
      <pc:sldChg chg="del">
        <pc:chgData name="山田 侑亮" userId="afd94582-d672-4850-a607-79615649df13" providerId="ADAL" clId="{A64B0BEC-6BB0-4C4D-B6E6-7173DF0F350E}" dt="2024-03-12T21:01:53.001" v="4" actId="2696"/>
        <pc:sldMkLst>
          <pc:docMk/>
          <pc:sldMk cId="2694364216" sldId="294"/>
        </pc:sldMkLst>
      </pc:sldChg>
      <pc:sldChg chg="add del">
        <pc:chgData name="山田 侑亮" userId="afd94582-d672-4850-a607-79615649df13" providerId="ADAL" clId="{A64B0BEC-6BB0-4C4D-B6E6-7173DF0F350E}" dt="2024-03-12T21:02:17.528" v="6"/>
        <pc:sldMkLst>
          <pc:docMk/>
          <pc:sldMk cId="4248778482" sldId="294"/>
        </pc:sldMkLst>
      </pc:sldChg>
      <pc:sldChg chg="add del">
        <pc:chgData name="山田 侑亮" userId="afd94582-d672-4850-a607-79615649df13" providerId="ADAL" clId="{A64B0BEC-6BB0-4C4D-B6E6-7173DF0F350E}" dt="2024-03-12T21:02:17.528" v="6"/>
        <pc:sldMkLst>
          <pc:docMk/>
          <pc:sldMk cId="118487718" sldId="295"/>
        </pc:sldMkLst>
      </pc:sldChg>
      <pc:sldChg chg="del">
        <pc:chgData name="山田 侑亮" userId="afd94582-d672-4850-a607-79615649df13" providerId="ADAL" clId="{A64B0BEC-6BB0-4C4D-B6E6-7173DF0F350E}" dt="2024-03-12T21:01:53.001" v="4" actId="2696"/>
        <pc:sldMkLst>
          <pc:docMk/>
          <pc:sldMk cId="596475237" sldId="295"/>
        </pc:sldMkLst>
      </pc:sldChg>
      <pc:sldChg chg="del">
        <pc:chgData name="山田 侑亮" userId="afd94582-d672-4850-a607-79615649df13" providerId="ADAL" clId="{A64B0BEC-6BB0-4C4D-B6E6-7173DF0F350E}" dt="2024-03-12T21:01:53.001" v="4" actId="2696"/>
        <pc:sldMkLst>
          <pc:docMk/>
          <pc:sldMk cId="2459427736" sldId="296"/>
        </pc:sldMkLst>
      </pc:sldChg>
      <pc:sldChg chg="add del">
        <pc:chgData name="山田 侑亮" userId="afd94582-d672-4850-a607-79615649df13" providerId="ADAL" clId="{A64B0BEC-6BB0-4C4D-B6E6-7173DF0F350E}" dt="2024-03-12T21:02:17.528" v="6"/>
        <pc:sldMkLst>
          <pc:docMk/>
          <pc:sldMk cId="3094076552" sldId="296"/>
        </pc:sldMkLst>
      </pc:sldChg>
      <pc:sldChg chg="add del">
        <pc:chgData name="山田 侑亮" userId="afd94582-d672-4850-a607-79615649df13" providerId="ADAL" clId="{A64B0BEC-6BB0-4C4D-B6E6-7173DF0F350E}" dt="2024-03-12T21:02:17.528" v="6"/>
        <pc:sldMkLst>
          <pc:docMk/>
          <pc:sldMk cId="261569123" sldId="297"/>
        </pc:sldMkLst>
      </pc:sldChg>
      <pc:sldChg chg="del">
        <pc:chgData name="山田 侑亮" userId="afd94582-d672-4850-a607-79615649df13" providerId="ADAL" clId="{A64B0BEC-6BB0-4C4D-B6E6-7173DF0F350E}" dt="2024-03-12T21:01:53.001" v="4" actId="2696"/>
        <pc:sldMkLst>
          <pc:docMk/>
          <pc:sldMk cId="765451044" sldId="297"/>
        </pc:sldMkLst>
      </pc:sldChg>
      <pc:sldChg chg="del">
        <pc:chgData name="山田 侑亮" userId="afd94582-d672-4850-a607-79615649df13" providerId="ADAL" clId="{A64B0BEC-6BB0-4C4D-B6E6-7173DF0F350E}" dt="2024-03-12T21:01:53.001" v="4" actId="2696"/>
        <pc:sldMkLst>
          <pc:docMk/>
          <pc:sldMk cId="2700431337" sldId="298"/>
        </pc:sldMkLst>
      </pc:sldChg>
      <pc:sldChg chg="add del">
        <pc:chgData name="山田 侑亮" userId="afd94582-d672-4850-a607-79615649df13" providerId="ADAL" clId="{A64B0BEC-6BB0-4C4D-B6E6-7173DF0F350E}" dt="2024-03-12T21:02:17.528" v="6"/>
        <pc:sldMkLst>
          <pc:docMk/>
          <pc:sldMk cId="2806719828" sldId="298"/>
        </pc:sldMkLst>
      </pc:sldChg>
      <pc:sldChg chg="add del">
        <pc:chgData name="山田 侑亮" userId="afd94582-d672-4850-a607-79615649df13" providerId="ADAL" clId="{A64B0BEC-6BB0-4C4D-B6E6-7173DF0F350E}" dt="2024-03-12T21:02:17.528" v="6"/>
        <pc:sldMkLst>
          <pc:docMk/>
          <pc:sldMk cId="1736745252" sldId="299"/>
        </pc:sldMkLst>
      </pc:sldChg>
      <pc:sldChg chg="del">
        <pc:chgData name="山田 侑亮" userId="afd94582-d672-4850-a607-79615649df13" providerId="ADAL" clId="{A64B0BEC-6BB0-4C4D-B6E6-7173DF0F350E}" dt="2024-03-12T21:01:53.001" v="4" actId="2696"/>
        <pc:sldMkLst>
          <pc:docMk/>
          <pc:sldMk cId="2547286988" sldId="299"/>
        </pc:sldMkLst>
      </pc:sldChg>
      <pc:sldChg chg="add del">
        <pc:chgData name="山田 侑亮" userId="afd94582-d672-4850-a607-79615649df13" providerId="ADAL" clId="{A64B0BEC-6BB0-4C4D-B6E6-7173DF0F350E}" dt="2024-03-12T21:02:17.528" v="6"/>
        <pc:sldMkLst>
          <pc:docMk/>
          <pc:sldMk cId="1169311297" sldId="300"/>
        </pc:sldMkLst>
      </pc:sldChg>
      <pc:sldChg chg="del">
        <pc:chgData name="山田 侑亮" userId="afd94582-d672-4850-a607-79615649df13" providerId="ADAL" clId="{A64B0BEC-6BB0-4C4D-B6E6-7173DF0F350E}" dt="2024-03-12T21:01:53.001" v="4" actId="2696"/>
        <pc:sldMkLst>
          <pc:docMk/>
          <pc:sldMk cId="4126408689" sldId="300"/>
        </pc:sldMkLst>
      </pc:sldChg>
      <pc:sldChg chg="del">
        <pc:chgData name="山田 侑亮" userId="afd94582-d672-4850-a607-79615649df13" providerId="ADAL" clId="{A64B0BEC-6BB0-4C4D-B6E6-7173DF0F350E}" dt="2024-03-12T20:59:09.707" v="0" actId="47"/>
        <pc:sldMkLst>
          <pc:docMk/>
          <pc:sldMk cId="4127007880" sldId="301"/>
        </pc:sldMkLst>
      </pc:sldChg>
      <pc:sldChg chg="del">
        <pc:chgData name="山田 侑亮" userId="afd94582-d672-4850-a607-79615649df13" providerId="ADAL" clId="{A64B0BEC-6BB0-4C4D-B6E6-7173DF0F350E}" dt="2024-03-12T20:59:10.167" v="1" actId="47"/>
        <pc:sldMkLst>
          <pc:docMk/>
          <pc:sldMk cId="1830469264" sldId="302"/>
        </pc:sldMkLst>
      </pc:sldChg>
      <pc:sldChg chg="add del">
        <pc:chgData name="山田 侑亮" userId="afd94582-d672-4850-a607-79615649df13" providerId="ADAL" clId="{A64B0BEC-6BB0-4C4D-B6E6-7173DF0F350E}" dt="2024-03-12T21:02:17.528" v="6"/>
        <pc:sldMkLst>
          <pc:docMk/>
          <pc:sldMk cId="2400874020" sldId="304"/>
        </pc:sldMkLst>
      </pc:sldChg>
      <pc:sldChg chg="del">
        <pc:chgData name="山田 侑亮" userId="afd94582-d672-4850-a607-79615649df13" providerId="ADAL" clId="{A64B0BEC-6BB0-4C4D-B6E6-7173DF0F350E}" dt="2024-03-12T21:01:53.001" v="4" actId="2696"/>
        <pc:sldMkLst>
          <pc:docMk/>
          <pc:sldMk cId="3306873845" sldId="304"/>
        </pc:sldMkLst>
      </pc:sldChg>
      <pc:sldChg chg="add del">
        <pc:chgData name="山田 侑亮" userId="afd94582-d672-4850-a607-79615649df13" providerId="ADAL" clId="{A64B0BEC-6BB0-4C4D-B6E6-7173DF0F350E}" dt="2024-03-12T21:02:17.528" v="6"/>
        <pc:sldMkLst>
          <pc:docMk/>
          <pc:sldMk cId="2662967372" sldId="307"/>
        </pc:sldMkLst>
      </pc:sldChg>
      <pc:sldChg chg="del">
        <pc:chgData name="山田 侑亮" userId="afd94582-d672-4850-a607-79615649df13" providerId="ADAL" clId="{A64B0BEC-6BB0-4C4D-B6E6-7173DF0F350E}" dt="2024-03-12T21:01:53.001" v="4" actId="2696"/>
        <pc:sldMkLst>
          <pc:docMk/>
          <pc:sldMk cId="2857755882" sldId="307"/>
        </pc:sldMkLst>
      </pc:sldChg>
      <pc:sldChg chg="add del">
        <pc:chgData name="山田 侑亮" userId="afd94582-d672-4850-a607-79615649df13" providerId="ADAL" clId="{A64B0BEC-6BB0-4C4D-B6E6-7173DF0F350E}" dt="2024-03-12T21:02:17.528" v="6"/>
        <pc:sldMkLst>
          <pc:docMk/>
          <pc:sldMk cId="2310924203" sldId="308"/>
        </pc:sldMkLst>
      </pc:sldChg>
      <pc:sldChg chg="del">
        <pc:chgData name="山田 侑亮" userId="afd94582-d672-4850-a607-79615649df13" providerId="ADAL" clId="{A64B0BEC-6BB0-4C4D-B6E6-7173DF0F350E}" dt="2024-03-12T21:01:53.001" v="4" actId="2696"/>
        <pc:sldMkLst>
          <pc:docMk/>
          <pc:sldMk cId="3356130321" sldId="308"/>
        </pc:sldMkLst>
      </pc:sldChg>
      <pc:sldChg chg="del">
        <pc:chgData name="山田 侑亮" userId="afd94582-d672-4850-a607-79615649df13" providerId="ADAL" clId="{A64B0BEC-6BB0-4C4D-B6E6-7173DF0F350E}" dt="2024-03-12T21:01:53.001" v="4" actId="2696"/>
        <pc:sldMkLst>
          <pc:docMk/>
          <pc:sldMk cId="854869769" sldId="309"/>
        </pc:sldMkLst>
      </pc:sldChg>
      <pc:sldChg chg="add del">
        <pc:chgData name="山田 侑亮" userId="afd94582-d672-4850-a607-79615649df13" providerId="ADAL" clId="{A64B0BEC-6BB0-4C4D-B6E6-7173DF0F350E}" dt="2024-03-12T21:02:17.528" v="6"/>
        <pc:sldMkLst>
          <pc:docMk/>
          <pc:sldMk cId="1863209998" sldId="309"/>
        </pc:sldMkLst>
      </pc:sldChg>
      <pc:sldChg chg="del">
        <pc:chgData name="山田 侑亮" userId="afd94582-d672-4850-a607-79615649df13" providerId="ADAL" clId="{A64B0BEC-6BB0-4C4D-B6E6-7173DF0F350E}" dt="2024-03-12T21:01:53.001" v="4" actId="2696"/>
        <pc:sldMkLst>
          <pc:docMk/>
          <pc:sldMk cId="1877397596" sldId="310"/>
        </pc:sldMkLst>
      </pc:sldChg>
      <pc:sldChg chg="add del">
        <pc:chgData name="山田 侑亮" userId="afd94582-d672-4850-a607-79615649df13" providerId="ADAL" clId="{A64B0BEC-6BB0-4C4D-B6E6-7173DF0F350E}" dt="2024-03-12T21:02:17.528" v="6"/>
        <pc:sldMkLst>
          <pc:docMk/>
          <pc:sldMk cId="2853377541" sldId="310"/>
        </pc:sldMkLst>
      </pc:sldChg>
      <pc:sldChg chg="del">
        <pc:chgData name="山田 侑亮" userId="afd94582-d672-4850-a607-79615649df13" providerId="ADAL" clId="{A64B0BEC-6BB0-4C4D-B6E6-7173DF0F350E}" dt="2024-03-12T21:01:53.001" v="4" actId="2696"/>
        <pc:sldMkLst>
          <pc:docMk/>
          <pc:sldMk cId="1174712537" sldId="311"/>
        </pc:sldMkLst>
      </pc:sldChg>
      <pc:sldChg chg="add del">
        <pc:chgData name="山田 侑亮" userId="afd94582-d672-4850-a607-79615649df13" providerId="ADAL" clId="{A64B0BEC-6BB0-4C4D-B6E6-7173DF0F350E}" dt="2024-03-12T21:02:17.528" v="6"/>
        <pc:sldMkLst>
          <pc:docMk/>
          <pc:sldMk cId="3575655978" sldId="311"/>
        </pc:sldMkLst>
      </pc:sldChg>
      <pc:sldChg chg="add">
        <pc:chgData name="山田 侑亮" userId="afd94582-d672-4850-a607-79615649df13" providerId="ADAL" clId="{A64B0BEC-6BB0-4C4D-B6E6-7173DF0F350E}" dt="2024-03-12T21:01:16.661" v="3"/>
        <pc:sldMkLst>
          <pc:docMk/>
          <pc:sldMk cId="2308528201" sldId="424"/>
        </pc:sldMkLst>
      </pc:sldChg>
      <pc:sldChg chg="add">
        <pc:chgData name="山田 侑亮" userId="afd94582-d672-4850-a607-79615649df13" providerId="ADAL" clId="{A64B0BEC-6BB0-4C4D-B6E6-7173DF0F350E}" dt="2024-03-12T21:02:31.977" v="7"/>
        <pc:sldMkLst>
          <pc:docMk/>
          <pc:sldMk cId="9821977" sldId="429"/>
        </pc:sldMkLst>
      </pc:sldChg>
    </pc:docChg>
  </pc:docChgLst>
  <pc:docChgLst>
    <pc:chgData name="山田 侑亮" userId="afd94582-d672-4850-a607-79615649df13" providerId="ADAL" clId="{7079470E-D118-4B01-93EF-4EC73B5A0DF3}"/>
    <pc:docChg chg="undo custSel modSld">
      <pc:chgData name="山田 侑亮" userId="afd94582-d672-4850-a607-79615649df13" providerId="ADAL" clId="{7079470E-D118-4B01-93EF-4EC73B5A0DF3}" dt="2024-03-11T03:58:01.809" v="30" actId="478"/>
      <pc:docMkLst>
        <pc:docMk/>
      </pc:docMkLst>
      <pc:sldChg chg="addSp modSp">
        <pc:chgData name="山田 侑亮" userId="afd94582-d672-4850-a607-79615649df13" providerId="ADAL" clId="{7079470E-D118-4B01-93EF-4EC73B5A0DF3}" dt="2024-03-11T03:54:45.464" v="18"/>
        <pc:sldMkLst>
          <pc:docMk/>
          <pc:sldMk cId="3383846027" sldId="264"/>
        </pc:sldMkLst>
        <pc:cxnChg chg="add mod">
          <ac:chgData name="山田 侑亮" userId="afd94582-d672-4850-a607-79615649df13" providerId="ADAL" clId="{7079470E-D118-4B01-93EF-4EC73B5A0DF3}" dt="2024-03-11T03:54:45.464" v="18"/>
          <ac:cxnSpMkLst>
            <pc:docMk/>
            <pc:sldMk cId="3383846027" sldId="264"/>
            <ac:cxnSpMk id="2" creationId="{6B591121-AD58-569D-6A69-D43A4AA4E105}"/>
          </ac:cxnSpMkLst>
        </pc:cxnChg>
      </pc:sldChg>
      <pc:sldChg chg="modSp mod">
        <pc:chgData name="山田 侑亮" userId="afd94582-d672-4850-a607-79615649df13" providerId="ADAL" clId="{7079470E-D118-4B01-93EF-4EC73B5A0DF3}" dt="2024-03-11T03:51:22.841" v="9" actId="113"/>
        <pc:sldMkLst>
          <pc:docMk/>
          <pc:sldMk cId="3660574115" sldId="268"/>
        </pc:sldMkLst>
        <pc:spChg chg="mod">
          <ac:chgData name="山田 侑亮" userId="afd94582-d672-4850-a607-79615649df13" providerId="ADAL" clId="{7079470E-D118-4B01-93EF-4EC73B5A0DF3}" dt="2024-03-11T03:51:12.553" v="7" actId="2711"/>
          <ac:spMkLst>
            <pc:docMk/>
            <pc:sldMk cId="3660574115" sldId="268"/>
            <ac:spMk id="6" creationId="{43E0BBE5-3EF3-32A5-74E1-AC6BD7CC2E33}"/>
          </ac:spMkLst>
        </pc:spChg>
        <pc:spChg chg="mod">
          <ac:chgData name="山田 侑亮" userId="afd94582-d672-4850-a607-79615649df13" providerId="ADAL" clId="{7079470E-D118-4B01-93EF-4EC73B5A0DF3}" dt="2024-03-11T03:51:22.841" v="9" actId="113"/>
          <ac:spMkLst>
            <pc:docMk/>
            <pc:sldMk cId="3660574115" sldId="268"/>
            <ac:spMk id="15" creationId="{36D6F5AD-8D79-E526-0A80-62D1E40D98F7}"/>
          </ac:spMkLst>
        </pc:spChg>
      </pc:sldChg>
      <pc:sldChg chg="addSp modSp mod">
        <pc:chgData name="山田 侑亮" userId="afd94582-d672-4850-a607-79615649df13" providerId="ADAL" clId="{7079470E-D118-4B01-93EF-4EC73B5A0DF3}" dt="2024-03-11T03:53:27.963" v="17" actId="1038"/>
        <pc:sldMkLst>
          <pc:docMk/>
          <pc:sldMk cId="2467646722" sldId="272"/>
        </pc:sldMkLst>
        <pc:cxnChg chg="add mod">
          <ac:chgData name="山田 侑亮" userId="afd94582-d672-4850-a607-79615649df13" providerId="ADAL" clId="{7079470E-D118-4B01-93EF-4EC73B5A0DF3}" dt="2024-03-11T03:53:27.963" v="17" actId="1038"/>
          <ac:cxnSpMkLst>
            <pc:docMk/>
            <pc:sldMk cId="2467646722" sldId="272"/>
            <ac:cxnSpMk id="2" creationId="{47D8EB0B-E36E-DAE3-4F0C-5DAB73162EEE}"/>
          </ac:cxnSpMkLst>
        </pc:cxnChg>
      </pc:sldChg>
      <pc:sldChg chg="addSp modSp">
        <pc:chgData name="山田 侑亮" userId="afd94582-d672-4850-a607-79615649df13" providerId="ADAL" clId="{7079470E-D118-4B01-93EF-4EC73B5A0DF3}" dt="2024-03-11T03:54:52.055" v="19"/>
        <pc:sldMkLst>
          <pc:docMk/>
          <pc:sldMk cId="853165556" sldId="281"/>
        </pc:sldMkLst>
        <pc:cxnChg chg="add mod">
          <ac:chgData name="山田 侑亮" userId="afd94582-d672-4850-a607-79615649df13" providerId="ADAL" clId="{7079470E-D118-4B01-93EF-4EC73B5A0DF3}" dt="2024-03-11T03:54:52.055" v="19"/>
          <ac:cxnSpMkLst>
            <pc:docMk/>
            <pc:sldMk cId="853165556" sldId="281"/>
            <ac:cxnSpMk id="2" creationId="{8F6593F6-881E-0BD0-FB10-D0CC74816218}"/>
          </ac:cxnSpMkLst>
        </pc:cxnChg>
      </pc:sldChg>
      <pc:sldChg chg="addSp modSp mod">
        <pc:chgData name="山田 侑亮" userId="afd94582-d672-4850-a607-79615649df13" providerId="ADAL" clId="{7079470E-D118-4B01-93EF-4EC73B5A0DF3}" dt="2024-03-11T03:55:30.724" v="23" actId="20577"/>
        <pc:sldMkLst>
          <pc:docMk/>
          <pc:sldMk cId="937910350" sldId="282"/>
        </pc:sldMkLst>
        <pc:spChg chg="mod">
          <ac:chgData name="山田 侑亮" userId="afd94582-d672-4850-a607-79615649df13" providerId="ADAL" clId="{7079470E-D118-4B01-93EF-4EC73B5A0DF3}" dt="2024-03-11T03:55:30.724" v="23" actId="20577"/>
          <ac:spMkLst>
            <pc:docMk/>
            <pc:sldMk cId="937910350" sldId="282"/>
            <ac:spMk id="27" creationId="{807A53AA-EC3A-45EB-B92A-132AF7107C18}"/>
          </ac:spMkLst>
        </pc:spChg>
        <pc:cxnChg chg="add mod">
          <ac:chgData name="山田 侑亮" userId="afd94582-d672-4850-a607-79615649df13" providerId="ADAL" clId="{7079470E-D118-4B01-93EF-4EC73B5A0DF3}" dt="2024-03-11T03:54:57.620" v="20"/>
          <ac:cxnSpMkLst>
            <pc:docMk/>
            <pc:sldMk cId="937910350" sldId="282"/>
            <ac:cxnSpMk id="2" creationId="{C3BD3095-B531-F617-D531-268FE5BD1C87}"/>
          </ac:cxnSpMkLst>
        </pc:cxnChg>
      </pc:sldChg>
      <pc:sldChg chg="addSp delSp modSp mod">
        <pc:chgData name="山田 侑亮" userId="afd94582-d672-4850-a607-79615649df13" providerId="ADAL" clId="{7079470E-D118-4B01-93EF-4EC73B5A0DF3}" dt="2024-03-11T03:58:01.809" v="30" actId="478"/>
        <pc:sldMkLst>
          <pc:docMk/>
          <pc:sldMk cId="1137143319" sldId="288"/>
        </pc:sldMkLst>
        <pc:cxnChg chg="add del mod">
          <ac:chgData name="山田 侑亮" userId="afd94582-d672-4850-a607-79615649df13" providerId="ADAL" clId="{7079470E-D118-4B01-93EF-4EC73B5A0DF3}" dt="2024-03-11T03:58:01.809" v="30" actId="478"/>
          <ac:cxnSpMkLst>
            <pc:docMk/>
            <pc:sldMk cId="1137143319" sldId="288"/>
            <ac:cxnSpMk id="2" creationId="{290F9864-1221-B29B-FC71-CF29C13C9EF1}"/>
          </ac:cxnSpMkLst>
        </pc:cxnChg>
      </pc:sldChg>
      <pc:sldChg chg="addSp modSp">
        <pc:chgData name="山田 侑亮" userId="afd94582-d672-4850-a607-79615649df13" providerId="ADAL" clId="{7079470E-D118-4B01-93EF-4EC73B5A0DF3}" dt="2024-03-11T03:56:15.387" v="24"/>
        <pc:sldMkLst>
          <pc:docMk/>
          <pc:sldMk cId="1116811024" sldId="289"/>
        </pc:sldMkLst>
        <pc:cxnChg chg="add mod">
          <ac:chgData name="山田 侑亮" userId="afd94582-d672-4850-a607-79615649df13" providerId="ADAL" clId="{7079470E-D118-4B01-93EF-4EC73B5A0DF3}" dt="2024-03-11T03:56:15.387" v="24"/>
          <ac:cxnSpMkLst>
            <pc:docMk/>
            <pc:sldMk cId="1116811024" sldId="289"/>
            <ac:cxnSpMk id="2" creationId="{41C2BCCB-5D3C-296D-7BFC-D66955FF1D13}"/>
          </ac:cxnSpMkLst>
        </pc:cxnChg>
      </pc:sldChg>
      <pc:sldChg chg="addSp modSp">
        <pc:chgData name="山田 侑亮" userId="afd94582-d672-4850-a607-79615649df13" providerId="ADAL" clId="{7079470E-D118-4B01-93EF-4EC73B5A0DF3}" dt="2024-03-11T03:56:18.625" v="25"/>
        <pc:sldMkLst>
          <pc:docMk/>
          <pc:sldMk cId="1177887613" sldId="290"/>
        </pc:sldMkLst>
        <pc:cxnChg chg="add mod">
          <ac:chgData name="山田 侑亮" userId="afd94582-d672-4850-a607-79615649df13" providerId="ADAL" clId="{7079470E-D118-4B01-93EF-4EC73B5A0DF3}" dt="2024-03-11T03:56:18.625" v="25"/>
          <ac:cxnSpMkLst>
            <pc:docMk/>
            <pc:sldMk cId="1177887613" sldId="290"/>
            <ac:cxnSpMk id="2" creationId="{B7884178-EE6F-48DD-1140-17A53D1B8CD9}"/>
          </ac:cxnSpMkLst>
        </pc:cxnChg>
      </pc:sldChg>
      <pc:sldChg chg="addSp modSp">
        <pc:chgData name="山田 侑亮" userId="afd94582-d672-4850-a607-79615649df13" providerId="ADAL" clId="{7079470E-D118-4B01-93EF-4EC73B5A0DF3}" dt="2024-03-11T03:56:55.148" v="26"/>
        <pc:sldMkLst>
          <pc:docMk/>
          <pc:sldMk cId="2547286988" sldId="299"/>
        </pc:sldMkLst>
        <pc:cxnChg chg="add mod">
          <ac:chgData name="山田 侑亮" userId="afd94582-d672-4850-a607-79615649df13" providerId="ADAL" clId="{7079470E-D118-4B01-93EF-4EC73B5A0DF3}" dt="2024-03-11T03:56:55.148" v="26"/>
          <ac:cxnSpMkLst>
            <pc:docMk/>
            <pc:sldMk cId="2547286988" sldId="299"/>
            <ac:cxnSpMk id="2" creationId="{FEC99DE2-6367-4A6B-5F78-A11F3F66DEBE}"/>
          </ac:cxnSpMkLst>
        </pc:cxnChg>
      </pc:sldChg>
      <pc:sldChg chg="addSp modSp">
        <pc:chgData name="山田 侑亮" userId="afd94582-d672-4850-a607-79615649df13" providerId="ADAL" clId="{7079470E-D118-4B01-93EF-4EC73B5A0DF3}" dt="2024-03-11T03:56:59.894" v="27"/>
        <pc:sldMkLst>
          <pc:docMk/>
          <pc:sldMk cId="1877397596" sldId="310"/>
        </pc:sldMkLst>
        <pc:cxnChg chg="add mod">
          <ac:chgData name="山田 侑亮" userId="afd94582-d672-4850-a607-79615649df13" providerId="ADAL" clId="{7079470E-D118-4B01-93EF-4EC73B5A0DF3}" dt="2024-03-11T03:56:59.894" v="27"/>
          <ac:cxnSpMkLst>
            <pc:docMk/>
            <pc:sldMk cId="1877397596" sldId="310"/>
            <ac:cxnSpMk id="2" creationId="{DFC33435-34C0-55C9-B7AD-7AC9F623D97A}"/>
          </ac:cxnSpMkLst>
        </pc:cxnChg>
      </pc:sldChg>
    </pc:docChg>
  </pc:docChgLst>
  <pc:docChgLst>
    <pc:chgData name="山田 侑亮" userId="afd94582-d672-4850-a607-79615649df13" providerId="ADAL" clId="{0239E821-B6E8-4C79-B4CA-6C642E5A91CD}"/>
    <pc:docChg chg="addSld delSld modSld">
      <pc:chgData name="山田 侑亮" userId="afd94582-d672-4850-a607-79615649df13" providerId="ADAL" clId="{0239E821-B6E8-4C79-B4CA-6C642E5A91CD}" dt="2024-03-12T21:09:01.446" v="2"/>
      <pc:docMkLst>
        <pc:docMk/>
      </pc:docMkLst>
      <pc:sldChg chg="del">
        <pc:chgData name="山田 侑亮" userId="afd94582-d672-4850-a607-79615649df13" providerId="ADAL" clId="{0239E821-B6E8-4C79-B4CA-6C642E5A91CD}" dt="2024-03-12T21:08:41.226" v="1" actId="47"/>
        <pc:sldMkLst>
          <pc:docMk/>
          <pc:sldMk cId="3383846027" sldId="264"/>
        </pc:sldMkLst>
      </pc:sldChg>
      <pc:sldChg chg="del">
        <pc:chgData name="山田 侑亮" userId="afd94582-d672-4850-a607-79615649df13" providerId="ADAL" clId="{0239E821-B6E8-4C79-B4CA-6C642E5A91CD}" dt="2024-03-12T21:08:41.226" v="1" actId="47"/>
        <pc:sldMkLst>
          <pc:docMk/>
          <pc:sldMk cId="3314187010" sldId="267"/>
        </pc:sldMkLst>
      </pc:sldChg>
      <pc:sldChg chg="del">
        <pc:chgData name="山田 侑亮" userId="afd94582-d672-4850-a607-79615649df13" providerId="ADAL" clId="{0239E821-B6E8-4C79-B4CA-6C642E5A91CD}" dt="2024-03-12T21:08:41.226" v="1" actId="47"/>
        <pc:sldMkLst>
          <pc:docMk/>
          <pc:sldMk cId="3660574115" sldId="268"/>
        </pc:sldMkLst>
      </pc:sldChg>
      <pc:sldChg chg="del">
        <pc:chgData name="山田 侑亮" userId="afd94582-d672-4850-a607-79615649df13" providerId="ADAL" clId="{0239E821-B6E8-4C79-B4CA-6C642E5A91CD}" dt="2024-03-12T21:08:41.226" v="1" actId="47"/>
        <pc:sldMkLst>
          <pc:docMk/>
          <pc:sldMk cId="482549918" sldId="269"/>
        </pc:sldMkLst>
      </pc:sldChg>
      <pc:sldChg chg="del">
        <pc:chgData name="山田 侑亮" userId="afd94582-d672-4850-a607-79615649df13" providerId="ADAL" clId="{0239E821-B6E8-4C79-B4CA-6C642E5A91CD}" dt="2024-03-12T21:08:41.226" v="1" actId="47"/>
        <pc:sldMkLst>
          <pc:docMk/>
          <pc:sldMk cId="3508293814" sldId="270"/>
        </pc:sldMkLst>
      </pc:sldChg>
      <pc:sldChg chg="del">
        <pc:chgData name="山田 侑亮" userId="afd94582-d672-4850-a607-79615649df13" providerId="ADAL" clId="{0239E821-B6E8-4C79-B4CA-6C642E5A91CD}" dt="2024-03-12T21:08:41.226" v="1" actId="47"/>
        <pc:sldMkLst>
          <pc:docMk/>
          <pc:sldMk cId="2467646722" sldId="272"/>
        </pc:sldMkLst>
      </pc:sldChg>
      <pc:sldChg chg="del">
        <pc:chgData name="山田 侑亮" userId="afd94582-d672-4850-a607-79615649df13" providerId="ADAL" clId="{0239E821-B6E8-4C79-B4CA-6C642E5A91CD}" dt="2024-03-12T21:08:41.226" v="1" actId="47"/>
        <pc:sldMkLst>
          <pc:docMk/>
          <pc:sldMk cId="1584470078" sldId="273"/>
        </pc:sldMkLst>
      </pc:sldChg>
      <pc:sldChg chg="del">
        <pc:chgData name="山田 侑亮" userId="afd94582-d672-4850-a607-79615649df13" providerId="ADAL" clId="{0239E821-B6E8-4C79-B4CA-6C642E5A91CD}" dt="2024-03-12T21:08:41.226" v="1" actId="47"/>
        <pc:sldMkLst>
          <pc:docMk/>
          <pc:sldMk cId="2161401639" sldId="274"/>
        </pc:sldMkLst>
      </pc:sldChg>
      <pc:sldChg chg="del">
        <pc:chgData name="山田 侑亮" userId="afd94582-d672-4850-a607-79615649df13" providerId="ADAL" clId="{0239E821-B6E8-4C79-B4CA-6C642E5A91CD}" dt="2024-03-12T21:08:41.226" v="1" actId="47"/>
        <pc:sldMkLst>
          <pc:docMk/>
          <pc:sldMk cId="3285219834" sldId="276"/>
        </pc:sldMkLst>
      </pc:sldChg>
      <pc:sldChg chg="del">
        <pc:chgData name="山田 侑亮" userId="afd94582-d672-4850-a607-79615649df13" providerId="ADAL" clId="{0239E821-B6E8-4C79-B4CA-6C642E5A91CD}" dt="2024-03-12T21:08:41.226" v="1" actId="47"/>
        <pc:sldMkLst>
          <pc:docMk/>
          <pc:sldMk cId="3912175358" sldId="277"/>
        </pc:sldMkLst>
      </pc:sldChg>
      <pc:sldChg chg="del">
        <pc:chgData name="山田 侑亮" userId="afd94582-d672-4850-a607-79615649df13" providerId="ADAL" clId="{0239E821-B6E8-4C79-B4CA-6C642E5A91CD}" dt="2024-03-12T21:08:41.226" v="1" actId="47"/>
        <pc:sldMkLst>
          <pc:docMk/>
          <pc:sldMk cId="2497003442" sldId="278"/>
        </pc:sldMkLst>
      </pc:sldChg>
      <pc:sldChg chg="del">
        <pc:chgData name="山田 侑亮" userId="afd94582-d672-4850-a607-79615649df13" providerId="ADAL" clId="{0239E821-B6E8-4C79-B4CA-6C642E5A91CD}" dt="2024-03-12T21:08:41.226" v="1" actId="47"/>
        <pc:sldMkLst>
          <pc:docMk/>
          <pc:sldMk cId="853165556" sldId="281"/>
        </pc:sldMkLst>
      </pc:sldChg>
      <pc:sldChg chg="del">
        <pc:chgData name="山田 侑亮" userId="afd94582-d672-4850-a607-79615649df13" providerId="ADAL" clId="{0239E821-B6E8-4C79-B4CA-6C642E5A91CD}" dt="2024-03-12T21:08:41.226" v="1" actId="47"/>
        <pc:sldMkLst>
          <pc:docMk/>
          <pc:sldMk cId="937910350" sldId="282"/>
        </pc:sldMkLst>
      </pc:sldChg>
      <pc:sldChg chg="add">
        <pc:chgData name="山田 侑亮" userId="afd94582-d672-4850-a607-79615649df13" providerId="ADAL" clId="{0239E821-B6E8-4C79-B4CA-6C642E5A91CD}" dt="2024-03-12T21:08:21.112" v="0"/>
        <pc:sldMkLst>
          <pc:docMk/>
          <pc:sldMk cId="3765157518" sldId="284"/>
        </pc:sldMkLst>
      </pc:sldChg>
      <pc:sldChg chg="add">
        <pc:chgData name="山田 侑亮" userId="afd94582-d672-4850-a607-79615649df13" providerId="ADAL" clId="{0239E821-B6E8-4C79-B4CA-6C642E5A91CD}" dt="2024-03-12T21:08:21.112" v="0"/>
        <pc:sldMkLst>
          <pc:docMk/>
          <pc:sldMk cId="2175753438" sldId="285"/>
        </pc:sldMkLst>
      </pc:sldChg>
      <pc:sldChg chg="add">
        <pc:chgData name="山田 侑亮" userId="afd94582-d672-4850-a607-79615649df13" providerId="ADAL" clId="{0239E821-B6E8-4C79-B4CA-6C642E5A91CD}" dt="2024-03-12T21:08:21.112" v="0"/>
        <pc:sldMkLst>
          <pc:docMk/>
          <pc:sldMk cId="4040597220" sldId="286"/>
        </pc:sldMkLst>
      </pc:sldChg>
      <pc:sldChg chg="add">
        <pc:chgData name="山田 侑亮" userId="afd94582-d672-4850-a607-79615649df13" providerId="ADAL" clId="{0239E821-B6E8-4C79-B4CA-6C642E5A91CD}" dt="2024-03-12T21:08:21.112" v="0"/>
        <pc:sldMkLst>
          <pc:docMk/>
          <pc:sldMk cId="688035531" sldId="287"/>
        </pc:sldMkLst>
      </pc:sldChg>
      <pc:sldChg chg="add">
        <pc:chgData name="山田 侑亮" userId="afd94582-d672-4850-a607-79615649df13" providerId="ADAL" clId="{0239E821-B6E8-4C79-B4CA-6C642E5A91CD}" dt="2024-03-12T21:08:21.112" v="0"/>
        <pc:sldMkLst>
          <pc:docMk/>
          <pc:sldMk cId="1137143319" sldId="288"/>
        </pc:sldMkLst>
      </pc:sldChg>
      <pc:sldChg chg="add">
        <pc:chgData name="山田 侑亮" userId="afd94582-d672-4850-a607-79615649df13" providerId="ADAL" clId="{0239E821-B6E8-4C79-B4CA-6C642E5A91CD}" dt="2024-03-12T21:08:21.112" v="0"/>
        <pc:sldMkLst>
          <pc:docMk/>
          <pc:sldMk cId="1116811024" sldId="289"/>
        </pc:sldMkLst>
      </pc:sldChg>
      <pc:sldChg chg="add">
        <pc:chgData name="山田 侑亮" userId="afd94582-d672-4850-a607-79615649df13" providerId="ADAL" clId="{0239E821-B6E8-4C79-B4CA-6C642E5A91CD}" dt="2024-03-12T21:08:21.112" v="0"/>
        <pc:sldMkLst>
          <pc:docMk/>
          <pc:sldMk cId="1177887613" sldId="290"/>
        </pc:sldMkLst>
      </pc:sldChg>
      <pc:sldChg chg="del">
        <pc:chgData name="山田 侑亮" userId="afd94582-d672-4850-a607-79615649df13" providerId="ADAL" clId="{0239E821-B6E8-4C79-B4CA-6C642E5A91CD}" dt="2024-03-12T21:08:41.226" v="1" actId="47"/>
        <pc:sldMkLst>
          <pc:docMk/>
          <pc:sldMk cId="2308528201" sldId="424"/>
        </pc:sldMkLst>
      </pc:sldChg>
      <pc:sldChg chg="add">
        <pc:chgData name="山田 侑亮" userId="afd94582-d672-4850-a607-79615649df13" providerId="ADAL" clId="{0239E821-B6E8-4C79-B4CA-6C642E5A91CD}" dt="2024-03-12T21:09:01.446" v="2"/>
        <pc:sldMkLst>
          <pc:docMk/>
          <pc:sldMk cId="185718644" sldId="42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62713A9E-E5D6-4054-85F6-8F120B547E14}" type="datetimeFigureOut">
              <a:rPr kumimoji="1" lang="ja-JP" altLang="en-US" smtClean="0"/>
              <a:t>2024/3/25</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2CD78FFE-2A88-4DE2-BA27-7FAC2AD57C6F}" type="slidenum">
              <a:rPr kumimoji="1" lang="ja-JP" altLang="en-US" smtClean="0"/>
              <a:t>‹#›</a:t>
            </a:fld>
            <a:endParaRPr kumimoji="1" lang="ja-JP" altLang="en-US"/>
          </a:p>
        </p:txBody>
      </p:sp>
    </p:spTree>
    <p:extLst>
      <p:ext uri="{BB962C8B-B14F-4D97-AF65-F5344CB8AC3E}">
        <p14:creationId xmlns:p14="http://schemas.microsoft.com/office/powerpoint/2010/main" val="25104463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8CF568-106F-B311-31AA-DF9704055DB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3814CB70-F1AC-CADF-998F-8FA169E08AD3}"/>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C5E6F4A9-46E7-6052-1112-1BC36421BB02}"/>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E5759712-2C57-C3B1-FAF6-B33E90D43B83}"/>
              </a:ext>
            </a:extLst>
          </p:cNvPr>
          <p:cNvSpPr>
            <a:spLocks noGrp="1"/>
          </p:cNvSpPr>
          <p:nvPr>
            <p:ph type="sldNum" sz="quarter" idx="5"/>
          </p:nvPr>
        </p:nvSpPr>
        <p:spPr/>
        <p:txBody>
          <a:bodyPr/>
          <a:lstStyle/>
          <a:p>
            <a:fld id="{B4754AF3-11AD-4DEF-A075-341F0C8AC012}" type="slidenum">
              <a:rPr kumimoji="1" lang="ja-JP" altLang="en-US" smtClean="0"/>
              <a:t>0</a:t>
            </a:fld>
            <a:endParaRPr kumimoji="1" lang="ja-JP" altLang="en-US"/>
          </a:p>
        </p:txBody>
      </p:sp>
    </p:spTree>
    <p:extLst>
      <p:ext uri="{BB962C8B-B14F-4D97-AF65-F5344CB8AC3E}">
        <p14:creationId xmlns:p14="http://schemas.microsoft.com/office/powerpoint/2010/main" val="1597793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1539085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4247352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19506453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セクション ヘッダー">
    <p:spTree>
      <p:nvGrpSpPr>
        <p:cNvPr id="1" name=""/>
        <p:cNvGrpSpPr/>
        <p:nvPr/>
      </p:nvGrpSpPr>
      <p:grpSpPr>
        <a:xfrm>
          <a:off x="0" y="0"/>
          <a:ext cx="0" cy="0"/>
          <a:chOff x="0" y="0"/>
          <a:chExt cx="0" cy="0"/>
        </a:xfrm>
      </p:grpSpPr>
      <p:sp>
        <p:nvSpPr>
          <p:cNvPr id="7" name="スライド番号プレースホルダー 5">
            <a:extLst>
              <a:ext uri="{FF2B5EF4-FFF2-40B4-BE49-F238E27FC236}">
                <a16:creationId xmlns:a16="http://schemas.microsoft.com/office/drawing/2014/main" id="{2C89B828-B338-413C-B008-0A8566F4881D}"/>
              </a:ext>
            </a:extLst>
          </p:cNvPr>
          <p:cNvSpPr>
            <a:spLocks noGrp="1"/>
          </p:cNvSpPr>
          <p:nvPr>
            <p:ph type="sldNum" sz="quarter" idx="12"/>
          </p:nvPr>
        </p:nvSpPr>
        <p:spPr>
          <a:xfrm>
            <a:off x="7381875" y="6463208"/>
            <a:ext cx="2228850" cy="249385"/>
          </a:xfrm>
        </p:spPr>
        <p:txBody>
          <a:bodyPr rtlCol="0"/>
          <a:lstStyle>
            <a:lvl1pPr algn="r">
              <a:defRPr sz="731">
                <a:solidFill>
                  <a:schemeClr val="accent3"/>
                </a:solidFill>
                <a:latin typeface="Meiryo UI" panose="020B0604030504040204" pitchFamily="50" charset="-128"/>
                <a:ea typeface="Meiryo UI" panose="020B0604030504040204" pitchFamily="50" charset="-128"/>
              </a:defRPr>
            </a:lvl1pPr>
          </a:lstStyle>
          <a:p>
            <a:fld id="{48BB047D-A6CD-43AB-96F0-683C726B586B}" type="slidenum">
              <a:rPr lang="en-US" altLang="ja-JP" noProof="0" smtClean="0"/>
              <a:pPr/>
              <a:t>‹#›</a:t>
            </a:fld>
            <a:endParaRPr lang="ja-JP" altLang="en-US" noProof="0"/>
          </a:p>
        </p:txBody>
      </p:sp>
      <p:sp>
        <p:nvSpPr>
          <p:cNvPr id="19" name="長方形 18">
            <a:extLst>
              <a:ext uri="{FF2B5EF4-FFF2-40B4-BE49-F238E27FC236}">
                <a16:creationId xmlns:a16="http://schemas.microsoft.com/office/drawing/2014/main" id="{9A55704E-D515-4774-90C6-5F887DDAE55E}"/>
              </a:ext>
            </a:extLst>
          </p:cNvPr>
          <p:cNvSpPr/>
          <p:nvPr userDrawn="1"/>
        </p:nvSpPr>
        <p:spPr>
          <a:xfrm>
            <a:off x="368514" y="2428608"/>
            <a:ext cx="6912000" cy="45719"/>
          </a:xfrm>
          <a:prstGeom prst="rect">
            <a:avLst/>
          </a:prstGeom>
          <a:solidFill>
            <a:srgbClr val="0041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sz="1463" noProof="0">
              <a:latin typeface="Meiryo UI" panose="020B0604030504040204" pitchFamily="50" charset="-128"/>
              <a:ea typeface="Meiryo UI" panose="020B0604030504040204" pitchFamily="50" charset="-128"/>
            </a:endParaRPr>
          </a:p>
        </p:txBody>
      </p:sp>
      <p:sp>
        <p:nvSpPr>
          <p:cNvPr id="4" name="タイトル 3">
            <a:extLst>
              <a:ext uri="{FF2B5EF4-FFF2-40B4-BE49-F238E27FC236}">
                <a16:creationId xmlns:a16="http://schemas.microsoft.com/office/drawing/2014/main" id="{E39D1C78-6110-4052-8455-7E7893F7FCD3}"/>
              </a:ext>
            </a:extLst>
          </p:cNvPr>
          <p:cNvSpPr>
            <a:spLocks noGrp="1"/>
          </p:cNvSpPr>
          <p:nvPr>
            <p:ph type="title"/>
          </p:nvPr>
        </p:nvSpPr>
        <p:spPr>
          <a:xfrm>
            <a:off x="368515" y="1770073"/>
            <a:ext cx="6912000" cy="658535"/>
          </a:xfrm>
        </p:spPr>
        <p:txBody>
          <a:bodyPr rtlCol="0">
            <a:normAutofit/>
          </a:bodyPr>
          <a:lstStyle>
            <a:lvl1pPr>
              <a:defRPr lang="en-US" sz="2800" b="1" kern="1200" cap="all" baseline="0" smtClean="0">
                <a:solidFill>
                  <a:srgbClr val="004196"/>
                </a:solidFill>
                <a:latin typeface="+mn-ea"/>
                <a:ea typeface="+mn-ea"/>
                <a:cs typeface="+mj-cs"/>
              </a:defRPr>
            </a:lvl1pPr>
          </a:lstStyle>
          <a:p>
            <a:pPr rtl="0"/>
            <a:r>
              <a:rPr lang="ja-JP" altLang="en-US" noProof="0"/>
              <a:t>マスター タイトルの書式設定</a:t>
            </a:r>
          </a:p>
        </p:txBody>
      </p:sp>
      <p:sp>
        <p:nvSpPr>
          <p:cNvPr id="21" name="円/楕円 16">
            <a:extLst>
              <a:ext uri="{FF2B5EF4-FFF2-40B4-BE49-F238E27FC236}">
                <a16:creationId xmlns:a16="http://schemas.microsoft.com/office/drawing/2014/main" id="{8725921A-0ED5-431E-899C-28A6920B5029}"/>
              </a:ext>
            </a:extLst>
          </p:cNvPr>
          <p:cNvSpPr/>
          <p:nvPr userDrawn="1"/>
        </p:nvSpPr>
        <p:spPr>
          <a:xfrm>
            <a:off x="7700282" y="1022650"/>
            <a:ext cx="3298372" cy="3298372"/>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50" charset="-128"/>
              <a:ea typeface="Meiryo UI" panose="020B0604030504040204" pitchFamily="50" charset="-128"/>
            </a:endParaRPr>
          </a:p>
        </p:txBody>
      </p:sp>
      <p:sp>
        <p:nvSpPr>
          <p:cNvPr id="22" name="円/楕円 17">
            <a:extLst>
              <a:ext uri="{FF2B5EF4-FFF2-40B4-BE49-F238E27FC236}">
                <a16:creationId xmlns:a16="http://schemas.microsoft.com/office/drawing/2014/main" id="{EE8B169A-8A2F-4425-A9A1-1B828428B434}"/>
              </a:ext>
            </a:extLst>
          </p:cNvPr>
          <p:cNvSpPr/>
          <p:nvPr userDrawn="1"/>
        </p:nvSpPr>
        <p:spPr>
          <a:xfrm>
            <a:off x="7381875" y="798246"/>
            <a:ext cx="1268186" cy="1268186"/>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50" charset="-128"/>
              <a:ea typeface="Meiryo UI" panose="020B0604030504040204" pitchFamily="50" charset="-128"/>
            </a:endParaRPr>
          </a:p>
        </p:txBody>
      </p:sp>
      <p:sp>
        <p:nvSpPr>
          <p:cNvPr id="9" name="Footer Placeholder 4"/>
          <p:cNvSpPr>
            <a:spLocks noGrp="1"/>
          </p:cNvSpPr>
          <p:nvPr>
            <p:ph type="ftr" sz="quarter" idx="3"/>
          </p:nvPr>
        </p:nvSpPr>
        <p:spPr>
          <a:xfrm>
            <a:off x="8658607" y="-17093"/>
            <a:ext cx="1330414" cy="213645"/>
          </a:xfrm>
          <a:prstGeom prst="rect">
            <a:avLst/>
          </a:prstGeom>
        </p:spPr>
        <p:txBody>
          <a:bodyPr vert="horz" lIns="91440" tIns="45720" rIns="91440" bIns="45720" rtlCol="0" anchor="ctr"/>
          <a:lstStyle>
            <a:lvl1pPr algn="r">
              <a:defRPr sz="1200">
                <a:solidFill>
                  <a:schemeClr val="tx1">
                    <a:tint val="75000"/>
                  </a:schemeClr>
                </a:solidFill>
                <a:latin typeface="+mn-ea"/>
                <a:ea typeface="+mn-ea"/>
              </a:defRPr>
            </a:lvl1pPr>
          </a:lstStyle>
          <a:p>
            <a:endParaRPr kumimoji="1" lang="ja-JP" altLang="en-US"/>
          </a:p>
        </p:txBody>
      </p:sp>
    </p:spTree>
    <p:extLst>
      <p:ext uri="{BB962C8B-B14F-4D97-AF65-F5344CB8AC3E}">
        <p14:creationId xmlns:p14="http://schemas.microsoft.com/office/powerpoint/2010/main" val="20266282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ユーザー設定レイアウト">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AE0F744-F338-469C-81DD-7D82C9B8CA64}" type="slidenum">
              <a:rPr kumimoji="1" lang="ja-JP" altLang="en-US" smtClean="0"/>
              <a:t>‹#›</a:t>
            </a:fld>
            <a:endParaRPr kumimoji="1" lang="ja-JP" altLang="en-US"/>
          </a:p>
        </p:txBody>
      </p:sp>
      <p:sp>
        <p:nvSpPr>
          <p:cNvPr id="12" name="円/楕円 14">
            <a:extLst>
              <a:ext uri="{FF2B5EF4-FFF2-40B4-BE49-F238E27FC236}">
                <a16:creationId xmlns:a16="http://schemas.microsoft.com/office/drawing/2014/main" id="{47953C80-71A5-4AA2-AEAD-21948D1AA6DC}"/>
              </a:ext>
            </a:extLst>
          </p:cNvPr>
          <p:cNvSpPr/>
          <p:nvPr userDrawn="1"/>
        </p:nvSpPr>
        <p:spPr>
          <a:xfrm>
            <a:off x="6772122" y="3829873"/>
            <a:ext cx="3298372" cy="3298372"/>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50" charset="-128"/>
              <a:ea typeface="Meiryo UI" panose="020B0604030504040204" pitchFamily="50" charset="-128"/>
            </a:endParaRPr>
          </a:p>
        </p:txBody>
      </p:sp>
      <p:sp>
        <p:nvSpPr>
          <p:cNvPr id="13" name="円/楕円 15">
            <a:extLst>
              <a:ext uri="{FF2B5EF4-FFF2-40B4-BE49-F238E27FC236}">
                <a16:creationId xmlns:a16="http://schemas.microsoft.com/office/drawing/2014/main" id="{9C4582D1-F710-4E2F-9868-CB89116D5932}"/>
              </a:ext>
            </a:extLst>
          </p:cNvPr>
          <p:cNvSpPr/>
          <p:nvPr userDrawn="1"/>
        </p:nvSpPr>
        <p:spPr>
          <a:xfrm>
            <a:off x="6553973" y="3640996"/>
            <a:ext cx="1268186" cy="1268186"/>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50" charset="-128"/>
              <a:ea typeface="Meiryo UI" panose="020B0604030504040204" pitchFamily="50" charset="-128"/>
            </a:endParaRPr>
          </a:p>
        </p:txBody>
      </p:sp>
      <p:sp>
        <p:nvSpPr>
          <p:cNvPr id="14" name="正方形/長方形 13"/>
          <p:cNvSpPr/>
          <p:nvPr userDrawn="1"/>
        </p:nvSpPr>
        <p:spPr>
          <a:xfrm>
            <a:off x="-46119" y="-46139"/>
            <a:ext cx="2461774" cy="6904139"/>
          </a:xfrm>
          <a:prstGeom prst="rect">
            <a:avLst/>
          </a:prstGeom>
          <a:solidFill>
            <a:srgbClr val="004196"/>
          </a:solidFill>
          <a:ln>
            <a:solidFill>
              <a:srgbClr val="0041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57539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712890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608016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4151279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2190235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3072452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3535314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935044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2978601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243179031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74BAA1-8E4E-5458-53EA-04500CA9C3F5}"/>
            </a:ext>
          </a:extLst>
        </p:cNvPr>
        <p:cNvGrpSpPr/>
        <p:nvPr/>
      </p:nvGrpSpPr>
      <p:grpSpPr>
        <a:xfrm>
          <a:off x="0" y="0"/>
          <a:ext cx="0" cy="0"/>
          <a:chOff x="0" y="0"/>
          <a:chExt cx="0" cy="0"/>
        </a:xfrm>
      </p:grpSpPr>
      <p:sp>
        <p:nvSpPr>
          <p:cNvPr id="9" name="タイトル 4">
            <a:extLst>
              <a:ext uri="{FF2B5EF4-FFF2-40B4-BE49-F238E27FC236}">
                <a16:creationId xmlns:a16="http://schemas.microsoft.com/office/drawing/2014/main" id="{465FF967-AD79-D647-25AD-CE959095D73D}"/>
              </a:ext>
            </a:extLst>
          </p:cNvPr>
          <p:cNvSpPr txBox="1">
            <a:spLocks/>
          </p:cNvSpPr>
          <p:nvPr/>
        </p:nvSpPr>
        <p:spPr>
          <a:xfrm>
            <a:off x="2448232" y="5833908"/>
            <a:ext cx="7457768" cy="809319"/>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4000"/>
              </a:lnSpc>
            </a:pPr>
            <a:r>
              <a:rPr lang="ja-JP" altLang="en-US" sz="2000" b="1" dirty="0">
                <a:solidFill>
                  <a:srgbClr val="004196"/>
                </a:solidFill>
                <a:latin typeface="+mn-ea"/>
                <a:ea typeface="+mn-ea"/>
              </a:rPr>
              <a:t>　</a:t>
            </a:r>
            <a:endParaRPr lang="ja-JP" altLang="en-US" sz="2400" b="1" dirty="0">
              <a:solidFill>
                <a:srgbClr val="004196"/>
              </a:solidFill>
              <a:latin typeface="+mn-ea"/>
              <a:ea typeface="+mn-ea"/>
            </a:endParaRPr>
          </a:p>
        </p:txBody>
      </p:sp>
      <p:sp>
        <p:nvSpPr>
          <p:cNvPr id="11" name="タイトル 4">
            <a:extLst>
              <a:ext uri="{FF2B5EF4-FFF2-40B4-BE49-F238E27FC236}">
                <a16:creationId xmlns:a16="http://schemas.microsoft.com/office/drawing/2014/main" id="{C5B34DF7-8848-16A5-5513-17538B14AAD7}"/>
              </a:ext>
            </a:extLst>
          </p:cNvPr>
          <p:cNvSpPr txBox="1">
            <a:spLocks/>
          </p:cNvSpPr>
          <p:nvPr/>
        </p:nvSpPr>
        <p:spPr>
          <a:xfrm>
            <a:off x="2448232" y="5889325"/>
            <a:ext cx="7457768" cy="349243"/>
          </a:xfrm>
          <a:prstGeom prst="rect">
            <a:avLst/>
          </a:prstGeom>
        </p:spPr>
        <p:txBody>
          <a:bodyPr>
            <a:normAutofit fontScale="25000" lnSpcReduction="20000"/>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4000"/>
              </a:lnSpc>
            </a:pPr>
            <a:endParaRPr lang="ja-JP" altLang="en-US" sz="2400" b="1" dirty="0">
              <a:solidFill>
                <a:srgbClr val="004196"/>
              </a:solidFill>
              <a:latin typeface="+mn-ea"/>
              <a:ea typeface="+mn-ea"/>
            </a:endParaRPr>
          </a:p>
        </p:txBody>
      </p:sp>
      <p:sp>
        <p:nvSpPr>
          <p:cNvPr id="8" name="タイトル 4">
            <a:extLst>
              <a:ext uri="{FF2B5EF4-FFF2-40B4-BE49-F238E27FC236}">
                <a16:creationId xmlns:a16="http://schemas.microsoft.com/office/drawing/2014/main" id="{116DC3A8-3BBB-76CB-0B0F-4E62AA149C33}"/>
              </a:ext>
            </a:extLst>
          </p:cNvPr>
          <p:cNvSpPr txBox="1">
            <a:spLocks/>
          </p:cNvSpPr>
          <p:nvPr/>
        </p:nvSpPr>
        <p:spPr>
          <a:xfrm>
            <a:off x="4096659" y="277707"/>
            <a:ext cx="5680388" cy="1563700"/>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r">
              <a:lnSpc>
                <a:spcPts val="4000"/>
              </a:lnSpc>
            </a:pPr>
            <a:r>
              <a:rPr lang="en-US" altLang="ja-JP" sz="2800" b="1" dirty="0">
                <a:solidFill>
                  <a:srgbClr val="004196"/>
                </a:solidFill>
                <a:latin typeface="+mn-ea"/>
                <a:ea typeface="+mn-ea"/>
              </a:rPr>
              <a:t>『</a:t>
            </a:r>
            <a:r>
              <a:rPr lang="ja-JP" altLang="en-US" sz="2800" b="1" dirty="0">
                <a:solidFill>
                  <a:srgbClr val="004196"/>
                </a:solidFill>
                <a:latin typeface="+mn-ea"/>
                <a:ea typeface="+mn-ea"/>
              </a:rPr>
              <a:t>業種別支援の着眼点</a:t>
            </a:r>
            <a:r>
              <a:rPr lang="en-US" altLang="ja-JP" sz="2800" b="1" dirty="0">
                <a:solidFill>
                  <a:srgbClr val="004196"/>
                </a:solidFill>
                <a:latin typeface="+mn-ea"/>
                <a:ea typeface="+mn-ea"/>
              </a:rPr>
              <a:t>』</a:t>
            </a:r>
            <a:endParaRPr lang="en-US" altLang="ja-JP" sz="2000" b="1" dirty="0">
              <a:solidFill>
                <a:srgbClr val="004196"/>
              </a:solidFill>
              <a:latin typeface="+mn-ea"/>
              <a:ea typeface="+mn-ea"/>
            </a:endParaRPr>
          </a:p>
        </p:txBody>
      </p:sp>
      <p:sp>
        <p:nvSpPr>
          <p:cNvPr id="10" name="タイトル 4">
            <a:extLst>
              <a:ext uri="{FF2B5EF4-FFF2-40B4-BE49-F238E27FC236}">
                <a16:creationId xmlns:a16="http://schemas.microsoft.com/office/drawing/2014/main" id="{17C4F261-E502-45FE-0FFA-479E6C1D2489}"/>
              </a:ext>
            </a:extLst>
          </p:cNvPr>
          <p:cNvSpPr txBox="1">
            <a:spLocks/>
          </p:cNvSpPr>
          <p:nvPr/>
        </p:nvSpPr>
        <p:spPr>
          <a:xfrm>
            <a:off x="4031539" y="717408"/>
            <a:ext cx="5683215" cy="643549"/>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r">
              <a:lnSpc>
                <a:spcPts val="4000"/>
              </a:lnSpc>
            </a:pPr>
            <a:r>
              <a:rPr lang="ja-JP" altLang="en-US" sz="1800" b="1" dirty="0">
                <a:solidFill>
                  <a:srgbClr val="004196"/>
                </a:solidFill>
                <a:latin typeface="+mn-ea"/>
                <a:ea typeface="+mn-ea"/>
              </a:rPr>
              <a:t>　</a:t>
            </a:r>
            <a:r>
              <a:rPr lang="en-US" altLang="ja-JP" sz="2000" b="1" dirty="0">
                <a:solidFill>
                  <a:srgbClr val="004196"/>
                </a:solidFill>
                <a:latin typeface="+mn-ea"/>
                <a:ea typeface="+mn-ea"/>
              </a:rPr>
              <a:t>2024</a:t>
            </a:r>
            <a:r>
              <a:rPr lang="ja-JP" altLang="en-US" sz="2000" b="1" dirty="0">
                <a:solidFill>
                  <a:srgbClr val="004196"/>
                </a:solidFill>
                <a:latin typeface="+mn-ea"/>
                <a:ea typeface="+mn-ea"/>
              </a:rPr>
              <a:t>（令和６）年３月（追加）</a:t>
            </a:r>
            <a:endParaRPr lang="ja-JP" altLang="en-US" sz="2400" b="1" dirty="0">
              <a:solidFill>
                <a:srgbClr val="004196"/>
              </a:solidFill>
              <a:latin typeface="+mn-ea"/>
              <a:ea typeface="+mn-ea"/>
            </a:endParaRPr>
          </a:p>
        </p:txBody>
      </p:sp>
      <p:sp>
        <p:nvSpPr>
          <p:cNvPr id="15" name="タイトル 2">
            <a:extLst>
              <a:ext uri="{FF2B5EF4-FFF2-40B4-BE49-F238E27FC236}">
                <a16:creationId xmlns:a16="http://schemas.microsoft.com/office/drawing/2014/main" id="{A3D7F902-F0CB-5BA7-DE24-28C5E0B4826A}"/>
              </a:ext>
            </a:extLst>
          </p:cNvPr>
          <p:cNvSpPr txBox="1">
            <a:spLocks/>
          </p:cNvSpPr>
          <p:nvPr/>
        </p:nvSpPr>
        <p:spPr>
          <a:xfrm>
            <a:off x="2354502" y="2217556"/>
            <a:ext cx="7645228" cy="1810353"/>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pPr algn="ctr"/>
            <a:r>
              <a:rPr lang="ja-JP" altLang="en-US" sz="4000" dirty="0"/>
              <a:t>サービス業</a:t>
            </a:r>
          </a:p>
        </p:txBody>
      </p:sp>
      <p:sp>
        <p:nvSpPr>
          <p:cNvPr id="2" name="タイトル 4">
            <a:extLst>
              <a:ext uri="{FF2B5EF4-FFF2-40B4-BE49-F238E27FC236}">
                <a16:creationId xmlns:a16="http://schemas.microsoft.com/office/drawing/2014/main" id="{B80278F4-B6D8-2F73-2391-A1E3E1FC93FF}"/>
              </a:ext>
            </a:extLst>
          </p:cNvPr>
          <p:cNvSpPr txBox="1">
            <a:spLocks/>
          </p:cNvSpPr>
          <p:nvPr/>
        </p:nvSpPr>
        <p:spPr>
          <a:xfrm>
            <a:off x="4114801" y="6141787"/>
            <a:ext cx="5719155" cy="598222"/>
          </a:xfrm>
          <a:prstGeom prst="rect">
            <a:avLst/>
          </a:prstGeom>
        </p:spPr>
        <p:txBody>
          <a:bodyPr>
            <a:no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ts val="2000"/>
              </a:lnSpc>
            </a:pPr>
            <a:r>
              <a:rPr lang="ja-JP" altLang="en-US" sz="1200" b="1" dirty="0">
                <a:solidFill>
                  <a:srgbClr val="004196"/>
                </a:solidFill>
                <a:latin typeface="+mn-ea"/>
                <a:ea typeface="+mn-ea"/>
              </a:rPr>
              <a:t>金融庁の委託事業である</a:t>
            </a:r>
            <a:r>
              <a:rPr lang="en-US" altLang="ja-JP" sz="1200" b="1" dirty="0">
                <a:solidFill>
                  <a:srgbClr val="004196"/>
                </a:solidFill>
                <a:latin typeface="+mn-ea"/>
                <a:ea typeface="+mn-ea"/>
              </a:rPr>
              <a:t>『</a:t>
            </a:r>
            <a:r>
              <a:rPr lang="ja-JP" altLang="en-US" sz="1200" b="1" dirty="0">
                <a:solidFill>
                  <a:srgbClr val="004196"/>
                </a:solidFill>
                <a:latin typeface="+mn-ea"/>
                <a:ea typeface="+mn-ea"/>
              </a:rPr>
              <a:t>令和</a:t>
            </a:r>
            <a:r>
              <a:rPr lang="en-US" altLang="ja-JP" sz="1200" b="1" dirty="0">
                <a:solidFill>
                  <a:srgbClr val="004196"/>
                </a:solidFill>
                <a:latin typeface="+mn-ea"/>
                <a:ea typeface="+mn-ea"/>
              </a:rPr>
              <a:t>5</a:t>
            </a:r>
            <a:r>
              <a:rPr lang="ja-JP" altLang="en-US" sz="1200" b="1" dirty="0">
                <a:solidFill>
                  <a:srgbClr val="004196"/>
                </a:solidFill>
                <a:latin typeface="+mn-ea"/>
                <a:ea typeface="+mn-ea"/>
              </a:rPr>
              <a:t>年度「業種別支援の着眼点の拡充や普及促進に向けた委託事業」</a:t>
            </a:r>
            <a:r>
              <a:rPr lang="en-US" altLang="ja-JP" sz="1200" b="1" dirty="0">
                <a:solidFill>
                  <a:srgbClr val="004196"/>
                </a:solidFill>
                <a:latin typeface="+mn-ea"/>
                <a:ea typeface="+mn-ea"/>
              </a:rPr>
              <a:t>』</a:t>
            </a:r>
            <a:r>
              <a:rPr lang="ja-JP" altLang="en-US" sz="1200" b="1" dirty="0">
                <a:solidFill>
                  <a:srgbClr val="004196"/>
                </a:solidFill>
                <a:latin typeface="+mn-ea"/>
                <a:ea typeface="+mn-ea"/>
              </a:rPr>
              <a:t>において、メディアラグ株式会社が作成したものです。</a:t>
            </a:r>
            <a:endParaRPr lang="en-US" altLang="ja-JP" sz="1400" b="1" dirty="0">
              <a:solidFill>
                <a:srgbClr val="004196"/>
              </a:solidFill>
              <a:latin typeface="+mn-ea"/>
              <a:ea typeface="+mn-ea"/>
            </a:endParaRPr>
          </a:p>
        </p:txBody>
      </p:sp>
    </p:spTree>
    <p:extLst>
      <p:ext uri="{BB962C8B-B14F-4D97-AF65-F5344CB8AC3E}">
        <p14:creationId xmlns:p14="http://schemas.microsoft.com/office/powerpoint/2010/main" val="185718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4294967295"/>
          </p:nvPr>
        </p:nvSpPr>
        <p:spPr>
          <a:xfrm>
            <a:off x="9418638" y="6494463"/>
            <a:ext cx="487362" cy="363537"/>
          </a:xfrm>
        </p:spPr>
        <p:txBody>
          <a:bodyPr/>
          <a:lstStyle/>
          <a:p>
            <a:r>
              <a:rPr kumimoji="1" lang="en-US" altLang="ja-JP" dirty="0"/>
              <a:t>15</a:t>
            </a:r>
            <a:endParaRPr kumimoji="1" lang="ja-JP" altLang="en-US" dirty="0"/>
          </a:p>
        </p:txBody>
      </p:sp>
      <p:sp>
        <p:nvSpPr>
          <p:cNvPr id="8" name="タイトル 2"/>
          <p:cNvSpPr txBox="1">
            <a:spLocks/>
          </p:cNvSpPr>
          <p:nvPr/>
        </p:nvSpPr>
        <p:spPr>
          <a:xfrm>
            <a:off x="368515" y="2484778"/>
            <a:ext cx="6912000" cy="658535"/>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r>
              <a:rPr lang="ja-JP" altLang="en-US"/>
              <a:t>９　サービス業</a:t>
            </a:r>
          </a:p>
        </p:txBody>
      </p:sp>
      <p:sp>
        <p:nvSpPr>
          <p:cNvPr id="9" name="タイトル 1"/>
          <p:cNvSpPr txBox="1">
            <a:spLocks/>
          </p:cNvSpPr>
          <p:nvPr/>
        </p:nvSpPr>
        <p:spPr>
          <a:xfrm>
            <a:off x="373770" y="1764820"/>
            <a:ext cx="6912000" cy="658535"/>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r>
              <a:rPr lang="en-US" altLang="ja-JP" sz="2000"/>
              <a:t>『</a:t>
            </a:r>
            <a:r>
              <a:rPr lang="ja-JP" altLang="en-US" sz="2000"/>
              <a:t>業種別支援の着眼点</a:t>
            </a:r>
            <a:r>
              <a:rPr lang="en-US" altLang="ja-JP" sz="2000"/>
              <a:t>』</a:t>
            </a:r>
            <a:r>
              <a:rPr lang="ja-JP" altLang="en-US" sz="2000"/>
              <a:t>　</a:t>
            </a:r>
            <a:r>
              <a:rPr lang="en-US" altLang="ja-JP" sz="2000"/>
              <a:t>2024</a:t>
            </a:r>
            <a:r>
              <a:rPr lang="ja-JP" altLang="en-US" sz="2000"/>
              <a:t>（令和６）年３月</a:t>
            </a:r>
          </a:p>
        </p:txBody>
      </p:sp>
      <p:sp>
        <p:nvSpPr>
          <p:cNvPr id="7" name="正方形/長方形 6"/>
          <p:cNvSpPr/>
          <p:nvPr/>
        </p:nvSpPr>
        <p:spPr>
          <a:xfrm>
            <a:off x="329692" y="3364165"/>
            <a:ext cx="5626969" cy="1015663"/>
          </a:xfrm>
          <a:prstGeom prst="rect">
            <a:avLst/>
          </a:prstGeom>
        </p:spPr>
        <p:txBody>
          <a:bodyPr wrap="square">
            <a:spAutoFit/>
          </a:bodyPr>
          <a:lstStyle/>
          <a:p>
            <a:r>
              <a:rPr kumimoji="1" lang="ja-JP" altLang="en-US" sz="1200">
                <a:latin typeface="游ゴシック" panose="020B0400000000000000" pitchFamily="50" charset="-128"/>
              </a:rPr>
              <a:t>　業種別に事業者支援の「入口」となりうるポイントにフォーカスしています。　　　また、事業者支援の実務家の方々の知見・ノウハウを取りまとめたものであり、　　実務者の主観的な表現等を含みます。</a:t>
            </a:r>
            <a:endParaRPr kumimoji="1" lang="en-US" altLang="ja-JP" sz="1200">
              <a:latin typeface="游ゴシック" panose="020B0400000000000000" pitchFamily="50" charset="-128"/>
            </a:endParaRPr>
          </a:p>
          <a:p>
            <a:r>
              <a:rPr kumimoji="1" lang="ja-JP" altLang="en-US" sz="1200">
                <a:latin typeface="游ゴシック" panose="020B0400000000000000" pitchFamily="50" charset="-128"/>
              </a:rPr>
              <a:t>　本書を出発点として、用途に応じてそれぞれの組織・個人で、内容の追加等の工夫を加えながら活用いただくことを期待しています。</a:t>
            </a:r>
          </a:p>
        </p:txBody>
      </p:sp>
    </p:spTree>
    <p:extLst>
      <p:ext uri="{BB962C8B-B14F-4D97-AF65-F5344CB8AC3E}">
        <p14:creationId xmlns:p14="http://schemas.microsoft.com/office/powerpoint/2010/main" val="3765157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テキスト ボックス 30">
            <a:extLst>
              <a:ext uri="{FF2B5EF4-FFF2-40B4-BE49-F238E27FC236}">
                <a16:creationId xmlns:a16="http://schemas.microsoft.com/office/drawing/2014/main" id="{82F98467-E2B5-B100-329D-8C0CF2710A00}"/>
              </a:ext>
            </a:extLst>
          </p:cNvPr>
          <p:cNvSpPr txBox="1"/>
          <p:nvPr/>
        </p:nvSpPr>
        <p:spPr>
          <a:xfrm>
            <a:off x="344803" y="5903641"/>
            <a:ext cx="3554354" cy="707886"/>
          </a:xfrm>
          <a:prstGeom prst="rect">
            <a:avLst/>
          </a:prstGeom>
          <a:noFill/>
        </p:spPr>
        <p:txBody>
          <a:bodyPr wrap="square" rtlCol="0">
            <a:spAutoFit/>
          </a:bodyPr>
          <a:lstStyle/>
          <a:p>
            <a:r>
              <a:rPr kumimoji="1" lang="ja-JP" altLang="en-US" sz="1000" spc="-50">
                <a:latin typeface="+mn-ea"/>
              </a:rPr>
              <a:t>□ どのような設備や機械を持っているかが競争力に直結</a:t>
            </a:r>
            <a:endParaRPr kumimoji="1" lang="en-US" altLang="ja-JP" sz="1000" spc="-50">
              <a:latin typeface="+mn-ea"/>
            </a:endParaRPr>
          </a:p>
          <a:p>
            <a:r>
              <a:rPr kumimoji="1" lang="ja-JP" altLang="en-US" sz="1000" spc="-50">
                <a:latin typeface="+mn-ea"/>
              </a:rPr>
              <a:t>□ 設備の台数等がサービスの提供能力を左右する</a:t>
            </a:r>
            <a:endParaRPr kumimoji="1" lang="en-US" altLang="ja-JP" sz="1000" spc="-50">
              <a:latin typeface="+mn-ea"/>
            </a:endParaRPr>
          </a:p>
          <a:p>
            <a:r>
              <a:rPr kumimoji="1" lang="ja-JP" altLang="en-US" sz="1000" spc="-50">
                <a:latin typeface="+mn-ea"/>
              </a:rPr>
              <a:t>□ 投資に対する個別の採算は合っているかが重要</a:t>
            </a:r>
            <a:endParaRPr kumimoji="1" lang="en-US" altLang="ja-JP" sz="1000" spc="-50">
              <a:latin typeface="+mn-ea"/>
            </a:endParaRPr>
          </a:p>
          <a:p>
            <a:r>
              <a:rPr kumimoji="1" lang="ja-JP" altLang="en-US" sz="1000" spc="-50">
                <a:latin typeface="+mn-ea"/>
              </a:rPr>
              <a:t>□ 保守費用・設備更新のタイミングに注意</a:t>
            </a:r>
            <a:endParaRPr kumimoji="1" lang="en-US" altLang="ja-JP" sz="1000" spc="-50">
              <a:latin typeface="+mn-ea"/>
            </a:endParaRPr>
          </a:p>
        </p:txBody>
      </p:sp>
      <p:sp>
        <p:nvSpPr>
          <p:cNvPr id="34" name="テキスト ボックス 33">
            <a:extLst>
              <a:ext uri="{FF2B5EF4-FFF2-40B4-BE49-F238E27FC236}">
                <a16:creationId xmlns:a16="http://schemas.microsoft.com/office/drawing/2014/main" id="{1D20DF15-0C36-5AA5-88AF-BC6E37E1FB66}"/>
              </a:ext>
            </a:extLst>
          </p:cNvPr>
          <p:cNvSpPr txBox="1"/>
          <p:nvPr/>
        </p:nvSpPr>
        <p:spPr>
          <a:xfrm>
            <a:off x="317153" y="5461902"/>
            <a:ext cx="3105905" cy="369332"/>
          </a:xfrm>
          <a:prstGeom prst="rect">
            <a:avLst/>
          </a:prstGeom>
          <a:noFill/>
        </p:spPr>
        <p:txBody>
          <a:bodyPr wrap="square" rtlCol="0">
            <a:spAutoFit/>
          </a:bodyPr>
          <a:lstStyle/>
          <a:p>
            <a:r>
              <a:rPr kumimoji="1" lang="ja-JP" altLang="en-US">
                <a:latin typeface="HG創英角ｺﾞｼｯｸUB" panose="020B0909000000000000" pitchFamily="49" charset="-128"/>
                <a:ea typeface="HG創英角ｺﾞｼｯｸUB" panose="020B0909000000000000" pitchFamily="49" charset="-128"/>
              </a:rPr>
              <a:t>設備的サービス業の留意点</a:t>
            </a:r>
          </a:p>
        </p:txBody>
      </p:sp>
      <p:sp>
        <p:nvSpPr>
          <p:cNvPr id="122" name="四角形: 角を丸くする 121">
            <a:extLst>
              <a:ext uri="{FF2B5EF4-FFF2-40B4-BE49-F238E27FC236}">
                <a16:creationId xmlns:a16="http://schemas.microsoft.com/office/drawing/2014/main" id="{DBE74872-CD82-6AFA-29C7-5F630AC9A04E}"/>
              </a:ext>
            </a:extLst>
          </p:cNvPr>
          <p:cNvSpPr/>
          <p:nvPr/>
        </p:nvSpPr>
        <p:spPr>
          <a:xfrm>
            <a:off x="4981377" y="1202464"/>
            <a:ext cx="4695800" cy="5550512"/>
          </a:xfrm>
          <a:prstGeom prst="roundRect">
            <a:avLst>
              <a:gd name="adj" fmla="val 1504"/>
            </a:avLst>
          </a:prstGeom>
          <a:noFill/>
          <a:ln w="50800">
            <a:solidFill>
              <a:srgbClr val="FF0000">
                <a:alpha val="25000"/>
              </a:srgb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矢印: 右 116">
            <a:extLst>
              <a:ext uri="{FF2B5EF4-FFF2-40B4-BE49-F238E27FC236}">
                <a16:creationId xmlns:a16="http://schemas.microsoft.com/office/drawing/2014/main" id="{E6196F6B-C168-A829-5082-3F06210354DF}"/>
              </a:ext>
            </a:extLst>
          </p:cNvPr>
          <p:cNvSpPr/>
          <p:nvPr/>
        </p:nvSpPr>
        <p:spPr>
          <a:xfrm>
            <a:off x="6044013" y="2387988"/>
            <a:ext cx="3276036" cy="3251320"/>
          </a:xfrm>
          <a:prstGeom prst="rightArrow">
            <a:avLst>
              <a:gd name="adj1" fmla="val 50000"/>
              <a:gd name="adj2" fmla="val 50000"/>
            </a:avLst>
          </a:prstGeom>
          <a:solidFill>
            <a:schemeClr val="bg1">
              <a:lumMod val="65000"/>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5" name="直線コネクタ 34">
            <a:extLst>
              <a:ext uri="{FF2B5EF4-FFF2-40B4-BE49-F238E27FC236}">
                <a16:creationId xmlns:a16="http://schemas.microsoft.com/office/drawing/2014/main" id="{1F44959B-879A-4247-9FA4-69D56E4D3C49}"/>
              </a:ext>
            </a:extLst>
          </p:cNvPr>
          <p:cNvCxnSpPr/>
          <p:nvPr/>
        </p:nvCxnSpPr>
        <p:spPr>
          <a:xfrm>
            <a:off x="157163" y="106794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4EFA6DFE-CB24-FA6E-A498-1E145A739F3A}"/>
              </a:ext>
            </a:extLst>
          </p:cNvPr>
          <p:cNvSpPr txBox="1"/>
          <p:nvPr/>
        </p:nvSpPr>
        <p:spPr>
          <a:xfrm>
            <a:off x="4473074" y="130446"/>
            <a:ext cx="3252326" cy="276999"/>
          </a:xfrm>
          <a:prstGeom prst="rect">
            <a:avLst/>
          </a:prstGeom>
          <a:noFill/>
        </p:spPr>
        <p:txBody>
          <a:bodyPr wrap="square" rtlCol="0">
            <a:spAutoFit/>
          </a:bodyPr>
          <a:lstStyle/>
          <a:p>
            <a:r>
              <a:rPr kumimoji="1" lang="ja-JP" altLang="en-US" sz="1200">
                <a:solidFill>
                  <a:schemeClr val="bg1">
                    <a:lumMod val="50000"/>
                  </a:schemeClr>
                </a:solidFill>
                <a:latin typeface="HG創英角ｺﾞｼｯｸUB" panose="020B0909000000000000" pitchFamily="49" charset="-128"/>
                <a:ea typeface="HG創英角ｺﾞｼｯｸUB" panose="020B0909000000000000" pitchFamily="49" charset="-128"/>
              </a:rPr>
              <a:t>注：宿泊等の大型装置系サービス業を除く</a:t>
            </a:r>
          </a:p>
        </p:txBody>
      </p:sp>
      <p:grpSp>
        <p:nvGrpSpPr>
          <p:cNvPr id="96" name="グループ化 95">
            <a:extLst>
              <a:ext uri="{FF2B5EF4-FFF2-40B4-BE49-F238E27FC236}">
                <a16:creationId xmlns:a16="http://schemas.microsoft.com/office/drawing/2014/main" id="{C6538309-ECD6-475A-B497-21EBE7A7A418}"/>
              </a:ext>
            </a:extLst>
          </p:cNvPr>
          <p:cNvGrpSpPr/>
          <p:nvPr/>
        </p:nvGrpSpPr>
        <p:grpSpPr>
          <a:xfrm>
            <a:off x="3261600" y="1298370"/>
            <a:ext cx="3251320" cy="1878167"/>
            <a:chOff x="3241964" y="1202120"/>
            <a:chExt cx="3251320" cy="1878167"/>
          </a:xfrm>
        </p:grpSpPr>
        <p:grpSp>
          <p:nvGrpSpPr>
            <p:cNvPr id="71" name="グループ化 70">
              <a:extLst>
                <a:ext uri="{FF2B5EF4-FFF2-40B4-BE49-F238E27FC236}">
                  <a16:creationId xmlns:a16="http://schemas.microsoft.com/office/drawing/2014/main" id="{11FB0352-3E13-F133-94AB-39D45FEDBDAC}"/>
                </a:ext>
              </a:extLst>
            </p:cNvPr>
            <p:cNvGrpSpPr/>
            <p:nvPr/>
          </p:nvGrpSpPr>
          <p:grpSpPr>
            <a:xfrm>
              <a:off x="3758454" y="1202120"/>
              <a:ext cx="2353730" cy="999471"/>
              <a:chOff x="4207503" y="1741792"/>
              <a:chExt cx="2353730" cy="999471"/>
            </a:xfrm>
          </p:grpSpPr>
          <p:sp>
            <p:nvSpPr>
              <p:cNvPr id="72" name="楕円 71">
                <a:extLst>
                  <a:ext uri="{FF2B5EF4-FFF2-40B4-BE49-F238E27FC236}">
                    <a16:creationId xmlns:a16="http://schemas.microsoft.com/office/drawing/2014/main" id="{D5B45813-C7C5-248F-ADF1-5908F25382DC}"/>
                  </a:ext>
                </a:extLst>
              </p:cNvPr>
              <p:cNvSpPr/>
              <p:nvPr/>
            </p:nvSpPr>
            <p:spPr>
              <a:xfrm>
                <a:off x="5477800" y="1741792"/>
                <a:ext cx="1083433" cy="999471"/>
              </a:xfrm>
              <a:prstGeom prst="ellipse">
                <a:avLst/>
              </a:prstGeom>
              <a:noFill/>
              <a:ln w="762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3" name="グループ化 72">
                <a:extLst>
                  <a:ext uri="{FF2B5EF4-FFF2-40B4-BE49-F238E27FC236}">
                    <a16:creationId xmlns:a16="http://schemas.microsoft.com/office/drawing/2014/main" id="{41CFDF91-ACF5-99E2-1572-1BCF69180384}"/>
                  </a:ext>
                </a:extLst>
              </p:cNvPr>
              <p:cNvGrpSpPr/>
              <p:nvPr/>
            </p:nvGrpSpPr>
            <p:grpSpPr>
              <a:xfrm>
                <a:off x="4207503" y="1896600"/>
                <a:ext cx="2317354" cy="695390"/>
                <a:chOff x="4207503" y="1896600"/>
                <a:chExt cx="2317354" cy="695390"/>
              </a:xfrm>
            </p:grpSpPr>
            <p:sp>
              <p:nvSpPr>
                <p:cNvPr id="74" name="テキスト ボックス 73">
                  <a:extLst>
                    <a:ext uri="{FF2B5EF4-FFF2-40B4-BE49-F238E27FC236}">
                      <a16:creationId xmlns:a16="http://schemas.microsoft.com/office/drawing/2014/main" id="{A8C15268-1EDC-8090-F943-D47DE99CD37B}"/>
                    </a:ext>
                  </a:extLst>
                </p:cNvPr>
                <p:cNvSpPr txBox="1"/>
                <p:nvPr/>
              </p:nvSpPr>
              <p:spPr>
                <a:xfrm>
                  <a:off x="5507103" y="1896600"/>
                  <a:ext cx="1017754" cy="400110"/>
                </a:xfrm>
                <a:prstGeom prst="rect">
                  <a:avLst/>
                </a:prstGeom>
                <a:noFill/>
              </p:spPr>
              <p:txBody>
                <a:bodyPr wrap="square" rtlCol="0">
                  <a:spAutoFit/>
                </a:bodyPr>
                <a:lstStyle/>
                <a:p>
                  <a:pPr algn="ctr"/>
                  <a:r>
                    <a:rPr kumimoji="1" lang="ja-JP" altLang="en-US" sz="2000">
                      <a:latin typeface="HG創英角ｺﾞｼｯｸUB" panose="020B0909000000000000" pitchFamily="49" charset="-128"/>
                      <a:ea typeface="HG創英角ｺﾞｼｯｸUB" panose="020B0909000000000000" pitchFamily="49" charset="-128"/>
                    </a:rPr>
                    <a:t>建設業</a:t>
                  </a:r>
                </a:p>
              </p:txBody>
            </p:sp>
            <p:sp>
              <p:nvSpPr>
                <p:cNvPr id="75" name="テキスト ボックス 74">
                  <a:extLst>
                    <a:ext uri="{FF2B5EF4-FFF2-40B4-BE49-F238E27FC236}">
                      <a16:creationId xmlns:a16="http://schemas.microsoft.com/office/drawing/2014/main" id="{EF22EE8A-44A0-C86F-DDD8-B8AC304553A4}"/>
                    </a:ext>
                  </a:extLst>
                </p:cNvPr>
                <p:cNvSpPr txBox="1"/>
                <p:nvPr/>
              </p:nvSpPr>
              <p:spPr>
                <a:xfrm>
                  <a:off x="4207503" y="2222658"/>
                  <a:ext cx="1017754" cy="369332"/>
                </a:xfrm>
                <a:prstGeom prst="rect">
                  <a:avLst/>
                </a:prstGeom>
                <a:noFill/>
              </p:spPr>
              <p:txBody>
                <a:bodyPr wrap="square" rtlCol="0">
                  <a:spAutoFit/>
                </a:bodyPr>
                <a:lstStyle/>
                <a:p>
                  <a:pPr algn="ctr"/>
                  <a:r>
                    <a:rPr kumimoji="1" lang="ja-JP" altLang="en-US">
                      <a:latin typeface="HG創英角ｺﾞｼｯｸUB" panose="020B0909000000000000" pitchFamily="49" charset="-128"/>
                      <a:ea typeface="HG創英角ｺﾞｼｯｸUB" panose="020B0909000000000000" pitchFamily="49" charset="-128"/>
                    </a:rPr>
                    <a:t>の要素</a:t>
                  </a:r>
                </a:p>
              </p:txBody>
            </p:sp>
            <p:cxnSp>
              <p:nvCxnSpPr>
                <p:cNvPr id="76" name="直線コネクタ 75">
                  <a:extLst>
                    <a:ext uri="{FF2B5EF4-FFF2-40B4-BE49-F238E27FC236}">
                      <a16:creationId xmlns:a16="http://schemas.microsoft.com/office/drawing/2014/main" id="{DBC451C8-F28C-A545-F629-C6DE5E41F5FC}"/>
                    </a:ext>
                  </a:extLst>
                </p:cNvPr>
                <p:cNvCxnSpPr/>
                <p:nvPr/>
              </p:nvCxnSpPr>
              <p:spPr>
                <a:xfrm>
                  <a:off x="4246003" y="2232283"/>
                  <a:ext cx="942013" cy="0"/>
                </a:xfrm>
                <a:prstGeom prst="line">
                  <a:avLst/>
                </a:prstGeom>
                <a:ln w="4762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sp>
          <p:nvSpPr>
            <p:cNvPr id="79" name="矢印: 右 78">
              <a:extLst>
                <a:ext uri="{FF2B5EF4-FFF2-40B4-BE49-F238E27FC236}">
                  <a16:creationId xmlns:a16="http://schemas.microsoft.com/office/drawing/2014/main" id="{B5EC488F-CFC9-C4E1-48FF-896231C5FDE9}"/>
                </a:ext>
              </a:extLst>
            </p:cNvPr>
            <p:cNvSpPr/>
            <p:nvPr/>
          </p:nvSpPr>
          <p:spPr>
            <a:xfrm rot="16200000">
              <a:off x="4111609" y="698612"/>
              <a:ext cx="1512030" cy="3251320"/>
            </a:xfrm>
            <a:prstGeom prst="rightArrow">
              <a:avLst/>
            </a:prstGeom>
            <a:solidFill>
              <a:schemeClr val="bg1">
                <a:lumMod val="65000"/>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1" name="グループ化 80">
              <a:extLst>
                <a:ext uri="{FF2B5EF4-FFF2-40B4-BE49-F238E27FC236}">
                  <a16:creationId xmlns:a16="http://schemas.microsoft.com/office/drawing/2014/main" id="{8A03E010-6B75-5794-FFDE-8AFB08E3B959}"/>
                </a:ext>
              </a:extLst>
            </p:cNvPr>
            <p:cNvGrpSpPr/>
            <p:nvPr/>
          </p:nvGrpSpPr>
          <p:grpSpPr>
            <a:xfrm>
              <a:off x="3712466" y="1205250"/>
              <a:ext cx="2366879" cy="999471"/>
              <a:chOff x="2858378" y="1725673"/>
              <a:chExt cx="2366879" cy="999471"/>
            </a:xfrm>
          </p:grpSpPr>
          <p:sp>
            <p:nvSpPr>
              <p:cNvPr id="82" name="楕円 81">
                <a:extLst>
                  <a:ext uri="{FF2B5EF4-FFF2-40B4-BE49-F238E27FC236}">
                    <a16:creationId xmlns:a16="http://schemas.microsoft.com/office/drawing/2014/main" id="{F55159F8-6054-3D9C-B50E-F6B89AA843B3}"/>
                  </a:ext>
                </a:extLst>
              </p:cNvPr>
              <p:cNvSpPr/>
              <p:nvPr/>
            </p:nvSpPr>
            <p:spPr>
              <a:xfrm>
                <a:off x="2858378" y="1725673"/>
                <a:ext cx="1083433" cy="999471"/>
              </a:xfrm>
              <a:prstGeom prst="ellipse">
                <a:avLst/>
              </a:prstGeom>
              <a:noFill/>
              <a:ln w="76200">
                <a:solidFill>
                  <a:srgbClr val="92D05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3" name="グループ化 82">
                <a:extLst>
                  <a:ext uri="{FF2B5EF4-FFF2-40B4-BE49-F238E27FC236}">
                    <a16:creationId xmlns:a16="http://schemas.microsoft.com/office/drawing/2014/main" id="{D4B41299-66A8-43C3-DC00-BE63DC809911}"/>
                  </a:ext>
                </a:extLst>
              </p:cNvPr>
              <p:cNvGrpSpPr/>
              <p:nvPr/>
            </p:nvGrpSpPr>
            <p:grpSpPr>
              <a:xfrm>
                <a:off x="2881908" y="1826930"/>
                <a:ext cx="2343349" cy="765060"/>
                <a:chOff x="2881908" y="1826930"/>
                <a:chExt cx="2343349" cy="765060"/>
              </a:xfrm>
            </p:grpSpPr>
            <p:sp>
              <p:nvSpPr>
                <p:cNvPr id="84" name="テキスト ボックス 83">
                  <a:extLst>
                    <a:ext uri="{FF2B5EF4-FFF2-40B4-BE49-F238E27FC236}">
                      <a16:creationId xmlns:a16="http://schemas.microsoft.com/office/drawing/2014/main" id="{0426E7A5-0E62-0167-8178-A5870FE44FD6}"/>
                    </a:ext>
                  </a:extLst>
                </p:cNvPr>
                <p:cNvSpPr txBox="1"/>
                <p:nvPr/>
              </p:nvSpPr>
              <p:spPr>
                <a:xfrm>
                  <a:off x="2881908" y="1826930"/>
                  <a:ext cx="1017754" cy="400110"/>
                </a:xfrm>
                <a:prstGeom prst="rect">
                  <a:avLst/>
                </a:prstGeom>
                <a:noFill/>
              </p:spPr>
              <p:txBody>
                <a:bodyPr wrap="square" rtlCol="0">
                  <a:spAutoFit/>
                </a:bodyPr>
                <a:lstStyle/>
                <a:p>
                  <a:pPr algn="ctr"/>
                  <a:r>
                    <a:rPr kumimoji="1" lang="ja-JP" altLang="en-US" sz="2000">
                      <a:latin typeface="HG創英角ｺﾞｼｯｸUB" panose="020B0909000000000000" pitchFamily="49" charset="-128"/>
                      <a:ea typeface="HG創英角ｺﾞｼｯｸUB" panose="020B0909000000000000" pitchFamily="49" charset="-128"/>
                    </a:rPr>
                    <a:t>製造業</a:t>
                  </a:r>
                </a:p>
              </p:txBody>
            </p:sp>
            <p:sp>
              <p:nvSpPr>
                <p:cNvPr id="85" name="テキスト ボックス 84">
                  <a:extLst>
                    <a:ext uri="{FF2B5EF4-FFF2-40B4-BE49-F238E27FC236}">
                      <a16:creationId xmlns:a16="http://schemas.microsoft.com/office/drawing/2014/main" id="{28EA8BE0-3A5F-BFFD-8A1A-54AEE99F926A}"/>
                    </a:ext>
                  </a:extLst>
                </p:cNvPr>
                <p:cNvSpPr txBox="1"/>
                <p:nvPr/>
              </p:nvSpPr>
              <p:spPr>
                <a:xfrm>
                  <a:off x="4207503" y="2222658"/>
                  <a:ext cx="1017754" cy="369332"/>
                </a:xfrm>
                <a:prstGeom prst="rect">
                  <a:avLst/>
                </a:prstGeom>
                <a:noFill/>
              </p:spPr>
              <p:txBody>
                <a:bodyPr wrap="square" rtlCol="0">
                  <a:spAutoFit/>
                </a:bodyPr>
                <a:lstStyle/>
                <a:p>
                  <a:pPr algn="ctr"/>
                  <a:r>
                    <a:rPr kumimoji="1" lang="ja-JP" altLang="en-US">
                      <a:latin typeface="HG創英角ｺﾞｼｯｸUB" panose="020B0909000000000000" pitchFamily="49" charset="-128"/>
                      <a:ea typeface="HG創英角ｺﾞｼｯｸUB" panose="020B0909000000000000" pitchFamily="49" charset="-128"/>
                    </a:rPr>
                    <a:t>の要素</a:t>
                  </a:r>
                </a:p>
              </p:txBody>
            </p:sp>
            <p:cxnSp>
              <p:nvCxnSpPr>
                <p:cNvPr id="86" name="直線コネクタ 85">
                  <a:extLst>
                    <a:ext uri="{FF2B5EF4-FFF2-40B4-BE49-F238E27FC236}">
                      <a16:creationId xmlns:a16="http://schemas.microsoft.com/office/drawing/2014/main" id="{55066631-89A6-8DCD-652E-E730522C98A3}"/>
                    </a:ext>
                  </a:extLst>
                </p:cNvPr>
                <p:cNvCxnSpPr/>
                <p:nvPr/>
              </p:nvCxnSpPr>
              <p:spPr>
                <a:xfrm>
                  <a:off x="4246003" y="2270783"/>
                  <a:ext cx="942013" cy="0"/>
                </a:xfrm>
                <a:prstGeom prst="line">
                  <a:avLst/>
                </a:prstGeom>
                <a:ln w="4762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grpSp>
      <p:grpSp>
        <p:nvGrpSpPr>
          <p:cNvPr id="98" name="グループ化 97">
            <a:extLst>
              <a:ext uri="{FF2B5EF4-FFF2-40B4-BE49-F238E27FC236}">
                <a16:creationId xmlns:a16="http://schemas.microsoft.com/office/drawing/2014/main" id="{D7A54442-CE5A-EB51-BE5D-079AD075FD58}"/>
              </a:ext>
            </a:extLst>
          </p:cNvPr>
          <p:cNvGrpSpPr/>
          <p:nvPr/>
        </p:nvGrpSpPr>
        <p:grpSpPr>
          <a:xfrm>
            <a:off x="3243872" y="4840634"/>
            <a:ext cx="3251320" cy="1816092"/>
            <a:chOff x="3241964" y="4494763"/>
            <a:chExt cx="3251320" cy="1816092"/>
          </a:xfrm>
        </p:grpSpPr>
        <p:sp>
          <p:nvSpPr>
            <p:cNvPr id="80" name="矢印: 右 79">
              <a:extLst>
                <a:ext uri="{FF2B5EF4-FFF2-40B4-BE49-F238E27FC236}">
                  <a16:creationId xmlns:a16="http://schemas.microsoft.com/office/drawing/2014/main" id="{26887DF3-62B3-C954-7EF4-44DD6699E035}"/>
                </a:ext>
              </a:extLst>
            </p:cNvPr>
            <p:cNvSpPr/>
            <p:nvPr/>
          </p:nvSpPr>
          <p:spPr>
            <a:xfrm rot="5400000">
              <a:off x="4111609" y="3625118"/>
              <a:ext cx="1512030" cy="3251320"/>
            </a:xfrm>
            <a:prstGeom prst="rightArrow">
              <a:avLst/>
            </a:prstGeom>
            <a:solidFill>
              <a:schemeClr val="bg1">
                <a:lumMod val="65000"/>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3" name="グループ化 52">
              <a:extLst>
                <a:ext uri="{FF2B5EF4-FFF2-40B4-BE49-F238E27FC236}">
                  <a16:creationId xmlns:a16="http://schemas.microsoft.com/office/drawing/2014/main" id="{17323375-AB88-E0EA-EED5-BF5D31EC8309}"/>
                </a:ext>
              </a:extLst>
            </p:cNvPr>
            <p:cNvGrpSpPr/>
            <p:nvPr/>
          </p:nvGrpSpPr>
          <p:grpSpPr>
            <a:xfrm>
              <a:off x="3735240" y="5311384"/>
              <a:ext cx="1083433" cy="999471"/>
              <a:chOff x="4184289" y="1713298"/>
              <a:chExt cx="1083433" cy="999471"/>
            </a:xfrm>
          </p:grpSpPr>
          <p:sp>
            <p:nvSpPr>
              <p:cNvPr id="54" name="楕円 53">
                <a:extLst>
                  <a:ext uri="{FF2B5EF4-FFF2-40B4-BE49-F238E27FC236}">
                    <a16:creationId xmlns:a16="http://schemas.microsoft.com/office/drawing/2014/main" id="{FA29ED62-B55B-4712-A7A0-97F4C849B4FF}"/>
                  </a:ext>
                </a:extLst>
              </p:cNvPr>
              <p:cNvSpPr/>
              <p:nvPr/>
            </p:nvSpPr>
            <p:spPr>
              <a:xfrm>
                <a:off x="4184289" y="1713298"/>
                <a:ext cx="1083433" cy="999471"/>
              </a:xfrm>
              <a:prstGeom prst="ellipse">
                <a:avLst/>
              </a:prstGeom>
              <a:noFill/>
              <a:ln w="7620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5" name="グループ化 54">
                <a:extLst>
                  <a:ext uri="{FF2B5EF4-FFF2-40B4-BE49-F238E27FC236}">
                    <a16:creationId xmlns:a16="http://schemas.microsoft.com/office/drawing/2014/main" id="{EA6560C7-BA4D-B1DE-E299-088435714DA2}"/>
                  </a:ext>
                </a:extLst>
              </p:cNvPr>
              <p:cNvGrpSpPr/>
              <p:nvPr/>
            </p:nvGrpSpPr>
            <p:grpSpPr>
              <a:xfrm>
                <a:off x="4207503" y="1832173"/>
                <a:ext cx="1017754" cy="759817"/>
                <a:chOff x="4207503" y="1832173"/>
                <a:chExt cx="1017754" cy="759817"/>
              </a:xfrm>
            </p:grpSpPr>
            <p:sp>
              <p:nvSpPr>
                <p:cNvPr id="56" name="テキスト ボックス 55">
                  <a:extLst>
                    <a:ext uri="{FF2B5EF4-FFF2-40B4-BE49-F238E27FC236}">
                      <a16:creationId xmlns:a16="http://schemas.microsoft.com/office/drawing/2014/main" id="{99B01A70-4085-EF0C-4488-E992C72DC0FB}"/>
                    </a:ext>
                  </a:extLst>
                </p:cNvPr>
                <p:cNvSpPr txBox="1"/>
                <p:nvPr/>
              </p:nvSpPr>
              <p:spPr>
                <a:xfrm>
                  <a:off x="4207503" y="1832173"/>
                  <a:ext cx="1017754" cy="400110"/>
                </a:xfrm>
                <a:prstGeom prst="rect">
                  <a:avLst/>
                </a:prstGeom>
                <a:noFill/>
              </p:spPr>
              <p:txBody>
                <a:bodyPr wrap="square" rtlCol="0">
                  <a:spAutoFit/>
                </a:bodyPr>
                <a:lstStyle/>
                <a:p>
                  <a:pPr algn="ctr"/>
                  <a:r>
                    <a:rPr kumimoji="1" lang="ja-JP" altLang="en-US" sz="2000">
                      <a:latin typeface="HG創英角ｺﾞｼｯｸUB" panose="020B0909000000000000" pitchFamily="49" charset="-128"/>
                      <a:ea typeface="HG創英角ｺﾞｼｯｸUB" panose="020B0909000000000000" pitchFamily="49" charset="-128"/>
                    </a:rPr>
                    <a:t>運送業</a:t>
                  </a:r>
                </a:p>
              </p:txBody>
            </p:sp>
            <p:sp>
              <p:nvSpPr>
                <p:cNvPr id="57" name="テキスト ボックス 56">
                  <a:extLst>
                    <a:ext uri="{FF2B5EF4-FFF2-40B4-BE49-F238E27FC236}">
                      <a16:creationId xmlns:a16="http://schemas.microsoft.com/office/drawing/2014/main" id="{EE5EC029-323D-8DC4-F204-F4CAC755B278}"/>
                    </a:ext>
                  </a:extLst>
                </p:cNvPr>
                <p:cNvSpPr txBox="1"/>
                <p:nvPr/>
              </p:nvSpPr>
              <p:spPr>
                <a:xfrm>
                  <a:off x="4207503" y="2222658"/>
                  <a:ext cx="1017754" cy="369332"/>
                </a:xfrm>
                <a:prstGeom prst="rect">
                  <a:avLst/>
                </a:prstGeom>
                <a:noFill/>
              </p:spPr>
              <p:txBody>
                <a:bodyPr wrap="square" rtlCol="0">
                  <a:spAutoFit/>
                </a:bodyPr>
                <a:lstStyle/>
                <a:p>
                  <a:pPr algn="ctr"/>
                  <a:r>
                    <a:rPr kumimoji="1" lang="ja-JP" altLang="en-US">
                      <a:latin typeface="HG創英角ｺﾞｼｯｸUB" panose="020B0909000000000000" pitchFamily="49" charset="-128"/>
                      <a:ea typeface="HG創英角ｺﾞｼｯｸUB" panose="020B0909000000000000" pitchFamily="49" charset="-128"/>
                    </a:rPr>
                    <a:t>の要素</a:t>
                  </a:r>
                </a:p>
              </p:txBody>
            </p:sp>
            <p:cxnSp>
              <p:nvCxnSpPr>
                <p:cNvPr id="58" name="直線コネクタ 57">
                  <a:extLst>
                    <a:ext uri="{FF2B5EF4-FFF2-40B4-BE49-F238E27FC236}">
                      <a16:creationId xmlns:a16="http://schemas.microsoft.com/office/drawing/2014/main" id="{E64D3BC4-99C7-BE8A-0339-ACEC84897137}"/>
                    </a:ext>
                  </a:extLst>
                </p:cNvPr>
                <p:cNvCxnSpPr/>
                <p:nvPr/>
              </p:nvCxnSpPr>
              <p:spPr>
                <a:xfrm>
                  <a:off x="4246003" y="2232283"/>
                  <a:ext cx="942013" cy="0"/>
                </a:xfrm>
                <a:prstGeom prst="line">
                  <a:avLst/>
                </a:prstGeom>
                <a:ln w="4762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grpSp>
          <p:nvGrpSpPr>
            <p:cNvPr id="87" name="グループ化 86">
              <a:extLst>
                <a:ext uri="{FF2B5EF4-FFF2-40B4-BE49-F238E27FC236}">
                  <a16:creationId xmlns:a16="http://schemas.microsoft.com/office/drawing/2014/main" id="{9CD8DE25-F2F7-C6D1-A18F-D8CFE151E4B7}"/>
                </a:ext>
              </a:extLst>
            </p:cNvPr>
            <p:cNvGrpSpPr/>
            <p:nvPr/>
          </p:nvGrpSpPr>
          <p:grpSpPr>
            <a:xfrm>
              <a:off x="5038377" y="5311384"/>
              <a:ext cx="1083433" cy="999471"/>
              <a:chOff x="4184289" y="1713298"/>
              <a:chExt cx="1083433" cy="999471"/>
            </a:xfrm>
          </p:grpSpPr>
          <p:sp>
            <p:nvSpPr>
              <p:cNvPr id="88" name="楕円 87">
                <a:extLst>
                  <a:ext uri="{FF2B5EF4-FFF2-40B4-BE49-F238E27FC236}">
                    <a16:creationId xmlns:a16="http://schemas.microsoft.com/office/drawing/2014/main" id="{69CC53BB-1C31-8164-85B6-4D87B6F5F0B2}"/>
                  </a:ext>
                </a:extLst>
              </p:cNvPr>
              <p:cNvSpPr/>
              <p:nvPr/>
            </p:nvSpPr>
            <p:spPr>
              <a:xfrm>
                <a:off x="4184289" y="1713298"/>
                <a:ext cx="1083433" cy="999471"/>
              </a:xfrm>
              <a:prstGeom prst="ellipse">
                <a:avLst/>
              </a:prstGeom>
              <a:noFill/>
              <a:ln w="76200">
                <a:solidFill>
                  <a:srgbClr val="7030A0">
                    <a:alpha val="28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9" name="グループ化 88">
                <a:extLst>
                  <a:ext uri="{FF2B5EF4-FFF2-40B4-BE49-F238E27FC236}">
                    <a16:creationId xmlns:a16="http://schemas.microsoft.com/office/drawing/2014/main" id="{368D117A-A54C-B565-ED9E-C87556BD92BA}"/>
                  </a:ext>
                </a:extLst>
              </p:cNvPr>
              <p:cNvGrpSpPr/>
              <p:nvPr/>
            </p:nvGrpSpPr>
            <p:grpSpPr>
              <a:xfrm>
                <a:off x="4207503" y="1832173"/>
                <a:ext cx="1017754" cy="759817"/>
                <a:chOff x="4207503" y="1832173"/>
                <a:chExt cx="1017754" cy="759817"/>
              </a:xfrm>
            </p:grpSpPr>
            <p:sp>
              <p:nvSpPr>
                <p:cNvPr id="90" name="テキスト ボックス 89">
                  <a:extLst>
                    <a:ext uri="{FF2B5EF4-FFF2-40B4-BE49-F238E27FC236}">
                      <a16:creationId xmlns:a16="http://schemas.microsoft.com/office/drawing/2014/main" id="{41D51915-15DD-3A4E-B7BC-924FC70E74CF}"/>
                    </a:ext>
                  </a:extLst>
                </p:cNvPr>
                <p:cNvSpPr txBox="1"/>
                <p:nvPr/>
              </p:nvSpPr>
              <p:spPr>
                <a:xfrm>
                  <a:off x="4207503" y="1832173"/>
                  <a:ext cx="1017754" cy="400110"/>
                </a:xfrm>
                <a:prstGeom prst="rect">
                  <a:avLst/>
                </a:prstGeom>
                <a:noFill/>
              </p:spPr>
              <p:txBody>
                <a:bodyPr wrap="square" rtlCol="0">
                  <a:spAutoFit/>
                </a:bodyPr>
                <a:lstStyle/>
                <a:p>
                  <a:pPr algn="ctr"/>
                  <a:r>
                    <a:rPr kumimoji="1" lang="ja-JP" altLang="en-US" sz="2000">
                      <a:latin typeface="HG創英角ｺﾞｼｯｸUB" panose="020B0909000000000000" pitchFamily="49" charset="-128"/>
                      <a:ea typeface="HG創英角ｺﾞｼｯｸUB" panose="020B0909000000000000" pitchFamily="49" charset="-128"/>
                    </a:rPr>
                    <a:t>卸売業</a:t>
                  </a:r>
                </a:p>
              </p:txBody>
            </p:sp>
            <p:sp>
              <p:nvSpPr>
                <p:cNvPr id="91" name="テキスト ボックス 90">
                  <a:extLst>
                    <a:ext uri="{FF2B5EF4-FFF2-40B4-BE49-F238E27FC236}">
                      <a16:creationId xmlns:a16="http://schemas.microsoft.com/office/drawing/2014/main" id="{1B66CF5E-91C2-5754-ABEF-5AF6C11EC2D7}"/>
                    </a:ext>
                  </a:extLst>
                </p:cNvPr>
                <p:cNvSpPr txBox="1"/>
                <p:nvPr/>
              </p:nvSpPr>
              <p:spPr>
                <a:xfrm>
                  <a:off x="4207503" y="2222658"/>
                  <a:ext cx="1017754" cy="369332"/>
                </a:xfrm>
                <a:prstGeom prst="rect">
                  <a:avLst/>
                </a:prstGeom>
                <a:noFill/>
              </p:spPr>
              <p:txBody>
                <a:bodyPr wrap="square" rtlCol="0">
                  <a:spAutoFit/>
                </a:bodyPr>
                <a:lstStyle/>
                <a:p>
                  <a:pPr algn="ctr"/>
                  <a:r>
                    <a:rPr kumimoji="1" lang="ja-JP" altLang="en-US">
                      <a:latin typeface="HG創英角ｺﾞｼｯｸUB" panose="020B0909000000000000" pitchFamily="49" charset="-128"/>
                      <a:ea typeface="HG創英角ｺﾞｼｯｸUB" panose="020B0909000000000000" pitchFamily="49" charset="-128"/>
                    </a:rPr>
                    <a:t>の要素</a:t>
                  </a:r>
                </a:p>
              </p:txBody>
            </p:sp>
            <p:cxnSp>
              <p:nvCxnSpPr>
                <p:cNvPr id="92" name="直線コネクタ 91">
                  <a:extLst>
                    <a:ext uri="{FF2B5EF4-FFF2-40B4-BE49-F238E27FC236}">
                      <a16:creationId xmlns:a16="http://schemas.microsoft.com/office/drawing/2014/main" id="{AE424706-EC9E-EB20-D168-5A6B23592E70}"/>
                    </a:ext>
                  </a:extLst>
                </p:cNvPr>
                <p:cNvCxnSpPr/>
                <p:nvPr/>
              </p:nvCxnSpPr>
              <p:spPr>
                <a:xfrm>
                  <a:off x="4246003" y="2232283"/>
                  <a:ext cx="942013" cy="0"/>
                </a:xfrm>
                <a:prstGeom prst="line">
                  <a:avLst/>
                </a:prstGeom>
                <a:ln w="4762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grpSp>
      <p:grpSp>
        <p:nvGrpSpPr>
          <p:cNvPr id="59" name="グループ化 58">
            <a:extLst>
              <a:ext uri="{FF2B5EF4-FFF2-40B4-BE49-F238E27FC236}">
                <a16:creationId xmlns:a16="http://schemas.microsoft.com/office/drawing/2014/main" id="{98F721E9-9A76-C8F1-6D57-942A1979BDC7}"/>
              </a:ext>
            </a:extLst>
          </p:cNvPr>
          <p:cNvGrpSpPr/>
          <p:nvPr/>
        </p:nvGrpSpPr>
        <p:grpSpPr>
          <a:xfrm>
            <a:off x="8421705" y="2897033"/>
            <a:ext cx="1083433" cy="999471"/>
            <a:chOff x="4184289" y="1713298"/>
            <a:chExt cx="1083433" cy="999471"/>
          </a:xfrm>
        </p:grpSpPr>
        <p:sp>
          <p:nvSpPr>
            <p:cNvPr id="60" name="楕円 59">
              <a:extLst>
                <a:ext uri="{FF2B5EF4-FFF2-40B4-BE49-F238E27FC236}">
                  <a16:creationId xmlns:a16="http://schemas.microsoft.com/office/drawing/2014/main" id="{76F70043-B17A-5A8D-1DA1-4F1D91E4E41B}"/>
                </a:ext>
              </a:extLst>
            </p:cNvPr>
            <p:cNvSpPr/>
            <p:nvPr/>
          </p:nvSpPr>
          <p:spPr>
            <a:xfrm>
              <a:off x="4184289" y="1713298"/>
              <a:ext cx="1083433" cy="999471"/>
            </a:xfrm>
            <a:prstGeom prst="ellipse">
              <a:avLst/>
            </a:prstGeom>
            <a:noFill/>
            <a:ln w="76200">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1" name="グループ化 60">
              <a:extLst>
                <a:ext uri="{FF2B5EF4-FFF2-40B4-BE49-F238E27FC236}">
                  <a16:creationId xmlns:a16="http://schemas.microsoft.com/office/drawing/2014/main" id="{22618959-4E24-5EFC-5B7C-72FC4A9D0C2B}"/>
                </a:ext>
              </a:extLst>
            </p:cNvPr>
            <p:cNvGrpSpPr/>
            <p:nvPr/>
          </p:nvGrpSpPr>
          <p:grpSpPr>
            <a:xfrm>
              <a:off x="4207503" y="1832173"/>
              <a:ext cx="1017754" cy="759817"/>
              <a:chOff x="4207503" y="1832173"/>
              <a:chExt cx="1017754" cy="759817"/>
            </a:xfrm>
          </p:grpSpPr>
          <p:sp>
            <p:nvSpPr>
              <p:cNvPr id="62" name="テキスト ボックス 61">
                <a:extLst>
                  <a:ext uri="{FF2B5EF4-FFF2-40B4-BE49-F238E27FC236}">
                    <a16:creationId xmlns:a16="http://schemas.microsoft.com/office/drawing/2014/main" id="{4B970FFD-216D-EBB3-F4B4-FB6B1B4BDAF9}"/>
                  </a:ext>
                </a:extLst>
              </p:cNvPr>
              <p:cNvSpPr txBox="1"/>
              <p:nvPr/>
            </p:nvSpPr>
            <p:spPr>
              <a:xfrm>
                <a:off x="4207503" y="1832173"/>
                <a:ext cx="1017754" cy="400110"/>
              </a:xfrm>
              <a:prstGeom prst="rect">
                <a:avLst/>
              </a:prstGeom>
              <a:noFill/>
            </p:spPr>
            <p:txBody>
              <a:bodyPr wrap="square" rtlCol="0">
                <a:spAutoFit/>
              </a:bodyPr>
              <a:lstStyle/>
              <a:p>
                <a:pPr algn="ctr"/>
                <a:r>
                  <a:rPr kumimoji="1" lang="ja-JP" altLang="en-US" sz="2000">
                    <a:latin typeface="HG創英角ｺﾞｼｯｸUB" panose="020B0909000000000000" pitchFamily="49" charset="-128"/>
                    <a:ea typeface="HG創英角ｺﾞｼｯｸUB" panose="020B0909000000000000" pitchFamily="49" charset="-128"/>
                  </a:rPr>
                  <a:t>飲食業</a:t>
                </a:r>
              </a:p>
            </p:txBody>
          </p:sp>
          <p:sp>
            <p:nvSpPr>
              <p:cNvPr id="63" name="テキスト ボックス 62">
                <a:extLst>
                  <a:ext uri="{FF2B5EF4-FFF2-40B4-BE49-F238E27FC236}">
                    <a16:creationId xmlns:a16="http://schemas.microsoft.com/office/drawing/2014/main" id="{45664E37-1876-FEFC-4020-BD51A6D660A0}"/>
                  </a:ext>
                </a:extLst>
              </p:cNvPr>
              <p:cNvSpPr txBox="1"/>
              <p:nvPr/>
            </p:nvSpPr>
            <p:spPr>
              <a:xfrm>
                <a:off x="4207503" y="2222658"/>
                <a:ext cx="1017754" cy="369332"/>
              </a:xfrm>
              <a:prstGeom prst="rect">
                <a:avLst/>
              </a:prstGeom>
              <a:noFill/>
            </p:spPr>
            <p:txBody>
              <a:bodyPr wrap="square" rtlCol="0">
                <a:spAutoFit/>
              </a:bodyPr>
              <a:lstStyle/>
              <a:p>
                <a:pPr algn="ctr"/>
                <a:r>
                  <a:rPr kumimoji="1" lang="ja-JP" altLang="en-US">
                    <a:latin typeface="HG創英角ｺﾞｼｯｸUB" panose="020B0909000000000000" pitchFamily="49" charset="-128"/>
                    <a:ea typeface="HG創英角ｺﾞｼｯｸUB" panose="020B0909000000000000" pitchFamily="49" charset="-128"/>
                  </a:rPr>
                  <a:t>の要素</a:t>
                </a:r>
              </a:p>
            </p:txBody>
          </p:sp>
          <p:cxnSp>
            <p:nvCxnSpPr>
              <p:cNvPr id="64" name="直線コネクタ 63">
                <a:extLst>
                  <a:ext uri="{FF2B5EF4-FFF2-40B4-BE49-F238E27FC236}">
                    <a16:creationId xmlns:a16="http://schemas.microsoft.com/office/drawing/2014/main" id="{E02C9415-2AD4-2854-0549-7A662B375B55}"/>
                  </a:ext>
                </a:extLst>
              </p:cNvPr>
              <p:cNvCxnSpPr/>
              <p:nvPr/>
            </p:nvCxnSpPr>
            <p:spPr>
              <a:xfrm>
                <a:off x="4246003" y="2232283"/>
                <a:ext cx="942013" cy="0"/>
              </a:xfrm>
              <a:prstGeom prst="line">
                <a:avLst/>
              </a:prstGeom>
              <a:ln w="4762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grpSp>
        <p:nvGrpSpPr>
          <p:cNvPr id="32" name="グループ化 31">
            <a:extLst>
              <a:ext uri="{FF2B5EF4-FFF2-40B4-BE49-F238E27FC236}">
                <a16:creationId xmlns:a16="http://schemas.microsoft.com/office/drawing/2014/main" id="{D5A13B70-29A3-991C-A751-2CD455CF94C0}"/>
              </a:ext>
            </a:extLst>
          </p:cNvPr>
          <p:cNvGrpSpPr/>
          <p:nvPr/>
        </p:nvGrpSpPr>
        <p:grpSpPr>
          <a:xfrm>
            <a:off x="283089" y="2888841"/>
            <a:ext cx="1083433" cy="999471"/>
            <a:chOff x="4184289" y="1713298"/>
            <a:chExt cx="1083433" cy="999471"/>
          </a:xfrm>
        </p:grpSpPr>
        <p:sp>
          <p:nvSpPr>
            <p:cNvPr id="3" name="楕円 2">
              <a:extLst>
                <a:ext uri="{FF2B5EF4-FFF2-40B4-BE49-F238E27FC236}">
                  <a16:creationId xmlns:a16="http://schemas.microsoft.com/office/drawing/2014/main" id="{0731B622-64C9-6C0F-1D4F-8B36FBFB4BC7}"/>
                </a:ext>
              </a:extLst>
            </p:cNvPr>
            <p:cNvSpPr/>
            <p:nvPr/>
          </p:nvSpPr>
          <p:spPr>
            <a:xfrm>
              <a:off x="4184289" y="1713298"/>
              <a:ext cx="1083433" cy="999471"/>
            </a:xfrm>
            <a:prstGeom prst="ellipse">
              <a:avLst/>
            </a:prstGeom>
            <a:noFill/>
            <a:ln w="76200">
              <a:solidFill>
                <a:srgbClr val="92D05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9" name="グループ化 28">
              <a:extLst>
                <a:ext uri="{FF2B5EF4-FFF2-40B4-BE49-F238E27FC236}">
                  <a16:creationId xmlns:a16="http://schemas.microsoft.com/office/drawing/2014/main" id="{9E66993D-5DD1-D9FB-C94C-6A3205285BBE}"/>
                </a:ext>
              </a:extLst>
            </p:cNvPr>
            <p:cNvGrpSpPr/>
            <p:nvPr/>
          </p:nvGrpSpPr>
          <p:grpSpPr>
            <a:xfrm>
              <a:off x="4207503" y="1832173"/>
              <a:ext cx="1017754" cy="759817"/>
              <a:chOff x="4207503" y="1832173"/>
              <a:chExt cx="1017754" cy="759817"/>
            </a:xfrm>
          </p:grpSpPr>
          <p:sp>
            <p:nvSpPr>
              <p:cNvPr id="16" name="テキスト ボックス 15">
                <a:extLst>
                  <a:ext uri="{FF2B5EF4-FFF2-40B4-BE49-F238E27FC236}">
                    <a16:creationId xmlns:a16="http://schemas.microsoft.com/office/drawing/2014/main" id="{B8C51AE3-C95C-F3F8-B7BB-07F7AA0B014C}"/>
                  </a:ext>
                </a:extLst>
              </p:cNvPr>
              <p:cNvSpPr txBox="1"/>
              <p:nvPr/>
            </p:nvSpPr>
            <p:spPr>
              <a:xfrm>
                <a:off x="4207503" y="1832173"/>
                <a:ext cx="1017754" cy="400110"/>
              </a:xfrm>
              <a:prstGeom prst="rect">
                <a:avLst/>
              </a:prstGeom>
              <a:noFill/>
            </p:spPr>
            <p:txBody>
              <a:bodyPr wrap="square" rtlCol="0">
                <a:spAutoFit/>
              </a:bodyPr>
              <a:lstStyle/>
              <a:p>
                <a:pPr algn="ctr"/>
                <a:r>
                  <a:rPr kumimoji="1" lang="ja-JP" altLang="en-US" sz="2000">
                    <a:latin typeface="HG創英角ｺﾞｼｯｸUB" panose="020B0909000000000000" pitchFamily="49" charset="-128"/>
                    <a:ea typeface="HG創英角ｺﾞｼｯｸUB" panose="020B0909000000000000" pitchFamily="49" charset="-128"/>
                  </a:rPr>
                  <a:t>製造業</a:t>
                </a:r>
              </a:p>
            </p:txBody>
          </p:sp>
          <p:sp>
            <p:nvSpPr>
              <p:cNvPr id="28" name="テキスト ボックス 27">
                <a:extLst>
                  <a:ext uri="{FF2B5EF4-FFF2-40B4-BE49-F238E27FC236}">
                    <a16:creationId xmlns:a16="http://schemas.microsoft.com/office/drawing/2014/main" id="{012119FE-9A8B-BB7C-9FFC-D940AD5EEC42}"/>
                  </a:ext>
                </a:extLst>
              </p:cNvPr>
              <p:cNvSpPr txBox="1"/>
              <p:nvPr/>
            </p:nvSpPr>
            <p:spPr>
              <a:xfrm>
                <a:off x="4207503" y="2222658"/>
                <a:ext cx="1017754" cy="369332"/>
              </a:xfrm>
              <a:prstGeom prst="rect">
                <a:avLst/>
              </a:prstGeom>
              <a:noFill/>
            </p:spPr>
            <p:txBody>
              <a:bodyPr wrap="square" rtlCol="0">
                <a:spAutoFit/>
              </a:bodyPr>
              <a:lstStyle/>
              <a:p>
                <a:pPr algn="ctr"/>
                <a:r>
                  <a:rPr kumimoji="1" lang="ja-JP" altLang="en-US">
                    <a:latin typeface="HG創英角ｺﾞｼｯｸUB" panose="020B0909000000000000" pitchFamily="49" charset="-128"/>
                    <a:ea typeface="HG創英角ｺﾞｼｯｸUB" panose="020B0909000000000000" pitchFamily="49" charset="-128"/>
                  </a:rPr>
                  <a:t>の要素</a:t>
                </a:r>
              </a:p>
            </p:txBody>
          </p:sp>
          <p:cxnSp>
            <p:nvCxnSpPr>
              <p:cNvPr id="18" name="直線コネクタ 17">
                <a:extLst>
                  <a:ext uri="{FF2B5EF4-FFF2-40B4-BE49-F238E27FC236}">
                    <a16:creationId xmlns:a16="http://schemas.microsoft.com/office/drawing/2014/main" id="{F2829C3C-B4F2-A693-A3B6-48880A0B782B}"/>
                  </a:ext>
                </a:extLst>
              </p:cNvPr>
              <p:cNvCxnSpPr/>
              <p:nvPr/>
            </p:nvCxnSpPr>
            <p:spPr>
              <a:xfrm>
                <a:off x="4246003" y="2232283"/>
                <a:ext cx="942013" cy="0"/>
              </a:xfrm>
              <a:prstGeom prst="line">
                <a:avLst/>
              </a:prstGeom>
              <a:ln w="4762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grpSp>
        <p:nvGrpSpPr>
          <p:cNvPr id="65" name="グループ化 64">
            <a:extLst>
              <a:ext uri="{FF2B5EF4-FFF2-40B4-BE49-F238E27FC236}">
                <a16:creationId xmlns:a16="http://schemas.microsoft.com/office/drawing/2014/main" id="{6E5B6FB2-3D46-054D-98AF-5128306DDEAD}"/>
              </a:ext>
            </a:extLst>
          </p:cNvPr>
          <p:cNvGrpSpPr/>
          <p:nvPr/>
        </p:nvGrpSpPr>
        <p:grpSpPr>
          <a:xfrm>
            <a:off x="8412079" y="4064021"/>
            <a:ext cx="1083433" cy="999471"/>
            <a:chOff x="4184289" y="1713298"/>
            <a:chExt cx="1083433" cy="999471"/>
          </a:xfrm>
        </p:grpSpPr>
        <p:sp>
          <p:nvSpPr>
            <p:cNvPr id="66" name="楕円 65">
              <a:extLst>
                <a:ext uri="{FF2B5EF4-FFF2-40B4-BE49-F238E27FC236}">
                  <a16:creationId xmlns:a16="http://schemas.microsoft.com/office/drawing/2014/main" id="{D40FECC9-D673-F4DC-9DB0-CEAA944BC0EB}"/>
                </a:ext>
              </a:extLst>
            </p:cNvPr>
            <p:cNvSpPr/>
            <p:nvPr/>
          </p:nvSpPr>
          <p:spPr>
            <a:xfrm>
              <a:off x="4184289" y="1713298"/>
              <a:ext cx="1083433" cy="999471"/>
            </a:xfrm>
            <a:prstGeom prst="ellipse">
              <a:avLst/>
            </a:prstGeom>
            <a:noFill/>
            <a:ln w="76200">
              <a:solidFill>
                <a:srgbClr val="FFC00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7" name="グループ化 66">
              <a:extLst>
                <a:ext uri="{FF2B5EF4-FFF2-40B4-BE49-F238E27FC236}">
                  <a16:creationId xmlns:a16="http://schemas.microsoft.com/office/drawing/2014/main" id="{C7232971-6B67-6D31-5A99-871FEA0648DD}"/>
                </a:ext>
              </a:extLst>
            </p:cNvPr>
            <p:cNvGrpSpPr/>
            <p:nvPr/>
          </p:nvGrpSpPr>
          <p:grpSpPr>
            <a:xfrm>
              <a:off x="4207503" y="1832173"/>
              <a:ext cx="1017754" cy="759817"/>
              <a:chOff x="4207503" y="1832173"/>
              <a:chExt cx="1017754" cy="759817"/>
            </a:xfrm>
          </p:grpSpPr>
          <p:sp>
            <p:nvSpPr>
              <p:cNvPr id="68" name="テキスト ボックス 67">
                <a:extLst>
                  <a:ext uri="{FF2B5EF4-FFF2-40B4-BE49-F238E27FC236}">
                    <a16:creationId xmlns:a16="http://schemas.microsoft.com/office/drawing/2014/main" id="{BE565072-5B5E-265C-F5CE-2CC446DDB6D6}"/>
                  </a:ext>
                </a:extLst>
              </p:cNvPr>
              <p:cNvSpPr txBox="1"/>
              <p:nvPr/>
            </p:nvSpPr>
            <p:spPr>
              <a:xfrm>
                <a:off x="4207503" y="1832173"/>
                <a:ext cx="1017754" cy="400110"/>
              </a:xfrm>
              <a:prstGeom prst="rect">
                <a:avLst/>
              </a:prstGeom>
              <a:noFill/>
            </p:spPr>
            <p:txBody>
              <a:bodyPr wrap="square" rtlCol="0">
                <a:spAutoFit/>
              </a:bodyPr>
              <a:lstStyle/>
              <a:p>
                <a:pPr algn="ctr"/>
                <a:r>
                  <a:rPr kumimoji="1" lang="ja-JP" altLang="en-US" sz="2000">
                    <a:latin typeface="HG創英角ｺﾞｼｯｸUB" panose="020B0909000000000000" pitchFamily="49" charset="-128"/>
                    <a:ea typeface="HG創英角ｺﾞｼｯｸUB" panose="020B0909000000000000" pitchFamily="49" charset="-128"/>
                  </a:rPr>
                  <a:t>小売業</a:t>
                </a:r>
              </a:p>
            </p:txBody>
          </p:sp>
          <p:sp>
            <p:nvSpPr>
              <p:cNvPr id="69" name="テキスト ボックス 68">
                <a:extLst>
                  <a:ext uri="{FF2B5EF4-FFF2-40B4-BE49-F238E27FC236}">
                    <a16:creationId xmlns:a16="http://schemas.microsoft.com/office/drawing/2014/main" id="{642B9060-911E-4362-1420-51AA42EDDCC4}"/>
                  </a:ext>
                </a:extLst>
              </p:cNvPr>
              <p:cNvSpPr txBox="1"/>
              <p:nvPr/>
            </p:nvSpPr>
            <p:spPr>
              <a:xfrm>
                <a:off x="4207503" y="2222658"/>
                <a:ext cx="1017754" cy="369332"/>
              </a:xfrm>
              <a:prstGeom prst="rect">
                <a:avLst/>
              </a:prstGeom>
              <a:noFill/>
            </p:spPr>
            <p:txBody>
              <a:bodyPr wrap="square" rtlCol="0">
                <a:spAutoFit/>
              </a:bodyPr>
              <a:lstStyle/>
              <a:p>
                <a:pPr algn="ctr"/>
                <a:r>
                  <a:rPr kumimoji="1" lang="ja-JP" altLang="en-US">
                    <a:latin typeface="HG創英角ｺﾞｼｯｸUB" panose="020B0909000000000000" pitchFamily="49" charset="-128"/>
                    <a:ea typeface="HG創英角ｺﾞｼｯｸUB" panose="020B0909000000000000" pitchFamily="49" charset="-128"/>
                  </a:rPr>
                  <a:t>の要素</a:t>
                </a:r>
              </a:p>
            </p:txBody>
          </p:sp>
          <p:cxnSp>
            <p:nvCxnSpPr>
              <p:cNvPr id="70" name="直線コネクタ 69">
                <a:extLst>
                  <a:ext uri="{FF2B5EF4-FFF2-40B4-BE49-F238E27FC236}">
                    <a16:creationId xmlns:a16="http://schemas.microsoft.com/office/drawing/2014/main" id="{576A431B-3FE7-6336-FD96-CD5FC8CB4FC9}"/>
                  </a:ext>
                </a:extLst>
              </p:cNvPr>
              <p:cNvCxnSpPr/>
              <p:nvPr/>
            </p:nvCxnSpPr>
            <p:spPr>
              <a:xfrm>
                <a:off x="4246003" y="2232283"/>
                <a:ext cx="942013" cy="0"/>
              </a:xfrm>
              <a:prstGeom prst="line">
                <a:avLst/>
              </a:prstGeom>
              <a:ln w="4762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sp>
        <p:nvSpPr>
          <p:cNvPr id="94" name="矢印: 右 93">
            <a:extLst>
              <a:ext uri="{FF2B5EF4-FFF2-40B4-BE49-F238E27FC236}">
                <a16:creationId xmlns:a16="http://schemas.microsoft.com/office/drawing/2014/main" id="{4964A7D3-8A72-27D7-53C5-629B11371B3D}"/>
              </a:ext>
            </a:extLst>
          </p:cNvPr>
          <p:cNvSpPr/>
          <p:nvPr/>
        </p:nvSpPr>
        <p:spPr>
          <a:xfrm rot="10800000">
            <a:off x="691685" y="2382897"/>
            <a:ext cx="3250746" cy="3251320"/>
          </a:xfrm>
          <a:prstGeom prst="rightArrow">
            <a:avLst>
              <a:gd name="adj1" fmla="val 50000"/>
              <a:gd name="adj2" fmla="val 50000"/>
            </a:avLst>
          </a:prstGeom>
          <a:solidFill>
            <a:schemeClr val="bg1">
              <a:lumMod val="65000"/>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7" name="グループ化 36">
            <a:extLst>
              <a:ext uri="{FF2B5EF4-FFF2-40B4-BE49-F238E27FC236}">
                <a16:creationId xmlns:a16="http://schemas.microsoft.com/office/drawing/2014/main" id="{9DDA3512-5BBB-CEDA-B5EC-6124A1CD0A5F}"/>
              </a:ext>
            </a:extLst>
          </p:cNvPr>
          <p:cNvGrpSpPr/>
          <p:nvPr/>
        </p:nvGrpSpPr>
        <p:grpSpPr>
          <a:xfrm>
            <a:off x="259875" y="4055829"/>
            <a:ext cx="1083433" cy="999471"/>
            <a:chOff x="4184289" y="1713298"/>
            <a:chExt cx="1083433" cy="999471"/>
          </a:xfrm>
        </p:grpSpPr>
        <p:sp>
          <p:nvSpPr>
            <p:cNvPr id="45" name="楕円 44">
              <a:extLst>
                <a:ext uri="{FF2B5EF4-FFF2-40B4-BE49-F238E27FC236}">
                  <a16:creationId xmlns:a16="http://schemas.microsoft.com/office/drawing/2014/main" id="{CD7234CD-8A7A-366A-7899-5542726D02E8}"/>
                </a:ext>
              </a:extLst>
            </p:cNvPr>
            <p:cNvSpPr/>
            <p:nvPr/>
          </p:nvSpPr>
          <p:spPr>
            <a:xfrm>
              <a:off x="4184289" y="1713298"/>
              <a:ext cx="1083433" cy="999471"/>
            </a:xfrm>
            <a:prstGeom prst="ellipse">
              <a:avLst/>
            </a:prstGeom>
            <a:noFill/>
            <a:ln w="7620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9" name="グループ化 48">
              <a:extLst>
                <a:ext uri="{FF2B5EF4-FFF2-40B4-BE49-F238E27FC236}">
                  <a16:creationId xmlns:a16="http://schemas.microsoft.com/office/drawing/2014/main" id="{27645B3F-9A49-80EE-971A-3459F5B83CE7}"/>
                </a:ext>
              </a:extLst>
            </p:cNvPr>
            <p:cNvGrpSpPr/>
            <p:nvPr/>
          </p:nvGrpSpPr>
          <p:grpSpPr>
            <a:xfrm>
              <a:off x="4207503" y="1832173"/>
              <a:ext cx="1017754" cy="759817"/>
              <a:chOff x="4207503" y="1832173"/>
              <a:chExt cx="1017754" cy="759817"/>
            </a:xfrm>
          </p:grpSpPr>
          <p:sp>
            <p:nvSpPr>
              <p:cNvPr id="50" name="テキスト ボックス 49">
                <a:extLst>
                  <a:ext uri="{FF2B5EF4-FFF2-40B4-BE49-F238E27FC236}">
                    <a16:creationId xmlns:a16="http://schemas.microsoft.com/office/drawing/2014/main" id="{A3695FB5-E803-3520-2FBF-1E3C35C17375}"/>
                  </a:ext>
                </a:extLst>
              </p:cNvPr>
              <p:cNvSpPr txBox="1"/>
              <p:nvPr/>
            </p:nvSpPr>
            <p:spPr>
              <a:xfrm>
                <a:off x="4207503" y="1832173"/>
                <a:ext cx="1017754" cy="400110"/>
              </a:xfrm>
              <a:prstGeom prst="rect">
                <a:avLst/>
              </a:prstGeom>
              <a:noFill/>
            </p:spPr>
            <p:txBody>
              <a:bodyPr wrap="square" rtlCol="0">
                <a:spAutoFit/>
              </a:bodyPr>
              <a:lstStyle/>
              <a:p>
                <a:pPr algn="ctr"/>
                <a:r>
                  <a:rPr kumimoji="1" lang="ja-JP" altLang="en-US" sz="2000">
                    <a:latin typeface="HG創英角ｺﾞｼｯｸUB" panose="020B0909000000000000" pitchFamily="49" charset="-128"/>
                    <a:ea typeface="HG創英角ｺﾞｼｯｸUB" panose="020B0909000000000000" pitchFamily="49" charset="-128"/>
                  </a:rPr>
                  <a:t>運送業</a:t>
                </a:r>
              </a:p>
            </p:txBody>
          </p:sp>
          <p:sp>
            <p:nvSpPr>
              <p:cNvPr id="51" name="テキスト ボックス 50">
                <a:extLst>
                  <a:ext uri="{FF2B5EF4-FFF2-40B4-BE49-F238E27FC236}">
                    <a16:creationId xmlns:a16="http://schemas.microsoft.com/office/drawing/2014/main" id="{8A8C636E-B5A0-CD47-51EC-76B7FB9EE336}"/>
                  </a:ext>
                </a:extLst>
              </p:cNvPr>
              <p:cNvSpPr txBox="1"/>
              <p:nvPr/>
            </p:nvSpPr>
            <p:spPr>
              <a:xfrm>
                <a:off x="4207503" y="2222658"/>
                <a:ext cx="1017754" cy="369332"/>
              </a:xfrm>
              <a:prstGeom prst="rect">
                <a:avLst/>
              </a:prstGeom>
              <a:noFill/>
            </p:spPr>
            <p:txBody>
              <a:bodyPr wrap="square" rtlCol="0">
                <a:spAutoFit/>
              </a:bodyPr>
              <a:lstStyle/>
              <a:p>
                <a:pPr algn="ctr"/>
                <a:r>
                  <a:rPr kumimoji="1" lang="ja-JP" altLang="en-US">
                    <a:latin typeface="HG創英角ｺﾞｼｯｸUB" panose="020B0909000000000000" pitchFamily="49" charset="-128"/>
                    <a:ea typeface="HG創英角ｺﾞｼｯｸUB" panose="020B0909000000000000" pitchFamily="49" charset="-128"/>
                  </a:rPr>
                  <a:t>の要素</a:t>
                </a:r>
              </a:p>
            </p:txBody>
          </p:sp>
          <p:cxnSp>
            <p:nvCxnSpPr>
              <p:cNvPr id="52" name="直線コネクタ 51">
                <a:extLst>
                  <a:ext uri="{FF2B5EF4-FFF2-40B4-BE49-F238E27FC236}">
                    <a16:creationId xmlns:a16="http://schemas.microsoft.com/office/drawing/2014/main" id="{D53856B1-708A-E041-72F7-4138985E1819}"/>
                  </a:ext>
                </a:extLst>
              </p:cNvPr>
              <p:cNvCxnSpPr/>
              <p:nvPr/>
            </p:nvCxnSpPr>
            <p:spPr>
              <a:xfrm>
                <a:off x="4246003" y="2232283"/>
                <a:ext cx="942013" cy="0"/>
              </a:xfrm>
              <a:prstGeom prst="line">
                <a:avLst/>
              </a:prstGeom>
              <a:ln w="4762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sp>
        <p:nvSpPr>
          <p:cNvPr id="99" name="テキスト ボックス 98">
            <a:extLst>
              <a:ext uri="{FF2B5EF4-FFF2-40B4-BE49-F238E27FC236}">
                <a16:creationId xmlns:a16="http://schemas.microsoft.com/office/drawing/2014/main" id="{08DE03C4-745D-FDF6-7D36-21464B0820E8}"/>
              </a:ext>
            </a:extLst>
          </p:cNvPr>
          <p:cNvSpPr txBox="1"/>
          <p:nvPr/>
        </p:nvSpPr>
        <p:spPr>
          <a:xfrm>
            <a:off x="6145644" y="3839280"/>
            <a:ext cx="1380324" cy="338554"/>
          </a:xfrm>
          <a:prstGeom prst="rect">
            <a:avLst/>
          </a:prstGeom>
          <a:noFill/>
        </p:spPr>
        <p:txBody>
          <a:bodyPr wrap="square" rtlCol="0">
            <a:spAutoFit/>
          </a:bodyPr>
          <a:lstStyle/>
          <a:p>
            <a:r>
              <a:rPr kumimoji="1" lang="ja-JP" altLang="en-US" sz="1600">
                <a:latin typeface="HG創英角ｺﾞｼｯｸUB" panose="020B0909000000000000" pitchFamily="49" charset="-128"/>
                <a:ea typeface="HG創英角ｺﾞｼｯｸUB" panose="020B0909000000000000" pitchFamily="49" charset="-128"/>
              </a:rPr>
              <a:t>理容・美容</a:t>
            </a:r>
          </a:p>
        </p:txBody>
      </p:sp>
      <p:sp>
        <p:nvSpPr>
          <p:cNvPr id="100" name="テキスト ボックス 99">
            <a:extLst>
              <a:ext uri="{FF2B5EF4-FFF2-40B4-BE49-F238E27FC236}">
                <a16:creationId xmlns:a16="http://schemas.microsoft.com/office/drawing/2014/main" id="{B38E70F3-654A-9605-F143-A9B625CFABC4}"/>
              </a:ext>
            </a:extLst>
          </p:cNvPr>
          <p:cNvSpPr txBox="1"/>
          <p:nvPr/>
        </p:nvSpPr>
        <p:spPr>
          <a:xfrm>
            <a:off x="6132135" y="4076136"/>
            <a:ext cx="1609277" cy="338554"/>
          </a:xfrm>
          <a:prstGeom prst="rect">
            <a:avLst/>
          </a:prstGeom>
          <a:noFill/>
        </p:spPr>
        <p:txBody>
          <a:bodyPr wrap="square" rtlCol="0">
            <a:spAutoFit/>
          </a:bodyPr>
          <a:lstStyle/>
          <a:p>
            <a:r>
              <a:rPr kumimoji="1" lang="ja-JP" altLang="en-US" sz="1600">
                <a:latin typeface="HG創英角ｺﾞｼｯｸUB" panose="020B0909000000000000" pitchFamily="49" charset="-128"/>
                <a:ea typeface="HG創英角ｺﾞｼｯｸUB" panose="020B0909000000000000" pitchFamily="49" charset="-128"/>
              </a:rPr>
              <a:t>クリーニング</a:t>
            </a:r>
          </a:p>
        </p:txBody>
      </p:sp>
      <p:sp>
        <p:nvSpPr>
          <p:cNvPr id="101" name="テキスト ボックス 100">
            <a:extLst>
              <a:ext uri="{FF2B5EF4-FFF2-40B4-BE49-F238E27FC236}">
                <a16:creationId xmlns:a16="http://schemas.microsoft.com/office/drawing/2014/main" id="{A5690AF0-67B6-0D10-E0E7-56ABB2CFFACF}"/>
              </a:ext>
            </a:extLst>
          </p:cNvPr>
          <p:cNvSpPr txBox="1"/>
          <p:nvPr/>
        </p:nvSpPr>
        <p:spPr>
          <a:xfrm>
            <a:off x="6102372" y="4343769"/>
            <a:ext cx="2167083" cy="307777"/>
          </a:xfrm>
          <a:prstGeom prst="rect">
            <a:avLst/>
          </a:prstGeom>
          <a:noFill/>
        </p:spPr>
        <p:txBody>
          <a:bodyPr wrap="square" rtlCol="0">
            <a:spAutoFit/>
          </a:bodyPr>
          <a:lstStyle/>
          <a:p>
            <a:r>
              <a:rPr kumimoji="1" lang="ja-JP" altLang="en-US" sz="1400">
                <a:latin typeface="HG創英角ｺﾞｼｯｸUB" panose="020B0909000000000000" pitchFamily="49" charset="-128"/>
                <a:ea typeface="HG創英角ｺﾞｼｯｸUB" panose="020B0909000000000000" pitchFamily="49" charset="-128"/>
              </a:rPr>
              <a:t>小規模クリニック・介護</a:t>
            </a:r>
          </a:p>
        </p:txBody>
      </p:sp>
      <p:sp>
        <p:nvSpPr>
          <p:cNvPr id="102" name="テキスト ボックス 101">
            <a:extLst>
              <a:ext uri="{FF2B5EF4-FFF2-40B4-BE49-F238E27FC236}">
                <a16:creationId xmlns:a16="http://schemas.microsoft.com/office/drawing/2014/main" id="{20BEB20A-E788-A2E3-7A6A-E3DAF35E8662}"/>
              </a:ext>
            </a:extLst>
          </p:cNvPr>
          <p:cNvSpPr txBox="1"/>
          <p:nvPr/>
        </p:nvSpPr>
        <p:spPr>
          <a:xfrm>
            <a:off x="6306492" y="3203995"/>
            <a:ext cx="1383677" cy="276999"/>
          </a:xfrm>
          <a:prstGeom prst="rect">
            <a:avLst/>
          </a:prstGeom>
          <a:noFill/>
        </p:spPr>
        <p:txBody>
          <a:bodyPr wrap="square" rtlCol="0">
            <a:spAutoFit/>
          </a:bodyPr>
          <a:lstStyle/>
          <a:p>
            <a:r>
              <a:rPr kumimoji="1" lang="ja-JP" altLang="en-US" sz="1200" b="1">
                <a:latin typeface="+mn-ea"/>
              </a:rPr>
              <a:t>労働集約的</a:t>
            </a:r>
            <a:endParaRPr kumimoji="1" lang="en-US" altLang="ja-JP" sz="1200" b="1">
              <a:latin typeface="+mn-ea"/>
            </a:endParaRPr>
          </a:p>
        </p:txBody>
      </p:sp>
      <p:sp>
        <p:nvSpPr>
          <p:cNvPr id="103" name="テキスト ボックス 102">
            <a:extLst>
              <a:ext uri="{FF2B5EF4-FFF2-40B4-BE49-F238E27FC236}">
                <a16:creationId xmlns:a16="http://schemas.microsoft.com/office/drawing/2014/main" id="{4C3BBAF6-3A0A-BEF8-90F2-7C7692F6C386}"/>
              </a:ext>
            </a:extLst>
          </p:cNvPr>
          <p:cNvSpPr txBox="1"/>
          <p:nvPr/>
        </p:nvSpPr>
        <p:spPr>
          <a:xfrm>
            <a:off x="6296584" y="3406578"/>
            <a:ext cx="1444828" cy="276999"/>
          </a:xfrm>
          <a:prstGeom prst="rect">
            <a:avLst/>
          </a:prstGeom>
          <a:noFill/>
        </p:spPr>
        <p:txBody>
          <a:bodyPr wrap="square" rtlCol="0">
            <a:spAutoFit/>
          </a:bodyPr>
          <a:lstStyle/>
          <a:p>
            <a:r>
              <a:rPr kumimoji="1" lang="ja-JP" altLang="en-US" sz="1200" b="1">
                <a:latin typeface="+mn-ea"/>
              </a:rPr>
              <a:t>専門性・こだわり</a:t>
            </a:r>
            <a:endParaRPr kumimoji="1" lang="en-US" altLang="ja-JP" sz="1200" b="1">
              <a:latin typeface="+mn-ea"/>
            </a:endParaRPr>
          </a:p>
        </p:txBody>
      </p:sp>
      <p:sp>
        <p:nvSpPr>
          <p:cNvPr id="104" name="テキスト ボックス 103">
            <a:extLst>
              <a:ext uri="{FF2B5EF4-FFF2-40B4-BE49-F238E27FC236}">
                <a16:creationId xmlns:a16="http://schemas.microsoft.com/office/drawing/2014/main" id="{6922F1B7-CBAF-4403-B141-5112F3E7514A}"/>
              </a:ext>
            </a:extLst>
          </p:cNvPr>
          <p:cNvSpPr txBox="1"/>
          <p:nvPr/>
        </p:nvSpPr>
        <p:spPr>
          <a:xfrm>
            <a:off x="6306492" y="3594538"/>
            <a:ext cx="1383677" cy="276999"/>
          </a:xfrm>
          <a:prstGeom prst="rect">
            <a:avLst/>
          </a:prstGeom>
          <a:noFill/>
        </p:spPr>
        <p:txBody>
          <a:bodyPr wrap="square" rtlCol="0">
            <a:spAutoFit/>
          </a:bodyPr>
          <a:lstStyle/>
          <a:p>
            <a:r>
              <a:rPr kumimoji="1" lang="ja-JP" altLang="en-US" sz="1200" b="1">
                <a:latin typeface="+mn-ea"/>
              </a:rPr>
              <a:t>顧客関係性</a:t>
            </a:r>
            <a:endParaRPr kumimoji="1" lang="en-US" altLang="ja-JP" sz="1200" b="1">
              <a:latin typeface="+mn-ea"/>
            </a:endParaRPr>
          </a:p>
        </p:txBody>
      </p:sp>
      <p:sp>
        <p:nvSpPr>
          <p:cNvPr id="105" name="テキスト ボックス 104">
            <a:extLst>
              <a:ext uri="{FF2B5EF4-FFF2-40B4-BE49-F238E27FC236}">
                <a16:creationId xmlns:a16="http://schemas.microsoft.com/office/drawing/2014/main" id="{1C02045A-9AF0-E258-171B-270F20E5B976}"/>
              </a:ext>
            </a:extLst>
          </p:cNvPr>
          <p:cNvSpPr txBox="1"/>
          <p:nvPr/>
        </p:nvSpPr>
        <p:spPr>
          <a:xfrm>
            <a:off x="2347071" y="3234288"/>
            <a:ext cx="1383677" cy="276999"/>
          </a:xfrm>
          <a:prstGeom prst="rect">
            <a:avLst/>
          </a:prstGeom>
          <a:noFill/>
        </p:spPr>
        <p:txBody>
          <a:bodyPr wrap="square" rtlCol="0">
            <a:spAutoFit/>
          </a:bodyPr>
          <a:lstStyle/>
          <a:p>
            <a:r>
              <a:rPr kumimoji="1" lang="ja-JP" altLang="en-US" sz="1200" b="1">
                <a:latin typeface="+mn-ea"/>
              </a:rPr>
              <a:t>設備優位性</a:t>
            </a:r>
            <a:endParaRPr kumimoji="1" lang="en-US" altLang="ja-JP" sz="1200" b="1">
              <a:latin typeface="+mn-ea"/>
            </a:endParaRPr>
          </a:p>
        </p:txBody>
      </p:sp>
      <p:sp>
        <p:nvSpPr>
          <p:cNvPr id="106" name="テキスト ボックス 105">
            <a:extLst>
              <a:ext uri="{FF2B5EF4-FFF2-40B4-BE49-F238E27FC236}">
                <a16:creationId xmlns:a16="http://schemas.microsoft.com/office/drawing/2014/main" id="{B538AEDA-6E74-0798-5CF6-B68BB4282124}"/>
              </a:ext>
            </a:extLst>
          </p:cNvPr>
          <p:cNvSpPr txBox="1"/>
          <p:nvPr/>
        </p:nvSpPr>
        <p:spPr>
          <a:xfrm>
            <a:off x="2336429" y="3407779"/>
            <a:ext cx="1383677" cy="276999"/>
          </a:xfrm>
          <a:prstGeom prst="rect">
            <a:avLst/>
          </a:prstGeom>
          <a:noFill/>
        </p:spPr>
        <p:txBody>
          <a:bodyPr wrap="square" rtlCol="0">
            <a:spAutoFit/>
          </a:bodyPr>
          <a:lstStyle/>
          <a:p>
            <a:r>
              <a:rPr kumimoji="1" lang="ja-JP" altLang="en-US" sz="1200" b="1">
                <a:latin typeface="+mn-ea"/>
              </a:rPr>
              <a:t>投資対効果</a:t>
            </a:r>
            <a:endParaRPr kumimoji="1" lang="en-US" altLang="ja-JP" sz="1200" b="1">
              <a:latin typeface="+mn-ea"/>
            </a:endParaRPr>
          </a:p>
        </p:txBody>
      </p:sp>
      <p:sp>
        <p:nvSpPr>
          <p:cNvPr id="107" name="テキスト ボックス 106">
            <a:extLst>
              <a:ext uri="{FF2B5EF4-FFF2-40B4-BE49-F238E27FC236}">
                <a16:creationId xmlns:a16="http://schemas.microsoft.com/office/drawing/2014/main" id="{30108E63-044A-2170-3E71-3A08B88781F6}"/>
              </a:ext>
            </a:extLst>
          </p:cNvPr>
          <p:cNvSpPr txBox="1"/>
          <p:nvPr/>
        </p:nvSpPr>
        <p:spPr>
          <a:xfrm>
            <a:off x="2347071" y="3581270"/>
            <a:ext cx="1383677" cy="276999"/>
          </a:xfrm>
          <a:prstGeom prst="rect">
            <a:avLst/>
          </a:prstGeom>
          <a:noFill/>
        </p:spPr>
        <p:txBody>
          <a:bodyPr wrap="square" rtlCol="0">
            <a:spAutoFit/>
          </a:bodyPr>
          <a:lstStyle/>
          <a:p>
            <a:r>
              <a:rPr kumimoji="1" lang="ja-JP" altLang="en-US" sz="1200" b="1">
                <a:latin typeface="+mn-ea"/>
              </a:rPr>
              <a:t>資産回転率</a:t>
            </a:r>
            <a:endParaRPr kumimoji="1" lang="en-US" altLang="ja-JP" sz="1200" b="1">
              <a:latin typeface="+mn-ea"/>
            </a:endParaRPr>
          </a:p>
        </p:txBody>
      </p:sp>
      <p:sp>
        <p:nvSpPr>
          <p:cNvPr id="108" name="テキスト ボックス 107">
            <a:extLst>
              <a:ext uri="{FF2B5EF4-FFF2-40B4-BE49-F238E27FC236}">
                <a16:creationId xmlns:a16="http://schemas.microsoft.com/office/drawing/2014/main" id="{EEF1D9B8-011E-A229-0972-8B9A7B7833A9}"/>
              </a:ext>
            </a:extLst>
          </p:cNvPr>
          <p:cNvSpPr txBox="1"/>
          <p:nvPr/>
        </p:nvSpPr>
        <p:spPr>
          <a:xfrm>
            <a:off x="2211049" y="4001385"/>
            <a:ext cx="1819297" cy="338554"/>
          </a:xfrm>
          <a:prstGeom prst="rect">
            <a:avLst/>
          </a:prstGeom>
          <a:noFill/>
        </p:spPr>
        <p:txBody>
          <a:bodyPr wrap="square" rtlCol="0">
            <a:spAutoFit/>
          </a:bodyPr>
          <a:lstStyle/>
          <a:p>
            <a:r>
              <a:rPr kumimoji="1" lang="ja-JP" altLang="en-US" sz="1600">
                <a:latin typeface="HG創英角ｺﾞｼｯｸUB" panose="020B0909000000000000" pitchFamily="49" charset="-128"/>
                <a:ea typeface="HG創英角ｺﾞｼｯｸUB" panose="020B0909000000000000" pitchFamily="49" charset="-128"/>
              </a:rPr>
              <a:t>コインランドリー</a:t>
            </a:r>
          </a:p>
        </p:txBody>
      </p:sp>
      <p:sp>
        <p:nvSpPr>
          <p:cNvPr id="109" name="テキスト ボックス 108">
            <a:extLst>
              <a:ext uri="{FF2B5EF4-FFF2-40B4-BE49-F238E27FC236}">
                <a16:creationId xmlns:a16="http://schemas.microsoft.com/office/drawing/2014/main" id="{9403CFDF-8A82-A0CF-EFD9-8805D3306559}"/>
              </a:ext>
            </a:extLst>
          </p:cNvPr>
          <p:cNvSpPr txBox="1"/>
          <p:nvPr/>
        </p:nvSpPr>
        <p:spPr>
          <a:xfrm>
            <a:off x="2226724" y="3756468"/>
            <a:ext cx="1609277" cy="338554"/>
          </a:xfrm>
          <a:prstGeom prst="rect">
            <a:avLst/>
          </a:prstGeom>
          <a:noFill/>
        </p:spPr>
        <p:txBody>
          <a:bodyPr wrap="square" rtlCol="0">
            <a:spAutoFit/>
          </a:bodyPr>
          <a:lstStyle/>
          <a:p>
            <a:r>
              <a:rPr kumimoji="1" lang="ja-JP" altLang="en-US" sz="1600">
                <a:latin typeface="HG創英角ｺﾞｼｯｸUB" panose="020B0909000000000000" pitchFamily="49" charset="-128"/>
                <a:ea typeface="HG創英角ｺﾞｼｯｸUB" panose="020B0909000000000000" pitchFamily="49" charset="-128"/>
              </a:rPr>
              <a:t>スポーツジム</a:t>
            </a:r>
          </a:p>
        </p:txBody>
      </p:sp>
      <p:sp>
        <p:nvSpPr>
          <p:cNvPr id="111" name="テキスト ボックス 110">
            <a:extLst>
              <a:ext uri="{FF2B5EF4-FFF2-40B4-BE49-F238E27FC236}">
                <a16:creationId xmlns:a16="http://schemas.microsoft.com/office/drawing/2014/main" id="{2B5594E3-D74C-FFF8-82B4-36199F8863D7}"/>
              </a:ext>
            </a:extLst>
          </p:cNvPr>
          <p:cNvSpPr txBox="1"/>
          <p:nvPr/>
        </p:nvSpPr>
        <p:spPr>
          <a:xfrm>
            <a:off x="4266430" y="2514323"/>
            <a:ext cx="1383677" cy="276999"/>
          </a:xfrm>
          <a:prstGeom prst="rect">
            <a:avLst/>
          </a:prstGeom>
          <a:noFill/>
        </p:spPr>
        <p:txBody>
          <a:bodyPr wrap="square" rtlCol="0">
            <a:spAutoFit/>
          </a:bodyPr>
          <a:lstStyle/>
          <a:p>
            <a:pPr algn="ctr"/>
            <a:r>
              <a:rPr kumimoji="1" lang="ja-JP" altLang="en-US" sz="1200" b="1">
                <a:latin typeface="+mn-ea"/>
              </a:rPr>
              <a:t>個別採算重視</a:t>
            </a:r>
            <a:endParaRPr kumimoji="1" lang="en-US" altLang="ja-JP" sz="1200" b="1">
              <a:latin typeface="+mn-ea"/>
            </a:endParaRPr>
          </a:p>
        </p:txBody>
      </p:sp>
      <p:sp>
        <p:nvSpPr>
          <p:cNvPr id="112" name="テキスト ボックス 111">
            <a:extLst>
              <a:ext uri="{FF2B5EF4-FFF2-40B4-BE49-F238E27FC236}">
                <a16:creationId xmlns:a16="http://schemas.microsoft.com/office/drawing/2014/main" id="{404DB9A6-58F8-595E-40AB-798744588D09}"/>
              </a:ext>
            </a:extLst>
          </p:cNvPr>
          <p:cNvSpPr txBox="1"/>
          <p:nvPr/>
        </p:nvSpPr>
        <p:spPr>
          <a:xfrm>
            <a:off x="3706913" y="2770386"/>
            <a:ext cx="2502710" cy="338554"/>
          </a:xfrm>
          <a:prstGeom prst="rect">
            <a:avLst/>
          </a:prstGeom>
          <a:noFill/>
        </p:spPr>
        <p:txBody>
          <a:bodyPr wrap="square" rtlCol="0">
            <a:spAutoFit/>
          </a:bodyPr>
          <a:lstStyle/>
          <a:p>
            <a:pPr algn="ctr"/>
            <a:r>
              <a:rPr kumimoji="1" lang="ja-JP" altLang="en-US" sz="1600">
                <a:latin typeface="HG創英角ｺﾞｼｯｸUB" panose="020B0909000000000000" pitchFamily="49" charset="-128"/>
                <a:ea typeface="HG創英角ｺﾞｼｯｸUB" panose="020B0909000000000000" pitchFamily="49" charset="-128"/>
              </a:rPr>
              <a:t>広告・</a:t>
            </a:r>
            <a:r>
              <a:rPr kumimoji="1" lang="en-US" altLang="ja-JP" sz="1600">
                <a:latin typeface="HG創英角ｺﾞｼｯｸUB" panose="020B0909000000000000" pitchFamily="49" charset="-128"/>
                <a:ea typeface="HG創英角ｺﾞｼｯｸUB" panose="020B0909000000000000" pitchFamily="49" charset="-128"/>
              </a:rPr>
              <a:t>IT</a:t>
            </a:r>
            <a:r>
              <a:rPr kumimoji="1" lang="ja-JP" altLang="en-US" sz="1600">
                <a:latin typeface="HG創英角ｺﾞｼｯｸUB" panose="020B0909000000000000" pitchFamily="49" charset="-128"/>
                <a:ea typeface="HG創英角ｺﾞｼｯｸUB" panose="020B0909000000000000" pitchFamily="49" charset="-128"/>
              </a:rPr>
              <a:t>関連サービス</a:t>
            </a:r>
          </a:p>
        </p:txBody>
      </p:sp>
      <p:sp>
        <p:nvSpPr>
          <p:cNvPr id="113" name="テキスト ボックス 112">
            <a:extLst>
              <a:ext uri="{FF2B5EF4-FFF2-40B4-BE49-F238E27FC236}">
                <a16:creationId xmlns:a16="http://schemas.microsoft.com/office/drawing/2014/main" id="{A4A321DC-1084-81EE-C5A7-77906385D5E0}"/>
              </a:ext>
            </a:extLst>
          </p:cNvPr>
          <p:cNvSpPr txBox="1"/>
          <p:nvPr/>
        </p:nvSpPr>
        <p:spPr>
          <a:xfrm>
            <a:off x="2224575" y="4237867"/>
            <a:ext cx="1609277" cy="338554"/>
          </a:xfrm>
          <a:prstGeom prst="rect">
            <a:avLst/>
          </a:prstGeom>
          <a:noFill/>
        </p:spPr>
        <p:txBody>
          <a:bodyPr wrap="square" rtlCol="0">
            <a:spAutoFit/>
          </a:bodyPr>
          <a:lstStyle/>
          <a:p>
            <a:r>
              <a:rPr kumimoji="1" lang="ja-JP" altLang="en-US" sz="1600">
                <a:latin typeface="HG創英角ｺﾞｼｯｸUB" panose="020B0909000000000000" pitchFamily="49" charset="-128"/>
                <a:ea typeface="HG創英角ｺﾞｼｯｸUB" panose="020B0909000000000000" pitchFamily="49" charset="-128"/>
              </a:rPr>
              <a:t>リース業</a:t>
            </a:r>
          </a:p>
        </p:txBody>
      </p:sp>
      <p:sp>
        <p:nvSpPr>
          <p:cNvPr id="118" name="テキスト ボックス 117">
            <a:extLst>
              <a:ext uri="{FF2B5EF4-FFF2-40B4-BE49-F238E27FC236}">
                <a16:creationId xmlns:a16="http://schemas.microsoft.com/office/drawing/2014/main" id="{E86EE7E9-5705-5F2B-20C0-952B3DB3A5B1}"/>
              </a:ext>
            </a:extLst>
          </p:cNvPr>
          <p:cNvSpPr txBox="1"/>
          <p:nvPr/>
        </p:nvSpPr>
        <p:spPr>
          <a:xfrm>
            <a:off x="4266430" y="2293114"/>
            <a:ext cx="1383677" cy="276999"/>
          </a:xfrm>
          <a:prstGeom prst="rect">
            <a:avLst/>
          </a:prstGeom>
          <a:noFill/>
        </p:spPr>
        <p:txBody>
          <a:bodyPr wrap="square" rtlCol="0">
            <a:spAutoFit/>
          </a:bodyPr>
          <a:lstStyle/>
          <a:p>
            <a:pPr algn="ctr"/>
            <a:r>
              <a:rPr kumimoji="1" lang="ja-JP" altLang="en-US" sz="1200" b="1">
                <a:latin typeface="+mn-ea"/>
              </a:rPr>
              <a:t>技術集約的</a:t>
            </a:r>
            <a:endParaRPr kumimoji="1" lang="en-US" altLang="ja-JP" sz="1200" b="1">
              <a:latin typeface="+mn-ea"/>
            </a:endParaRPr>
          </a:p>
        </p:txBody>
      </p:sp>
      <p:sp>
        <p:nvSpPr>
          <p:cNvPr id="119" name="テキスト ボックス 118">
            <a:extLst>
              <a:ext uri="{FF2B5EF4-FFF2-40B4-BE49-F238E27FC236}">
                <a16:creationId xmlns:a16="http://schemas.microsoft.com/office/drawing/2014/main" id="{080970ED-D74F-191B-874E-708D5C5D465C}"/>
              </a:ext>
            </a:extLst>
          </p:cNvPr>
          <p:cNvSpPr txBox="1"/>
          <p:nvPr/>
        </p:nvSpPr>
        <p:spPr>
          <a:xfrm>
            <a:off x="4047511" y="5360862"/>
            <a:ext cx="1736626" cy="276999"/>
          </a:xfrm>
          <a:prstGeom prst="rect">
            <a:avLst/>
          </a:prstGeom>
          <a:noFill/>
        </p:spPr>
        <p:txBody>
          <a:bodyPr wrap="square" rtlCol="0">
            <a:spAutoFit/>
          </a:bodyPr>
          <a:lstStyle/>
          <a:p>
            <a:pPr algn="ctr"/>
            <a:r>
              <a:rPr kumimoji="1" lang="ja-JP" altLang="en-US" sz="1200" b="1">
                <a:latin typeface="+mn-ea"/>
              </a:rPr>
              <a:t>仲介・御用聞きの要素</a:t>
            </a:r>
            <a:endParaRPr kumimoji="1" lang="en-US" altLang="ja-JP" sz="1200" b="1">
              <a:latin typeface="+mn-ea"/>
            </a:endParaRPr>
          </a:p>
        </p:txBody>
      </p:sp>
      <p:sp>
        <p:nvSpPr>
          <p:cNvPr id="120" name="テキスト ボックス 119">
            <a:extLst>
              <a:ext uri="{FF2B5EF4-FFF2-40B4-BE49-F238E27FC236}">
                <a16:creationId xmlns:a16="http://schemas.microsoft.com/office/drawing/2014/main" id="{727352B2-CFD1-8969-BE95-648D811DD321}"/>
              </a:ext>
            </a:extLst>
          </p:cNvPr>
          <p:cNvSpPr txBox="1"/>
          <p:nvPr/>
        </p:nvSpPr>
        <p:spPr>
          <a:xfrm>
            <a:off x="3664469" y="5031933"/>
            <a:ext cx="2502710" cy="338554"/>
          </a:xfrm>
          <a:prstGeom prst="rect">
            <a:avLst/>
          </a:prstGeom>
          <a:noFill/>
        </p:spPr>
        <p:txBody>
          <a:bodyPr wrap="square" rtlCol="0">
            <a:spAutoFit/>
          </a:bodyPr>
          <a:lstStyle/>
          <a:p>
            <a:pPr algn="ctr"/>
            <a:r>
              <a:rPr kumimoji="1" lang="ja-JP" altLang="en-US" sz="1600">
                <a:latin typeface="HG創英角ｺﾞｼｯｸUB" panose="020B0909000000000000" pitchFamily="49" charset="-128"/>
                <a:ea typeface="HG創英角ｺﾞｼｯｸUB" panose="020B0909000000000000" pitchFamily="49" charset="-128"/>
              </a:rPr>
              <a:t>配送サービス</a:t>
            </a:r>
          </a:p>
        </p:txBody>
      </p:sp>
      <p:sp>
        <p:nvSpPr>
          <p:cNvPr id="121" name="テキスト ボックス 120">
            <a:extLst>
              <a:ext uri="{FF2B5EF4-FFF2-40B4-BE49-F238E27FC236}">
                <a16:creationId xmlns:a16="http://schemas.microsoft.com/office/drawing/2014/main" id="{132738ED-3808-1D4A-BD28-5294F6FBD0E3}"/>
              </a:ext>
            </a:extLst>
          </p:cNvPr>
          <p:cNvSpPr txBox="1"/>
          <p:nvPr/>
        </p:nvSpPr>
        <p:spPr>
          <a:xfrm>
            <a:off x="3664469" y="4788919"/>
            <a:ext cx="2502710" cy="338554"/>
          </a:xfrm>
          <a:prstGeom prst="rect">
            <a:avLst/>
          </a:prstGeom>
          <a:noFill/>
        </p:spPr>
        <p:txBody>
          <a:bodyPr wrap="square" rtlCol="0">
            <a:spAutoFit/>
          </a:bodyPr>
          <a:lstStyle/>
          <a:p>
            <a:pPr algn="ctr"/>
            <a:r>
              <a:rPr kumimoji="1" lang="ja-JP" altLang="en-US" sz="1600">
                <a:latin typeface="HG創英角ｺﾞｼｯｸUB" panose="020B0909000000000000" pitchFamily="49" charset="-128"/>
                <a:ea typeface="HG創英角ｺﾞｼｯｸUB" panose="020B0909000000000000" pitchFamily="49" charset="-128"/>
              </a:rPr>
              <a:t>不動産業</a:t>
            </a:r>
          </a:p>
        </p:txBody>
      </p:sp>
      <p:sp>
        <p:nvSpPr>
          <p:cNvPr id="123" name="四角形: 角を丸くする 122">
            <a:extLst>
              <a:ext uri="{FF2B5EF4-FFF2-40B4-BE49-F238E27FC236}">
                <a16:creationId xmlns:a16="http://schemas.microsoft.com/office/drawing/2014/main" id="{8BDE5DAF-639C-A77A-9A99-5E2FBBDAA522}"/>
              </a:ext>
            </a:extLst>
          </p:cNvPr>
          <p:cNvSpPr/>
          <p:nvPr/>
        </p:nvSpPr>
        <p:spPr>
          <a:xfrm>
            <a:off x="154320" y="1214802"/>
            <a:ext cx="4727843" cy="5550512"/>
          </a:xfrm>
          <a:prstGeom prst="roundRect">
            <a:avLst>
              <a:gd name="adj" fmla="val 1504"/>
            </a:avLst>
          </a:prstGeom>
          <a:noFill/>
          <a:ln w="50800">
            <a:solidFill>
              <a:srgbClr val="00B0F0">
                <a:alpha val="25000"/>
              </a:srgb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4" name="グループ化 13">
            <a:extLst>
              <a:ext uri="{FF2B5EF4-FFF2-40B4-BE49-F238E27FC236}">
                <a16:creationId xmlns:a16="http://schemas.microsoft.com/office/drawing/2014/main" id="{F7792505-72BD-B23A-D450-B14F639E87B8}"/>
              </a:ext>
            </a:extLst>
          </p:cNvPr>
          <p:cNvGrpSpPr/>
          <p:nvPr/>
        </p:nvGrpSpPr>
        <p:grpSpPr>
          <a:xfrm>
            <a:off x="6379308" y="1542812"/>
            <a:ext cx="3220269" cy="654367"/>
            <a:chOff x="6498576" y="1475693"/>
            <a:chExt cx="3220269" cy="654367"/>
          </a:xfrm>
        </p:grpSpPr>
        <p:sp>
          <p:nvSpPr>
            <p:cNvPr id="6" name="テキスト ボックス 5">
              <a:extLst>
                <a:ext uri="{FF2B5EF4-FFF2-40B4-BE49-F238E27FC236}">
                  <a16:creationId xmlns:a16="http://schemas.microsoft.com/office/drawing/2014/main" id="{DC63E0A3-96E5-2892-5ACB-E0716895C6A3}"/>
                </a:ext>
              </a:extLst>
            </p:cNvPr>
            <p:cNvSpPr txBox="1"/>
            <p:nvPr/>
          </p:nvSpPr>
          <p:spPr>
            <a:xfrm>
              <a:off x="6498576" y="1475693"/>
              <a:ext cx="3220269" cy="646331"/>
            </a:xfrm>
            <a:prstGeom prst="rect">
              <a:avLst/>
            </a:prstGeom>
            <a:noFill/>
          </p:spPr>
          <p:txBody>
            <a:bodyPr wrap="square" rtlCol="0">
              <a:spAutoFit/>
            </a:bodyPr>
            <a:lstStyle/>
            <a:p>
              <a:r>
                <a:rPr kumimoji="1" lang="ja-JP" altLang="en-US" sz="3600">
                  <a:latin typeface="HG創英角ｺﾞｼｯｸUB" panose="020B0909000000000000" pitchFamily="49" charset="-128"/>
                  <a:ea typeface="HG創英角ｺﾞｼｯｸUB" panose="020B0909000000000000" pitchFamily="49" charset="-128"/>
                </a:rPr>
                <a:t>人</a:t>
              </a:r>
              <a:r>
                <a:rPr kumimoji="1" lang="ja-JP" altLang="en-US" sz="1600">
                  <a:latin typeface="HG創英角ｺﾞｼｯｸUB" panose="020B0909000000000000" pitchFamily="49" charset="-128"/>
                  <a:ea typeface="HG創英角ｺﾞｼｯｸUB" panose="020B0909000000000000" pitchFamily="49" charset="-128"/>
                </a:rPr>
                <a:t>によるサービスが中心</a:t>
              </a:r>
              <a:endParaRPr kumimoji="1" lang="en-US" altLang="ja-JP" sz="1600">
                <a:latin typeface="HG創英角ｺﾞｼｯｸUB" panose="020B0909000000000000" pitchFamily="49" charset="-128"/>
                <a:ea typeface="HG創英角ｺﾞｼｯｸUB" panose="020B0909000000000000" pitchFamily="49" charset="-128"/>
              </a:endParaRPr>
            </a:p>
          </p:txBody>
        </p:sp>
        <p:cxnSp>
          <p:nvCxnSpPr>
            <p:cNvPr id="8" name="直線コネクタ 7">
              <a:extLst>
                <a:ext uri="{FF2B5EF4-FFF2-40B4-BE49-F238E27FC236}">
                  <a16:creationId xmlns:a16="http://schemas.microsoft.com/office/drawing/2014/main" id="{F095E209-A034-A880-9058-0106E5C65C1F}"/>
                </a:ext>
              </a:extLst>
            </p:cNvPr>
            <p:cNvCxnSpPr>
              <a:cxnSpLocks/>
            </p:cNvCxnSpPr>
            <p:nvPr/>
          </p:nvCxnSpPr>
          <p:spPr>
            <a:xfrm flipV="1">
              <a:off x="6511382" y="2117557"/>
              <a:ext cx="2911751" cy="12503"/>
            </a:xfrm>
            <a:prstGeom prst="line">
              <a:avLst/>
            </a:prstGeom>
            <a:ln w="66675">
              <a:solidFill>
                <a:srgbClr val="FF0000">
                  <a:alpha val="25000"/>
                </a:srgbClr>
              </a:solidFill>
            </a:ln>
          </p:spPr>
          <p:style>
            <a:lnRef idx="1">
              <a:schemeClr val="accent1"/>
            </a:lnRef>
            <a:fillRef idx="0">
              <a:schemeClr val="accent1"/>
            </a:fillRef>
            <a:effectRef idx="0">
              <a:schemeClr val="accent1"/>
            </a:effectRef>
            <a:fontRef idx="minor">
              <a:schemeClr val="tx1"/>
            </a:fontRef>
          </p:style>
        </p:cxnSp>
      </p:grpSp>
      <p:grpSp>
        <p:nvGrpSpPr>
          <p:cNvPr id="15" name="グループ化 14">
            <a:extLst>
              <a:ext uri="{FF2B5EF4-FFF2-40B4-BE49-F238E27FC236}">
                <a16:creationId xmlns:a16="http://schemas.microsoft.com/office/drawing/2014/main" id="{023F7481-676A-8A36-B026-9E2CE85F1553}"/>
              </a:ext>
            </a:extLst>
          </p:cNvPr>
          <p:cNvGrpSpPr/>
          <p:nvPr/>
        </p:nvGrpSpPr>
        <p:grpSpPr>
          <a:xfrm>
            <a:off x="302879" y="1493923"/>
            <a:ext cx="3497291" cy="654311"/>
            <a:chOff x="6499135" y="1475749"/>
            <a:chExt cx="3220269" cy="654311"/>
          </a:xfrm>
        </p:grpSpPr>
        <p:sp>
          <p:nvSpPr>
            <p:cNvPr id="17" name="テキスト ボックス 16">
              <a:extLst>
                <a:ext uri="{FF2B5EF4-FFF2-40B4-BE49-F238E27FC236}">
                  <a16:creationId xmlns:a16="http://schemas.microsoft.com/office/drawing/2014/main" id="{8F97A571-C849-E06C-9CE3-FD6B25BE701F}"/>
                </a:ext>
              </a:extLst>
            </p:cNvPr>
            <p:cNvSpPr txBox="1"/>
            <p:nvPr/>
          </p:nvSpPr>
          <p:spPr>
            <a:xfrm>
              <a:off x="6499135" y="1475749"/>
              <a:ext cx="3220269" cy="646331"/>
            </a:xfrm>
            <a:prstGeom prst="rect">
              <a:avLst/>
            </a:prstGeom>
            <a:noFill/>
          </p:spPr>
          <p:txBody>
            <a:bodyPr wrap="square" rtlCol="0">
              <a:spAutoFit/>
            </a:bodyPr>
            <a:lstStyle/>
            <a:p>
              <a:r>
                <a:rPr kumimoji="1" lang="ja-JP" altLang="en-US" sz="3600">
                  <a:latin typeface="HG創英角ｺﾞｼｯｸUB" panose="020B0909000000000000" pitchFamily="49" charset="-128"/>
                  <a:ea typeface="HG創英角ｺﾞｼｯｸUB" panose="020B0909000000000000" pitchFamily="49" charset="-128"/>
                </a:rPr>
                <a:t>設備</a:t>
              </a:r>
              <a:r>
                <a:rPr kumimoji="1" lang="ja-JP" altLang="en-US" sz="1600">
                  <a:latin typeface="HG創英角ｺﾞｼｯｸUB" panose="020B0909000000000000" pitchFamily="49" charset="-128"/>
                  <a:ea typeface="HG創英角ｺﾞｼｯｸUB" panose="020B0909000000000000" pitchFamily="49" charset="-128"/>
                </a:rPr>
                <a:t>利用がサービスの中心</a:t>
              </a:r>
              <a:endParaRPr kumimoji="1" lang="en-US" altLang="ja-JP" sz="1600">
                <a:latin typeface="HG創英角ｺﾞｼｯｸUB" panose="020B0909000000000000" pitchFamily="49" charset="-128"/>
                <a:ea typeface="HG創英角ｺﾞｼｯｸUB" panose="020B0909000000000000" pitchFamily="49" charset="-128"/>
              </a:endParaRPr>
            </a:p>
          </p:txBody>
        </p:sp>
        <p:cxnSp>
          <p:nvCxnSpPr>
            <p:cNvPr id="19" name="直線コネクタ 18">
              <a:extLst>
                <a:ext uri="{FF2B5EF4-FFF2-40B4-BE49-F238E27FC236}">
                  <a16:creationId xmlns:a16="http://schemas.microsoft.com/office/drawing/2014/main" id="{A0B007FB-4BBC-AA50-E813-7DE26E97E8C5}"/>
                </a:ext>
              </a:extLst>
            </p:cNvPr>
            <p:cNvCxnSpPr>
              <a:cxnSpLocks/>
            </p:cNvCxnSpPr>
            <p:nvPr/>
          </p:nvCxnSpPr>
          <p:spPr>
            <a:xfrm flipV="1">
              <a:off x="6511382" y="2117557"/>
              <a:ext cx="2911751" cy="12503"/>
            </a:xfrm>
            <a:prstGeom prst="line">
              <a:avLst/>
            </a:prstGeom>
            <a:ln w="66675">
              <a:solidFill>
                <a:srgbClr val="00B0F0">
                  <a:alpha val="25000"/>
                </a:srgbClr>
              </a:solidFill>
            </a:ln>
          </p:spPr>
          <p:style>
            <a:lnRef idx="1">
              <a:schemeClr val="accent1"/>
            </a:lnRef>
            <a:fillRef idx="0">
              <a:schemeClr val="accent1"/>
            </a:fillRef>
            <a:effectRef idx="0">
              <a:schemeClr val="accent1"/>
            </a:effectRef>
            <a:fontRef idx="minor">
              <a:schemeClr val="tx1"/>
            </a:fontRef>
          </p:style>
        </p:cxnSp>
      </p:grpSp>
      <p:sp>
        <p:nvSpPr>
          <p:cNvPr id="20" name="四角形: 角を丸くする 19">
            <a:extLst>
              <a:ext uri="{FF2B5EF4-FFF2-40B4-BE49-F238E27FC236}">
                <a16:creationId xmlns:a16="http://schemas.microsoft.com/office/drawing/2014/main" id="{4D5E85A9-8E2B-B587-6FCC-7D17202085BC}"/>
              </a:ext>
            </a:extLst>
          </p:cNvPr>
          <p:cNvSpPr/>
          <p:nvPr/>
        </p:nvSpPr>
        <p:spPr>
          <a:xfrm>
            <a:off x="3973565" y="3274637"/>
            <a:ext cx="1950196" cy="1487453"/>
          </a:xfrm>
          <a:prstGeom prst="roundRect">
            <a:avLst>
              <a:gd name="adj" fmla="val 10196"/>
            </a:avLst>
          </a:prstGeom>
          <a:noFill/>
          <a:ln w="635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a:extLst>
              <a:ext uri="{FF2B5EF4-FFF2-40B4-BE49-F238E27FC236}">
                <a16:creationId xmlns:a16="http://schemas.microsoft.com/office/drawing/2014/main" id="{86EB1137-B5B0-AFF7-CA31-727F190CB7BE}"/>
              </a:ext>
            </a:extLst>
          </p:cNvPr>
          <p:cNvSpPr txBox="1"/>
          <p:nvPr/>
        </p:nvSpPr>
        <p:spPr>
          <a:xfrm>
            <a:off x="3854479" y="3329634"/>
            <a:ext cx="2204062" cy="707886"/>
          </a:xfrm>
          <a:prstGeom prst="rect">
            <a:avLst/>
          </a:prstGeom>
          <a:noFill/>
        </p:spPr>
        <p:txBody>
          <a:bodyPr wrap="square" rtlCol="0">
            <a:spAutoFit/>
          </a:bodyPr>
          <a:lstStyle/>
          <a:p>
            <a:pPr algn="ctr"/>
            <a:r>
              <a:rPr kumimoji="1" lang="ja-JP" altLang="en-US" sz="2000">
                <a:latin typeface="HG創英角ｺﾞｼｯｸUB" panose="020B0909000000000000" pitchFamily="49" charset="-128"/>
                <a:ea typeface="HG創英角ｺﾞｼｯｸUB" panose="020B0909000000000000" pitchFamily="49" charset="-128"/>
              </a:rPr>
              <a:t>サービス業の</a:t>
            </a:r>
            <a:endParaRPr kumimoji="1" lang="en-US" altLang="ja-JP" sz="2000">
              <a:latin typeface="HG創英角ｺﾞｼｯｸUB" panose="020B0909000000000000" pitchFamily="49" charset="-128"/>
              <a:ea typeface="HG創英角ｺﾞｼｯｸUB" panose="020B0909000000000000" pitchFamily="49" charset="-128"/>
            </a:endParaRPr>
          </a:p>
          <a:p>
            <a:pPr algn="ctr"/>
            <a:r>
              <a:rPr kumimoji="1" lang="ja-JP" altLang="en-US" sz="2000">
                <a:latin typeface="HG創英角ｺﾞｼｯｸUB" panose="020B0909000000000000" pitchFamily="49" charset="-128"/>
                <a:ea typeface="HG創英角ｺﾞｼｯｸUB" panose="020B0909000000000000" pitchFamily="49" charset="-128"/>
              </a:rPr>
              <a:t>他業種との</a:t>
            </a:r>
          </a:p>
        </p:txBody>
      </p:sp>
      <p:sp>
        <p:nvSpPr>
          <p:cNvPr id="22" name="テキスト ボックス 21">
            <a:extLst>
              <a:ext uri="{FF2B5EF4-FFF2-40B4-BE49-F238E27FC236}">
                <a16:creationId xmlns:a16="http://schemas.microsoft.com/office/drawing/2014/main" id="{CAF65B9A-AB5C-A977-C3C8-D55F6B11A16D}"/>
              </a:ext>
            </a:extLst>
          </p:cNvPr>
          <p:cNvSpPr txBox="1"/>
          <p:nvPr/>
        </p:nvSpPr>
        <p:spPr>
          <a:xfrm>
            <a:off x="3851445" y="3952894"/>
            <a:ext cx="2204062" cy="769441"/>
          </a:xfrm>
          <a:prstGeom prst="rect">
            <a:avLst/>
          </a:prstGeom>
          <a:noFill/>
        </p:spPr>
        <p:txBody>
          <a:bodyPr wrap="square" rtlCol="0">
            <a:spAutoFit/>
          </a:bodyPr>
          <a:lstStyle/>
          <a:p>
            <a:pPr algn="ctr"/>
            <a:r>
              <a:rPr kumimoji="1" lang="ja-JP" altLang="en-US" sz="4400" b="1">
                <a:latin typeface="HG創英角ｺﾞｼｯｸUB" panose="020B0909000000000000" pitchFamily="49" charset="-128"/>
                <a:ea typeface="HG創英角ｺﾞｼｯｸUB" panose="020B0909000000000000" pitchFamily="49" charset="-128"/>
              </a:rPr>
              <a:t>関連性</a:t>
            </a:r>
          </a:p>
        </p:txBody>
      </p:sp>
      <p:sp>
        <p:nvSpPr>
          <p:cNvPr id="23" name="テキスト ボックス 22">
            <a:extLst>
              <a:ext uri="{FF2B5EF4-FFF2-40B4-BE49-F238E27FC236}">
                <a16:creationId xmlns:a16="http://schemas.microsoft.com/office/drawing/2014/main" id="{CC5D580A-3D3C-6767-973B-CD789C1759D7}"/>
              </a:ext>
            </a:extLst>
          </p:cNvPr>
          <p:cNvSpPr txBox="1"/>
          <p:nvPr/>
        </p:nvSpPr>
        <p:spPr>
          <a:xfrm>
            <a:off x="6397088" y="5877047"/>
            <a:ext cx="3348715" cy="707886"/>
          </a:xfrm>
          <a:prstGeom prst="rect">
            <a:avLst/>
          </a:prstGeom>
          <a:noFill/>
        </p:spPr>
        <p:txBody>
          <a:bodyPr wrap="square" rtlCol="0">
            <a:spAutoFit/>
          </a:bodyPr>
          <a:lstStyle/>
          <a:p>
            <a:r>
              <a:rPr kumimoji="1" lang="ja-JP" altLang="en-US" sz="1000" spc="-50">
                <a:latin typeface="+mn-ea"/>
              </a:rPr>
              <a:t>□ 人に売上（顧客）が直接ついてくる傾向が強い</a:t>
            </a:r>
            <a:endParaRPr kumimoji="1" lang="en-US" altLang="ja-JP" sz="1000" spc="-50">
              <a:latin typeface="+mn-ea"/>
            </a:endParaRPr>
          </a:p>
          <a:p>
            <a:r>
              <a:rPr kumimoji="1" lang="ja-JP" altLang="en-US" sz="1000" spc="-50">
                <a:latin typeface="+mn-ea"/>
              </a:rPr>
              <a:t>□ 従業員の出入りが比較的多い</a:t>
            </a:r>
            <a:endParaRPr kumimoji="1" lang="en-US" altLang="ja-JP" sz="1000" spc="-50">
              <a:latin typeface="+mn-ea"/>
            </a:endParaRPr>
          </a:p>
          <a:p>
            <a:r>
              <a:rPr kumimoji="1" lang="ja-JP" altLang="en-US" sz="1000" spc="-50">
                <a:latin typeface="+mn-ea"/>
              </a:rPr>
              <a:t>□ 従業員の出入りが業績に直結しやすい</a:t>
            </a:r>
            <a:endParaRPr kumimoji="1" lang="en-US" altLang="ja-JP" sz="1000" spc="-50">
              <a:latin typeface="+mn-ea"/>
            </a:endParaRPr>
          </a:p>
          <a:p>
            <a:r>
              <a:rPr kumimoji="1" lang="ja-JP" altLang="en-US" sz="1000" spc="-50">
                <a:latin typeface="+mn-ea"/>
              </a:rPr>
              <a:t>□ 経営者と従業員の関係性も重要</a:t>
            </a:r>
            <a:endParaRPr kumimoji="1" lang="en-US" altLang="ja-JP" sz="1000" spc="-50">
              <a:latin typeface="+mn-ea"/>
            </a:endParaRPr>
          </a:p>
        </p:txBody>
      </p:sp>
      <p:cxnSp>
        <p:nvCxnSpPr>
          <p:cNvPr id="25" name="直線コネクタ 24">
            <a:extLst>
              <a:ext uri="{FF2B5EF4-FFF2-40B4-BE49-F238E27FC236}">
                <a16:creationId xmlns:a16="http://schemas.microsoft.com/office/drawing/2014/main" id="{034EAAD2-7020-5D01-4AC1-96824F076F02}"/>
              </a:ext>
            </a:extLst>
          </p:cNvPr>
          <p:cNvCxnSpPr>
            <a:cxnSpLocks/>
          </p:cNvCxnSpPr>
          <p:nvPr/>
        </p:nvCxnSpPr>
        <p:spPr>
          <a:xfrm>
            <a:off x="6366707" y="5857893"/>
            <a:ext cx="3059038" cy="0"/>
          </a:xfrm>
          <a:prstGeom prst="line">
            <a:avLst/>
          </a:prstGeom>
          <a:ln w="66675">
            <a:solidFill>
              <a:srgbClr val="FF0000">
                <a:alpha val="25000"/>
              </a:srgbClr>
            </a:solidFill>
          </a:ln>
        </p:spPr>
        <p:style>
          <a:lnRef idx="1">
            <a:schemeClr val="accent1"/>
          </a:lnRef>
          <a:fillRef idx="0">
            <a:schemeClr val="accent1"/>
          </a:fillRef>
          <a:effectRef idx="0">
            <a:schemeClr val="accent1"/>
          </a:effectRef>
          <a:fontRef idx="minor">
            <a:schemeClr val="tx1"/>
          </a:fontRef>
        </p:style>
      </p:cxnSp>
      <p:sp>
        <p:nvSpPr>
          <p:cNvPr id="30" name="テキスト ボックス 29">
            <a:extLst>
              <a:ext uri="{FF2B5EF4-FFF2-40B4-BE49-F238E27FC236}">
                <a16:creationId xmlns:a16="http://schemas.microsoft.com/office/drawing/2014/main" id="{954766A5-9346-B425-A2B3-F26804C3C292}"/>
              </a:ext>
            </a:extLst>
          </p:cNvPr>
          <p:cNvSpPr txBox="1"/>
          <p:nvPr/>
        </p:nvSpPr>
        <p:spPr>
          <a:xfrm>
            <a:off x="6396299" y="5469544"/>
            <a:ext cx="3105905" cy="369332"/>
          </a:xfrm>
          <a:prstGeom prst="rect">
            <a:avLst/>
          </a:prstGeom>
          <a:noFill/>
        </p:spPr>
        <p:txBody>
          <a:bodyPr wrap="square" rtlCol="0">
            <a:spAutoFit/>
          </a:bodyPr>
          <a:lstStyle/>
          <a:p>
            <a:r>
              <a:rPr kumimoji="1" lang="ja-JP" altLang="en-US">
                <a:latin typeface="HG創英角ｺﾞｼｯｸUB" panose="020B0909000000000000" pitchFamily="49" charset="-128"/>
                <a:ea typeface="HG創英角ｺﾞｼｯｸUB" panose="020B0909000000000000" pitchFamily="49" charset="-128"/>
              </a:rPr>
              <a:t>属人的サービス業の留意点</a:t>
            </a:r>
          </a:p>
        </p:txBody>
      </p:sp>
      <p:cxnSp>
        <p:nvCxnSpPr>
          <p:cNvPr id="33" name="直線コネクタ 32">
            <a:extLst>
              <a:ext uri="{FF2B5EF4-FFF2-40B4-BE49-F238E27FC236}">
                <a16:creationId xmlns:a16="http://schemas.microsoft.com/office/drawing/2014/main" id="{CBC5FB8D-D68E-37C4-1D4B-40826979441C}"/>
              </a:ext>
            </a:extLst>
          </p:cNvPr>
          <p:cNvCxnSpPr>
            <a:cxnSpLocks/>
          </p:cNvCxnSpPr>
          <p:nvPr/>
        </p:nvCxnSpPr>
        <p:spPr>
          <a:xfrm>
            <a:off x="327317" y="5850251"/>
            <a:ext cx="3059038" cy="0"/>
          </a:xfrm>
          <a:prstGeom prst="line">
            <a:avLst/>
          </a:prstGeom>
          <a:ln w="66675">
            <a:solidFill>
              <a:srgbClr val="00B0F0">
                <a:alpha val="25000"/>
              </a:srgbClr>
            </a:solidFill>
          </a:ln>
        </p:spPr>
        <p:style>
          <a:lnRef idx="1">
            <a:schemeClr val="accent1"/>
          </a:lnRef>
          <a:fillRef idx="0">
            <a:schemeClr val="accent1"/>
          </a:fillRef>
          <a:effectRef idx="0">
            <a:schemeClr val="accent1"/>
          </a:effectRef>
          <a:fontRef idx="minor">
            <a:schemeClr val="tx1"/>
          </a:fontRef>
        </p:style>
      </p:cxnSp>
      <p:sp>
        <p:nvSpPr>
          <p:cNvPr id="7" name="左大かっこ 6"/>
          <p:cNvSpPr/>
          <p:nvPr/>
        </p:nvSpPr>
        <p:spPr>
          <a:xfrm>
            <a:off x="2265992" y="3285164"/>
            <a:ext cx="104893" cy="501909"/>
          </a:xfrm>
          <a:prstGeom prst="leftBracket">
            <a:avLst>
              <a:gd name="adj" fmla="val 125544"/>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10" name="左大かっこ 109"/>
          <p:cNvSpPr/>
          <p:nvPr/>
        </p:nvSpPr>
        <p:spPr>
          <a:xfrm>
            <a:off x="4382887" y="2340841"/>
            <a:ext cx="99159" cy="382369"/>
          </a:xfrm>
          <a:prstGeom prst="leftBracket">
            <a:avLst>
              <a:gd name="adj" fmla="val 125544"/>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14" name="テキスト ボックス 113">
            <a:extLst>
              <a:ext uri="{FF2B5EF4-FFF2-40B4-BE49-F238E27FC236}">
                <a16:creationId xmlns:a16="http://schemas.microsoft.com/office/drawing/2014/main" id="{4B849F25-C05A-4664-B4D4-A95FFE37E46E}"/>
              </a:ext>
            </a:extLst>
          </p:cNvPr>
          <p:cNvSpPr txBox="1"/>
          <p:nvPr/>
        </p:nvSpPr>
        <p:spPr>
          <a:xfrm>
            <a:off x="91848" y="469634"/>
            <a:ext cx="8326256" cy="553998"/>
          </a:xfrm>
          <a:prstGeom prst="rect">
            <a:avLst/>
          </a:prstGeom>
          <a:noFill/>
        </p:spPr>
        <p:txBody>
          <a:bodyPr wrap="square" rtlCol="0">
            <a:spAutoFit/>
          </a:bodyPr>
          <a:lstStyle/>
          <a:p>
            <a:r>
              <a:rPr kumimoji="1" lang="ja-JP" altLang="en-US" sz="1000"/>
              <a:t>会社を訪問する前に把握しておきたい、サービス業の特性に関する位置関係についてまとめます。</a:t>
            </a:r>
            <a:endParaRPr kumimoji="1" lang="en-US" altLang="ja-JP" sz="1000"/>
          </a:p>
          <a:p>
            <a:r>
              <a:rPr kumimoji="1" lang="ja-JP" altLang="en-US" sz="1000"/>
              <a:t>サービス業といっても非常に広範な業態を含むので、業態によって着眼するポイントも大きく異なります。</a:t>
            </a:r>
            <a:endParaRPr kumimoji="1" lang="en-US" altLang="ja-JP" sz="1000"/>
          </a:p>
          <a:p>
            <a:r>
              <a:rPr kumimoji="1" lang="ja-JP" altLang="en-US" sz="1000"/>
              <a:t>代表的なサービス業がどのような業種と類似点があるかをまとめます。訪問前に関連性の高い業種の着眼点も合わせて活用するとよいでしょう。</a:t>
            </a:r>
            <a:endParaRPr kumimoji="1" lang="en-US" altLang="ja-JP" sz="1000"/>
          </a:p>
        </p:txBody>
      </p:sp>
      <p:sp>
        <p:nvSpPr>
          <p:cNvPr id="116" name="テキスト ボックス 115">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サービス業</a:t>
            </a:r>
            <a:r>
              <a:rPr kumimoji="1" lang="ja-JP" altLang="en-US" b="1" u="sng">
                <a:latin typeface="+mn-ea"/>
              </a:rPr>
              <a:t>の目利き（訪問前編）</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125" name="テキスト ボックス 124"/>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訪問前編</a:t>
            </a:r>
          </a:p>
        </p:txBody>
      </p:sp>
      <p:sp>
        <p:nvSpPr>
          <p:cNvPr id="126" name="テキスト ボックス 125"/>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サービス業</a:t>
            </a:r>
          </a:p>
        </p:txBody>
      </p:sp>
      <p:sp>
        <p:nvSpPr>
          <p:cNvPr id="115" name="テキスト ボックス 114">
            <a:extLst>
              <a:ext uri="{FF2B5EF4-FFF2-40B4-BE49-F238E27FC236}">
                <a16:creationId xmlns:a16="http://schemas.microsoft.com/office/drawing/2014/main" id="{E86EE7E9-5705-5F2B-20C0-952B3DB3A5B1}"/>
              </a:ext>
            </a:extLst>
          </p:cNvPr>
          <p:cNvSpPr txBox="1"/>
          <p:nvPr/>
        </p:nvSpPr>
        <p:spPr>
          <a:xfrm>
            <a:off x="6689907" y="1632368"/>
            <a:ext cx="1078972" cy="276999"/>
          </a:xfrm>
          <a:prstGeom prst="rect">
            <a:avLst/>
          </a:prstGeom>
          <a:noFill/>
        </p:spPr>
        <p:txBody>
          <a:bodyPr wrap="square" rtlCol="0">
            <a:spAutoFit/>
          </a:bodyPr>
          <a:lstStyle/>
          <a:p>
            <a:pPr algn="ctr"/>
            <a:r>
              <a:rPr kumimoji="1" lang="ja-JP" altLang="en-US" sz="1200" b="1">
                <a:latin typeface="+mn-ea"/>
              </a:rPr>
              <a:t>（属人的）</a:t>
            </a:r>
            <a:endParaRPr kumimoji="1" lang="en-US" altLang="ja-JP" sz="1200" b="1">
              <a:latin typeface="+mn-ea"/>
            </a:endParaRPr>
          </a:p>
        </p:txBody>
      </p:sp>
      <p:sp>
        <p:nvSpPr>
          <p:cNvPr id="127" name="テキスト ボックス 126">
            <a:extLst>
              <a:ext uri="{FF2B5EF4-FFF2-40B4-BE49-F238E27FC236}">
                <a16:creationId xmlns:a16="http://schemas.microsoft.com/office/drawing/2014/main" id="{E86EE7E9-5705-5F2B-20C0-952B3DB3A5B1}"/>
              </a:ext>
            </a:extLst>
          </p:cNvPr>
          <p:cNvSpPr txBox="1"/>
          <p:nvPr/>
        </p:nvSpPr>
        <p:spPr>
          <a:xfrm>
            <a:off x="1156233" y="1605378"/>
            <a:ext cx="1078972" cy="276999"/>
          </a:xfrm>
          <a:prstGeom prst="rect">
            <a:avLst/>
          </a:prstGeom>
          <a:noFill/>
        </p:spPr>
        <p:txBody>
          <a:bodyPr wrap="square" rtlCol="0">
            <a:spAutoFit/>
          </a:bodyPr>
          <a:lstStyle/>
          <a:p>
            <a:pPr algn="ctr"/>
            <a:r>
              <a:rPr kumimoji="1" lang="ja-JP" altLang="en-US" sz="1200" b="1">
                <a:latin typeface="+mn-ea"/>
              </a:rPr>
              <a:t>（設備的）</a:t>
            </a:r>
            <a:endParaRPr kumimoji="1" lang="en-US" altLang="ja-JP" sz="1200" b="1">
              <a:latin typeface="+mn-ea"/>
            </a:endParaRPr>
          </a:p>
        </p:txBody>
      </p:sp>
      <p:sp>
        <p:nvSpPr>
          <p:cNvPr id="128" name="スライド番号プレースホルダー 1"/>
          <p:cNvSpPr>
            <a:spLocks noGrp="1"/>
          </p:cNvSpPr>
          <p:nvPr>
            <p:ph type="sldNum" sz="quarter" idx="12"/>
          </p:nvPr>
        </p:nvSpPr>
        <p:spPr>
          <a:xfrm>
            <a:off x="9455264" y="6578474"/>
            <a:ext cx="487680" cy="294640"/>
          </a:xfrm>
        </p:spPr>
        <p:txBody>
          <a:bodyPr/>
          <a:lstStyle/>
          <a:p>
            <a:r>
              <a:rPr kumimoji="1" lang="en-US" altLang="ja-JP" dirty="0"/>
              <a:t>16</a:t>
            </a:r>
            <a:endParaRPr kumimoji="1" lang="ja-JP" altLang="en-US" dirty="0"/>
          </a:p>
        </p:txBody>
      </p:sp>
      <p:sp>
        <p:nvSpPr>
          <p:cNvPr id="129" name="左大かっこ 128"/>
          <p:cNvSpPr/>
          <p:nvPr/>
        </p:nvSpPr>
        <p:spPr>
          <a:xfrm>
            <a:off x="6261753" y="3270871"/>
            <a:ext cx="104893" cy="501909"/>
          </a:xfrm>
          <a:prstGeom prst="leftBracket">
            <a:avLst>
              <a:gd name="adj" fmla="val 125544"/>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175753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6" name="直線矢印コネクタ 45">
            <a:extLst>
              <a:ext uri="{FF2B5EF4-FFF2-40B4-BE49-F238E27FC236}">
                <a16:creationId xmlns:a16="http://schemas.microsoft.com/office/drawing/2014/main" id="{483E8DF0-5D08-F61E-EA13-2F6093AE2820}"/>
              </a:ext>
            </a:extLst>
          </p:cNvPr>
          <p:cNvCxnSpPr/>
          <p:nvPr/>
        </p:nvCxnSpPr>
        <p:spPr>
          <a:xfrm>
            <a:off x="5234540" y="4734226"/>
            <a:ext cx="1289785" cy="0"/>
          </a:xfrm>
          <a:prstGeom prst="straightConnector1">
            <a:avLst/>
          </a:prstGeom>
          <a:ln w="104775">
            <a:solidFill>
              <a:schemeClr val="accent1">
                <a:alpha val="24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40" name="グループ化 39">
            <a:extLst>
              <a:ext uri="{FF2B5EF4-FFF2-40B4-BE49-F238E27FC236}">
                <a16:creationId xmlns:a16="http://schemas.microsoft.com/office/drawing/2014/main" id="{CD294AAE-DD5C-1A52-4FA6-8A145C00A92E}"/>
              </a:ext>
            </a:extLst>
          </p:cNvPr>
          <p:cNvGrpSpPr/>
          <p:nvPr/>
        </p:nvGrpSpPr>
        <p:grpSpPr>
          <a:xfrm>
            <a:off x="3304776" y="4473324"/>
            <a:ext cx="2378241" cy="566776"/>
            <a:chOff x="3408150" y="4474729"/>
            <a:chExt cx="2378241" cy="566776"/>
          </a:xfrm>
        </p:grpSpPr>
        <p:grpSp>
          <p:nvGrpSpPr>
            <p:cNvPr id="39" name="グループ化 38">
              <a:extLst>
                <a:ext uri="{FF2B5EF4-FFF2-40B4-BE49-F238E27FC236}">
                  <a16:creationId xmlns:a16="http://schemas.microsoft.com/office/drawing/2014/main" id="{1DCBCBF3-B6A8-EF46-ABB0-957D82937176}"/>
                </a:ext>
              </a:extLst>
            </p:cNvPr>
            <p:cNvGrpSpPr/>
            <p:nvPr/>
          </p:nvGrpSpPr>
          <p:grpSpPr>
            <a:xfrm>
              <a:off x="3408150" y="4474729"/>
              <a:ext cx="2378241" cy="566776"/>
              <a:chOff x="3408150" y="4474729"/>
              <a:chExt cx="2378241" cy="566776"/>
            </a:xfrm>
          </p:grpSpPr>
          <p:sp>
            <p:nvSpPr>
              <p:cNvPr id="19" name="テキスト ボックス 18">
                <a:extLst>
                  <a:ext uri="{FF2B5EF4-FFF2-40B4-BE49-F238E27FC236}">
                    <a16:creationId xmlns:a16="http://schemas.microsoft.com/office/drawing/2014/main" id="{2D1F20A3-ACBF-D81F-F475-DEED5BCC77C0}"/>
                  </a:ext>
                </a:extLst>
              </p:cNvPr>
              <p:cNvSpPr txBox="1"/>
              <p:nvPr/>
            </p:nvSpPr>
            <p:spPr>
              <a:xfrm>
                <a:off x="3408951" y="4764506"/>
                <a:ext cx="2377440" cy="276999"/>
              </a:xfrm>
              <a:prstGeom prst="rect">
                <a:avLst/>
              </a:prstGeom>
              <a:noFill/>
            </p:spPr>
            <p:txBody>
              <a:bodyPr wrap="square" rtlCol="0">
                <a:spAutoFit/>
              </a:bodyPr>
              <a:lstStyle/>
              <a:p>
                <a:pPr algn="ctr"/>
                <a:r>
                  <a:rPr kumimoji="1" lang="ja-JP" altLang="en-US" sz="1200" b="1"/>
                  <a:t>売　上　高</a:t>
                </a:r>
              </a:p>
            </p:txBody>
          </p:sp>
          <p:sp>
            <p:nvSpPr>
              <p:cNvPr id="20" name="テキスト ボックス 19">
                <a:extLst>
                  <a:ext uri="{FF2B5EF4-FFF2-40B4-BE49-F238E27FC236}">
                    <a16:creationId xmlns:a16="http://schemas.microsoft.com/office/drawing/2014/main" id="{8AC9A6C8-9B52-4FC1-79DD-FA7F445FBA04}"/>
                  </a:ext>
                </a:extLst>
              </p:cNvPr>
              <p:cNvSpPr txBox="1"/>
              <p:nvPr/>
            </p:nvSpPr>
            <p:spPr>
              <a:xfrm>
                <a:off x="3408150" y="4474729"/>
                <a:ext cx="2377440" cy="276999"/>
              </a:xfrm>
              <a:prstGeom prst="rect">
                <a:avLst/>
              </a:prstGeom>
              <a:noFill/>
            </p:spPr>
            <p:txBody>
              <a:bodyPr wrap="square" rtlCol="0">
                <a:spAutoFit/>
              </a:bodyPr>
              <a:lstStyle/>
              <a:p>
                <a:pPr algn="ctr"/>
                <a:r>
                  <a:rPr kumimoji="1" lang="ja-JP" altLang="en-US" sz="1200" b="1"/>
                  <a:t>人　件　費</a:t>
                </a:r>
              </a:p>
            </p:txBody>
          </p:sp>
        </p:grpSp>
        <p:cxnSp>
          <p:nvCxnSpPr>
            <p:cNvPr id="38" name="直線コネクタ 37">
              <a:extLst>
                <a:ext uri="{FF2B5EF4-FFF2-40B4-BE49-F238E27FC236}">
                  <a16:creationId xmlns:a16="http://schemas.microsoft.com/office/drawing/2014/main" id="{FDA755F0-5789-03AC-F4EA-160E7632AF56}"/>
                </a:ext>
              </a:extLst>
            </p:cNvPr>
            <p:cNvCxnSpPr/>
            <p:nvPr/>
          </p:nvCxnSpPr>
          <p:spPr>
            <a:xfrm>
              <a:off x="3955983" y="4764506"/>
              <a:ext cx="1203158" cy="0"/>
            </a:xfrm>
            <a:prstGeom prst="line">
              <a:avLst/>
            </a:prstGeom>
            <a:ln w="349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26" name="テキスト ボックス 25">
            <a:extLst>
              <a:ext uri="{FF2B5EF4-FFF2-40B4-BE49-F238E27FC236}">
                <a16:creationId xmlns:a16="http://schemas.microsoft.com/office/drawing/2014/main" id="{AE9C3220-5272-4384-88FC-0D497A8ED30A}"/>
              </a:ext>
            </a:extLst>
          </p:cNvPr>
          <p:cNvSpPr txBox="1"/>
          <p:nvPr/>
        </p:nvSpPr>
        <p:spPr>
          <a:xfrm>
            <a:off x="157163" y="4012047"/>
            <a:ext cx="9520013" cy="415498"/>
          </a:xfrm>
          <a:prstGeom prst="rect">
            <a:avLst/>
          </a:prstGeom>
          <a:noFill/>
        </p:spPr>
        <p:txBody>
          <a:bodyPr wrap="square" rtlCol="0">
            <a:spAutoFit/>
          </a:bodyPr>
          <a:lstStyle/>
          <a:p>
            <a:r>
              <a:rPr kumimoji="1" lang="ja-JP" altLang="en-US" sz="1000" spc="-50"/>
              <a:t>　労働集約型が多い中小サービス業は、小売業や飲食業と同じで、どのくらい顧客を呼べているかが最も重要になりますが、“ヒトに売上が付いてくる”傾向が極めて強いという特徴があります。ヒトの動きで大きく売上が変動しやすいので、売上と人件費の推移も合わせて見てみることが効果的です。</a:t>
            </a:r>
            <a:endParaRPr kumimoji="1" lang="en-US" altLang="ja-JP" sz="1000" spc="-50"/>
          </a:p>
        </p:txBody>
      </p:sp>
      <p:grpSp>
        <p:nvGrpSpPr>
          <p:cNvPr id="11" name="グループ化 10">
            <a:extLst>
              <a:ext uri="{FF2B5EF4-FFF2-40B4-BE49-F238E27FC236}">
                <a16:creationId xmlns:a16="http://schemas.microsoft.com/office/drawing/2014/main" id="{69068A97-50FD-44A1-A988-0B3D3EFD7DA7}"/>
              </a:ext>
            </a:extLst>
          </p:cNvPr>
          <p:cNvGrpSpPr/>
          <p:nvPr/>
        </p:nvGrpSpPr>
        <p:grpSpPr>
          <a:xfrm>
            <a:off x="295274" y="1192399"/>
            <a:ext cx="1162051" cy="885825"/>
            <a:chOff x="295274" y="1523999"/>
            <a:chExt cx="1162051" cy="885825"/>
          </a:xfrm>
        </p:grpSpPr>
        <p:sp>
          <p:nvSpPr>
            <p:cNvPr id="6" name="楕円 5">
              <a:extLst>
                <a:ext uri="{FF2B5EF4-FFF2-40B4-BE49-F238E27FC236}">
                  <a16:creationId xmlns:a16="http://schemas.microsoft.com/office/drawing/2014/main" id="{D336C257-C369-4DD1-8BF0-A5FE96268861}"/>
                </a:ext>
              </a:extLst>
            </p:cNvPr>
            <p:cNvSpPr/>
            <p:nvPr/>
          </p:nvSpPr>
          <p:spPr>
            <a:xfrm>
              <a:off x="295274" y="1523999"/>
              <a:ext cx="895350" cy="885825"/>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A1BAF1EE-6B0C-4537-9E7D-69A1F5F8F659}"/>
                </a:ext>
              </a:extLst>
            </p:cNvPr>
            <p:cNvSpPr txBox="1"/>
            <p:nvPr/>
          </p:nvSpPr>
          <p:spPr>
            <a:xfrm>
              <a:off x="371475" y="1672320"/>
              <a:ext cx="1085850" cy="646331"/>
            </a:xfrm>
            <a:prstGeom prst="rect">
              <a:avLst/>
            </a:prstGeom>
            <a:noFill/>
            <a:ln>
              <a:noFill/>
            </a:ln>
          </p:spPr>
          <p:txBody>
            <a:bodyPr wrap="square" rtlCol="0">
              <a:spAutoFit/>
            </a:bodyPr>
            <a:lstStyle/>
            <a:p>
              <a:r>
                <a:rPr kumimoji="1" lang="ja-JP" altLang="en-US" sz="3600" b="1" i="1">
                  <a:solidFill>
                    <a:schemeClr val="accent1">
                      <a:lumMod val="60000"/>
                      <a:lumOff val="40000"/>
                    </a:schemeClr>
                  </a:solidFill>
                  <a:latin typeface="Britannic Bold" panose="020B0903060703020204" pitchFamily="34" charset="0"/>
                </a:rPr>
                <a:t>１</a:t>
              </a:r>
            </a:p>
          </p:txBody>
        </p:sp>
      </p:grpSp>
      <p:grpSp>
        <p:nvGrpSpPr>
          <p:cNvPr id="10" name="グループ化 9">
            <a:extLst>
              <a:ext uri="{FF2B5EF4-FFF2-40B4-BE49-F238E27FC236}">
                <a16:creationId xmlns:a16="http://schemas.microsoft.com/office/drawing/2014/main" id="{8ABB6722-DECF-4076-BEFF-B18C6191B012}"/>
              </a:ext>
            </a:extLst>
          </p:cNvPr>
          <p:cNvGrpSpPr/>
          <p:nvPr/>
        </p:nvGrpSpPr>
        <p:grpSpPr>
          <a:xfrm>
            <a:off x="295274" y="3067909"/>
            <a:ext cx="1162051" cy="885825"/>
            <a:chOff x="2409824" y="3038474"/>
            <a:chExt cx="1162051" cy="885825"/>
          </a:xfrm>
        </p:grpSpPr>
        <p:sp>
          <p:nvSpPr>
            <p:cNvPr id="8" name="楕円 7">
              <a:extLst>
                <a:ext uri="{FF2B5EF4-FFF2-40B4-BE49-F238E27FC236}">
                  <a16:creationId xmlns:a16="http://schemas.microsoft.com/office/drawing/2014/main" id="{27252918-E44B-477D-BB0F-3A23DFD23368}"/>
                </a:ext>
              </a:extLst>
            </p:cNvPr>
            <p:cNvSpPr/>
            <p:nvPr/>
          </p:nvSpPr>
          <p:spPr>
            <a:xfrm>
              <a:off x="2409824" y="3038474"/>
              <a:ext cx="895350" cy="885825"/>
            </a:xfrm>
            <a:prstGeom prst="ellipse">
              <a:avLst/>
            </a:prstGeom>
            <a:solidFill>
              <a:schemeClr val="accent2">
                <a:lumMod val="60000"/>
                <a:lumOff val="40000"/>
                <a:alpha val="23000"/>
              </a:schemeClr>
            </a:solidFill>
            <a:ln w="63500">
              <a:solidFill>
                <a:schemeClr val="accent2">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3BED0DEB-0131-46A0-9342-7360EE95B2C7}"/>
                </a:ext>
              </a:extLst>
            </p:cNvPr>
            <p:cNvSpPr txBox="1"/>
            <p:nvPr/>
          </p:nvSpPr>
          <p:spPr>
            <a:xfrm>
              <a:off x="2486025" y="3186795"/>
              <a:ext cx="1085850" cy="646331"/>
            </a:xfrm>
            <a:prstGeom prst="rect">
              <a:avLst/>
            </a:prstGeom>
            <a:noFill/>
            <a:ln>
              <a:noFill/>
            </a:ln>
          </p:spPr>
          <p:txBody>
            <a:bodyPr wrap="square" rtlCol="0">
              <a:spAutoFit/>
            </a:bodyPr>
            <a:lstStyle/>
            <a:p>
              <a:r>
                <a:rPr kumimoji="1" lang="ja-JP" altLang="en-US" sz="3600" b="1" i="1">
                  <a:solidFill>
                    <a:schemeClr val="accent2">
                      <a:lumMod val="40000"/>
                      <a:lumOff val="60000"/>
                    </a:schemeClr>
                  </a:solidFill>
                  <a:latin typeface="Britannic Bold" panose="020B0903060703020204" pitchFamily="34" charset="0"/>
                </a:rPr>
                <a:t>２</a:t>
              </a:r>
            </a:p>
          </p:txBody>
        </p:sp>
      </p:grpSp>
      <p:grpSp>
        <p:nvGrpSpPr>
          <p:cNvPr id="12" name="グループ化 11">
            <a:extLst>
              <a:ext uri="{FF2B5EF4-FFF2-40B4-BE49-F238E27FC236}">
                <a16:creationId xmlns:a16="http://schemas.microsoft.com/office/drawing/2014/main" id="{4950B9DA-A143-4374-A938-3FF1963CB9D1}"/>
              </a:ext>
            </a:extLst>
          </p:cNvPr>
          <p:cNvGrpSpPr/>
          <p:nvPr/>
        </p:nvGrpSpPr>
        <p:grpSpPr>
          <a:xfrm>
            <a:off x="295274" y="5125171"/>
            <a:ext cx="1162051" cy="885825"/>
            <a:chOff x="2409824" y="3038474"/>
            <a:chExt cx="1162051" cy="885825"/>
          </a:xfrm>
          <a:noFill/>
        </p:grpSpPr>
        <p:sp>
          <p:nvSpPr>
            <p:cNvPr id="13" name="楕円 12">
              <a:extLst>
                <a:ext uri="{FF2B5EF4-FFF2-40B4-BE49-F238E27FC236}">
                  <a16:creationId xmlns:a16="http://schemas.microsoft.com/office/drawing/2014/main" id="{14798D23-64F0-4206-91F8-7BCFF12F20FF}"/>
                </a:ext>
              </a:extLst>
            </p:cNvPr>
            <p:cNvSpPr/>
            <p:nvPr/>
          </p:nvSpPr>
          <p:spPr>
            <a:xfrm>
              <a:off x="2409824" y="3038474"/>
              <a:ext cx="895350" cy="885825"/>
            </a:xfrm>
            <a:prstGeom prst="ellipse">
              <a:avLst/>
            </a:prstGeom>
            <a:solidFill>
              <a:schemeClr val="accent6">
                <a:lumMod val="40000"/>
                <a:lumOff val="60000"/>
                <a:alpha val="35000"/>
              </a:schemeClr>
            </a:solidFill>
            <a:ln w="63500">
              <a:solidFill>
                <a:schemeClr val="accent6">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06187633-0999-42C9-8343-C43517CE6892}"/>
                </a:ext>
              </a:extLst>
            </p:cNvPr>
            <p:cNvSpPr txBox="1"/>
            <p:nvPr/>
          </p:nvSpPr>
          <p:spPr>
            <a:xfrm>
              <a:off x="2486025" y="3186795"/>
              <a:ext cx="1085850" cy="646331"/>
            </a:xfrm>
            <a:prstGeom prst="rect">
              <a:avLst/>
            </a:prstGeom>
            <a:grpFill/>
            <a:ln>
              <a:noFill/>
            </a:ln>
          </p:spPr>
          <p:txBody>
            <a:bodyPr wrap="square" rtlCol="0">
              <a:spAutoFit/>
            </a:bodyPr>
            <a:lstStyle/>
            <a:p>
              <a:r>
                <a:rPr kumimoji="1" lang="ja-JP" altLang="en-US" sz="3600" b="1" i="1">
                  <a:solidFill>
                    <a:schemeClr val="accent6">
                      <a:lumMod val="60000"/>
                      <a:lumOff val="40000"/>
                    </a:schemeClr>
                  </a:solidFill>
                  <a:latin typeface="Britannic Bold" panose="020B0903060703020204" pitchFamily="34" charset="0"/>
                </a:rPr>
                <a:t>３</a:t>
              </a:r>
            </a:p>
          </p:txBody>
        </p:sp>
      </p:grpSp>
      <p:sp>
        <p:nvSpPr>
          <p:cNvPr id="21" name="正方形/長方形 20">
            <a:extLst>
              <a:ext uri="{FF2B5EF4-FFF2-40B4-BE49-F238E27FC236}">
                <a16:creationId xmlns:a16="http://schemas.microsoft.com/office/drawing/2014/main" id="{89E35265-CCA6-4F7A-9424-8CAB2F5451E4}"/>
              </a:ext>
            </a:extLst>
          </p:cNvPr>
          <p:cNvSpPr/>
          <p:nvPr/>
        </p:nvSpPr>
        <p:spPr>
          <a:xfrm>
            <a:off x="1362075" y="1340720"/>
            <a:ext cx="1981201" cy="583911"/>
          </a:xfrm>
          <a:prstGeom prst="rect">
            <a:avLst/>
          </a:prstGeom>
          <a:solidFill>
            <a:schemeClr val="accent5">
              <a:lumMod val="40000"/>
              <a:lumOff val="60000"/>
              <a:alpha val="26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売上高営業利益率</a:t>
            </a:r>
            <a:endParaRPr kumimoji="1" lang="en-US" altLang="ja-JP" sz="1400" b="1">
              <a:solidFill>
                <a:schemeClr val="tx1"/>
              </a:solidFill>
            </a:endParaRPr>
          </a:p>
          <a:p>
            <a:pPr algn="ctr"/>
            <a:r>
              <a:rPr kumimoji="1" lang="ja-JP" altLang="en-US" sz="1400" b="1">
                <a:solidFill>
                  <a:schemeClr val="tx1"/>
                </a:solidFill>
              </a:rPr>
              <a:t>（本業収益力）</a:t>
            </a:r>
          </a:p>
        </p:txBody>
      </p:sp>
      <p:sp>
        <p:nvSpPr>
          <p:cNvPr id="22" name="テキスト ボックス 21">
            <a:extLst>
              <a:ext uri="{FF2B5EF4-FFF2-40B4-BE49-F238E27FC236}">
                <a16:creationId xmlns:a16="http://schemas.microsoft.com/office/drawing/2014/main" id="{7FF0930B-48C4-417E-9D9D-22D3D74C1304}"/>
              </a:ext>
            </a:extLst>
          </p:cNvPr>
          <p:cNvSpPr txBox="1"/>
          <p:nvPr/>
        </p:nvSpPr>
        <p:spPr>
          <a:xfrm>
            <a:off x="266700" y="2184565"/>
            <a:ext cx="9372600" cy="707886"/>
          </a:xfrm>
          <a:prstGeom prst="rect">
            <a:avLst/>
          </a:prstGeom>
          <a:noFill/>
        </p:spPr>
        <p:txBody>
          <a:bodyPr wrap="square" rtlCol="0">
            <a:spAutoFit/>
          </a:bodyPr>
          <a:lstStyle/>
          <a:p>
            <a:r>
              <a:rPr kumimoji="1" lang="ja-JP" altLang="en-US" sz="1000" spc="-50">
                <a:latin typeface="+mn-ea"/>
              </a:rPr>
              <a:t>　美容エステや理容、ネイルサロン、小規模学習塾、</a:t>
            </a:r>
            <a:r>
              <a:rPr kumimoji="1" lang="en-US" altLang="ja-JP" sz="1000" spc="-50">
                <a:latin typeface="+mn-ea"/>
              </a:rPr>
              <a:t>IT</a:t>
            </a:r>
            <a:r>
              <a:rPr kumimoji="1" lang="ja-JP" altLang="en-US" sz="1000" spc="-50">
                <a:latin typeface="+mn-ea"/>
              </a:rPr>
              <a:t>関連のサービス業、デザイン事務所など、大きな設備投資は必要とせず、労働集約的な事業を運営している企業は、まずは営業利益の確保ができているかを優先して確認することが有効です。中小企業のサービス業は、売上原価が大きな割合を構成していることは少ないのが特徴です。</a:t>
            </a:r>
            <a:r>
              <a:rPr kumimoji="1" lang="ja-JP" altLang="en-US" sz="1000" spc="-70">
                <a:latin typeface="+mn-ea"/>
              </a:rPr>
              <a:t>経費についても、人件費・地代家賃・水道光熱費などが大きなウェイトを占めています。入金のサイトも建設業のように長期化することはまれなので、営業利益の創出力が、資金繰りを含めた事業安定性に直結することが多い点にも留意が必要です。</a:t>
            </a:r>
            <a:endParaRPr kumimoji="1" lang="en-US" altLang="ja-JP" sz="1000" spc="-70">
              <a:latin typeface="+mn-ea"/>
            </a:endParaRPr>
          </a:p>
        </p:txBody>
      </p:sp>
      <p:sp>
        <p:nvSpPr>
          <p:cNvPr id="23" name="テキスト ボックス 22">
            <a:extLst>
              <a:ext uri="{FF2B5EF4-FFF2-40B4-BE49-F238E27FC236}">
                <a16:creationId xmlns:a16="http://schemas.microsoft.com/office/drawing/2014/main" id="{268241D9-6B44-4FA0-9B20-8D4984A61E9D}"/>
              </a:ext>
            </a:extLst>
          </p:cNvPr>
          <p:cNvSpPr txBox="1"/>
          <p:nvPr/>
        </p:nvSpPr>
        <p:spPr>
          <a:xfrm>
            <a:off x="3508668" y="1361132"/>
            <a:ext cx="6276973" cy="553998"/>
          </a:xfrm>
          <a:prstGeom prst="rect">
            <a:avLst/>
          </a:prstGeom>
          <a:noFill/>
        </p:spPr>
        <p:txBody>
          <a:bodyPr wrap="square" rtlCol="0">
            <a:spAutoFit/>
          </a:bodyPr>
          <a:lstStyle/>
          <a:p>
            <a:r>
              <a:rPr kumimoji="1" lang="ja-JP" altLang="en-US" sz="1000">
                <a:latin typeface="+mn-ea"/>
              </a:rPr>
              <a:t>□　サービス業は全般に労働集約的な事業形態が多いので、売上から経費を引いた営業利益にまずは着目</a:t>
            </a:r>
            <a:endParaRPr kumimoji="1" lang="en-US" altLang="ja-JP" sz="1000">
              <a:latin typeface="+mn-ea"/>
            </a:endParaRPr>
          </a:p>
          <a:p>
            <a:r>
              <a:rPr kumimoji="1" lang="ja-JP" altLang="en-US" sz="1000">
                <a:latin typeface="+mn-ea"/>
              </a:rPr>
              <a:t>□　原材料費や外注費が、売上原価として大きな割合を占めることは少ないのが特徴</a:t>
            </a:r>
            <a:endParaRPr kumimoji="1" lang="en-US" altLang="ja-JP" sz="1000">
              <a:latin typeface="+mn-ea"/>
            </a:endParaRPr>
          </a:p>
          <a:p>
            <a:r>
              <a:rPr kumimoji="1" lang="ja-JP" altLang="en-US" sz="1000">
                <a:latin typeface="+mn-ea"/>
              </a:rPr>
              <a:t>□　本業との関連が想起できないような費用科目については注視が必要</a:t>
            </a:r>
            <a:endParaRPr kumimoji="1" lang="en-US" altLang="ja-JP" sz="1000">
              <a:latin typeface="+mn-ea"/>
            </a:endParaRPr>
          </a:p>
        </p:txBody>
      </p:sp>
      <p:sp>
        <p:nvSpPr>
          <p:cNvPr id="24" name="正方形/長方形 23">
            <a:extLst>
              <a:ext uri="{FF2B5EF4-FFF2-40B4-BE49-F238E27FC236}">
                <a16:creationId xmlns:a16="http://schemas.microsoft.com/office/drawing/2014/main" id="{CA1DA63E-8C33-4A20-A3AC-72D866FD193E}"/>
              </a:ext>
            </a:extLst>
          </p:cNvPr>
          <p:cNvSpPr/>
          <p:nvPr/>
        </p:nvSpPr>
        <p:spPr>
          <a:xfrm>
            <a:off x="1362075" y="3210496"/>
            <a:ext cx="1981201" cy="583911"/>
          </a:xfrm>
          <a:prstGeom prst="rect">
            <a:avLst/>
          </a:prstGeom>
          <a:solidFill>
            <a:schemeClr val="accent2">
              <a:lumMod val="40000"/>
              <a:lumOff val="60000"/>
              <a:alpha val="22000"/>
            </a:schemeClr>
          </a:solidFill>
          <a:ln w="6350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売上高の傾向</a:t>
            </a:r>
            <a:endParaRPr kumimoji="1" lang="en-US" altLang="ja-JP" sz="1400" b="1">
              <a:solidFill>
                <a:schemeClr val="tx1"/>
              </a:solidFill>
            </a:endParaRPr>
          </a:p>
        </p:txBody>
      </p:sp>
      <p:sp>
        <p:nvSpPr>
          <p:cNvPr id="25" name="テキスト ボックス 24">
            <a:extLst>
              <a:ext uri="{FF2B5EF4-FFF2-40B4-BE49-F238E27FC236}">
                <a16:creationId xmlns:a16="http://schemas.microsoft.com/office/drawing/2014/main" id="{750F6C54-909C-4F39-BB54-483FFB743FC7}"/>
              </a:ext>
            </a:extLst>
          </p:cNvPr>
          <p:cNvSpPr txBox="1"/>
          <p:nvPr/>
        </p:nvSpPr>
        <p:spPr>
          <a:xfrm>
            <a:off x="3514726" y="3070253"/>
            <a:ext cx="5903911" cy="861774"/>
          </a:xfrm>
          <a:prstGeom prst="rect">
            <a:avLst/>
          </a:prstGeom>
          <a:noFill/>
        </p:spPr>
        <p:txBody>
          <a:bodyPr wrap="square" rtlCol="0">
            <a:spAutoFit/>
          </a:bodyPr>
          <a:lstStyle/>
          <a:p>
            <a:r>
              <a:rPr kumimoji="1" lang="ja-JP" altLang="en-US" sz="1000">
                <a:latin typeface="+mn-ea"/>
              </a:rPr>
              <a:t>□　決算書がある場合は、数年分を並べて傾向を把握</a:t>
            </a:r>
            <a:endParaRPr kumimoji="1" lang="en-US" altLang="ja-JP" sz="1000">
              <a:latin typeface="+mn-ea"/>
            </a:endParaRPr>
          </a:p>
          <a:p>
            <a:r>
              <a:rPr kumimoji="1" lang="ja-JP" altLang="en-US" sz="1000">
                <a:latin typeface="+mn-ea"/>
              </a:rPr>
              <a:t>□　個人客向けの商売が主流であり、経営資源をもとにどのくらいの売上を生み出しているかが、</a:t>
            </a:r>
            <a:endParaRPr kumimoji="1" lang="en-US" altLang="ja-JP" sz="1000">
              <a:latin typeface="+mn-ea"/>
            </a:endParaRPr>
          </a:p>
          <a:p>
            <a:r>
              <a:rPr kumimoji="1" lang="ja-JP" altLang="en-US" sz="1000">
                <a:latin typeface="+mn-ea"/>
              </a:rPr>
              <a:t>　　事業の流れをつかむ上でも重要</a:t>
            </a:r>
            <a:endParaRPr kumimoji="1" lang="en-US" altLang="ja-JP" sz="1000">
              <a:latin typeface="+mn-ea"/>
            </a:endParaRPr>
          </a:p>
          <a:p>
            <a:r>
              <a:rPr kumimoji="1" lang="ja-JP" altLang="en-US" sz="1000">
                <a:latin typeface="+mn-ea"/>
              </a:rPr>
              <a:t>□　訪問時に社員数や客数などをヒアリングしないと詳細がわからないことが多いので、</a:t>
            </a:r>
            <a:endParaRPr kumimoji="1" lang="en-US" altLang="ja-JP" sz="1000">
              <a:latin typeface="+mn-ea"/>
            </a:endParaRPr>
          </a:p>
          <a:p>
            <a:r>
              <a:rPr kumimoji="1" lang="ja-JP" altLang="en-US" sz="1000">
                <a:latin typeface="+mn-ea"/>
              </a:rPr>
              <a:t>　　この段階では売上のトレンドを大まかに見ておく程度の感覚で良い</a:t>
            </a:r>
            <a:endParaRPr kumimoji="1" lang="en-US" altLang="ja-JP" sz="1000">
              <a:latin typeface="+mn-ea"/>
            </a:endParaRPr>
          </a:p>
        </p:txBody>
      </p:sp>
      <p:sp>
        <p:nvSpPr>
          <p:cNvPr id="27" name="正方形/長方形 26">
            <a:extLst>
              <a:ext uri="{FF2B5EF4-FFF2-40B4-BE49-F238E27FC236}">
                <a16:creationId xmlns:a16="http://schemas.microsoft.com/office/drawing/2014/main" id="{845FE9B1-8B0F-47E7-8FD5-6F49135D7B31}"/>
              </a:ext>
            </a:extLst>
          </p:cNvPr>
          <p:cNvSpPr/>
          <p:nvPr/>
        </p:nvSpPr>
        <p:spPr>
          <a:xfrm>
            <a:off x="1362075" y="5259315"/>
            <a:ext cx="1981201" cy="583911"/>
          </a:xfrm>
          <a:prstGeom prst="rect">
            <a:avLst/>
          </a:prstGeom>
          <a:solidFill>
            <a:schemeClr val="accent6">
              <a:lumMod val="40000"/>
              <a:lumOff val="60000"/>
              <a:alpha val="27000"/>
            </a:schemeClr>
          </a:solidFill>
          <a:ln w="6350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当座比率</a:t>
            </a:r>
            <a:endParaRPr kumimoji="1" lang="en-US" altLang="ja-JP" sz="1400" b="1">
              <a:solidFill>
                <a:schemeClr val="tx1"/>
              </a:solidFill>
            </a:endParaRPr>
          </a:p>
          <a:p>
            <a:pPr algn="ctr"/>
            <a:r>
              <a:rPr kumimoji="1" lang="ja-JP" altLang="en-US" sz="900" b="1">
                <a:solidFill>
                  <a:schemeClr val="tx1"/>
                </a:solidFill>
              </a:rPr>
              <a:t>（現預金</a:t>
            </a:r>
            <a:r>
              <a:rPr kumimoji="1" lang="en-US" altLang="ja-JP" sz="900" b="1">
                <a:solidFill>
                  <a:schemeClr val="tx1"/>
                </a:solidFill>
              </a:rPr>
              <a:t>+</a:t>
            </a:r>
            <a:r>
              <a:rPr kumimoji="1" lang="ja-JP" altLang="en-US" sz="900" b="1">
                <a:solidFill>
                  <a:schemeClr val="tx1"/>
                </a:solidFill>
              </a:rPr>
              <a:t>売上債権）</a:t>
            </a:r>
            <a:r>
              <a:rPr kumimoji="1" lang="en-US" altLang="ja-JP" sz="900" b="1">
                <a:solidFill>
                  <a:schemeClr val="tx1"/>
                </a:solidFill>
              </a:rPr>
              <a:t>÷</a:t>
            </a:r>
            <a:r>
              <a:rPr kumimoji="1" lang="ja-JP" altLang="en-US" sz="900" b="1">
                <a:solidFill>
                  <a:schemeClr val="tx1"/>
                </a:solidFill>
              </a:rPr>
              <a:t>流動負債</a:t>
            </a:r>
            <a:endParaRPr kumimoji="1" lang="en-US" altLang="ja-JP" sz="900" b="1">
              <a:solidFill>
                <a:schemeClr val="tx1"/>
              </a:solidFill>
            </a:endParaRPr>
          </a:p>
        </p:txBody>
      </p:sp>
      <p:sp>
        <p:nvSpPr>
          <p:cNvPr id="30" name="テキスト ボックス 29">
            <a:extLst>
              <a:ext uri="{FF2B5EF4-FFF2-40B4-BE49-F238E27FC236}">
                <a16:creationId xmlns:a16="http://schemas.microsoft.com/office/drawing/2014/main" id="{EB461037-E1FD-401D-9769-08AFACF86FA5}"/>
              </a:ext>
            </a:extLst>
          </p:cNvPr>
          <p:cNvSpPr txBox="1"/>
          <p:nvPr/>
        </p:nvSpPr>
        <p:spPr>
          <a:xfrm>
            <a:off x="3514726" y="5210723"/>
            <a:ext cx="5946907" cy="707886"/>
          </a:xfrm>
          <a:prstGeom prst="rect">
            <a:avLst/>
          </a:prstGeom>
          <a:noFill/>
        </p:spPr>
        <p:txBody>
          <a:bodyPr wrap="square" rtlCol="0">
            <a:spAutoFit/>
          </a:bodyPr>
          <a:lstStyle/>
          <a:p>
            <a:r>
              <a:rPr kumimoji="1" lang="ja-JP" altLang="en-US" sz="1000">
                <a:latin typeface="+mn-ea"/>
              </a:rPr>
              <a:t>□　当面の支払い能力を事前に把握し、目安として</a:t>
            </a:r>
            <a:r>
              <a:rPr kumimoji="1" lang="en-US" altLang="ja-JP" sz="1000">
                <a:latin typeface="+mn-ea"/>
              </a:rPr>
              <a:t>100</a:t>
            </a:r>
            <a:r>
              <a:rPr kumimoji="1" lang="ja-JP" altLang="en-US" sz="1000">
                <a:latin typeface="+mn-ea"/>
              </a:rPr>
              <a:t>％以上なら</a:t>
            </a:r>
            <a:r>
              <a:rPr kumimoji="1" lang="ja-JP" altLang="en-US" sz="1000" err="1">
                <a:latin typeface="+mn-ea"/>
              </a:rPr>
              <a:t>良し</a:t>
            </a:r>
            <a:r>
              <a:rPr kumimoji="1" lang="ja-JP" altLang="en-US" sz="1000">
                <a:latin typeface="+mn-ea"/>
              </a:rPr>
              <a:t>とする</a:t>
            </a:r>
            <a:endParaRPr kumimoji="1" lang="en-US" altLang="ja-JP" sz="1000">
              <a:latin typeface="+mn-ea"/>
            </a:endParaRPr>
          </a:p>
          <a:p>
            <a:r>
              <a:rPr kumimoji="1" lang="ja-JP" altLang="en-US" sz="1000">
                <a:latin typeface="+mn-ea"/>
              </a:rPr>
              <a:t>□　不相応な在庫、不透明な仮払金、短期貸付金の増加などで当座資産が減少するのは悪化の兆候</a:t>
            </a:r>
            <a:endParaRPr kumimoji="1" lang="en-US" altLang="ja-JP" sz="1000">
              <a:latin typeface="+mn-ea"/>
            </a:endParaRPr>
          </a:p>
          <a:p>
            <a:r>
              <a:rPr kumimoji="1" lang="ja-JP" altLang="en-US" sz="1000">
                <a:latin typeface="+mn-ea"/>
              </a:rPr>
              <a:t>□　装置産業ではないことも多いため、慎重な経営をしていれば悪化しにくい</a:t>
            </a:r>
            <a:endParaRPr kumimoji="1" lang="en-US" altLang="ja-JP" sz="1000">
              <a:latin typeface="+mn-ea"/>
            </a:endParaRPr>
          </a:p>
          <a:p>
            <a:r>
              <a:rPr kumimoji="1" lang="ja-JP" altLang="en-US" sz="1000">
                <a:latin typeface="+mn-ea"/>
              </a:rPr>
              <a:t>□　様々な事業や販売に手を広げる傾向にあるのも特徴の一つなので、兆候をつかみやすい分析指標</a:t>
            </a:r>
            <a:endParaRPr kumimoji="1" lang="en-US" altLang="ja-JP" sz="1000">
              <a:latin typeface="+mn-ea"/>
            </a:endParaRPr>
          </a:p>
        </p:txBody>
      </p:sp>
      <p:sp>
        <p:nvSpPr>
          <p:cNvPr id="31" name="テキスト ボックス 30">
            <a:extLst>
              <a:ext uri="{FF2B5EF4-FFF2-40B4-BE49-F238E27FC236}">
                <a16:creationId xmlns:a16="http://schemas.microsoft.com/office/drawing/2014/main" id="{C9F3D2A9-D5C2-4240-9A2C-44DDDA9D0180}"/>
              </a:ext>
            </a:extLst>
          </p:cNvPr>
          <p:cNvSpPr txBox="1"/>
          <p:nvPr/>
        </p:nvSpPr>
        <p:spPr>
          <a:xfrm>
            <a:off x="171450" y="6107916"/>
            <a:ext cx="9401175" cy="553998"/>
          </a:xfrm>
          <a:prstGeom prst="rect">
            <a:avLst/>
          </a:prstGeom>
          <a:noFill/>
        </p:spPr>
        <p:txBody>
          <a:bodyPr wrap="square" rtlCol="0">
            <a:spAutoFit/>
          </a:bodyPr>
          <a:lstStyle/>
          <a:p>
            <a:r>
              <a:rPr kumimoji="1" lang="ja-JP" altLang="en-US" sz="1000" spc="-50"/>
              <a:t>　本来、接客が中心のサービス業の場合、労働集約型で大きな設備投資を伴う資産を要することはありません。その反面で、参入障壁が低く、価格競争に陥りやすい弱点を補うために、副次的な商売を並走させることもあります。典型的な例として、エステで健康食品などを販売するといったケースがあります。また小規模事業が多いため、事業と家計が混同しやすい傾向もあります。当座比率の変化は、そうした兆候を想像する初動の指標として有効です。</a:t>
            </a:r>
            <a:endParaRPr kumimoji="1" lang="en-US" altLang="ja-JP" sz="1000" spc="-50"/>
          </a:p>
        </p:txBody>
      </p:sp>
      <p:cxnSp>
        <p:nvCxnSpPr>
          <p:cNvPr id="33" name="直線コネクタ 32">
            <a:extLst>
              <a:ext uri="{FF2B5EF4-FFF2-40B4-BE49-F238E27FC236}">
                <a16:creationId xmlns:a16="http://schemas.microsoft.com/office/drawing/2014/main" id="{F945DB1C-D085-4922-86F4-76EB193C10CA}"/>
              </a:ext>
            </a:extLst>
          </p:cNvPr>
          <p:cNvCxnSpPr/>
          <p:nvPr/>
        </p:nvCxnSpPr>
        <p:spPr>
          <a:xfrm>
            <a:off x="171450" y="2968702"/>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4" name="直線コネクタ 33">
            <a:extLst>
              <a:ext uri="{FF2B5EF4-FFF2-40B4-BE49-F238E27FC236}">
                <a16:creationId xmlns:a16="http://schemas.microsoft.com/office/drawing/2014/main" id="{45CF6B82-BFC1-4CE4-96E7-B63B034B2B2D}"/>
              </a:ext>
            </a:extLst>
          </p:cNvPr>
          <p:cNvCxnSpPr/>
          <p:nvPr/>
        </p:nvCxnSpPr>
        <p:spPr>
          <a:xfrm>
            <a:off x="171450" y="5032537"/>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9B9343EB-8340-43B2-BFCB-44120E0835EB}"/>
              </a:ext>
            </a:extLst>
          </p:cNvPr>
          <p:cNvCxnSpPr/>
          <p:nvPr/>
        </p:nvCxnSpPr>
        <p:spPr>
          <a:xfrm>
            <a:off x="157164" y="6684997"/>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43" name="グループ化 42">
            <a:extLst>
              <a:ext uri="{FF2B5EF4-FFF2-40B4-BE49-F238E27FC236}">
                <a16:creationId xmlns:a16="http://schemas.microsoft.com/office/drawing/2014/main" id="{646C2CCD-BE1E-8BEC-FE26-CFAAEA603DE2}"/>
              </a:ext>
            </a:extLst>
          </p:cNvPr>
          <p:cNvGrpSpPr/>
          <p:nvPr/>
        </p:nvGrpSpPr>
        <p:grpSpPr>
          <a:xfrm>
            <a:off x="266700" y="4597144"/>
            <a:ext cx="3487152" cy="310837"/>
            <a:chOff x="266700" y="5790679"/>
            <a:chExt cx="3487152" cy="310837"/>
          </a:xfrm>
        </p:grpSpPr>
        <p:cxnSp>
          <p:nvCxnSpPr>
            <p:cNvPr id="41" name="直線矢印コネクタ 40">
              <a:extLst>
                <a:ext uri="{FF2B5EF4-FFF2-40B4-BE49-F238E27FC236}">
                  <a16:creationId xmlns:a16="http://schemas.microsoft.com/office/drawing/2014/main" id="{21466B93-9166-1D3B-852F-155D07111A54}"/>
                </a:ext>
              </a:extLst>
            </p:cNvPr>
            <p:cNvCxnSpPr/>
            <p:nvPr/>
          </p:nvCxnSpPr>
          <p:spPr>
            <a:xfrm>
              <a:off x="2464067" y="5946098"/>
              <a:ext cx="1289785" cy="0"/>
            </a:xfrm>
            <a:prstGeom prst="straightConnector1">
              <a:avLst/>
            </a:prstGeom>
            <a:ln w="104775">
              <a:solidFill>
                <a:schemeClr val="accent1">
                  <a:alpha val="24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2" name="四角形: 角を丸くする 41">
              <a:extLst>
                <a:ext uri="{FF2B5EF4-FFF2-40B4-BE49-F238E27FC236}">
                  <a16:creationId xmlns:a16="http://schemas.microsoft.com/office/drawing/2014/main" id="{6B8FBE65-DA45-BB4D-09CC-F38835CA6202}"/>
                </a:ext>
              </a:extLst>
            </p:cNvPr>
            <p:cNvSpPr/>
            <p:nvPr/>
          </p:nvSpPr>
          <p:spPr>
            <a:xfrm>
              <a:off x="266700" y="5790679"/>
              <a:ext cx="2842261" cy="310837"/>
            </a:xfrm>
            <a:prstGeom prst="roundRect">
              <a:avLst>
                <a:gd name="adj" fmla="val 7377"/>
              </a:avLst>
            </a:prstGeom>
            <a:solidFill>
              <a:schemeClr val="accent2">
                <a:lumMod val="20000"/>
                <a:lumOff val="80000"/>
                <a:alpha val="5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売上高と人件費の関係も見てみ</a:t>
              </a:r>
              <a:r>
                <a:rPr kumimoji="1" lang="ja-JP" altLang="en-US" sz="1400" b="1">
                  <a:solidFill>
                    <a:schemeClr val="tx1"/>
                  </a:solidFill>
                </a:rPr>
                <a:t>る</a:t>
              </a:r>
            </a:p>
          </p:txBody>
        </p:sp>
      </p:grpSp>
      <p:sp>
        <p:nvSpPr>
          <p:cNvPr id="44" name="テキスト ボックス 43">
            <a:extLst>
              <a:ext uri="{FF2B5EF4-FFF2-40B4-BE49-F238E27FC236}">
                <a16:creationId xmlns:a16="http://schemas.microsoft.com/office/drawing/2014/main" id="{0AF87887-2A54-56AF-6424-F31599D0770F}"/>
              </a:ext>
            </a:extLst>
          </p:cNvPr>
          <p:cNvSpPr txBox="1"/>
          <p:nvPr/>
        </p:nvSpPr>
        <p:spPr>
          <a:xfrm>
            <a:off x="5066041" y="4544953"/>
            <a:ext cx="1702774" cy="369332"/>
          </a:xfrm>
          <a:prstGeom prst="rect">
            <a:avLst/>
          </a:prstGeom>
          <a:noFill/>
        </p:spPr>
        <p:txBody>
          <a:bodyPr wrap="square" rtlCol="0">
            <a:spAutoFit/>
          </a:bodyPr>
          <a:lstStyle/>
          <a:p>
            <a:r>
              <a:rPr kumimoji="1" lang="ja-JP" altLang="en-US" sz="1400"/>
              <a:t>の</a:t>
            </a:r>
            <a:r>
              <a:rPr kumimoji="1" lang="ja-JP" altLang="en-US" b="1"/>
              <a:t>傾向</a:t>
            </a:r>
            <a:r>
              <a:rPr kumimoji="1" lang="ja-JP" altLang="en-US" sz="1400"/>
              <a:t>を見る</a:t>
            </a:r>
            <a:endParaRPr kumimoji="1" lang="ja-JP" altLang="en-US"/>
          </a:p>
        </p:txBody>
      </p:sp>
      <p:sp>
        <p:nvSpPr>
          <p:cNvPr id="47" name="正方形/長方形 46">
            <a:extLst>
              <a:ext uri="{FF2B5EF4-FFF2-40B4-BE49-F238E27FC236}">
                <a16:creationId xmlns:a16="http://schemas.microsoft.com/office/drawing/2014/main" id="{3FE250CF-4BDD-4F82-4BBE-0DF9C4EC0713}"/>
              </a:ext>
            </a:extLst>
          </p:cNvPr>
          <p:cNvSpPr/>
          <p:nvPr/>
        </p:nvSpPr>
        <p:spPr>
          <a:xfrm>
            <a:off x="6564431" y="4452321"/>
            <a:ext cx="2820202" cy="54243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050" b="1">
                <a:solidFill>
                  <a:schemeClr val="tx1"/>
                </a:solidFill>
                <a:latin typeface="+mn-ea"/>
              </a:rPr>
              <a:t>　　　～大きな変化がある場合～</a:t>
            </a:r>
            <a:endParaRPr kumimoji="1" lang="en-US" altLang="ja-JP" sz="1050" b="1">
              <a:solidFill>
                <a:schemeClr val="tx1"/>
              </a:solidFill>
              <a:latin typeface="+mn-ea"/>
            </a:endParaRPr>
          </a:p>
          <a:p>
            <a:r>
              <a:rPr kumimoji="1" lang="ja-JP" altLang="en-US" sz="1000">
                <a:solidFill>
                  <a:schemeClr val="tx1"/>
                </a:solidFill>
                <a:latin typeface="+mn-ea"/>
              </a:rPr>
              <a:t>□ 人気社員の退社（入社）</a:t>
            </a:r>
            <a:endParaRPr kumimoji="1" lang="en-US" altLang="ja-JP" sz="1000">
              <a:solidFill>
                <a:schemeClr val="tx1"/>
              </a:solidFill>
              <a:latin typeface="+mn-ea"/>
            </a:endParaRPr>
          </a:p>
          <a:p>
            <a:r>
              <a:rPr kumimoji="1" lang="ja-JP" altLang="en-US" sz="1000">
                <a:solidFill>
                  <a:schemeClr val="tx1"/>
                </a:solidFill>
                <a:latin typeface="+mn-ea"/>
              </a:rPr>
              <a:t>□ 評判やサービスの悪化（良化）</a:t>
            </a:r>
          </a:p>
        </p:txBody>
      </p:sp>
      <p:sp>
        <p:nvSpPr>
          <p:cNvPr id="48" name="テキスト ボックス 47">
            <a:extLst>
              <a:ext uri="{FF2B5EF4-FFF2-40B4-BE49-F238E27FC236}">
                <a16:creationId xmlns:a16="http://schemas.microsoft.com/office/drawing/2014/main" id="{339BF330-D6BC-03B2-4E4D-20BD96A3ECEC}"/>
              </a:ext>
            </a:extLst>
          </p:cNvPr>
          <p:cNvSpPr txBox="1"/>
          <p:nvPr/>
        </p:nvSpPr>
        <p:spPr>
          <a:xfrm>
            <a:off x="8662586" y="4552922"/>
            <a:ext cx="1063147" cy="338554"/>
          </a:xfrm>
          <a:prstGeom prst="rect">
            <a:avLst/>
          </a:prstGeom>
          <a:noFill/>
        </p:spPr>
        <p:txBody>
          <a:bodyPr wrap="square" rtlCol="0">
            <a:spAutoFit/>
          </a:bodyPr>
          <a:lstStyle/>
          <a:p>
            <a:r>
              <a:rPr kumimoji="1" lang="ja-JP" altLang="en-US" sz="1400"/>
              <a:t>の</a:t>
            </a:r>
            <a:r>
              <a:rPr kumimoji="1" lang="ja-JP" altLang="en-US" sz="1600" b="1"/>
              <a:t>可能性</a:t>
            </a:r>
            <a:endParaRPr kumimoji="1" lang="ja-JP" altLang="en-US" b="1"/>
          </a:p>
        </p:txBody>
      </p:sp>
      <p:cxnSp>
        <p:nvCxnSpPr>
          <p:cNvPr id="45" name="直線コネクタ 44">
            <a:extLst>
              <a:ext uri="{FF2B5EF4-FFF2-40B4-BE49-F238E27FC236}">
                <a16:creationId xmlns:a16="http://schemas.microsoft.com/office/drawing/2014/main" id="{1F44959B-879A-4247-9FA4-69D56E4D3C49}"/>
              </a:ext>
            </a:extLst>
          </p:cNvPr>
          <p:cNvCxnSpPr/>
          <p:nvPr/>
        </p:nvCxnSpPr>
        <p:spPr>
          <a:xfrm>
            <a:off x="157163" y="106794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50" name="テキスト ボックス 49">
            <a:extLst>
              <a:ext uri="{FF2B5EF4-FFF2-40B4-BE49-F238E27FC236}">
                <a16:creationId xmlns:a16="http://schemas.microsoft.com/office/drawing/2014/main" id="{4B849F25-C05A-4664-B4D4-A95FFE37E46E}"/>
              </a:ext>
            </a:extLst>
          </p:cNvPr>
          <p:cNvSpPr txBox="1"/>
          <p:nvPr/>
        </p:nvSpPr>
        <p:spPr>
          <a:xfrm>
            <a:off x="94986" y="517552"/>
            <a:ext cx="6133546" cy="553998"/>
          </a:xfrm>
          <a:prstGeom prst="rect">
            <a:avLst/>
          </a:prstGeom>
          <a:noFill/>
        </p:spPr>
        <p:txBody>
          <a:bodyPr wrap="square" rtlCol="0">
            <a:spAutoFit/>
          </a:bodyPr>
          <a:lstStyle/>
          <a:p>
            <a:r>
              <a:rPr kumimoji="1" lang="ja-JP" altLang="en-US" sz="1000"/>
              <a:t>会社を訪問する前に、着目してほしい財務諸表やそれに付随する経営指標などについてまとめます。サービス業といっても業種の範囲が非常に広いので、特に着目したい共通部分についてまとめます。</a:t>
            </a:r>
          </a:p>
          <a:p>
            <a:endParaRPr kumimoji="1" lang="en-US" altLang="ja-JP" sz="1000"/>
          </a:p>
        </p:txBody>
      </p:sp>
      <p:sp>
        <p:nvSpPr>
          <p:cNvPr id="52" name="テキスト ボックス 51">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サービス業</a:t>
            </a:r>
            <a:r>
              <a:rPr kumimoji="1" lang="ja-JP" altLang="en-US" b="1" u="sng">
                <a:latin typeface="+mn-ea"/>
              </a:rPr>
              <a:t>の目利き（決算資料編）</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53" name="テキスト ボックス 52"/>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決算資料編</a:t>
            </a:r>
          </a:p>
        </p:txBody>
      </p:sp>
      <p:sp>
        <p:nvSpPr>
          <p:cNvPr id="54" name="テキスト ボックス 53"/>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サービス業</a:t>
            </a:r>
          </a:p>
        </p:txBody>
      </p:sp>
      <p:sp>
        <p:nvSpPr>
          <p:cNvPr id="56" name="テキスト ボックス 55">
            <a:extLst>
              <a:ext uri="{FF2B5EF4-FFF2-40B4-BE49-F238E27FC236}">
                <a16:creationId xmlns:a16="http://schemas.microsoft.com/office/drawing/2014/main" id="{4EFA6DFE-CB24-FA6E-A498-1E145A739F3A}"/>
              </a:ext>
            </a:extLst>
          </p:cNvPr>
          <p:cNvSpPr txBox="1"/>
          <p:nvPr/>
        </p:nvSpPr>
        <p:spPr>
          <a:xfrm>
            <a:off x="4762629" y="123898"/>
            <a:ext cx="4431531" cy="276999"/>
          </a:xfrm>
          <a:prstGeom prst="rect">
            <a:avLst/>
          </a:prstGeom>
          <a:noFill/>
        </p:spPr>
        <p:txBody>
          <a:bodyPr wrap="square" rtlCol="0">
            <a:spAutoFit/>
          </a:bodyPr>
          <a:lstStyle/>
          <a:p>
            <a:r>
              <a:rPr kumimoji="1" lang="ja-JP" altLang="en-US" sz="1200">
                <a:solidFill>
                  <a:schemeClr val="bg1">
                    <a:lumMod val="50000"/>
                  </a:schemeClr>
                </a:solidFill>
                <a:latin typeface="HG創英角ｺﾞｼｯｸUB" panose="020B0909000000000000" pitchFamily="49" charset="-128"/>
                <a:ea typeface="HG創英角ｺﾞｼｯｸUB" panose="020B0909000000000000" pitchFamily="49" charset="-128"/>
              </a:rPr>
              <a:t>注：宿泊等の大型装置系サービス業を除く</a:t>
            </a:r>
          </a:p>
        </p:txBody>
      </p:sp>
      <p:sp>
        <p:nvSpPr>
          <p:cNvPr id="49" name="スライド番号プレースホルダー 1"/>
          <p:cNvSpPr>
            <a:spLocks noGrp="1"/>
          </p:cNvSpPr>
          <p:nvPr>
            <p:ph type="sldNum" sz="quarter" idx="12"/>
          </p:nvPr>
        </p:nvSpPr>
        <p:spPr>
          <a:xfrm>
            <a:off x="9418320" y="6563360"/>
            <a:ext cx="487680" cy="294640"/>
          </a:xfrm>
        </p:spPr>
        <p:txBody>
          <a:bodyPr/>
          <a:lstStyle/>
          <a:p>
            <a:r>
              <a:rPr kumimoji="1" lang="en-US" altLang="ja-JP" dirty="0"/>
              <a:t>17</a:t>
            </a:r>
            <a:endParaRPr kumimoji="1" lang="ja-JP" altLang="en-US" dirty="0"/>
          </a:p>
        </p:txBody>
      </p:sp>
    </p:spTree>
    <p:extLst>
      <p:ext uri="{BB962C8B-B14F-4D97-AF65-F5344CB8AC3E}">
        <p14:creationId xmlns:p14="http://schemas.microsoft.com/office/powerpoint/2010/main" val="4040597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テキスト ボックス 25">
            <a:extLst>
              <a:ext uri="{FF2B5EF4-FFF2-40B4-BE49-F238E27FC236}">
                <a16:creationId xmlns:a16="http://schemas.microsoft.com/office/drawing/2014/main" id="{AE9C3220-5272-4384-88FC-0D497A8ED30A}"/>
              </a:ext>
            </a:extLst>
          </p:cNvPr>
          <p:cNvSpPr txBox="1"/>
          <p:nvPr/>
        </p:nvSpPr>
        <p:spPr>
          <a:xfrm>
            <a:off x="295274" y="3962282"/>
            <a:ext cx="9263064" cy="707886"/>
          </a:xfrm>
          <a:prstGeom prst="rect">
            <a:avLst/>
          </a:prstGeom>
          <a:noFill/>
        </p:spPr>
        <p:txBody>
          <a:bodyPr wrap="square" rtlCol="0">
            <a:spAutoFit/>
          </a:bodyPr>
          <a:lstStyle/>
          <a:p>
            <a:r>
              <a:rPr kumimoji="1" lang="ja-JP" altLang="en-US" sz="1000" spc="-50"/>
              <a:t>　労働集約型のサービス業は比較的参入障壁が低く、同型のビジネスモデルの競合が多い傾向があります。強力な属人的集客力（カリスマ）でもない限り、提供するサービスに関係する商品の販売などを併せて行うこともあります。それらの販売は事業性の特徴になり得ますが、赤字や財務的な負担の大きな要因となる場合もあります。本業での業績が不安定な場合、副業を展開することもありますが、こちらも本業を補填する強みの場合もありますが、赤字の原因にもなり得ますので、売上の内訳は事業性把握の重要な着眼点といえます。</a:t>
            </a:r>
            <a:endParaRPr kumimoji="1" lang="en-US" altLang="ja-JP" sz="1000" spc="-50"/>
          </a:p>
        </p:txBody>
      </p:sp>
      <p:grpSp>
        <p:nvGrpSpPr>
          <p:cNvPr id="11" name="グループ化 10">
            <a:extLst>
              <a:ext uri="{FF2B5EF4-FFF2-40B4-BE49-F238E27FC236}">
                <a16:creationId xmlns:a16="http://schemas.microsoft.com/office/drawing/2014/main" id="{69068A97-50FD-44A1-A988-0B3D3EFD7DA7}"/>
              </a:ext>
            </a:extLst>
          </p:cNvPr>
          <p:cNvGrpSpPr/>
          <p:nvPr/>
        </p:nvGrpSpPr>
        <p:grpSpPr>
          <a:xfrm>
            <a:off x="295274" y="1163524"/>
            <a:ext cx="1162051" cy="885825"/>
            <a:chOff x="295274" y="1523999"/>
            <a:chExt cx="1162051" cy="885825"/>
          </a:xfrm>
        </p:grpSpPr>
        <p:sp>
          <p:nvSpPr>
            <p:cNvPr id="6" name="楕円 5">
              <a:extLst>
                <a:ext uri="{FF2B5EF4-FFF2-40B4-BE49-F238E27FC236}">
                  <a16:creationId xmlns:a16="http://schemas.microsoft.com/office/drawing/2014/main" id="{D336C257-C369-4DD1-8BF0-A5FE96268861}"/>
                </a:ext>
              </a:extLst>
            </p:cNvPr>
            <p:cNvSpPr/>
            <p:nvPr/>
          </p:nvSpPr>
          <p:spPr>
            <a:xfrm>
              <a:off x="295274" y="1523999"/>
              <a:ext cx="895350" cy="885825"/>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A1BAF1EE-6B0C-4537-9E7D-69A1F5F8F659}"/>
                </a:ext>
              </a:extLst>
            </p:cNvPr>
            <p:cNvSpPr txBox="1"/>
            <p:nvPr/>
          </p:nvSpPr>
          <p:spPr>
            <a:xfrm>
              <a:off x="371475" y="1672320"/>
              <a:ext cx="1085850" cy="646331"/>
            </a:xfrm>
            <a:prstGeom prst="rect">
              <a:avLst/>
            </a:prstGeom>
            <a:noFill/>
            <a:ln>
              <a:noFill/>
            </a:ln>
          </p:spPr>
          <p:txBody>
            <a:bodyPr wrap="square" rtlCol="0">
              <a:spAutoFit/>
            </a:bodyPr>
            <a:lstStyle/>
            <a:p>
              <a:r>
                <a:rPr kumimoji="1" lang="ja-JP" altLang="en-US" sz="3600" b="1" i="1">
                  <a:solidFill>
                    <a:schemeClr val="accent1">
                      <a:lumMod val="60000"/>
                      <a:lumOff val="40000"/>
                    </a:schemeClr>
                  </a:solidFill>
                  <a:latin typeface="Britannic Bold" panose="020B0903060703020204" pitchFamily="34" charset="0"/>
                </a:rPr>
                <a:t>１</a:t>
              </a:r>
            </a:p>
          </p:txBody>
        </p:sp>
      </p:grpSp>
      <p:grpSp>
        <p:nvGrpSpPr>
          <p:cNvPr id="10" name="グループ化 9">
            <a:extLst>
              <a:ext uri="{FF2B5EF4-FFF2-40B4-BE49-F238E27FC236}">
                <a16:creationId xmlns:a16="http://schemas.microsoft.com/office/drawing/2014/main" id="{8ABB6722-DECF-4076-BEFF-B18C6191B012}"/>
              </a:ext>
            </a:extLst>
          </p:cNvPr>
          <p:cNvGrpSpPr/>
          <p:nvPr/>
        </p:nvGrpSpPr>
        <p:grpSpPr>
          <a:xfrm>
            <a:off x="295274" y="3010159"/>
            <a:ext cx="1162051" cy="885825"/>
            <a:chOff x="2409824" y="3038474"/>
            <a:chExt cx="1162051" cy="885825"/>
          </a:xfrm>
        </p:grpSpPr>
        <p:sp>
          <p:nvSpPr>
            <p:cNvPr id="8" name="楕円 7">
              <a:extLst>
                <a:ext uri="{FF2B5EF4-FFF2-40B4-BE49-F238E27FC236}">
                  <a16:creationId xmlns:a16="http://schemas.microsoft.com/office/drawing/2014/main" id="{27252918-E44B-477D-BB0F-3A23DFD23368}"/>
                </a:ext>
              </a:extLst>
            </p:cNvPr>
            <p:cNvSpPr/>
            <p:nvPr/>
          </p:nvSpPr>
          <p:spPr>
            <a:xfrm>
              <a:off x="2409824" y="3038474"/>
              <a:ext cx="895350" cy="885825"/>
            </a:xfrm>
            <a:prstGeom prst="ellipse">
              <a:avLst/>
            </a:prstGeom>
            <a:solidFill>
              <a:schemeClr val="accent2">
                <a:lumMod val="60000"/>
                <a:lumOff val="40000"/>
                <a:alpha val="23000"/>
              </a:schemeClr>
            </a:solidFill>
            <a:ln w="63500">
              <a:solidFill>
                <a:schemeClr val="accent2">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3BED0DEB-0131-46A0-9342-7360EE95B2C7}"/>
                </a:ext>
              </a:extLst>
            </p:cNvPr>
            <p:cNvSpPr txBox="1"/>
            <p:nvPr/>
          </p:nvSpPr>
          <p:spPr>
            <a:xfrm>
              <a:off x="2486025" y="3186795"/>
              <a:ext cx="1085850" cy="646331"/>
            </a:xfrm>
            <a:prstGeom prst="rect">
              <a:avLst/>
            </a:prstGeom>
            <a:noFill/>
            <a:ln>
              <a:noFill/>
            </a:ln>
          </p:spPr>
          <p:txBody>
            <a:bodyPr wrap="square" rtlCol="0">
              <a:spAutoFit/>
            </a:bodyPr>
            <a:lstStyle/>
            <a:p>
              <a:r>
                <a:rPr kumimoji="1" lang="ja-JP" altLang="en-US" sz="3600" b="1" i="1">
                  <a:solidFill>
                    <a:schemeClr val="accent2">
                      <a:lumMod val="40000"/>
                      <a:lumOff val="60000"/>
                    </a:schemeClr>
                  </a:solidFill>
                  <a:latin typeface="Britannic Bold" panose="020B0903060703020204" pitchFamily="34" charset="0"/>
                </a:rPr>
                <a:t>２</a:t>
              </a:r>
            </a:p>
          </p:txBody>
        </p:sp>
      </p:grpSp>
      <p:grpSp>
        <p:nvGrpSpPr>
          <p:cNvPr id="12" name="グループ化 11">
            <a:extLst>
              <a:ext uri="{FF2B5EF4-FFF2-40B4-BE49-F238E27FC236}">
                <a16:creationId xmlns:a16="http://schemas.microsoft.com/office/drawing/2014/main" id="{4950B9DA-A143-4374-A938-3FF1963CB9D1}"/>
              </a:ext>
            </a:extLst>
          </p:cNvPr>
          <p:cNvGrpSpPr/>
          <p:nvPr/>
        </p:nvGrpSpPr>
        <p:grpSpPr>
          <a:xfrm>
            <a:off x="295274" y="5182921"/>
            <a:ext cx="1162051" cy="885825"/>
            <a:chOff x="2409824" y="3038474"/>
            <a:chExt cx="1162051" cy="885825"/>
          </a:xfrm>
          <a:noFill/>
        </p:grpSpPr>
        <p:sp>
          <p:nvSpPr>
            <p:cNvPr id="13" name="楕円 12">
              <a:extLst>
                <a:ext uri="{FF2B5EF4-FFF2-40B4-BE49-F238E27FC236}">
                  <a16:creationId xmlns:a16="http://schemas.microsoft.com/office/drawing/2014/main" id="{14798D23-64F0-4206-91F8-7BCFF12F20FF}"/>
                </a:ext>
              </a:extLst>
            </p:cNvPr>
            <p:cNvSpPr/>
            <p:nvPr/>
          </p:nvSpPr>
          <p:spPr>
            <a:xfrm>
              <a:off x="2409824" y="3038474"/>
              <a:ext cx="895350" cy="885825"/>
            </a:xfrm>
            <a:prstGeom prst="ellipse">
              <a:avLst/>
            </a:prstGeom>
            <a:solidFill>
              <a:schemeClr val="accent6">
                <a:lumMod val="40000"/>
                <a:lumOff val="60000"/>
                <a:alpha val="35000"/>
              </a:schemeClr>
            </a:solidFill>
            <a:ln w="63500">
              <a:solidFill>
                <a:schemeClr val="accent6">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06187633-0999-42C9-8343-C43517CE6892}"/>
                </a:ext>
              </a:extLst>
            </p:cNvPr>
            <p:cNvSpPr txBox="1"/>
            <p:nvPr/>
          </p:nvSpPr>
          <p:spPr>
            <a:xfrm>
              <a:off x="2486025" y="3186795"/>
              <a:ext cx="1085850" cy="646331"/>
            </a:xfrm>
            <a:prstGeom prst="rect">
              <a:avLst/>
            </a:prstGeom>
            <a:grpFill/>
            <a:ln>
              <a:noFill/>
            </a:ln>
          </p:spPr>
          <p:txBody>
            <a:bodyPr wrap="square" rtlCol="0">
              <a:spAutoFit/>
            </a:bodyPr>
            <a:lstStyle/>
            <a:p>
              <a:r>
                <a:rPr kumimoji="1" lang="ja-JP" altLang="en-US" sz="3600" b="1" i="1">
                  <a:solidFill>
                    <a:schemeClr val="accent6">
                      <a:lumMod val="60000"/>
                      <a:lumOff val="40000"/>
                    </a:schemeClr>
                  </a:solidFill>
                  <a:latin typeface="Britannic Bold" panose="020B0903060703020204" pitchFamily="34" charset="0"/>
                </a:rPr>
                <a:t>３</a:t>
              </a:r>
            </a:p>
          </p:txBody>
        </p:sp>
      </p:grpSp>
      <p:sp>
        <p:nvSpPr>
          <p:cNvPr id="21" name="正方形/長方形 20">
            <a:extLst>
              <a:ext uri="{FF2B5EF4-FFF2-40B4-BE49-F238E27FC236}">
                <a16:creationId xmlns:a16="http://schemas.microsoft.com/office/drawing/2014/main" id="{89E35265-CCA6-4F7A-9424-8CAB2F5451E4}"/>
              </a:ext>
            </a:extLst>
          </p:cNvPr>
          <p:cNvSpPr/>
          <p:nvPr/>
        </p:nvSpPr>
        <p:spPr>
          <a:xfrm>
            <a:off x="1362075" y="1311845"/>
            <a:ext cx="1981201" cy="583911"/>
          </a:xfrm>
          <a:prstGeom prst="rect">
            <a:avLst/>
          </a:prstGeom>
          <a:solidFill>
            <a:schemeClr val="accent5">
              <a:lumMod val="40000"/>
              <a:lumOff val="60000"/>
              <a:alpha val="26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人材の内訳</a:t>
            </a:r>
            <a:endParaRPr kumimoji="1" lang="en-US" altLang="ja-JP" sz="1400" b="1">
              <a:solidFill>
                <a:schemeClr val="tx1"/>
              </a:solidFill>
            </a:endParaRPr>
          </a:p>
        </p:txBody>
      </p:sp>
      <p:sp>
        <p:nvSpPr>
          <p:cNvPr id="22" name="テキスト ボックス 21">
            <a:extLst>
              <a:ext uri="{FF2B5EF4-FFF2-40B4-BE49-F238E27FC236}">
                <a16:creationId xmlns:a16="http://schemas.microsoft.com/office/drawing/2014/main" id="{7FF0930B-48C4-417E-9D9D-22D3D74C1304}"/>
              </a:ext>
            </a:extLst>
          </p:cNvPr>
          <p:cNvSpPr txBox="1"/>
          <p:nvPr/>
        </p:nvSpPr>
        <p:spPr>
          <a:xfrm>
            <a:off x="295274" y="2155690"/>
            <a:ext cx="9344026" cy="707886"/>
          </a:xfrm>
          <a:prstGeom prst="rect">
            <a:avLst/>
          </a:prstGeom>
          <a:noFill/>
        </p:spPr>
        <p:txBody>
          <a:bodyPr wrap="square" rtlCol="0">
            <a:spAutoFit/>
          </a:bodyPr>
          <a:lstStyle/>
          <a:p>
            <a:r>
              <a:rPr kumimoji="1" lang="ja-JP" altLang="en-US" sz="1000" spc="-50"/>
              <a:t>　サービス業は、提供するサービスの質や量よりも、個々の従業員と顧客の関係性が業績に直結していることが多いので、訪問時に“ヒト”についてのヒアリングをすることが最優先事項です。例えば、美容院などでは、美容院自体のブランドよりも個別の美容師と顧客の親和性で集客していることが多く、それにより根強い固定客に支えられている傾向があります。従業員の定着度≒リピート率の高さと類推することもできるので、在籍年数への着目も事業性の把握には重要です。また提供するサービスが身体に関わる場合、指導者資格の保有者数などが信用向上に重要な役割を果たすことがあるので留意しましょう。</a:t>
            </a:r>
            <a:endParaRPr kumimoji="1" lang="en-US" altLang="ja-JP" sz="1050" spc="-50"/>
          </a:p>
        </p:txBody>
      </p:sp>
      <p:sp>
        <p:nvSpPr>
          <p:cNvPr id="23" name="テキスト ボックス 22">
            <a:extLst>
              <a:ext uri="{FF2B5EF4-FFF2-40B4-BE49-F238E27FC236}">
                <a16:creationId xmlns:a16="http://schemas.microsoft.com/office/drawing/2014/main" id="{268241D9-6B44-4FA0-9B20-8D4984A61E9D}"/>
              </a:ext>
            </a:extLst>
          </p:cNvPr>
          <p:cNvSpPr txBox="1"/>
          <p:nvPr/>
        </p:nvSpPr>
        <p:spPr>
          <a:xfrm>
            <a:off x="3514727" y="1188679"/>
            <a:ext cx="5834064" cy="861774"/>
          </a:xfrm>
          <a:prstGeom prst="rect">
            <a:avLst/>
          </a:prstGeom>
          <a:noFill/>
        </p:spPr>
        <p:txBody>
          <a:bodyPr wrap="square" rtlCol="0">
            <a:spAutoFit/>
          </a:bodyPr>
          <a:lstStyle/>
          <a:p>
            <a:r>
              <a:rPr kumimoji="1" lang="ja-JP" altLang="en-US" sz="1000"/>
              <a:t>□　従業員の人数（正社員・パートの別）、役割分担</a:t>
            </a:r>
            <a:endParaRPr kumimoji="1" lang="en-US" altLang="ja-JP" sz="1000"/>
          </a:p>
          <a:p>
            <a:r>
              <a:rPr kumimoji="1" lang="ja-JP" altLang="en-US" sz="1000"/>
              <a:t>□　従業員の勤続年数（正社員・パートの別）</a:t>
            </a:r>
            <a:endParaRPr kumimoji="1" lang="en-US" altLang="ja-JP" sz="1000"/>
          </a:p>
          <a:p>
            <a:r>
              <a:rPr kumimoji="1" lang="ja-JP" altLang="en-US" sz="1000"/>
              <a:t>□　接客要素が大きい場合は、顧客から支持の厚いエース社員の存在の有無も重要</a:t>
            </a:r>
            <a:endParaRPr kumimoji="1" lang="en-US" altLang="ja-JP" sz="1000"/>
          </a:p>
          <a:p>
            <a:r>
              <a:rPr kumimoji="1" lang="ja-JP" altLang="en-US" sz="1000"/>
              <a:t>□　信用向上や営業、登録・許可に必要な資格を保有している人材の詳細</a:t>
            </a:r>
            <a:endParaRPr kumimoji="1" lang="en-US" altLang="ja-JP" sz="1000"/>
          </a:p>
          <a:p>
            <a:r>
              <a:rPr kumimoji="1" lang="ja-JP" altLang="en-US" sz="1000"/>
              <a:t>　　例：業界団体の指導者資格（ヨガ・スポーツジム）・介護資格者など</a:t>
            </a:r>
            <a:endParaRPr kumimoji="1" lang="en-US" altLang="ja-JP" sz="1000"/>
          </a:p>
        </p:txBody>
      </p:sp>
      <p:sp>
        <p:nvSpPr>
          <p:cNvPr id="24" name="正方形/長方形 23">
            <a:extLst>
              <a:ext uri="{FF2B5EF4-FFF2-40B4-BE49-F238E27FC236}">
                <a16:creationId xmlns:a16="http://schemas.microsoft.com/office/drawing/2014/main" id="{CA1DA63E-8C33-4A20-A3AC-72D866FD193E}"/>
              </a:ext>
            </a:extLst>
          </p:cNvPr>
          <p:cNvSpPr/>
          <p:nvPr/>
        </p:nvSpPr>
        <p:spPr>
          <a:xfrm>
            <a:off x="1362075" y="3152746"/>
            <a:ext cx="1981201" cy="583911"/>
          </a:xfrm>
          <a:prstGeom prst="rect">
            <a:avLst/>
          </a:prstGeom>
          <a:solidFill>
            <a:schemeClr val="accent2">
              <a:lumMod val="40000"/>
              <a:lumOff val="60000"/>
              <a:alpha val="22000"/>
            </a:schemeClr>
          </a:solidFill>
          <a:ln w="6350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売上の内訳</a:t>
            </a:r>
            <a:endParaRPr kumimoji="1" lang="en-US" altLang="ja-JP" sz="1400" b="1">
              <a:solidFill>
                <a:schemeClr val="tx1"/>
              </a:solidFill>
            </a:endParaRPr>
          </a:p>
        </p:txBody>
      </p:sp>
      <p:sp>
        <p:nvSpPr>
          <p:cNvPr id="25" name="テキスト ボックス 24">
            <a:extLst>
              <a:ext uri="{FF2B5EF4-FFF2-40B4-BE49-F238E27FC236}">
                <a16:creationId xmlns:a16="http://schemas.microsoft.com/office/drawing/2014/main" id="{750F6C54-909C-4F39-BB54-483FFB743FC7}"/>
              </a:ext>
            </a:extLst>
          </p:cNvPr>
          <p:cNvSpPr txBox="1"/>
          <p:nvPr/>
        </p:nvSpPr>
        <p:spPr>
          <a:xfrm>
            <a:off x="3514727" y="3012503"/>
            <a:ext cx="5834064" cy="861774"/>
          </a:xfrm>
          <a:prstGeom prst="rect">
            <a:avLst/>
          </a:prstGeom>
          <a:noFill/>
        </p:spPr>
        <p:txBody>
          <a:bodyPr wrap="square" rtlCol="0">
            <a:spAutoFit/>
          </a:bodyPr>
          <a:lstStyle/>
          <a:p>
            <a:r>
              <a:rPr kumimoji="1" lang="ja-JP" altLang="en-US" sz="1000"/>
              <a:t>□　売上の構成（割合）を必ず確認</a:t>
            </a:r>
            <a:endParaRPr kumimoji="1" lang="en-US" altLang="ja-JP" sz="1000"/>
          </a:p>
          <a:p>
            <a:r>
              <a:rPr kumimoji="1" lang="ja-JP" altLang="en-US" sz="1000"/>
              <a:t>□　本業で提供するサービス以外の物販、副業収入がないか確認</a:t>
            </a:r>
            <a:endParaRPr kumimoji="1" lang="en-US" altLang="ja-JP" sz="1000"/>
          </a:p>
          <a:p>
            <a:r>
              <a:rPr kumimoji="1" lang="ja-JP" altLang="en-US" sz="1000"/>
              <a:t>□　本業で提供するサービスと物販や副業収入の関連性を確認</a:t>
            </a:r>
            <a:endParaRPr kumimoji="1" lang="en-US" altLang="ja-JP" sz="1000"/>
          </a:p>
          <a:p>
            <a:r>
              <a:rPr kumimoji="1" lang="ja-JP" altLang="en-US" sz="1000"/>
              <a:t>□　物販や副業収入がある場合、それらに</a:t>
            </a:r>
            <a:r>
              <a:rPr kumimoji="1" lang="ja-JP" altLang="en-US" sz="1000" err="1"/>
              <a:t>ひも</a:t>
            </a:r>
            <a:r>
              <a:rPr kumimoji="1" lang="ja-JP" altLang="en-US" sz="1000"/>
              <a:t>付いている買掛金・在庫についても確認</a:t>
            </a:r>
            <a:endParaRPr kumimoji="1" lang="en-US" altLang="ja-JP" sz="1000"/>
          </a:p>
          <a:p>
            <a:r>
              <a:rPr kumimoji="1" lang="ja-JP" altLang="en-US" sz="1000"/>
              <a:t>　　</a:t>
            </a:r>
            <a:r>
              <a:rPr kumimoji="1" lang="en-US" altLang="ja-JP" sz="1000"/>
              <a:t>※</a:t>
            </a:r>
            <a:r>
              <a:rPr kumimoji="1" lang="ja-JP" altLang="en-US" sz="1000"/>
              <a:t>訪問前に確認した当座比率の推移・変動への影響を確認</a:t>
            </a:r>
            <a:endParaRPr kumimoji="1" lang="en-US" altLang="ja-JP" sz="1000"/>
          </a:p>
        </p:txBody>
      </p:sp>
      <p:sp>
        <p:nvSpPr>
          <p:cNvPr id="27" name="正方形/長方形 26">
            <a:extLst>
              <a:ext uri="{FF2B5EF4-FFF2-40B4-BE49-F238E27FC236}">
                <a16:creationId xmlns:a16="http://schemas.microsoft.com/office/drawing/2014/main" id="{845FE9B1-8B0F-47E7-8FD5-6F49135D7B31}"/>
              </a:ext>
            </a:extLst>
          </p:cNvPr>
          <p:cNvSpPr/>
          <p:nvPr/>
        </p:nvSpPr>
        <p:spPr>
          <a:xfrm>
            <a:off x="1362075" y="5317065"/>
            <a:ext cx="1981201" cy="583911"/>
          </a:xfrm>
          <a:prstGeom prst="rect">
            <a:avLst/>
          </a:prstGeom>
          <a:solidFill>
            <a:schemeClr val="accent6">
              <a:lumMod val="40000"/>
              <a:lumOff val="60000"/>
              <a:alpha val="27000"/>
            </a:schemeClr>
          </a:solidFill>
          <a:ln w="6350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顧客情報管理の把握</a:t>
            </a:r>
            <a:endParaRPr kumimoji="1" lang="en-US" altLang="ja-JP" sz="1400" b="1">
              <a:solidFill>
                <a:schemeClr val="tx1"/>
              </a:solidFill>
            </a:endParaRPr>
          </a:p>
        </p:txBody>
      </p:sp>
      <p:sp>
        <p:nvSpPr>
          <p:cNvPr id="30" name="テキスト ボックス 29">
            <a:extLst>
              <a:ext uri="{FF2B5EF4-FFF2-40B4-BE49-F238E27FC236}">
                <a16:creationId xmlns:a16="http://schemas.microsoft.com/office/drawing/2014/main" id="{EB461037-E1FD-401D-9769-08AFACF86FA5}"/>
              </a:ext>
            </a:extLst>
          </p:cNvPr>
          <p:cNvSpPr txBox="1"/>
          <p:nvPr/>
        </p:nvSpPr>
        <p:spPr>
          <a:xfrm>
            <a:off x="3533976" y="5250828"/>
            <a:ext cx="5946907" cy="707886"/>
          </a:xfrm>
          <a:prstGeom prst="rect">
            <a:avLst/>
          </a:prstGeom>
          <a:noFill/>
        </p:spPr>
        <p:txBody>
          <a:bodyPr wrap="square" rtlCol="0">
            <a:spAutoFit/>
          </a:bodyPr>
          <a:lstStyle/>
          <a:p>
            <a:r>
              <a:rPr kumimoji="1" lang="ja-JP" altLang="en-US" sz="1000">
                <a:latin typeface="+mn-ea"/>
              </a:rPr>
              <a:t>□　属人的サービスが固定客に支持されて運営するというのが典型的なビジネスモデル</a:t>
            </a:r>
            <a:endParaRPr kumimoji="1" lang="en-US" altLang="ja-JP" sz="1000">
              <a:latin typeface="+mn-ea"/>
            </a:endParaRPr>
          </a:p>
          <a:p>
            <a:r>
              <a:rPr kumimoji="1" lang="ja-JP" altLang="en-US" sz="1000">
                <a:latin typeface="+mn-ea"/>
              </a:rPr>
              <a:t>□　リピート率の向上や顧客との関係性の強化などの売上増加策のベースに顧客情報は必須</a:t>
            </a:r>
            <a:endParaRPr kumimoji="1" lang="en-US" altLang="ja-JP" sz="1000">
              <a:latin typeface="+mn-ea"/>
            </a:endParaRPr>
          </a:p>
          <a:p>
            <a:r>
              <a:rPr kumimoji="1" lang="ja-JP" altLang="en-US" sz="1000">
                <a:latin typeface="+mn-ea"/>
              </a:rPr>
              <a:t>□　顧客情報の有無、情報の管理形式の確認（データ・紙ベース・その他）</a:t>
            </a:r>
            <a:endParaRPr kumimoji="1" lang="en-US" altLang="ja-JP" sz="1000">
              <a:latin typeface="+mn-ea"/>
            </a:endParaRPr>
          </a:p>
          <a:p>
            <a:r>
              <a:rPr kumimoji="1" lang="ja-JP" altLang="en-US" sz="1000">
                <a:latin typeface="+mn-ea"/>
              </a:rPr>
              <a:t>□　顧客情報の販売促進への活用実態を必ず確認（</a:t>
            </a:r>
            <a:r>
              <a:rPr kumimoji="1" lang="en-US" altLang="ja-JP" sz="1000">
                <a:latin typeface="+mn-ea"/>
              </a:rPr>
              <a:t>SNS</a:t>
            </a:r>
            <a:r>
              <a:rPr kumimoji="1" lang="ja-JP" altLang="en-US" sz="1000">
                <a:latin typeface="+mn-ea"/>
              </a:rPr>
              <a:t>活用を含む）</a:t>
            </a:r>
            <a:endParaRPr kumimoji="1" lang="en-US" altLang="ja-JP" sz="1000">
              <a:latin typeface="+mn-ea"/>
            </a:endParaRPr>
          </a:p>
        </p:txBody>
      </p:sp>
      <p:sp>
        <p:nvSpPr>
          <p:cNvPr id="31" name="テキスト ボックス 30">
            <a:extLst>
              <a:ext uri="{FF2B5EF4-FFF2-40B4-BE49-F238E27FC236}">
                <a16:creationId xmlns:a16="http://schemas.microsoft.com/office/drawing/2014/main" id="{C9F3D2A9-D5C2-4240-9A2C-44DDDA9D0180}"/>
              </a:ext>
            </a:extLst>
          </p:cNvPr>
          <p:cNvSpPr txBox="1"/>
          <p:nvPr/>
        </p:nvSpPr>
        <p:spPr>
          <a:xfrm>
            <a:off x="371475" y="6127166"/>
            <a:ext cx="9201150" cy="553998"/>
          </a:xfrm>
          <a:prstGeom prst="rect">
            <a:avLst/>
          </a:prstGeom>
          <a:noFill/>
        </p:spPr>
        <p:txBody>
          <a:bodyPr wrap="square" rtlCol="0">
            <a:spAutoFit/>
          </a:bodyPr>
          <a:lstStyle/>
          <a:p>
            <a:r>
              <a:rPr kumimoji="1" lang="ja-JP" altLang="en-US" sz="1000" spc="-50"/>
              <a:t>　</a:t>
            </a:r>
            <a:r>
              <a:rPr kumimoji="1" lang="ja-JP" altLang="en-US" sz="1000" spc="-20"/>
              <a:t>サービス業は、他の業種と比較して顧客関係性が際立って重要な業種といえます。中小企業は、大手と異なり巨額な広告宣伝費を使うことはできませんから、</a:t>
            </a:r>
            <a:endParaRPr kumimoji="1" lang="en-US" altLang="ja-JP" sz="1000" spc="-20"/>
          </a:p>
          <a:p>
            <a:r>
              <a:rPr kumimoji="1" lang="ja-JP" altLang="en-US" sz="1000" spc="-20"/>
              <a:t>ファンが新しい顧客を呼んでくる紹介と固定客のリピート率の向上が、売上増加に大きな役割を果たします。そのベースになるのが顧客情報です。</a:t>
            </a:r>
            <a:endParaRPr kumimoji="1" lang="en-US" altLang="ja-JP" sz="1000" spc="-20"/>
          </a:p>
          <a:p>
            <a:r>
              <a:rPr kumimoji="1" lang="ja-JP" altLang="en-US" sz="1000" spc="-20"/>
              <a:t>会員数の管理に留まらず、販売促進やサービス内容の充実のためのツールとして活用しているか、活用できる可能性があるかは大切な着眼点といえます。</a:t>
            </a:r>
            <a:endParaRPr kumimoji="1" lang="en-US" altLang="ja-JP" sz="1000" spc="-20"/>
          </a:p>
        </p:txBody>
      </p:sp>
      <p:cxnSp>
        <p:nvCxnSpPr>
          <p:cNvPr id="33" name="直線コネクタ 32">
            <a:extLst>
              <a:ext uri="{FF2B5EF4-FFF2-40B4-BE49-F238E27FC236}">
                <a16:creationId xmlns:a16="http://schemas.microsoft.com/office/drawing/2014/main" id="{F945DB1C-D085-4922-86F4-76EB193C10CA}"/>
              </a:ext>
            </a:extLst>
          </p:cNvPr>
          <p:cNvCxnSpPr/>
          <p:nvPr/>
        </p:nvCxnSpPr>
        <p:spPr>
          <a:xfrm>
            <a:off x="171450" y="2939827"/>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4" name="直線コネクタ 33">
            <a:extLst>
              <a:ext uri="{FF2B5EF4-FFF2-40B4-BE49-F238E27FC236}">
                <a16:creationId xmlns:a16="http://schemas.microsoft.com/office/drawing/2014/main" id="{45CF6B82-BFC1-4CE4-96E7-B63B034B2B2D}"/>
              </a:ext>
            </a:extLst>
          </p:cNvPr>
          <p:cNvCxnSpPr/>
          <p:nvPr/>
        </p:nvCxnSpPr>
        <p:spPr>
          <a:xfrm>
            <a:off x="171450" y="5099912"/>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1F44959B-879A-4247-9FA4-69D56E4D3C49}"/>
              </a:ext>
            </a:extLst>
          </p:cNvPr>
          <p:cNvCxnSpPr/>
          <p:nvPr/>
        </p:nvCxnSpPr>
        <p:spPr>
          <a:xfrm>
            <a:off x="157163" y="106794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9B9343EB-8340-43B2-BFCB-44120E0835EB}"/>
              </a:ext>
            </a:extLst>
          </p:cNvPr>
          <p:cNvCxnSpPr/>
          <p:nvPr/>
        </p:nvCxnSpPr>
        <p:spPr>
          <a:xfrm>
            <a:off x="157164" y="6684997"/>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17" name="グループ化 16">
            <a:extLst>
              <a:ext uri="{FF2B5EF4-FFF2-40B4-BE49-F238E27FC236}">
                <a16:creationId xmlns:a16="http://schemas.microsoft.com/office/drawing/2014/main" id="{8EEEC7BB-362F-F2C5-DAD9-0B4839D3C3C0}"/>
              </a:ext>
            </a:extLst>
          </p:cNvPr>
          <p:cNvGrpSpPr/>
          <p:nvPr/>
        </p:nvGrpSpPr>
        <p:grpSpPr>
          <a:xfrm>
            <a:off x="171450" y="4681205"/>
            <a:ext cx="1416719" cy="369332"/>
            <a:chOff x="171450" y="4710080"/>
            <a:chExt cx="1416719" cy="369332"/>
          </a:xfrm>
        </p:grpSpPr>
        <p:sp>
          <p:nvSpPr>
            <p:cNvPr id="5" name="テキスト ボックス 4">
              <a:extLst>
                <a:ext uri="{FF2B5EF4-FFF2-40B4-BE49-F238E27FC236}">
                  <a16:creationId xmlns:a16="http://schemas.microsoft.com/office/drawing/2014/main" id="{F70265A1-22EB-1C3F-4880-9750CFC4EA54}"/>
                </a:ext>
              </a:extLst>
            </p:cNvPr>
            <p:cNvSpPr txBox="1"/>
            <p:nvPr/>
          </p:nvSpPr>
          <p:spPr>
            <a:xfrm>
              <a:off x="190701" y="4710080"/>
              <a:ext cx="1397468" cy="369332"/>
            </a:xfrm>
            <a:prstGeom prst="rect">
              <a:avLst/>
            </a:prstGeom>
            <a:noFill/>
            <a:ln>
              <a:noFill/>
            </a:ln>
          </p:spPr>
          <p:txBody>
            <a:bodyPr wrap="square" rtlCol="0">
              <a:spAutoFit/>
            </a:bodyPr>
            <a:lstStyle/>
            <a:p>
              <a:r>
                <a:rPr kumimoji="1" lang="ja-JP" altLang="en-US">
                  <a:latin typeface="HG創英角ｺﾞｼｯｸUB" panose="020B0909000000000000" pitchFamily="49" charset="-128"/>
                  <a:ea typeface="HG創英角ｺﾞｼｯｸUB" panose="020B0909000000000000" pitchFamily="49" charset="-128"/>
                </a:rPr>
                <a:t>物販代表例</a:t>
              </a:r>
            </a:p>
          </p:txBody>
        </p:sp>
        <p:sp>
          <p:nvSpPr>
            <p:cNvPr id="15" name="四角形: 角を丸くする 14">
              <a:extLst>
                <a:ext uri="{FF2B5EF4-FFF2-40B4-BE49-F238E27FC236}">
                  <a16:creationId xmlns:a16="http://schemas.microsoft.com/office/drawing/2014/main" id="{13A2D937-DA74-1D33-032B-DDD36592879B}"/>
                </a:ext>
              </a:extLst>
            </p:cNvPr>
            <p:cNvSpPr/>
            <p:nvPr/>
          </p:nvSpPr>
          <p:spPr>
            <a:xfrm>
              <a:off x="171450" y="4732879"/>
              <a:ext cx="1397469" cy="320383"/>
            </a:xfrm>
            <a:prstGeom prst="roundRect">
              <a:avLst>
                <a:gd name="adj" fmla="val 5088"/>
              </a:avLst>
            </a:prstGeom>
            <a:noFill/>
            <a:ln w="25400">
              <a:solidFill>
                <a:schemeClr val="accent5">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6" name="テキスト ボックス 15">
            <a:extLst>
              <a:ext uri="{FF2B5EF4-FFF2-40B4-BE49-F238E27FC236}">
                <a16:creationId xmlns:a16="http://schemas.microsoft.com/office/drawing/2014/main" id="{BA610491-1692-DAD5-7609-CA59B3808A10}"/>
              </a:ext>
            </a:extLst>
          </p:cNvPr>
          <p:cNvSpPr txBox="1"/>
          <p:nvPr/>
        </p:nvSpPr>
        <p:spPr>
          <a:xfrm>
            <a:off x="1634317" y="4733390"/>
            <a:ext cx="3417918" cy="261610"/>
          </a:xfrm>
          <a:prstGeom prst="rect">
            <a:avLst/>
          </a:prstGeom>
          <a:noFill/>
        </p:spPr>
        <p:txBody>
          <a:bodyPr wrap="square" rtlCol="0">
            <a:spAutoFit/>
          </a:bodyPr>
          <a:lstStyle/>
          <a:p>
            <a:r>
              <a:rPr kumimoji="1" lang="ja-JP" altLang="en-US" sz="1100"/>
              <a:t>健康食品・サプリメント・ヘアケア商品</a:t>
            </a:r>
          </a:p>
        </p:txBody>
      </p:sp>
      <p:grpSp>
        <p:nvGrpSpPr>
          <p:cNvPr id="18" name="グループ化 17">
            <a:extLst>
              <a:ext uri="{FF2B5EF4-FFF2-40B4-BE49-F238E27FC236}">
                <a16:creationId xmlns:a16="http://schemas.microsoft.com/office/drawing/2014/main" id="{C678A4DD-9137-9895-BCF4-9E8DD984D45A}"/>
              </a:ext>
            </a:extLst>
          </p:cNvPr>
          <p:cNvGrpSpPr/>
          <p:nvPr/>
        </p:nvGrpSpPr>
        <p:grpSpPr>
          <a:xfrm>
            <a:off x="4566513" y="4681205"/>
            <a:ext cx="1416719" cy="369332"/>
            <a:chOff x="171450" y="4710080"/>
            <a:chExt cx="1416719" cy="369332"/>
          </a:xfrm>
        </p:grpSpPr>
        <p:sp>
          <p:nvSpPr>
            <p:cNvPr id="28" name="テキスト ボックス 27">
              <a:extLst>
                <a:ext uri="{FF2B5EF4-FFF2-40B4-BE49-F238E27FC236}">
                  <a16:creationId xmlns:a16="http://schemas.microsoft.com/office/drawing/2014/main" id="{10370AE3-98E2-98FB-4476-1CF27B4820BF}"/>
                </a:ext>
              </a:extLst>
            </p:cNvPr>
            <p:cNvSpPr txBox="1"/>
            <p:nvPr/>
          </p:nvSpPr>
          <p:spPr>
            <a:xfrm>
              <a:off x="190701" y="4710080"/>
              <a:ext cx="1397468" cy="369332"/>
            </a:xfrm>
            <a:prstGeom prst="rect">
              <a:avLst/>
            </a:prstGeom>
            <a:noFill/>
            <a:ln>
              <a:noFill/>
            </a:ln>
          </p:spPr>
          <p:txBody>
            <a:bodyPr wrap="square" rtlCol="0">
              <a:spAutoFit/>
            </a:bodyPr>
            <a:lstStyle/>
            <a:p>
              <a:r>
                <a:rPr kumimoji="1" lang="ja-JP" altLang="en-US">
                  <a:latin typeface="HG創英角ｺﾞｼｯｸUB" panose="020B0909000000000000" pitchFamily="49" charset="-128"/>
                  <a:ea typeface="HG創英角ｺﾞｼｯｸUB" panose="020B0909000000000000" pitchFamily="49" charset="-128"/>
                </a:rPr>
                <a:t>副業代表例</a:t>
              </a:r>
            </a:p>
          </p:txBody>
        </p:sp>
        <p:sp>
          <p:nvSpPr>
            <p:cNvPr id="29" name="四角形: 角を丸くする 28">
              <a:extLst>
                <a:ext uri="{FF2B5EF4-FFF2-40B4-BE49-F238E27FC236}">
                  <a16:creationId xmlns:a16="http://schemas.microsoft.com/office/drawing/2014/main" id="{C67E5294-722B-BE7C-2539-F95E29CBCC49}"/>
                </a:ext>
              </a:extLst>
            </p:cNvPr>
            <p:cNvSpPr/>
            <p:nvPr/>
          </p:nvSpPr>
          <p:spPr>
            <a:xfrm>
              <a:off x="171450" y="4732879"/>
              <a:ext cx="1397469" cy="320383"/>
            </a:xfrm>
            <a:prstGeom prst="roundRect">
              <a:avLst>
                <a:gd name="adj" fmla="val 5088"/>
              </a:avLst>
            </a:prstGeom>
            <a:noFill/>
            <a:ln w="25400">
              <a:solidFill>
                <a:srgbClr val="FF0000">
                  <a:alpha val="5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2" name="テキスト ボックス 31">
            <a:extLst>
              <a:ext uri="{FF2B5EF4-FFF2-40B4-BE49-F238E27FC236}">
                <a16:creationId xmlns:a16="http://schemas.microsoft.com/office/drawing/2014/main" id="{D935F611-A229-384D-D3D8-4AAAC97090E1}"/>
              </a:ext>
            </a:extLst>
          </p:cNvPr>
          <p:cNvSpPr txBox="1"/>
          <p:nvPr/>
        </p:nvSpPr>
        <p:spPr>
          <a:xfrm>
            <a:off x="6002483" y="4733390"/>
            <a:ext cx="3859273" cy="261610"/>
          </a:xfrm>
          <a:prstGeom prst="rect">
            <a:avLst/>
          </a:prstGeom>
          <a:noFill/>
        </p:spPr>
        <p:txBody>
          <a:bodyPr wrap="square" rtlCol="0">
            <a:spAutoFit/>
          </a:bodyPr>
          <a:lstStyle/>
          <a:p>
            <a:r>
              <a:rPr kumimoji="1" lang="ja-JP" altLang="en-US" sz="1100"/>
              <a:t>同業へのコンサルタント業・代行業（例：運転代行）</a:t>
            </a:r>
          </a:p>
        </p:txBody>
      </p:sp>
      <p:cxnSp>
        <p:nvCxnSpPr>
          <p:cNvPr id="38" name="直線コネクタ 37">
            <a:extLst>
              <a:ext uri="{FF2B5EF4-FFF2-40B4-BE49-F238E27FC236}">
                <a16:creationId xmlns:a16="http://schemas.microsoft.com/office/drawing/2014/main" id="{1F44959B-879A-4247-9FA4-69D56E4D3C49}"/>
              </a:ext>
            </a:extLst>
          </p:cNvPr>
          <p:cNvCxnSpPr/>
          <p:nvPr/>
        </p:nvCxnSpPr>
        <p:spPr>
          <a:xfrm>
            <a:off x="157163" y="106794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40" name="テキスト ボックス 39">
            <a:extLst>
              <a:ext uri="{FF2B5EF4-FFF2-40B4-BE49-F238E27FC236}">
                <a16:creationId xmlns:a16="http://schemas.microsoft.com/office/drawing/2014/main" id="{4B849F25-C05A-4664-B4D4-A95FFE37E46E}"/>
              </a:ext>
            </a:extLst>
          </p:cNvPr>
          <p:cNvSpPr txBox="1"/>
          <p:nvPr/>
        </p:nvSpPr>
        <p:spPr>
          <a:xfrm>
            <a:off x="81922" y="517552"/>
            <a:ext cx="7838521" cy="400110"/>
          </a:xfrm>
          <a:prstGeom prst="rect">
            <a:avLst/>
          </a:prstGeom>
          <a:noFill/>
        </p:spPr>
        <p:txBody>
          <a:bodyPr wrap="square" rtlCol="0">
            <a:spAutoFit/>
          </a:bodyPr>
          <a:lstStyle/>
          <a:p>
            <a:r>
              <a:rPr kumimoji="1" lang="ja-JP" altLang="en-US" sz="1000"/>
              <a:t>サービス業の取引先を訪問する時に、一歩踏み込んで、支援や事業性評価のポイントを把握するための着眼点についてまとめます。サービス業は業種範囲が特に広く、個々の事業内容に応じて着眼点が大きく変化しますが、共通して汎用性のある視点をまとめます。</a:t>
            </a:r>
          </a:p>
        </p:txBody>
      </p:sp>
      <p:sp>
        <p:nvSpPr>
          <p:cNvPr id="42" name="テキスト ボックス 41">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サービス業</a:t>
            </a:r>
            <a:r>
              <a:rPr kumimoji="1" lang="ja-JP" altLang="en-US" b="1" u="sng">
                <a:latin typeface="+mn-ea"/>
              </a:rPr>
              <a:t>の目利き（訪問時編）その１</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43" name="テキスト ボックス 42"/>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訪問時編</a:t>
            </a:r>
          </a:p>
        </p:txBody>
      </p:sp>
      <p:sp>
        <p:nvSpPr>
          <p:cNvPr id="44" name="テキスト ボックス 43"/>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サービス業</a:t>
            </a:r>
          </a:p>
        </p:txBody>
      </p:sp>
      <p:sp>
        <p:nvSpPr>
          <p:cNvPr id="45" name="テキスト ボックス 44">
            <a:extLst>
              <a:ext uri="{FF2B5EF4-FFF2-40B4-BE49-F238E27FC236}">
                <a16:creationId xmlns:a16="http://schemas.microsoft.com/office/drawing/2014/main" id="{4EFA6DFE-CB24-FA6E-A498-1E145A739F3A}"/>
              </a:ext>
            </a:extLst>
          </p:cNvPr>
          <p:cNvSpPr txBox="1"/>
          <p:nvPr/>
        </p:nvSpPr>
        <p:spPr>
          <a:xfrm>
            <a:off x="5369453" y="123898"/>
            <a:ext cx="4431531" cy="276999"/>
          </a:xfrm>
          <a:prstGeom prst="rect">
            <a:avLst/>
          </a:prstGeom>
          <a:noFill/>
        </p:spPr>
        <p:txBody>
          <a:bodyPr wrap="square" rtlCol="0">
            <a:spAutoFit/>
          </a:bodyPr>
          <a:lstStyle/>
          <a:p>
            <a:r>
              <a:rPr kumimoji="1" lang="ja-JP" altLang="en-US" sz="1200">
                <a:solidFill>
                  <a:schemeClr val="bg1">
                    <a:lumMod val="50000"/>
                  </a:schemeClr>
                </a:solidFill>
                <a:latin typeface="HG創英角ｺﾞｼｯｸUB" panose="020B0909000000000000" pitchFamily="49" charset="-128"/>
                <a:ea typeface="HG創英角ｺﾞｼｯｸUB" panose="020B0909000000000000" pitchFamily="49" charset="-128"/>
              </a:rPr>
              <a:t>注：宿泊等の大型装置系サービス業を除く</a:t>
            </a:r>
          </a:p>
        </p:txBody>
      </p:sp>
      <p:sp>
        <p:nvSpPr>
          <p:cNvPr id="39" name="スライド番号プレースホルダー 1"/>
          <p:cNvSpPr>
            <a:spLocks noGrp="1"/>
          </p:cNvSpPr>
          <p:nvPr>
            <p:ph type="sldNum" sz="quarter" idx="12"/>
          </p:nvPr>
        </p:nvSpPr>
        <p:spPr>
          <a:xfrm>
            <a:off x="9418320" y="6563360"/>
            <a:ext cx="487680" cy="294640"/>
          </a:xfrm>
        </p:spPr>
        <p:txBody>
          <a:bodyPr/>
          <a:lstStyle/>
          <a:p>
            <a:r>
              <a:rPr kumimoji="1" lang="en-US" altLang="ja-JP" dirty="0"/>
              <a:t>18</a:t>
            </a:r>
            <a:endParaRPr kumimoji="1" lang="ja-JP" altLang="en-US" dirty="0"/>
          </a:p>
        </p:txBody>
      </p:sp>
    </p:spTree>
    <p:extLst>
      <p:ext uri="{BB962C8B-B14F-4D97-AF65-F5344CB8AC3E}">
        <p14:creationId xmlns:p14="http://schemas.microsoft.com/office/powerpoint/2010/main" val="688035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a:extLst>
              <a:ext uri="{FF2B5EF4-FFF2-40B4-BE49-F238E27FC236}">
                <a16:creationId xmlns:a16="http://schemas.microsoft.com/office/drawing/2014/main" id="{68D1248C-3CF7-D475-D62E-42DC49784756}"/>
              </a:ext>
            </a:extLst>
          </p:cNvPr>
          <p:cNvSpPr/>
          <p:nvPr/>
        </p:nvSpPr>
        <p:spPr>
          <a:xfrm>
            <a:off x="1265023" y="1242874"/>
            <a:ext cx="1981201" cy="583911"/>
          </a:xfrm>
          <a:prstGeom prst="rect">
            <a:avLst/>
          </a:prstGeom>
          <a:solidFill>
            <a:schemeClr val="accent4">
              <a:lumMod val="40000"/>
              <a:lumOff val="60000"/>
              <a:alpha val="26000"/>
            </a:schemeClr>
          </a:solidFill>
          <a:ln w="63500">
            <a:solidFill>
              <a:schemeClr val="accent4">
                <a:lumMod val="40000"/>
                <a:lumOff val="60000"/>
                <a:alpha val="8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人と組織風土の目安</a:t>
            </a:r>
            <a:endParaRPr kumimoji="1" lang="en-US" altLang="ja-JP" sz="1400" b="1">
              <a:solidFill>
                <a:schemeClr val="tx1"/>
              </a:solidFill>
            </a:endParaRPr>
          </a:p>
        </p:txBody>
      </p:sp>
      <p:grpSp>
        <p:nvGrpSpPr>
          <p:cNvPr id="37" name="グループ化 36">
            <a:extLst>
              <a:ext uri="{FF2B5EF4-FFF2-40B4-BE49-F238E27FC236}">
                <a16:creationId xmlns:a16="http://schemas.microsoft.com/office/drawing/2014/main" id="{6701FD87-118B-CE0C-3A3C-69F82F168E0B}"/>
              </a:ext>
            </a:extLst>
          </p:cNvPr>
          <p:cNvGrpSpPr/>
          <p:nvPr/>
        </p:nvGrpSpPr>
        <p:grpSpPr>
          <a:xfrm>
            <a:off x="198222" y="1130391"/>
            <a:ext cx="1141933" cy="840828"/>
            <a:chOff x="2409824" y="3038474"/>
            <a:chExt cx="1162051" cy="885825"/>
          </a:xfrm>
          <a:noFill/>
        </p:grpSpPr>
        <p:sp>
          <p:nvSpPr>
            <p:cNvPr id="38" name="楕円 37">
              <a:extLst>
                <a:ext uri="{FF2B5EF4-FFF2-40B4-BE49-F238E27FC236}">
                  <a16:creationId xmlns:a16="http://schemas.microsoft.com/office/drawing/2014/main" id="{768AB0D8-80B7-8602-90BC-510781DB926B}"/>
                </a:ext>
              </a:extLst>
            </p:cNvPr>
            <p:cNvSpPr/>
            <p:nvPr/>
          </p:nvSpPr>
          <p:spPr>
            <a:xfrm>
              <a:off x="2409824" y="3038474"/>
              <a:ext cx="895350" cy="885825"/>
            </a:xfrm>
            <a:prstGeom prst="ellipse">
              <a:avLst/>
            </a:prstGeom>
            <a:solidFill>
              <a:schemeClr val="accent4">
                <a:lumMod val="60000"/>
                <a:lumOff val="40000"/>
                <a:alpha val="23000"/>
              </a:schemeClr>
            </a:solidFill>
            <a:ln w="63500">
              <a:solidFill>
                <a:schemeClr val="accent4">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a:extLst>
                <a:ext uri="{FF2B5EF4-FFF2-40B4-BE49-F238E27FC236}">
                  <a16:creationId xmlns:a16="http://schemas.microsoft.com/office/drawing/2014/main" id="{D40AD0F2-0C57-0E0A-81AD-1F29A937B64D}"/>
                </a:ext>
              </a:extLst>
            </p:cNvPr>
            <p:cNvSpPr txBox="1"/>
            <p:nvPr/>
          </p:nvSpPr>
          <p:spPr>
            <a:xfrm>
              <a:off x="2486025" y="3186795"/>
              <a:ext cx="1085850" cy="646331"/>
            </a:xfrm>
            <a:prstGeom prst="rect">
              <a:avLst/>
            </a:prstGeom>
            <a:grpFill/>
            <a:ln>
              <a:noFill/>
            </a:ln>
          </p:spPr>
          <p:txBody>
            <a:bodyPr wrap="square" rtlCol="0">
              <a:spAutoFit/>
            </a:bodyPr>
            <a:lstStyle/>
            <a:p>
              <a:r>
                <a:rPr kumimoji="1" lang="ja-JP" altLang="en-US" sz="3600" b="1" i="1">
                  <a:solidFill>
                    <a:schemeClr val="accent4">
                      <a:lumMod val="60000"/>
                      <a:lumOff val="40000"/>
                    </a:schemeClr>
                  </a:solidFill>
                  <a:latin typeface="Britannic Bold" panose="020B0903060703020204" pitchFamily="34" charset="0"/>
                </a:rPr>
                <a:t>４</a:t>
              </a:r>
            </a:p>
          </p:txBody>
        </p:sp>
      </p:grpSp>
      <p:sp>
        <p:nvSpPr>
          <p:cNvPr id="40" name="テキスト ボックス 39">
            <a:extLst>
              <a:ext uri="{FF2B5EF4-FFF2-40B4-BE49-F238E27FC236}">
                <a16:creationId xmlns:a16="http://schemas.microsoft.com/office/drawing/2014/main" id="{D9626464-24FC-C935-ECD3-7B4DECABF4D4}"/>
              </a:ext>
            </a:extLst>
          </p:cNvPr>
          <p:cNvSpPr txBox="1"/>
          <p:nvPr/>
        </p:nvSpPr>
        <p:spPr>
          <a:xfrm>
            <a:off x="3375476" y="1181520"/>
            <a:ext cx="6076931" cy="707886"/>
          </a:xfrm>
          <a:prstGeom prst="rect">
            <a:avLst/>
          </a:prstGeom>
          <a:noFill/>
        </p:spPr>
        <p:txBody>
          <a:bodyPr wrap="square" rtlCol="0">
            <a:spAutoFit/>
          </a:bodyPr>
          <a:lstStyle/>
          <a:p>
            <a:r>
              <a:rPr kumimoji="1" lang="ja-JP" altLang="en-US" sz="1000">
                <a:latin typeface="+mn-ea"/>
              </a:rPr>
              <a:t>□　人材不足はサービス業でも深刻な問題</a:t>
            </a:r>
            <a:endParaRPr kumimoji="1" lang="en-US" altLang="ja-JP" sz="1000">
              <a:latin typeface="+mn-ea"/>
            </a:endParaRPr>
          </a:p>
          <a:p>
            <a:r>
              <a:rPr kumimoji="1" lang="ja-JP" altLang="en-US" sz="1000">
                <a:latin typeface="+mn-ea"/>
              </a:rPr>
              <a:t>□　勤務年数や平均年齢と、仕事や組織風土の調和についても一定の着目が必要（あくまで目安）</a:t>
            </a:r>
            <a:endParaRPr kumimoji="1" lang="en-US" altLang="ja-JP" sz="1000">
              <a:latin typeface="+mn-ea"/>
            </a:endParaRPr>
          </a:p>
          <a:p>
            <a:r>
              <a:rPr kumimoji="1" lang="ja-JP" altLang="en-US" sz="1000">
                <a:latin typeface="+mn-ea"/>
              </a:rPr>
              <a:t>□　プラスの側面と留意する側面の両面の可能性があることを理解し、事業性把握に努めることが重要</a:t>
            </a:r>
            <a:endParaRPr kumimoji="1" lang="en-US" altLang="ja-JP" sz="1000">
              <a:latin typeface="+mn-ea"/>
            </a:endParaRPr>
          </a:p>
          <a:p>
            <a:r>
              <a:rPr kumimoji="1" lang="ja-JP" altLang="en-US" sz="1000">
                <a:latin typeface="+mn-ea"/>
              </a:rPr>
              <a:t>□　他業種への応用も可能</a:t>
            </a:r>
            <a:endParaRPr kumimoji="1" lang="en-US" altLang="ja-JP" sz="1000">
              <a:latin typeface="+mn-ea"/>
            </a:endParaRPr>
          </a:p>
        </p:txBody>
      </p:sp>
      <p:grpSp>
        <p:nvGrpSpPr>
          <p:cNvPr id="28" name="グループ化 27">
            <a:extLst>
              <a:ext uri="{FF2B5EF4-FFF2-40B4-BE49-F238E27FC236}">
                <a16:creationId xmlns:a16="http://schemas.microsoft.com/office/drawing/2014/main" id="{BD67094A-7984-38E9-D1D9-E0D52CBE9B13}"/>
              </a:ext>
            </a:extLst>
          </p:cNvPr>
          <p:cNvGrpSpPr/>
          <p:nvPr/>
        </p:nvGrpSpPr>
        <p:grpSpPr>
          <a:xfrm>
            <a:off x="429869" y="2356899"/>
            <a:ext cx="9176238" cy="3989761"/>
            <a:chOff x="645898" y="2212092"/>
            <a:chExt cx="9176238" cy="3989379"/>
          </a:xfrm>
        </p:grpSpPr>
        <p:grpSp>
          <p:nvGrpSpPr>
            <p:cNvPr id="23" name="グループ化 22">
              <a:extLst>
                <a:ext uri="{FF2B5EF4-FFF2-40B4-BE49-F238E27FC236}">
                  <a16:creationId xmlns:a16="http://schemas.microsoft.com/office/drawing/2014/main" id="{DA9C8FF5-EAC2-6A72-F678-2C997CEAFD40}"/>
                </a:ext>
              </a:extLst>
            </p:cNvPr>
            <p:cNvGrpSpPr/>
            <p:nvPr/>
          </p:nvGrpSpPr>
          <p:grpSpPr>
            <a:xfrm>
              <a:off x="645898" y="2212092"/>
              <a:ext cx="9176238" cy="1789532"/>
              <a:chOff x="645898" y="2212092"/>
              <a:chExt cx="9176238" cy="1789532"/>
            </a:xfrm>
          </p:grpSpPr>
          <p:grpSp>
            <p:nvGrpSpPr>
              <p:cNvPr id="21" name="グループ化 20">
                <a:extLst>
                  <a:ext uri="{FF2B5EF4-FFF2-40B4-BE49-F238E27FC236}">
                    <a16:creationId xmlns:a16="http://schemas.microsoft.com/office/drawing/2014/main" id="{60A25C1B-4199-277E-319B-D2A9D9E2FD30}"/>
                  </a:ext>
                </a:extLst>
              </p:cNvPr>
              <p:cNvGrpSpPr/>
              <p:nvPr/>
            </p:nvGrpSpPr>
            <p:grpSpPr>
              <a:xfrm>
                <a:off x="5144662" y="2876850"/>
                <a:ext cx="4677474" cy="1105881"/>
                <a:chOff x="5144662" y="2876850"/>
                <a:chExt cx="4677474" cy="1105881"/>
              </a:xfrm>
            </p:grpSpPr>
            <p:grpSp>
              <p:nvGrpSpPr>
                <p:cNvPr id="9" name="グループ化 8">
                  <a:extLst>
                    <a:ext uri="{FF2B5EF4-FFF2-40B4-BE49-F238E27FC236}">
                      <a16:creationId xmlns:a16="http://schemas.microsoft.com/office/drawing/2014/main" id="{90074301-3569-8C2D-F20A-94DBA7131257}"/>
                    </a:ext>
                  </a:extLst>
                </p:cNvPr>
                <p:cNvGrpSpPr/>
                <p:nvPr/>
              </p:nvGrpSpPr>
              <p:grpSpPr>
                <a:xfrm>
                  <a:off x="5144662" y="2876850"/>
                  <a:ext cx="664453" cy="1105881"/>
                  <a:chOff x="5067662" y="2876850"/>
                  <a:chExt cx="664453" cy="1105881"/>
                </a:xfrm>
              </p:grpSpPr>
              <p:sp>
                <p:nvSpPr>
                  <p:cNvPr id="61" name="四角形: 角を丸くする 60">
                    <a:extLst>
                      <a:ext uri="{FF2B5EF4-FFF2-40B4-BE49-F238E27FC236}">
                        <a16:creationId xmlns:a16="http://schemas.microsoft.com/office/drawing/2014/main" id="{780EC8E6-C1E2-9ECF-78D1-75751CD41616}"/>
                      </a:ext>
                    </a:extLst>
                  </p:cNvPr>
                  <p:cNvSpPr/>
                  <p:nvPr/>
                </p:nvSpPr>
                <p:spPr>
                  <a:xfrm>
                    <a:off x="5067662" y="2876850"/>
                    <a:ext cx="661901" cy="488903"/>
                  </a:xfrm>
                  <a:prstGeom prst="roundRect">
                    <a:avLst/>
                  </a:prstGeom>
                  <a:noFill/>
                  <a:ln w="38100">
                    <a:solidFill>
                      <a:schemeClr val="accent5">
                        <a:lumMod val="75000"/>
                        <a:alpha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四角形: 角を丸くする 64">
                    <a:extLst>
                      <a:ext uri="{FF2B5EF4-FFF2-40B4-BE49-F238E27FC236}">
                        <a16:creationId xmlns:a16="http://schemas.microsoft.com/office/drawing/2014/main" id="{EE1C4CD6-8298-EC0B-2F89-3279ACB51A22}"/>
                      </a:ext>
                    </a:extLst>
                  </p:cNvPr>
                  <p:cNvSpPr/>
                  <p:nvPr/>
                </p:nvSpPr>
                <p:spPr>
                  <a:xfrm>
                    <a:off x="5072423" y="3486996"/>
                    <a:ext cx="659692" cy="495735"/>
                  </a:xfrm>
                  <a:prstGeom prst="roundRect">
                    <a:avLst/>
                  </a:prstGeom>
                  <a:noFill/>
                  <a:ln w="38100">
                    <a:solidFill>
                      <a:srgbClr val="FF0000">
                        <a:alpha val="5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2" name="テキスト ボックス 111">
                  <a:extLst>
                    <a:ext uri="{FF2B5EF4-FFF2-40B4-BE49-F238E27FC236}">
                      <a16:creationId xmlns:a16="http://schemas.microsoft.com/office/drawing/2014/main" id="{EAE4A4DD-D02F-3B6B-0E94-658F77D0E707}"/>
                    </a:ext>
                  </a:extLst>
                </p:cNvPr>
                <p:cNvSpPr txBox="1"/>
                <p:nvPr/>
              </p:nvSpPr>
              <p:spPr>
                <a:xfrm>
                  <a:off x="5850870" y="2911569"/>
                  <a:ext cx="3613374" cy="261585"/>
                </a:xfrm>
                <a:prstGeom prst="rect">
                  <a:avLst/>
                </a:prstGeom>
                <a:noFill/>
              </p:spPr>
              <p:txBody>
                <a:bodyPr wrap="square" rtlCol="0">
                  <a:spAutoFit/>
                </a:bodyPr>
                <a:lstStyle/>
                <a:p>
                  <a:r>
                    <a:rPr kumimoji="1" lang="ja-JP" altLang="en-US" sz="1100"/>
                    <a:t>★ 職場環境が良好</a:t>
                  </a:r>
                </a:p>
              </p:txBody>
            </p:sp>
            <p:sp>
              <p:nvSpPr>
                <p:cNvPr id="113" name="テキスト ボックス 112">
                  <a:extLst>
                    <a:ext uri="{FF2B5EF4-FFF2-40B4-BE49-F238E27FC236}">
                      <a16:creationId xmlns:a16="http://schemas.microsoft.com/office/drawing/2014/main" id="{F6DC7E82-D306-5014-79FD-E9C00375717E}"/>
                    </a:ext>
                  </a:extLst>
                </p:cNvPr>
                <p:cNvSpPr txBox="1"/>
                <p:nvPr/>
              </p:nvSpPr>
              <p:spPr>
                <a:xfrm>
                  <a:off x="5850870" y="3092581"/>
                  <a:ext cx="3613374" cy="261585"/>
                </a:xfrm>
                <a:prstGeom prst="rect">
                  <a:avLst/>
                </a:prstGeom>
                <a:noFill/>
              </p:spPr>
              <p:txBody>
                <a:bodyPr wrap="square" rtlCol="0">
                  <a:spAutoFit/>
                </a:bodyPr>
                <a:lstStyle/>
                <a:p>
                  <a:r>
                    <a:rPr kumimoji="1" lang="ja-JP" altLang="en-US" sz="1100"/>
                    <a:t>★ 顧客が安定していてリピート率も高い</a:t>
                  </a:r>
                </a:p>
              </p:txBody>
            </p:sp>
            <p:sp>
              <p:nvSpPr>
                <p:cNvPr id="114" name="テキスト ボックス 113">
                  <a:extLst>
                    <a:ext uri="{FF2B5EF4-FFF2-40B4-BE49-F238E27FC236}">
                      <a16:creationId xmlns:a16="http://schemas.microsoft.com/office/drawing/2014/main" id="{29C800B3-11E8-7E21-BBE9-8483727728B0}"/>
                    </a:ext>
                  </a:extLst>
                </p:cNvPr>
                <p:cNvSpPr txBox="1"/>
                <p:nvPr/>
              </p:nvSpPr>
              <p:spPr>
                <a:xfrm>
                  <a:off x="5836306" y="3505464"/>
                  <a:ext cx="3755001" cy="261585"/>
                </a:xfrm>
                <a:prstGeom prst="rect">
                  <a:avLst/>
                </a:prstGeom>
                <a:noFill/>
              </p:spPr>
              <p:txBody>
                <a:bodyPr wrap="square" rtlCol="0">
                  <a:spAutoFit/>
                </a:bodyPr>
                <a:lstStyle/>
                <a:p>
                  <a:r>
                    <a:rPr kumimoji="1" lang="ja-JP" altLang="en-US" sz="1100"/>
                    <a:t>★ 仲間意識が強くなると他従業員が馴染みづらい</a:t>
                  </a:r>
                </a:p>
              </p:txBody>
            </p:sp>
            <p:sp>
              <p:nvSpPr>
                <p:cNvPr id="115" name="テキスト ボックス 114">
                  <a:extLst>
                    <a:ext uri="{FF2B5EF4-FFF2-40B4-BE49-F238E27FC236}">
                      <a16:creationId xmlns:a16="http://schemas.microsoft.com/office/drawing/2014/main" id="{6DF0D6AE-9B20-1BEC-8AD4-3E5A29FB240E}"/>
                    </a:ext>
                  </a:extLst>
                </p:cNvPr>
                <p:cNvSpPr txBox="1"/>
                <p:nvPr/>
              </p:nvSpPr>
              <p:spPr>
                <a:xfrm>
                  <a:off x="5834012" y="3716545"/>
                  <a:ext cx="3988124" cy="261585"/>
                </a:xfrm>
                <a:prstGeom prst="rect">
                  <a:avLst/>
                </a:prstGeom>
                <a:noFill/>
              </p:spPr>
              <p:txBody>
                <a:bodyPr wrap="square" rtlCol="0">
                  <a:spAutoFit/>
                </a:bodyPr>
                <a:lstStyle/>
                <a:p>
                  <a:r>
                    <a:rPr kumimoji="1" lang="ja-JP" altLang="en-US" sz="1100"/>
                    <a:t>★ 既存客と関係が深く新規客が馴染みづらい</a:t>
                  </a:r>
                </a:p>
              </p:txBody>
            </p:sp>
          </p:grpSp>
          <p:grpSp>
            <p:nvGrpSpPr>
              <p:cNvPr id="19" name="グループ化 18">
                <a:extLst>
                  <a:ext uri="{FF2B5EF4-FFF2-40B4-BE49-F238E27FC236}">
                    <a16:creationId xmlns:a16="http://schemas.microsoft.com/office/drawing/2014/main" id="{EDFAF025-12EA-443C-C1F9-808AB0BC801E}"/>
                  </a:ext>
                </a:extLst>
              </p:cNvPr>
              <p:cNvGrpSpPr/>
              <p:nvPr/>
            </p:nvGrpSpPr>
            <p:grpSpPr>
              <a:xfrm>
                <a:off x="645898" y="2863451"/>
                <a:ext cx="4383364" cy="1138173"/>
                <a:chOff x="645898" y="2863451"/>
                <a:chExt cx="4383364" cy="1138173"/>
              </a:xfrm>
            </p:grpSpPr>
            <p:grpSp>
              <p:nvGrpSpPr>
                <p:cNvPr id="10" name="グループ化 9">
                  <a:extLst>
                    <a:ext uri="{FF2B5EF4-FFF2-40B4-BE49-F238E27FC236}">
                      <a16:creationId xmlns:a16="http://schemas.microsoft.com/office/drawing/2014/main" id="{4CFA2FF1-E44A-9F00-EA47-F221B9124CF9}"/>
                    </a:ext>
                  </a:extLst>
                </p:cNvPr>
                <p:cNvGrpSpPr/>
                <p:nvPr/>
              </p:nvGrpSpPr>
              <p:grpSpPr>
                <a:xfrm>
                  <a:off x="645898" y="2863451"/>
                  <a:ext cx="912686" cy="1138173"/>
                  <a:chOff x="645898" y="2863451"/>
                  <a:chExt cx="912686" cy="1138173"/>
                </a:xfrm>
              </p:grpSpPr>
              <p:grpSp>
                <p:nvGrpSpPr>
                  <p:cNvPr id="76" name="グループ化 75">
                    <a:extLst>
                      <a:ext uri="{FF2B5EF4-FFF2-40B4-BE49-F238E27FC236}">
                        <a16:creationId xmlns:a16="http://schemas.microsoft.com/office/drawing/2014/main" id="{5FEF74BE-38C8-E2F1-C0F1-0A0075D890D2}"/>
                      </a:ext>
                    </a:extLst>
                  </p:cNvPr>
                  <p:cNvGrpSpPr/>
                  <p:nvPr/>
                </p:nvGrpSpPr>
                <p:grpSpPr>
                  <a:xfrm>
                    <a:off x="653810" y="2863451"/>
                    <a:ext cx="904773" cy="523220"/>
                    <a:chOff x="5108410" y="2631283"/>
                    <a:chExt cx="904773" cy="523220"/>
                  </a:xfrm>
                </p:grpSpPr>
                <p:sp>
                  <p:nvSpPr>
                    <p:cNvPr id="77" name="テキスト ボックス 76">
                      <a:extLst>
                        <a:ext uri="{FF2B5EF4-FFF2-40B4-BE49-F238E27FC236}">
                          <a16:creationId xmlns:a16="http://schemas.microsoft.com/office/drawing/2014/main" id="{EC484D25-352D-F3B8-B242-6F2E39526546}"/>
                        </a:ext>
                      </a:extLst>
                    </p:cNvPr>
                    <p:cNvSpPr txBox="1"/>
                    <p:nvPr/>
                  </p:nvSpPr>
                  <p:spPr>
                    <a:xfrm>
                      <a:off x="5108410" y="2631283"/>
                      <a:ext cx="904773" cy="523220"/>
                    </a:xfrm>
                    <a:prstGeom prst="rect">
                      <a:avLst/>
                    </a:prstGeom>
                    <a:noFill/>
                  </p:spPr>
                  <p:txBody>
                    <a:bodyPr wrap="square" rtlCol="0">
                      <a:spAutoFit/>
                    </a:bodyPr>
                    <a:lstStyle/>
                    <a:p>
                      <a:pPr algn="ctr"/>
                      <a:r>
                        <a:rPr kumimoji="1" lang="ja-JP" altLang="en-US" sz="1400">
                          <a:latin typeface="HG創英角ｺﾞｼｯｸUB" panose="020B0909000000000000" pitchFamily="49" charset="-128"/>
                          <a:ea typeface="HG創英角ｺﾞｼｯｸUB" panose="020B0909000000000000" pitchFamily="49" charset="-128"/>
                        </a:rPr>
                        <a:t>プラス</a:t>
                      </a:r>
                      <a:r>
                        <a:rPr kumimoji="1" lang="ja-JP" altLang="en-US" sz="1100">
                          <a:latin typeface="HG創英角ｺﾞｼｯｸUB" panose="020B0909000000000000" pitchFamily="49" charset="-128"/>
                          <a:ea typeface="HG創英角ｺﾞｼｯｸUB" panose="020B0909000000000000" pitchFamily="49" charset="-128"/>
                        </a:rPr>
                        <a:t>の</a:t>
                      </a:r>
                      <a:endParaRPr kumimoji="1" lang="en-US" altLang="ja-JP" sz="1400">
                        <a:latin typeface="HG創英角ｺﾞｼｯｸUB" panose="020B0909000000000000" pitchFamily="49" charset="-128"/>
                        <a:ea typeface="HG創英角ｺﾞｼｯｸUB" panose="020B0909000000000000" pitchFamily="49" charset="-128"/>
                      </a:endParaRPr>
                    </a:p>
                    <a:p>
                      <a:pPr algn="ctr"/>
                      <a:r>
                        <a:rPr kumimoji="1" lang="ja-JP" altLang="en-US" sz="1400">
                          <a:latin typeface="HG創英角ｺﾞｼｯｸUB" panose="020B0909000000000000" pitchFamily="49" charset="-128"/>
                          <a:ea typeface="HG創英角ｺﾞｼｯｸUB" panose="020B0909000000000000" pitchFamily="49" charset="-128"/>
                        </a:rPr>
                        <a:t>側面</a:t>
                      </a:r>
                    </a:p>
                  </p:txBody>
                </p:sp>
                <p:sp>
                  <p:nvSpPr>
                    <p:cNvPr id="78" name="四角形: 角を丸くする 77">
                      <a:extLst>
                        <a:ext uri="{FF2B5EF4-FFF2-40B4-BE49-F238E27FC236}">
                          <a16:creationId xmlns:a16="http://schemas.microsoft.com/office/drawing/2014/main" id="{6F560F27-8842-CFE4-4846-B8E4BE3B8D1E}"/>
                        </a:ext>
                      </a:extLst>
                    </p:cNvPr>
                    <p:cNvSpPr/>
                    <p:nvPr/>
                  </p:nvSpPr>
                  <p:spPr>
                    <a:xfrm>
                      <a:off x="5195335" y="2648492"/>
                      <a:ext cx="694047" cy="488903"/>
                    </a:xfrm>
                    <a:prstGeom prst="roundRect">
                      <a:avLst/>
                    </a:prstGeom>
                    <a:noFill/>
                    <a:ln w="38100">
                      <a:solidFill>
                        <a:schemeClr val="accent5">
                          <a:lumMod val="75000"/>
                          <a:alpha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79" name="グループ化 78">
                    <a:extLst>
                      <a:ext uri="{FF2B5EF4-FFF2-40B4-BE49-F238E27FC236}">
                        <a16:creationId xmlns:a16="http://schemas.microsoft.com/office/drawing/2014/main" id="{259A7C1D-A8E3-4D9F-FE8F-42BF585FFF0F}"/>
                      </a:ext>
                    </a:extLst>
                  </p:cNvPr>
                  <p:cNvGrpSpPr/>
                  <p:nvPr/>
                </p:nvGrpSpPr>
                <p:grpSpPr>
                  <a:xfrm>
                    <a:off x="645898" y="3478404"/>
                    <a:ext cx="912686" cy="523220"/>
                    <a:chOff x="5100498" y="2631283"/>
                    <a:chExt cx="912686" cy="523220"/>
                  </a:xfrm>
                </p:grpSpPr>
                <p:sp>
                  <p:nvSpPr>
                    <p:cNvPr id="80" name="テキスト ボックス 79">
                      <a:extLst>
                        <a:ext uri="{FF2B5EF4-FFF2-40B4-BE49-F238E27FC236}">
                          <a16:creationId xmlns:a16="http://schemas.microsoft.com/office/drawing/2014/main" id="{0A7E0386-BADC-17A7-71D8-0CA57CF6281E}"/>
                        </a:ext>
                      </a:extLst>
                    </p:cNvPr>
                    <p:cNvSpPr txBox="1"/>
                    <p:nvPr/>
                  </p:nvSpPr>
                  <p:spPr>
                    <a:xfrm>
                      <a:off x="5100498" y="2631283"/>
                      <a:ext cx="912686" cy="523220"/>
                    </a:xfrm>
                    <a:prstGeom prst="rect">
                      <a:avLst/>
                    </a:prstGeom>
                    <a:noFill/>
                  </p:spPr>
                  <p:txBody>
                    <a:bodyPr wrap="square" rtlCol="0">
                      <a:spAutoFit/>
                    </a:bodyPr>
                    <a:lstStyle/>
                    <a:p>
                      <a:pPr algn="ctr"/>
                      <a:r>
                        <a:rPr kumimoji="1" lang="ja-JP" altLang="en-US" sz="1400">
                          <a:latin typeface="HG創英角ｺﾞｼｯｸUB" panose="020B0909000000000000" pitchFamily="49" charset="-128"/>
                          <a:ea typeface="HG創英角ｺﾞｼｯｸUB" panose="020B0909000000000000" pitchFamily="49" charset="-128"/>
                        </a:rPr>
                        <a:t>留意</a:t>
                      </a:r>
                      <a:r>
                        <a:rPr kumimoji="1" lang="ja-JP" altLang="en-US" sz="1050">
                          <a:latin typeface="HG創英角ｺﾞｼｯｸUB" panose="020B0909000000000000" pitchFamily="49" charset="-128"/>
                          <a:ea typeface="HG創英角ｺﾞｼｯｸUB" panose="020B0909000000000000" pitchFamily="49" charset="-128"/>
                        </a:rPr>
                        <a:t>する</a:t>
                      </a:r>
                      <a:endParaRPr kumimoji="1" lang="en-US" altLang="ja-JP" sz="1400">
                        <a:latin typeface="HG創英角ｺﾞｼｯｸUB" panose="020B0909000000000000" pitchFamily="49" charset="-128"/>
                        <a:ea typeface="HG創英角ｺﾞｼｯｸUB" panose="020B0909000000000000" pitchFamily="49" charset="-128"/>
                      </a:endParaRPr>
                    </a:p>
                    <a:p>
                      <a:pPr algn="ctr"/>
                      <a:r>
                        <a:rPr kumimoji="1" lang="ja-JP" altLang="en-US" sz="1400">
                          <a:latin typeface="HG創英角ｺﾞｼｯｸUB" panose="020B0909000000000000" pitchFamily="49" charset="-128"/>
                          <a:ea typeface="HG創英角ｺﾞｼｯｸUB" panose="020B0909000000000000" pitchFamily="49" charset="-128"/>
                        </a:rPr>
                        <a:t>側面</a:t>
                      </a:r>
                    </a:p>
                  </p:txBody>
                </p:sp>
                <p:sp>
                  <p:nvSpPr>
                    <p:cNvPr id="81" name="四角形: 角を丸くする 80">
                      <a:extLst>
                        <a:ext uri="{FF2B5EF4-FFF2-40B4-BE49-F238E27FC236}">
                          <a16:creationId xmlns:a16="http://schemas.microsoft.com/office/drawing/2014/main" id="{94F5F674-7E48-3FE5-1F78-C013C08AAE1D}"/>
                        </a:ext>
                      </a:extLst>
                    </p:cNvPr>
                    <p:cNvSpPr/>
                    <p:nvPr/>
                  </p:nvSpPr>
                  <p:spPr>
                    <a:xfrm>
                      <a:off x="5176380" y="2658488"/>
                      <a:ext cx="707211" cy="488903"/>
                    </a:xfrm>
                    <a:prstGeom prst="roundRect">
                      <a:avLst/>
                    </a:prstGeom>
                    <a:noFill/>
                    <a:ln w="38100">
                      <a:solidFill>
                        <a:srgbClr val="FF0000">
                          <a:alpha val="5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116" name="テキスト ボックス 115">
                  <a:extLst>
                    <a:ext uri="{FF2B5EF4-FFF2-40B4-BE49-F238E27FC236}">
                      <a16:creationId xmlns:a16="http://schemas.microsoft.com/office/drawing/2014/main" id="{8C5443A3-7C05-3C5E-B8C5-5220F61C3B39}"/>
                    </a:ext>
                  </a:extLst>
                </p:cNvPr>
                <p:cNvSpPr txBox="1"/>
                <p:nvPr/>
              </p:nvSpPr>
              <p:spPr>
                <a:xfrm>
                  <a:off x="1415888" y="2921886"/>
                  <a:ext cx="3613374" cy="261585"/>
                </a:xfrm>
                <a:prstGeom prst="rect">
                  <a:avLst/>
                </a:prstGeom>
                <a:noFill/>
              </p:spPr>
              <p:txBody>
                <a:bodyPr wrap="square" rtlCol="0">
                  <a:spAutoFit/>
                </a:bodyPr>
                <a:lstStyle/>
                <a:p>
                  <a:r>
                    <a:rPr kumimoji="1" lang="ja-JP" altLang="en-US" sz="1100"/>
                    <a:t>★ 経験豊富でスキルが高い人材が集まる</a:t>
                  </a:r>
                </a:p>
              </p:txBody>
            </p:sp>
            <p:sp>
              <p:nvSpPr>
                <p:cNvPr id="117" name="テキスト ボックス 116">
                  <a:extLst>
                    <a:ext uri="{FF2B5EF4-FFF2-40B4-BE49-F238E27FC236}">
                      <a16:creationId xmlns:a16="http://schemas.microsoft.com/office/drawing/2014/main" id="{636E7B02-FB9B-E0C9-7C2E-117A4E6F15F6}"/>
                    </a:ext>
                  </a:extLst>
                </p:cNvPr>
                <p:cNvSpPr txBox="1"/>
                <p:nvPr/>
              </p:nvSpPr>
              <p:spPr>
                <a:xfrm>
                  <a:off x="1415888" y="3125355"/>
                  <a:ext cx="3613374" cy="261585"/>
                </a:xfrm>
                <a:prstGeom prst="rect">
                  <a:avLst/>
                </a:prstGeom>
                <a:noFill/>
              </p:spPr>
              <p:txBody>
                <a:bodyPr wrap="square" rtlCol="0">
                  <a:spAutoFit/>
                </a:bodyPr>
                <a:lstStyle/>
                <a:p>
                  <a:r>
                    <a:rPr kumimoji="1" lang="ja-JP" altLang="en-US" sz="1100"/>
                    <a:t>★ 提供するサービスで差別化がしやすい</a:t>
                  </a:r>
                </a:p>
              </p:txBody>
            </p:sp>
            <p:sp>
              <p:nvSpPr>
                <p:cNvPr id="118" name="テキスト ボックス 117">
                  <a:extLst>
                    <a:ext uri="{FF2B5EF4-FFF2-40B4-BE49-F238E27FC236}">
                      <a16:creationId xmlns:a16="http://schemas.microsoft.com/office/drawing/2014/main" id="{136553F3-5670-5DB4-3166-0CC2334867B2}"/>
                    </a:ext>
                  </a:extLst>
                </p:cNvPr>
                <p:cNvSpPr txBox="1"/>
                <p:nvPr/>
              </p:nvSpPr>
              <p:spPr>
                <a:xfrm>
                  <a:off x="1415888" y="3514141"/>
                  <a:ext cx="3613374" cy="261585"/>
                </a:xfrm>
                <a:prstGeom prst="rect">
                  <a:avLst/>
                </a:prstGeom>
                <a:noFill/>
              </p:spPr>
              <p:txBody>
                <a:bodyPr wrap="square" rtlCol="0">
                  <a:spAutoFit/>
                </a:bodyPr>
                <a:lstStyle/>
                <a:p>
                  <a:r>
                    <a:rPr kumimoji="1" lang="ja-JP" altLang="en-US" sz="1100"/>
                    <a:t>★ 横のつながりが弱い組織になりがち</a:t>
                  </a:r>
                </a:p>
              </p:txBody>
            </p:sp>
            <p:sp>
              <p:nvSpPr>
                <p:cNvPr id="119" name="テキスト ボックス 118">
                  <a:extLst>
                    <a:ext uri="{FF2B5EF4-FFF2-40B4-BE49-F238E27FC236}">
                      <a16:creationId xmlns:a16="http://schemas.microsoft.com/office/drawing/2014/main" id="{0BE4064C-A46A-CBC7-7DE2-8344D41F92AE}"/>
                    </a:ext>
                  </a:extLst>
                </p:cNvPr>
                <p:cNvSpPr txBox="1"/>
                <p:nvPr/>
              </p:nvSpPr>
              <p:spPr>
                <a:xfrm>
                  <a:off x="1414540" y="3731913"/>
                  <a:ext cx="3613374" cy="261585"/>
                </a:xfrm>
                <a:prstGeom prst="rect">
                  <a:avLst/>
                </a:prstGeom>
                <a:noFill/>
              </p:spPr>
              <p:txBody>
                <a:bodyPr wrap="square" rtlCol="0">
                  <a:spAutoFit/>
                </a:bodyPr>
                <a:lstStyle/>
                <a:p>
                  <a:r>
                    <a:rPr kumimoji="1" lang="ja-JP" altLang="en-US" sz="1100"/>
                    <a:t>★ 社員の独立や退社があると業績が変動しやすい</a:t>
                  </a:r>
                </a:p>
              </p:txBody>
            </p:sp>
          </p:grpSp>
          <p:grpSp>
            <p:nvGrpSpPr>
              <p:cNvPr id="17" name="グループ化 16">
                <a:extLst>
                  <a:ext uri="{FF2B5EF4-FFF2-40B4-BE49-F238E27FC236}">
                    <a16:creationId xmlns:a16="http://schemas.microsoft.com/office/drawing/2014/main" id="{92062BCC-8CEB-E884-AFB7-5506FD04C49E}"/>
                  </a:ext>
                </a:extLst>
              </p:cNvPr>
              <p:cNvGrpSpPr/>
              <p:nvPr/>
            </p:nvGrpSpPr>
            <p:grpSpPr>
              <a:xfrm>
                <a:off x="1322073" y="2212092"/>
                <a:ext cx="3120748" cy="597845"/>
                <a:chOff x="1322073" y="2212092"/>
                <a:chExt cx="3120748" cy="597845"/>
              </a:xfrm>
            </p:grpSpPr>
            <p:sp>
              <p:nvSpPr>
                <p:cNvPr id="94" name="テキスト ボックス 93">
                  <a:extLst>
                    <a:ext uri="{FF2B5EF4-FFF2-40B4-BE49-F238E27FC236}">
                      <a16:creationId xmlns:a16="http://schemas.microsoft.com/office/drawing/2014/main" id="{532880E7-0953-57A3-4903-124DE2BC7CE2}"/>
                    </a:ext>
                  </a:extLst>
                </p:cNvPr>
                <p:cNvSpPr txBox="1"/>
                <p:nvPr/>
              </p:nvSpPr>
              <p:spPr>
                <a:xfrm>
                  <a:off x="1322073" y="2212092"/>
                  <a:ext cx="3120748" cy="369297"/>
                </a:xfrm>
                <a:prstGeom prst="rect">
                  <a:avLst/>
                </a:prstGeom>
                <a:noFill/>
              </p:spPr>
              <p:txBody>
                <a:bodyPr wrap="square" rtlCol="0">
                  <a:spAutoFit/>
                </a:bodyPr>
                <a:lstStyle/>
                <a:p>
                  <a:r>
                    <a:rPr kumimoji="1" lang="ja-JP" altLang="en-US" sz="1200">
                      <a:latin typeface="HG創英角ｺﾞｼｯｸUB" panose="020B0909000000000000" pitchFamily="49" charset="-128"/>
                      <a:ea typeface="HG創英角ｺﾞｼｯｸUB" panose="020B0909000000000000" pitchFamily="49" charset="-128"/>
                    </a:rPr>
                    <a:t>瞬発力が必要な</a:t>
                  </a:r>
                  <a:r>
                    <a:rPr kumimoji="1" lang="ja-JP" altLang="en-US">
                      <a:latin typeface="HG創英角ｺﾞｼｯｸUB" panose="020B0909000000000000" pitchFamily="49" charset="-128"/>
                      <a:ea typeface="HG創英角ｺﾞｼｯｸUB" panose="020B0909000000000000" pitchFamily="49" charset="-128"/>
                    </a:rPr>
                    <a:t>専門的な仕事</a:t>
                  </a:r>
                  <a:r>
                    <a:rPr kumimoji="1" lang="ja-JP" altLang="en-US" sz="1200">
                      <a:latin typeface="HG創英角ｺﾞｼｯｸUB" panose="020B0909000000000000" pitchFamily="49" charset="-128"/>
                      <a:ea typeface="HG創英角ｺﾞｼｯｸUB" panose="020B0909000000000000" pitchFamily="49" charset="-128"/>
                    </a:rPr>
                    <a:t>が得意</a:t>
                  </a:r>
                  <a:endParaRPr kumimoji="1" lang="ja-JP" altLang="en-US" sz="1400">
                    <a:latin typeface="HG創英角ｺﾞｼｯｸUB" panose="020B0909000000000000" pitchFamily="49" charset="-128"/>
                    <a:ea typeface="HG創英角ｺﾞｼｯｸUB" panose="020B0909000000000000" pitchFamily="49" charset="-128"/>
                  </a:endParaRPr>
                </a:p>
              </p:txBody>
            </p:sp>
            <p:cxnSp>
              <p:nvCxnSpPr>
                <p:cNvPr id="109" name="直線コネクタ 108">
                  <a:extLst>
                    <a:ext uri="{FF2B5EF4-FFF2-40B4-BE49-F238E27FC236}">
                      <a16:creationId xmlns:a16="http://schemas.microsoft.com/office/drawing/2014/main" id="{9DC9BE45-FACF-F208-058F-DDE083614F57}"/>
                    </a:ext>
                  </a:extLst>
                </p:cNvPr>
                <p:cNvCxnSpPr>
                  <a:cxnSpLocks/>
                </p:cNvCxnSpPr>
                <p:nvPr/>
              </p:nvCxnSpPr>
              <p:spPr>
                <a:xfrm flipV="1">
                  <a:off x="1337207" y="2582884"/>
                  <a:ext cx="3017026" cy="5847"/>
                </a:xfrm>
                <a:prstGeom prst="line">
                  <a:avLst/>
                </a:prstGeom>
                <a:ln w="38100">
                  <a:solidFill>
                    <a:srgbClr val="FF0000">
                      <a:alpha val="50000"/>
                    </a:srgbClr>
                  </a:solidFill>
                </a:ln>
              </p:spPr>
              <p:style>
                <a:lnRef idx="1">
                  <a:schemeClr val="accent1"/>
                </a:lnRef>
                <a:fillRef idx="0">
                  <a:schemeClr val="accent1"/>
                </a:fillRef>
                <a:effectRef idx="0">
                  <a:schemeClr val="accent1"/>
                </a:effectRef>
                <a:fontRef idx="minor">
                  <a:schemeClr val="tx1"/>
                </a:fontRef>
              </p:style>
            </p:cxnSp>
            <p:sp>
              <p:nvSpPr>
                <p:cNvPr id="120" name="テキスト ボックス 119">
                  <a:extLst>
                    <a:ext uri="{FF2B5EF4-FFF2-40B4-BE49-F238E27FC236}">
                      <a16:creationId xmlns:a16="http://schemas.microsoft.com/office/drawing/2014/main" id="{0787541F-B5EA-ED01-38E5-562D307E5874}"/>
                    </a:ext>
                  </a:extLst>
                </p:cNvPr>
                <p:cNvSpPr txBox="1"/>
                <p:nvPr/>
              </p:nvSpPr>
              <p:spPr>
                <a:xfrm>
                  <a:off x="1556184" y="2579105"/>
                  <a:ext cx="2810938" cy="230832"/>
                </a:xfrm>
                <a:prstGeom prst="rect">
                  <a:avLst/>
                </a:prstGeom>
                <a:noFill/>
              </p:spPr>
              <p:txBody>
                <a:bodyPr wrap="square" rtlCol="0">
                  <a:spAutoFit/>
                </a:bodyPr>
                <a:lstStyle/>
                <a:p>
                  <a:r>
                    <a:rPr kumimoji="1" lang="ja-JP" altLang="en-US" sz="900"/>
                    <a:t>（例：経営コンサルタント業、士業事務所など）</a:t>
                  </a:r>
                </a:p>
              </p:txBody>
            </p:sp>
          </p:grpSp>
          <p:grpSp>
            <p:nvGrpSpPr>
              <p:cNvPr id="18" name="グループ化 17">
                <a:extLst>
                  <a:ext uri="{FF2B5EF4-FFF2-40B4-BE49-F238E27FC236}">
                    <a16:creationId xmlns:a16="http://schemas.microsoft.com/office/drawing/2014/main" id="{73FE4ADC-1C39-39FE-9328-BBF81E6425EF}"/>
                  </a:ext>
                </a:extLst>
              </p:cNvPr>
              <p:cNvGrpSpPr/>
              <p:nvPr/>
            </p:nvGrpSpPr>
            <p:grpSpPr>
              <a:xfrm>
                <a:off x="5870465" y="2214819"/>
                <a:ext cx="3120748" cy="593228"/>
                <a:chOff x="5870465" y="2214819"/>
                <a:chExt cx="3120748" cy="593228"/>
              </a:xfrm>
            </p:grpSpPr>
            <p:sp>
              <p:nvSpPr>
                <p:cNvPr id="93" name="テキスト ボックス 92">
                  <a:extLst>
                    <a:ext uri="{FF2B5EF4-FFF2-40B4-BE49-F238E27FC236}">
                      <a16:creationId xmlns:a16="http://schemas.microsoft.com/office/drawing/2014/main" id="{BD974897-9180-D38D-3F5C-1152D7410E42}"/>
                    </a:ext>
                  </a:extLst>
                </p:cNvPr>
                <p:cNvSpPr txBox="1"/>
                <p:nvPr/>
              </p:nvSpPr>
              <p:spPr>
                <a:xfrm>
                  <a:off x="5870465" y="2214819"/>
                  <a:ext cx="3120748" cy="369332"/>
                </a:xfrm>
                <a:prstGeom prst="rect">
                  <a:avLst/>
                </a:prstGeom>
                <a:noFill/>
              </p:spPr>
              <p:txBody>
                <a:bodyPr wrap="square" rtlCol="0">
                  <a:spAutoFit/>
                </a:bodyPr>
                <a:lstStyle/>
                <a:p>
                  <a:r>
                    <a:rPr kumimoji="1" lang="ja-JP" altLang="en-US" sz="1200">
                      <a:latin typeface="HG創英角ｺﾞｼｯｸUB" panose="020B0909000000000000" pitchFamily="49" charset="-128"/>
                      <a:ea typeface="HG創英角ｺﾞｼｯｸUB" panose="020B0909000000000000" pitchFamily="49" charset="-128"/>
                    </a:rPr>
                    <a:t>経験等が必要な</a:t>
                  </a:r>
                  <a:r>
                    <a:rPr kumimoji="1" lang="ja-JP" altLang="en-US">
                      <a:latin typeface="HG創英角ｺﾞｼｯｸUB" panose="020B0909000000000000" pitchFamily="49" charset="-128"/>
                      <a:ea typeface="HG創英角ｺﾞｼｯｸUB" panose="020B0909000000000000" pitchFamily="49" charset="-128"/>
                    </a:rPr>
                    <a:t>継続的な仕事</a:t>
                  </a:r>
                  <a:r>
                    <a:rPr kumimoji="1" lang="ja-JP" altLang="en-US" sz="1200">
                      <a:latin typeface="HG創英角ｺﾞｼｯｸUB" panose="020B0909000000000000" pitchFamily="49" charset="-128"/>
                      <a:ea typeface="HG創英角ｺﾞｼｯｸUB" panose="020B0909000000000000" pitchFamily="49" charset="-128"/>
                    </a:rPr>
                    <a:t>が得意</a:t>
                  </a:r>
                  <a:endParaRPr kumimoji="1" lang="ja-JP" altLang="en-US" sz="1400">
                    <a:latin typeface="HG創英角ｺﾞｼｯｸUB" panose="020B0909000000000000" pitchFamily="49" charset="-128"/>
                    <a:ea typeface="HG創英角ｺﾞｼｯｸUB" panose="020B0909000000000000" pitchFamily="49" charset="-128"/>
                  </a:endParaRPr>
                </a:p>
              </p:txBody>
            </p:sp>
            <p:cxnSp>
              <p:nvCxnSpPr>
                <p:cNvPr id="103" name="直線コネクタ 102">
                  <a:extLst>
                    <a:ext uri="{FF2B5EF4-FFF2-40B4-BE49-F238E27FC236}">
                      <a16:creationId xmlns:a16="http://schemas.microsoft.com/office/drawing/2014/main" id="{630B37DD-0708-9228-B4A2-5D04AD172764}"/>
                    </a:ext>
                  </a:extLst>
                </p:cNvPr>
                <p:cNvCxnSpPr>
                  <a:cxnSpLocks/>
                </p:cNvCxnSpPr>
                <p:nvPr/>
              </p:nvCxnSpPr>
              <p:spPr>
                <a:xfrm flipV="1">
                  <a:off x="5918952" y="2582884"/>
                  <a:ext cx="3017026" cy="5847"/>
                </a:xfrm>
                <a:prstGeom prst="line">
                  <a:avLst/>
                </a:prstGeom>
                <a:ln w="38100">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121" name="テキスト ボックス 120">
                  <a:extLst>
                    <a:ext uri="{FF2B5EF4-FFF2-40B4-BE49-F238E27FC236}">
                      <a16:creationId xmlns:a16="http://schemas.microsoft.com/office/drawing/2014/main" id="{23A8B810-6C75-E2D3-84AC-5674E02DC051}"/>
                    </a:ext>
                  </a:extLst>
                </p:cNvPr>
                <p:cNvSpPr txBox="1"/>
                <p:nvPr/>
              </p:nvSpPr>
              <p:spPr>
                <a:xfrm>
                  <a:off x="6004352" y="2577215"/>
                  <a:ext cx="2958348" cy="230832"/>
                </a:xfrm>
                <a:prstGeom prst="rect">
                  <a:avLst/>
                </a:prstGeom>
                <a:noFill/>
              </p:spPr>
              <p:txBody>
                <a:bodyPr wrap="square" rtlCol="0">
                  <a:spAutoFit/>
                </a:bodyPr>
                <a:lstStyle/>
                <a:p>
                  <a:r>
                    <a:rPr kumimoji="1" lang="ja-JP" altLang="en-US" sz="900"/>
                    <a:t>（例：高齢者・障がい者福祉・小規模クリニック）</a:t>
                  </a:r>
                </a:p>
              </p:txBody>
            </p:sp>
          </p:grpSp>
        </p:grpSp>
        <p:grpSp>
          <p:nvGrpSpPr>
            <p:cNvPr id="26" name="グループ化 25">
              <a:extLst>
                <a:ext uri="{FF2B5EF4-FFF2-40B4-BE49-F238E27FC236}">
                  <a16:creationId xmlns:a16="http://schemas.microsoft.com/office/drawing/2014/main" id="{6416BEE9-35FB-F931-5203-6990C0BE3267}"/>
                </a:ext>
              </a:extLst>
            </p:cNvPr>
            <p:cNvGrpSpPr/>
            <p:nvPr/>
          </p:nvGrpSpPr>
          <p:grpSpPr>
            <a:xfrm>
              <a:off x="721780" y="4444703"/>
              <a:ext cx="4321004" cy="1756768"/>
              <a:chOff x="721780" y="4444703"/>
              <a:chExt cx="4321004" cy="1756768"/>
            </a:xfrm>
          </p:grpSpPr>
          <p:grpSp>
            <p:nvGrpSpPr>
              <p:cNvPr id="125" name="グループ化 124">
                <a:extLst>
                  <a:ext uri="{FF2B5EF4-FFF2-40B4-BE49-F238E27FC236}">
                    <a16:creationId xmlns:a16="http://schemas.microsoft.com/office/drawing/2014/main" id="{DFE952C4-6636-B1B2-E497-6C0DBAFA9D15}"/>
                  </a:ext>
                </a:extLst>
              </p:cNvPr>
              <p:cNvGrpSpPr/>
              <p:nvPr/>
            </p:nvGrpSpPr>
            <p:grpSpPr>
              <a:xfrm>
                <a:off x="721780" y="5091129"/>
                <a:ext cx="674217" cy="1103856"/>
                <a:chOff x="721780" y="4985254"/>
                <a:chExt cx="674217" cy="1103856"/>
              </a:xfrm>
            </p:grpSpPr>
            <p:sp>
              <p:nvSpPr>
                <p:cNvPr id="84" name="四角形: 角を丸くする 83">
                  <a:extLst>
                    <a:ext uri="{FF2B5EF4-FFF2-40B4-BE49-F238E27FC236}">
                      <a16:creationId xmlns:a16="http://schemas.microsoft.com/office/drawing/2014/main" id="{A00BDAA3-6546-19E8-5DEE-B13B456206A7}"/>
                    </a:ext>
                  </a:extLst>
                </p:cNvPr>
                <p:cNvSpPr/>
                <p:nvPr/>
              </p:nvSpPr>
              <p:spPr>
                <a:xfrm>
                  <a:off x="721780" y="4985254"/>
                  <a:ext cx="674217" cy="488903"/>
                </a:xfrm>
                <a:prstGeom prst="roundRect">
                  <a:avLst/>
                </a:prstGeom>
                <a:noFill/>
                <a:ln w="38100">
                  <a:solidFill>
                    <a:schemeClr val="accent5">
                      <a:lumMod val="75000"/>
                      <a:alpha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四角形: 角を丸くする 86">
                  <a:extLst>
                    <a:ext uri="{FF2B5EF4-FFF2-40B4-BE49-F238E27FC236}">
                      <a16:creationId xmlns:a16="http://schemas.microsoft.com/office/drawing/2014/main" id="{EBC3B6BD-3BA2-2371-B402-266F2DB532C0}"/>
                    </a:ext>
                  </a:extLst>
                </p:cNvPr>
                <p:cNvSpPr/>
                <p:nvPr/>
              </p:nvSpPr>
              <p:spPr>
                <a:xfrm>
                  <a:off x="721780" y="5600207"/>
                  <a:ext cx="674217" cy="488903"/>
                </a:xfrm>
                <a:prstGeom prst="roundRect">
                  <a:avLst/>
                </a:prstGeom>
                <a:noFill/>
                <a:ln w="38100">
                  <a:solidFill>
                    <a:srgbClr val="FF0000">
                      <a:alpha val="5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4" name="グループ化 23">
                <a:extLst>
                  <a:ext uri="{FF2B5EF4-FFF2-40B4-BE49-F238E27FC236}">
                    <a16:creationId xmlns:a16="http://schemas.microsoft.com/office/drawing/2014/main" id="{BA2B158C-02D4-7D8B-CB91-423E84C5226E}"/>
                  </a:ext>
                </a:extLst>
              </p:cNvPr>
              <p:cNvGrpSpPr/>
              <p:nvPr/>
            </p:nvGrpSpPr>
            <p:grpSpPr>
              <a:xfrm>
                <a:off x="1337207" y="4444703"/>
                <a:ext cx="3458279" cy="598989"/>
                <a:chOff x="1337207" y="4444703"/>
                <a:chExt cx="3458279" cy="598989"/>
              </a:xfrm>
            </p:grpSpPr>
            <p:sp>
              <p:nvSpPr>
                <p:cNvPr id="100" name="テキスト ボックス 99">
                  <a:extLst>
                    <a:ext uri="{FF2B5EF4-FFF2-40B4-BE49-F238E27FC236}">
                      <a16:creationId xmlns:a16="http://schemas.microsoft.com/office/drawing/2014/main" id="{CE49DB41-6829-D5BE-C9A7-ECBAD127A2C3}"/>
                    </a:ext>
                  </a:extLst>
                </p:cNvPr>
                <p:cNvSpPr txBox="1"/>
                <p:nvPr/>
              </p:nvSpPr>
              <p:spPr>
                <a:xfrm>
                  <a:off x="1399073" y="4444703"/>
                  <a:ext cx="3396413" cy="369332"/>
                </a:xfrm>
                <a:prstGeom prst="rect">
                  <a:avLst/>
                </a:prstGeom>
                <a:noFill/>
              </p:spPr>
              <p:txBody>
                <a:bodyPr wrap="square" rtlCol="0">
                  <a:spAutoFit/>
                </a:bodyPr>
                <a:lstStyle/>
                <a:p>
                  <a:r>
                    <a:rPr kumimoji="1" lang="ja-JP" altLang="en-US" sz="1200">
                      <a:latin typeface="HG創英角ｺﾞｼｯｸUB" panose="020B0909000000000000" pitchFamily="49" charset="-128"/>
                      <a:ea typeface="HG創英角ｺﾞｼｯｸUB" panose="020B0909000000000000" pitchFamily="49" charset="-128"/>
                    </a:rPr>
                    <a:t>体力が必要な</a:t>
                  </a:r>
                  <a:r>
                    <a:rPr kumimoji="1" lang="ja-JP" altLang="en-US">
                      <a:latin typeface="HG創英角ｺﾞｼｯｸUB" panose="020B0909000000000000" pitchFamily="49" charset="-128"/>
                      <a:ea typeface="HG創英角ｺﾞｼｯｸUB" panose="020B0909000000000000" pitchFamily="49" charset="-128"/>
                    </a:rPr>
                    <a:t>短期的な仕事</a:t>
                  </a:r>
                  <a:r>
                    <a:rPr kumimoji="1" lang="ja-JP" altLang="en-US" sz="1200">
                      <a:latin typeface="HG創英角ｺﾞｼｯｸUB" panose="020B0909000000000000" pitchFamily="49" charset="-128"/>
                      <a:ea typeface="HG創英角ｺﾞｼｯｸUB" panose="020B0909000000000000" pitchFamily="49" charset="-128"/>
                    </a:rPr>
                    <a:t>が得意</a:t>
                  </a:r>
                  <a:endParaRPr kumimoji="1" lang="ja-JP" altLang="en-US" sz="1400">
                    <a:latin typeface="HG創英角ｺﾞｼｯｸUB" panose="020B0909000000000000" pitchFamily="49" charset="-128"/>
                    <a:ea typeface="HG創英角ｺﾞｼｯｸUB" panose="020B0909000000000000" pitchFamily="49" charset="-128"/>
                  </a:endParaRPr>
                </a:p>
              </p:txBody>
            </p:sp>
            <p:cxnSp>
              <p:nvCxnSpPr>
                <p:cNvPr id="110" name="直線コネクタ 109">
                  <a:extLst>
                    <a:ext uri="{FF2B5EF4-FFF2-40B4-BE49-F238E27FC236}">
                      <a16:creationId xmlns:a16="http://schemas.microsoft.com/office/drawing/2014/main" id="{7B1CB28B-6BA8-4979-65C1-6B5F4EE85BE3}"/>
                    </a:ext>
                  </a:extLst>
                </p:cNvPr>
                <p:cNvCxnSpPr>
                  <a:cxnSpLocks/>
                </p:cNvCxnSpPr>
                <p:nvPr/>
              </p:nvCxnSpPr>
              <p:spPr>
                <a:xfrm flipV="1">
                  <a:off x="1337207" y="4807013"/>
                  <a:ext cx="3170389" cy="5847"/>
                </a:xfrm>
                <a:prstGeom prst="line">
                  <a:avLst/>
                </a:prstGeom>
                <a:ln w="38100">
                  <a:solidFill>
                    <a:srgbClr val="92D050">
                      <a:alpha val="50000"/>
                    </a:srgbClr>
                  </a:solidFill>
                </a:ln>
              </p:spPr>
              <p:style>
                <a:lnRef idx="1">
                  <a:schemeClr val="accent1"/>
                </a:lnRef>
                <a:fillRef idx="0">
                  <a:schemeClr val="accent1"/>
                </a:fillRef>
                <a:effectRef idx="0">
                  <a:schemeClr val="accent1"/>
                </a:effectRef>
                <a:fontRef idx="minor">
                  <a:schemeClr val="tx1"/>
                </a:fontRef>
              </p:style>
            </p:cxnSp>
            <p:sp>
              <p:nvSpPr>
                <p:cNvPr id="5" name="テキスト ボックス 4">
                  <a:extLst>
                    <a:ext uri="{FF2B5EF4-FFF2-40B4-BE49-F238E27FC236}">
                      <a16:creationId xmlns:a16="http://schemas.microsoft.com/office/drawing/2014/main" id="{D08FE1BA-2824-08F0-BB18-F2163F66D3A5}"/>
                    </a:ext>
                  </a:extLst>
                </p:cNvPr>
                <p:cNvSpPr txBox="1"/>
                <p:nvPr/>
              </p:nvSpPr>
              <p:spPr>
                <a:xfrm>
                  <a:off x="1501180" y="4812860"/>
                  <a:ext cx="2810938" cy="230832"/>
                </a:xfrm>
                <a:prstGeom prst="rect">
                  <a:avLst/>
                </a:prstGeom>
                <a:noFill/>
              </p:spPr>
              <p:txBody>
                <a:bodyPr wrap="square" rtlCol="0">
                  <a:spAutoFit/>
                </a:bodyPr>
                <a:lstStyle/>
                <a:p>
                  <a:r>
                    <a:rPr kumimoji="1" lang="ja-JP" altLang="en-US" sz="900"/>
                    <a:t>（例：引越し業、清掃員、警備員）</a:t>
                  </a:r>
                </a:p>
              </p:txBody>
            </p:sp>
          </p:grpSp>
          <p:sp>
            <p:nvSpPr>
              <p:cNvPr id="6" name="テキスト ボックス 5">
                <a:extLst>
                  <a:ext uri="{FF2B5EF4-FFF2-40B4-BE49-F238E27FC236}">
                    <a16:creationId xmlns:a16="http://schemas.microsoft.com/office/drawing/2014/main" id="{5C1D900B-AD83-D108-8243-A231C4042584}"/>
                  </a:ext>
                </a:extLst>
              </p:cNvPr>
              <p:cNvSpPr txBox="1"/>
              <p:nvPr/>
            </p:nvSpPr>
            <p:spPr>
              <a:xfrm>
                <a:off x="1429410" y="5105757"/>
                <a:ext cx="3613374" cy="261585"/>
              </a:xfrm>
              <a:prstGeom prst="rect">
                <a:avLst/>
              </a:prstGeom>
              <a:noFill/>
            </p:spPr>
            <p:txBody>
              <a:bodyPr wrap="square" rtlCol="0">
                <a:spAutoFit/>
              </a:bodyPr>
              <a:lstStyle/>
              <a:p>
                <a:r>
                  <a:rPr kumimoji="1" lang="ja-JP" altLang="en-US" sz="1100"/>
                  <a:t>★ 新しい方法などを柔軟に取り入れる風土</a:t>
                </a:r>
              </a:p>
            </p:txBody>
          </p:sp>
          <p:sp>
            <p:nvSpPr>
              <p:cNvPr id="7" name="テキスト ボックス 6">
                <a:extLst>
                  <a:ext uri="{FF2B5EF4-FFF2-40B4-BE49-F238E27FC236}">
                    <a16:creationId xmlns:a16="http://schemas.microsoft.com/office/drawing/2014/main" id="{9D2CCA66-2DE1-B70E-2BA1-87FF31911EAC}"/>
                  </a:ext>
                </a:extLst>
              </p:cNvPr>
              <p:cNvSpPr txBox="1"/>
              <p:nvPr/>
            </p:nvSpPr>
            <p:spPr>
              <a:xfrm>
                <a:off x="1421030" y="5304531"/>
                <a:ext cx="3613374" cy="261585"/>
              </a:xfrm>
              <a:prstGeom prst="rect">
                <a:avLst/>
              </a:prstGeom>
              <a:noFill/>
            </p:spPr>
            <p:txBody>
              <a:bodyPr wrap="square" rtlCol="0">
                <a:spAutoFit/>
              </a:bodyPr>
              <a:lstStyle/>
              <a:p>
                <a:r>
                  <a:rPr kumimoji="1" lang="ja-JP" altLang="en-US" sz="1100"/>
                  <a:t>★ 組織内に古い人間関係などが少ない</a:t>
                </a:r>
              </a:p>
            </p:txBody>
          </p:sp>
          <p:sp>
            <p:nvSpPr>
              <p:cNvPr id="8" name="テキスト ボックス 7">
                <a:extLst>
                  <a:ext uri="{FF2B5EF4-FFF2-40B4-BE49-F238E27FC236}">
                    <a16:creationId xmlns:a16="http://schemas.microsoft.com/office/drawing/2014/main" id="{4CE0F15D-7C87-0D3E-5A80-EEB04C5D3446}"/>
                  </a:ext>
                </a:extLst>
              </p:cNvPr>
              <p:cNvSpPr txBox="1"/>
              <p:nvPr/>
            </p:nvSpPr>
            <p:spPr>
              <a:xfrm>
                <a:off x="1429410" y="5714591"/>
                <a:ext cx="3613374" cy="261585"/>
              </a:xfrm>
              <a:prstGeom prst="rect">
                <a:avLst/>
              </a:prstGeom>
              <a:noFill/>
            </p:spPr>
            <p:txBody>
              <a:bodyPr wrap="square" rtlCol="0">
                <a:spAutoFit/>
              </a:bodyPr>
              <a:lstStyle/>
              <a:p>
                <a:r>
                  <a:rPr kumimoji="1" lang="ja-JP" altLang="en-US" sz="1100"/>
                  <a:t>★ 労働環境が厳しいと定着率が低くなりがち</a:t>
                </a:r>
              </a:p>
            </p:txBody>
          </p:sp>
          <p:sp>
            <p:nvSpPr>
              <p:cNvPr id="11" name="テキスト ボックス 10">
                <a:extLst>
                  <a:ext uri="{FF2B5EF4-FFF2-40B4-BE49-F238E27FC236}">
                    <a16:creationId xmlns:a16="http://schemas.microsoft.com/office/drawing/2014/main" id="{1FDA9C16-A626-8A32-8565-6D9E101A13BC}"/>
                  </a:ext>
                </a:extLst>
              </p:cNvPr>
              <p:cNvSpPr txBox="1"/>
              <p:nvPr/>
            </p:nvSpPr>
            <p:spPr>
              <a:xfrm>
                <a:off x="1429410" y="5939886"/>
                <a:ext cx="3613374" cy="261585"/>
              </a:xfrm>
              <a:prstGeom prst="rect">
                <a:avLst/>
              </a:prstGeom>
              <a:noFill/>
            </p:spPr>
            <p:txBody>
              <a:bodyPr wrap="square" rtlCol="0">
                <a:spAutoFit/>
              </a:bodyPr>
              <a:lstStyle/>
              <a:p>
                <a:r>
                  <a:rPr kumimoji="1" lang="ja-JP" altLang="en-US" sz="1100"/>
                  <a:t>★ 社員数の変動があると組織が安定しない</a:t>
                </a:r>
              </a:p>
            </p:txBody>
          </p:sp>
        </p:grpSp>
        <p:grpSp>
          <p:nvGrpSpPr>
            <p:cNvPr id="25" name="グループ化 24">
              <a:extLst>
                <a:ext uri="{FF2B5EF4-FFF2-40B4-BE49-F238E27FC236}">
                  <a16:creationId xmlns:a16="http://schemas.microsoft.com/office/drawing/2014/main" id="{A6C833B2-B221-17A7-4CF4-9180775F2593}"/>
                </a:ext>
              </a:extLst>
            </p:cNvPr>
            <p:cNvGrpSpPr/>
            <p:nvPr/>
          </p:nvGrpSpPr>
          <p:grpSpPr>
            <a:xfrm>
              <a:off x="5870465" y="4444703"/>
              <a:ext cx="3396413" cy="592771"/>
              <a:chOff x="5870465" y="4444703"/>
              <a:chExt cx="3396413" cy="592771"/>
            </a:xfrm>
          </p:grpSpPr>
          <p:sp>
            <p:nvSpPr>
              <p:cNvPr id="101" name="テキスト ボックス 100">
                <a:extLst>
                  <a:ext uri="{FF2B5EF4-FFF2-40B4-BE49-F238E27FC236}">
                    <a16:creationId xmlns:a16="http://schemas.microsoft.com/office/drawing/2014/main" id="{692550B3-1BF9-9872-778D-62909B50A65A}"/>
                  </a:ext>
                </a:extLst>
              </p:cNvPr>
              <p:cNvSpPr txBox="1"/>
              <p:nvPr/>
            </p:nvSpPr>
            <p:spPr>
              <a:xfrm>
                <a:off x="5870465" y="4444703"/>
                <a:ext cx="3396413" cy="369332"/>
              </a:xfrm>
              <a:prstGeom prst="rect">
                <a:avLst/>
              </a:prstGeom>
              <a:noFill/>
            </p:spPr>
            <p:txBody>
              <a:bodyPr wrap="square" rtlCol="0">
                <a:spAutoFit/>
              </a:bodyPr>
              <a:lstStyle/>
              <a:p>
                <a:r>
                  <a:rPr kumimoji="1" lang="ja-JP" altLang="en-US" sz="1200">
                    <a:latin typeface="HG創英角ｺﾞｼｯｸUB" panose="020B0909000000000000" pitchFamily="49" charset="-128"/>
                    <a:ea typeface="HG創英角ｺﾞｼｯｸUB" panose="020B0909000000000000" pitchFamily="49" charset="-128"/>
                  </a:rPr>
                  <a:t>技術が必要な</a:t>
                </a:r>
                <a:r>
                  <a:rPr kumimoji="1" lang="ja-JP" altLang="en-US">
                    <a:latin typeface="HG創英角ｺﾞｼｯｸUB" panose="020B0909000000000000" pitchFamily="49" charset="-128"/>
                    <a:ea typeface="HG創英角ｺﾞｼｯｸUB" panose="020B0909000000000000" pitchFamily="49" charset="-128"/>
                  </a:rPr>
                  <a:t>継続的な仕事</a:t>
                </a:r>
                <a:r>
                  <a:rPr kumimoji="1" lang="ja-JP" altLang="en-US" sz="1200">
                    <a:latin typeface="HG創英角ｺﾞｼｯｸUB" panose="020B0909000000000000" pitchFamily="49" charset="-128"/>
                    <a:ea typeface="HG創英角ｺﾞｼｯｸUB" panose="020B0909000000000000" pitchFamily="49" charset="-128"/>
                  </a:rPr>
                  <a:t>が得意</a:t>
                </a:r>
                <a:endParaRPr kumimoji="1" lang="ja-JP" altLang="en-US" sz="1400">
                  <a:latin typeface="HG創英角ｺﾞｼｯｸUB" panose="020B0909000000000000" pitchFamily="49" charset="-128"/>
                  <a:ea typeface="HG創英角ｺﾞｼｯｸUB" panose="020B0909000000000000" pitchFamily="49" charset="-128"/>
                </a:endParaRPr>
              </a:p>
            </p:txBody>
          </p:sp>
          <p:cxnSp>
            <p:nvCxnSpPr>
              <p:cNvPr id="105" name="直線コネクタ 104">
                <a:extLst>
                  <a:ext uri="{FF2B5EF4-FFF2-40B4-BE49-F238E27FC236}">
                    <a16:creationId xmlns:a16="http://schemas.microsoft.com/office/drawing/2014/main" id="{077367EC-CF14-0D95-44EC-5352DAC62DB7}"/>
                  </a:ext>
                </a:extLst>
              </p:cNvPr>
              <p:cNvCxnSpPr>
                <a:cxnSpLocks/>
              </p:cNvCxnSpPr>
              <p:nvPr/>
            </p:nvCxnSpPr>
            <p:spPr>
              <a:xfrm flipV="1">
                <a:off x="5870465" y="4807013"/>
                <a:ext cx="3017026" cy="5847"/>
              </a:xfrm>
              <a:prstGeom prst="line">
                <a:avLst/>
              </a:prstGeom>
              <a:ln w="38100">
                <a:solidFill>
                  <a:srgbClr val="FFC000">
                    <a:alpha val="50000"/>
                  </a:srgbClr>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9543CB73-8694-26A7-7116-27E20532B709}"/>
                  </a:ext>
                </a:extLst>
              </p:cNvPr>
              <p:cNvSpPr txBox="1"/>
              <p:nvPr/>
            </p:nvSpPr>
            <p:spPr>
              <a:xfrm>
                <a:off x="5957916" y="4806642"/>
                <a:ext cx="2958348" cy="230832"/>
              </a:xfrm>
              <a:prstGeom prst="rect">
                <a:avLst/>
              </a:prstGeom>
              <a:noFill/>
            </p:spPr>
            <p:txBody>
              <a:bodyPr wrap="square" rtlCol="0">
                <a:spAutoFit/>
              </a:bodyPr>
              <a:lstStyle/>
              <a:p>
                <a:r>
                  <a:rPr kumimoji="1" lang="ja-JP" altLang="en-US" sz="900"/>
                  <a:t>（例：美容師・理容師・エステサロン・整骨院）</a:t>
                </a:r>
              </a:p>
            </p:txBody>
          </p:sp>
        </p:grpSp>
        <p:grpSp>
          <p:nvGrpSpPr>
            <p:cNvPr id="27" name="グループ化 26">
              <a:extLst>
                <a:ext uri="{FF2B5EF4-FFF2-40B4-BE49-F238E27FC236}">
                  <a16:creationId xmlns:a16="http://schemas.microsoft.com/office/drawing/2014/main" id="{41619D80-40FE-AD6C-C2E7-7F59275C1495}"/>
                </a:ext>
              </a:extLst>
            </p:cNvPr>
            <p:cNvGrpSpPr/>
            <p:nvPr/>
          </p:nvGrpSpPr>
          <p:grpSpPr>
            <a:xfrm>
              <a:off x="5172381" y="5091129"/>
              <a:ext cx="4573190" cy="1110342"/>
              <a:chOff x="5172381" y="5091129"/>
              <a:chExt cx="4573190" cy="1110342"/>
            </a:xfrm>
          </p:grpSpPr>
          <p:grpSp>
            <p:nvGrpSpPr>
              <p:cNvPr id="126" name="グループ化 125">
                <a:extLst>
                  <a:ext uri="{FF2B5EF4-FFF2-40B4-BE49-F238E27FC236}">
                    <a16:creationId xmlns:a16="http://schemas.microsoft.com/office/drawing/2014/main" id="{DC775A21-CFDD-6BCA-F09D-A9333E782CA3}"/>
                  </a:ext>
                </a:extLst>
              </p:cNvPr>
              <p:cNvGrpSpPr/>
              <p:nvPr/>
            </p:nvGrpSpPr>
            <p:grpSpPr>
              <a:xfrm>
                <a:off x="5172381" y="5091129"/>
                <a:ext cx="653901" cy="1103856"/>
                <a:chOff x="5095381" y="4985254"/>
                <a:chExt cx="653901" cy="1103856"/>
              </a:xfrm>
            </p:grpSpPr>
            <p:sp>
              <p:nvSpPr>
                <p:cNvPr id="68" name="四角形: 角を丸くする 67">
                  <a:extLst>
                    <a:ext uri="{FF2B5EF4-FFF2-40B4-BE49-F238E27FC236}">
                      <a16:creationId xmlns:a16="http://schemas.microsoft.com/office/drawing/2014/main" id="{0764D5EE-A9F9-F314-BCC2-3B79E1B94652}"/>
                    </a:ext>
                  </a:extLst>
                </p:cNvPr>
                <p:cNvSpPr/>
                <p:nvPr/>
              </p:nvSpPr>
              <p:spPr>
                <a:xfrm>
                  <a:off x="5095381" y="4985254"/>
                  <a:ext cx="653901" cy="488903"/>
                </a:xfrm>
                <a:prstGeom prst="roundRect">
                  <a:avLst/>
                </a:prstGeom>
                <a:noFill/>
                <a:ln w="38100">
                  <a:solidFill>
                    <a:schemeClr val="accent5">
                      <a:lumMod val="75000"/>
                      <a:alpha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四角形: 角を丸くする 70">
                  <a:extLst>
                    <a:ext uri="{FF2B5EF4-FFF2-40B4-BE49-F238E27FC236}">
                      <a16:creationId xmlns:a16="http://schemas.microsoft.com/office/drawing/2014/main" id="{C35174F8-7153-179D-E1F2-26F3A33FC6CA}"/>
                    </a:ext>
                  </a:extLst>
                </p:cNvPr>
                <p:cNvSpPr/>
                <p:nvPr/>
              </p:nvSpPr>
              <p:spPr>
                <a:xfrm>
                  <a:off x="5095381" y="5600207"/>
                  <a:ext cx="653901" cy="488903"/>
                </a:xfrm>
                <a:prstGeom prst="roundRect">
                  <a:avLst/>
                </a:prstGeom>
                <a:noFill/>
                <a:ln w="38100">
                  <a:solidFill>
                    <a:srgbClr val="FF0000">
                      <a:alpha val="5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3" name="テキスト ボックス 12">
                <a:extLst>
                  <a:ext uri="{FF2B5EF4-FFF2-40B4-BE49-F238E27FC236}">
                    <a16:creationId xmlns:a16="http://schemas.microsoft.com/office/drawing/2014/main" id="{EDDCAFFF-29F0-3CEC-322D-5DBA4DB00D1F}"/>
                  </a:ext>
                </a:extLst>
              </p:cNvPr>
              <p:cNvSpPr txBox="1"/>
              <p:nvPr/>
            </p:nvSpPr>
            <p:spPr>
              <a:xfrm>
                <a:off x="5839291" y="5103565"/>
                <a:ext cx="3613374" cy="261585"/>
              </a:xfrm>
              <a:prstGeom prst="rect">
                <a:avLst/>
              </a:prstGeom>
              <a:noFill/>
            </p:spPr>
            <p:txBody>
              <a:bodyPr wrap="square" rtlCol="0">
                <a:spAutoFit/>
              </a:bodyPr>
              <a:lstStyle/>
              <a:p>
                <a:r>
                  <a:rPr kumimoji="1" lang="ja-JP" altLang="en-US" sz="1100"/>
                  <a:t>★ 結束力が固く、職場環境が良好</a:t>
                </a:r>
              </a:p>
            </p:txBody>
          </p:sp>
          <p:sp>
            <p:nvSpPr>
              <p:cNvPr id="14" name="テキスト ボックス 13">
                <a:extLst>
                  <a:ext uri="{FF2B5EF4-FFF2-40B4-BE49-F238E27FC236}">
                    <a16:creationId xmlns:a16="http://schemas.microsoft.com/office/drawing/2014/main" id="{6D9F2236-9299-5DBD-DCCA-CF64E481688D}"/>
                  </a:ext>
                </a:extLst>
              </p:cNvPr>
              <p:cNvSpPr txBox="1"/>
              <p:nvPr/>
            </p:nvSpPr>
            <p:spPr>
              <a:xfrm>
                <a:off x="5839291" y="5302224"/>
                <a:ext cx="3613374" cy="261585"/>
              </a:xfrm>
              <a:prstGeom prst="rect">
                <a:avLst/>
              </a:prstGeom>
              <a:noFill/>
            </p:spPr>
            <p:txBody>
              <a:bodyPr wrap="square" rtlCol="0">
                <a:spAutoFit/>
              </a:bodyPr>
              <a:lstStyle/>
              <a:p>
                <a:r>
                  <a:rPr kumimoji="1" lang="ja-JP" altLang="en-US" sz="1100"/>
                  <a:t>★ 新進のサービス手法などが競争力になる</a:t>
                </a:r>
              </a:p>
            </p:txBody>
          </p:sp>
          <p:sp>
            <p:nvSpPr>
              <p:cNvPr id="15" name="テキスト ボックス 14">
                <a:extLst>
                  <a:ext uri="{FF2B5EF4-FFF2-40B4-BE49-F238E27FC236}">
                    <a16:creationId xmlns:a16="http://schemas.microsoft.com/office/drawing/2014/main" id="{7EF77ECF-7BED-EA4E-5A7E-4AB6716F7B0C}"/>
                  </a:ext>
                </a:extLst>
              </p:cNvPr>
              <p:cNvSpPr txBox="1"/>
              <p:nvPr/>
            </p:nvSpPr>
            <p:spPr>
              <a:xfrm>
                <a:off x="5850870" y="5714590"/>
                <a:ext cx="3894701" cy="261585"/>
              </a:xfrm>
              <a:prstGeom prst="rect">
                <a:avLst/>
              </a:prstGeom>
              <a:noFill/>
            </p:spPr>
            <p:txBody>
              <a:bodyPr wrap="square" rtlCol="0">
                <a:spAutoFit/>
              </a:bodyPr>
              <a:lstStyle/>
              <a:p>
                <a:r>
                  <a:rPr kumimoji="1" lang="ja-JP" altLang="en-US" sz="1100"/>
                  <a:t>★ 成功に乗じた多角化経営で本業が弱くなることも</a:t>
                </a:r>
              </a:p>
            </p:txBody>
          </p:sp>
          <p:sp>
            <p:nvSpPr>
              <p:cNvPr id="16" name="テキスト ボックス 15">
                <a:extLst>
                  <a:ext uri="{FF2B5EF4-FFF2-40B4-BE49-F238E27FC236}">
                    <a16:creationId xmlns:a16="http://schemas.microsoft.com/office/drawing/2014/main" id="{2B99CB76-FA1E-D1CC-A275-1F2BA08632A3}"/>
                  </a:ext>
                </a:extLst>
              </p:cNvPr>
              <p:cNvSpPr txBox="1"/>
              <p:nvPr/>
            </p:nvSpPr>
            <p:spPr>
              <a:xfrm>
                <a:off x="5850870" y="5939886"/>
                <a:ext cx="3613374" cy="261585"/>
              </a:xfrm>
              <a:prstGeom prst="rect">
                <a:avLst/>
              </a:prstGeom>
              <a:noFill/>
            </p:spPr>
            <p:txBody>
              <a:bodyPr wrap="square" rtlCol="0">
                <a:spAutoFit/>
              </a:bodyPr>
              <a:lstStyle/>
              <a:p>
                <a:r>
                  <a:rPr kumimoji="1" lang="ja-JP" altLang="en-US" sz="1100"/>
                  <a:t>★ 年数を重ねると閉鎖的な組織になることも</a:t>
                </a:r>
              </a:p>
            </p:txBody>
          </p:sp>
        </p:grpSp>
      </p:grpSp>
      <p:sp>
        <p:nvSpPr>
          <p:cNvPr id="29" name="正方形/長方形 28">
            <a:extLst>
              <a:ext uri="{FF2B5EF4-FFF2-40B4-BE49-F238E27FC236}">
                <a16:creationId xmlns:a16="http://schemas.microsoft.com/office/drawing/2014/main" id="{F59E47C6-43D7-2AF2-4496-7AB9556C6ED9}"/>
              </a:ext>
            </a:extLst>
          </p:cNvPr>
          <p:cNvSpPr/>
          <p:nvPr/>
        </p:nvSpPr>
        <p:spPr>
          <a:xfrm>
            <a:off x="206281" y="2060995"/>
            <a:ext cx="9401174" cy="4655924"/>
          </a:xfrm>
          <a:prstGeom prst="rect">
            <a:avLst/>
          </a:prstGeom>
          <a:noFill/>
          <a:ln w="38100">
            <a:solidFill>
              <a:schemeClr val="bg1">
                <a:lumMod val="65000"/>
                <a:alpha val="73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テキスト ボックス 103">
            <a:extLst>
              <a:ext uri="{FF2B5EF4-FFF2-40B4-BE49-F238E27FC236}">
                <a16:creationId xmlns:a16="http://schemas.microsoft.com/office/drawing/2014/main" id="{D935F611-A229-384D-D3D8-4AAAC97090E1}"/>
              </a:ext>
            </a:extLst>
          </p:cNvPr>
          <p:cNvSpPr txBox="1"/>
          <p:nvPr/>
        </p:nvSpPr>
        <p:spPr>
          <a:xfrm>
            <a:off x="5875070" y="1848626"/>
            <a:ext cx="3859273" cy="261610"/>
          </a:xfrm>
          <a:prstGeom prst="rect">
            <a:avLst/>
          </a:prstGeom>
          <a:noFill/>
        </p:spPr>
        <p:txBody>
          <a:bodyPr wrap="square" rtlCol="0">
            <a:spAutoFit/>
          </a:bodyPr>
          <a:lstStyle/>
          <a:p>
            <a:r>
              <a:rPr kumimoji="1" lang="en-US" altLang="ja-JP" sz="1100" b="1">
                <a:solidFill>
                  <a:schemeClr val="tx1">
                    <a:lumMod val="95000"/>
                    <a:lumOff val="5000"/>
                  </a:schemeClr>
                </a:solidFill>
              </a:rPr>
              <a:t>※</a:t>
            </a:r>
            <a:r>
              <a:rPr kumimoji="1" lang="ja-JP" altLang="en-US" sz="1100" b="1">
                <a:solidFill>
                  <a:schemeClr val="tx1">
                    <a:lumMod val="95000"/>
                    <a:lumOff val="5000"/>
                  </a:schemeClr>
                </a:solidFill>
              </a:rPr>
              <a:t>イメージ例であり、あくまで目安であることに留意</a:t>
            </a:r>
          </a:p>
        </p:txBody>
      </p:sp>
      <p:cxnSp>
        <p:nvCxnSpPr>
          <p:cNvPr id="107" name="直線コネクタ 106">
            <a:extLst>
              <a:ext uri="{FF2B5EF4-FFF2-40B4-BE49-F238E27FC236}">
                <a16:creationId xmlns:a16="http://schemas.microsoft.com/office/drawing/2014/main" id="{1F44959B-879A-4247-9FA4-69D56E4D3C49}"/>
              </a:ext>
            </a:extLst>
          </p:cNvPr>
          <p:cNvCxnSpPr/>
          <p:nvPr/>
        </p:nvCxnSpPr>
        <p:spPr>
          <a:xfrm>
            <a:off x="157163" y="106794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8" name="直線コネクタ 107">
            <a:extLst>
              <a:ext uri="{FF2B5EF4-FFF2-40B4-BE49-F238E27FC236}">
                <a16:creationId xmlns:a16="http://schemas.microsoft.com/office/drawing/2014/main" id="{1F44959B-879A-4247-9FA4-69D56E4D3C49}"/>
              </a:ext>
            </a:extLst>
          </p:cNvPr>
          <p:cNvCxnSpPr/>
          <p:nvPr/>
        </p:nvCxnSpPr>
        <p:spPr>
          <a:xfrm>
            <a:off x="157163" y="106794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22" name="テキスト ボックス 121">
            <a:extLst>
              <a:ext uri="{FF2B5EF4-FFF2-40B4-BE49-F238E27FC236}">
                <a16:creationId xmlns:a16="http://schemas.microsoft.com/office/drawing/2014/main" id="{4B849F25-C05A-4664-B4D4-A95FFE37E46E}"/>
              </a:ext>
            </a:extLst>
          </p:cNvPr>
          <p:cNvSpPr txBox="1"/>
          <p:nvPr/>
        </p:nvSpPr>
        <p:spPr>
          <a:xfrm>
            <a:off x="81922" y="517552"/>
            <a:ext cx="7838521" cy="400110"/>
          </a:xfrm>
          <a:prstGeom prst="rect">
            <a:avLst/>
          </a:prstGeom>
          <a:noFill/>
        </p:spPr>
        <p:txBody>
          <a:bodyPr wrap="square" rtlCol="0">
            <a:spAutoFit/>
          </a:bodyPr>
          <a:lstStyle/>
          <a:p>
            <a:r>
              <a:rPr kumimoji="1" lang="ja-JP" altLang="en-US" sz="1000"/>
              <a:t>サービス業の取引先を訪問する時に、一歩踏み込んで、支援や事業性評価のポイントを把握するための着眼点についてまとめます。サービス業は業種範囲が特に広く、個々の事業内容に応じて着眼点が大きく変化しますが、共通して汎用性のある視点をまとめます。</a:t>
            </a:r>
          </a:p>
        </p:txBody>
      </p:sp>
      <p:sp>
        <p:nvSpPr>
          <p:cNvPr id="124" name="テキスト ボックス 123">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サービス業</a:t>
            </a:r>
            <a:r>
              <a:rPr kumimoji="1" lang="ja-JP" altLang="en-US" b="1" u="sng">
                <a:latin typeface="+mn-ea"/>
              </a:rPr>
              <a:t>の目利き（訪問時編）その２</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127" name="テキスト ボックス 126"/>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訪問時編</a:t>
            </a:r>
          </a:p>
        </p:txBody>
      </p:sp>
      <p:sp>
        <p:nvSpPr>
          <p:cNvPr id="128" name="テキスト ボックス 127"/>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サービス業</a:t>
            </a:r>
          </a:p>
        </p:txBody>
      </p:sp>
      <p:sp>
        <p:nvSpPr>
          <p:cNvPr id="129" name="テキスト ボックス 128">
            <a:extLst>
              <a:ext uri="{FF2B5EF4-FFF2-40B4-BE49-F238E27FC236}">
                <a16:creationId xmlns:a16="http://schemas.microsoft.com/office/drawing/2014/main" id="{EC484D25-352D-F3B8-B242-6F2E39526546}"/>
              </a:ext>
            </a:extLst>
          </p:cNvPr>
          <p:cNvSpPr txBox="1"/>
          <p:nvPr/>
        </p:nvSpPr>
        <p:spPr>
          <a:xfrm>
            <a:off x="4819711" y="2994952"/>
            <a:ext cx="904773" cy="523220"/>
          </a:xfrm>
          <a:prstGeom prst="rect">
            <a:avLst/>
          </a:prstGeom>
          <a:noFill/>
        </p:spPr>
        <p:txBody>
          <a:bodyPr wrap="square" rtlCol="0">
            <a:spAutoFit/>
          </a:bodyPr>
          <a:lstStyle/>
          <a:p>
            <a:pPr algn="ctr"/>
            <a:r>
              <a:rPr kumimoji="1" lang="ja-JP" altLang="en-US" sz="1400">
                <a:latin typeface="HG創英角ｺﾞｼｯｸUB" panose="020B0909000000000000" pitchFamily="49" charset="-128"/>
                <a:ea typeface="HG創英角ｺﾞｼｯｸUB" panose="020B0909000000000000" pitchFamily="49" charset="-128"/>
              </a:rPr>
              <a:t>プラス</a:t>
            </a:r>
            <a:r>
              <a:rPr kumimoji="1" lang="ja-JP" altLang="en-US" sz="1100">
                <a:latin typeface="HG創英角ｺﾞｼｯｸUB" panose="020B0909000000000000" pitchFamily="49" charset="-128"/>
                <a:ea typeface="HG創英角ｺﾞｼｯｸUB" panose="020B0909000000000000" pitchFamily="49" charset="-128"/>
              </a:rPr>
              <a:t>の</a:t>
            </a:r>
            <a:endParaRPr kumimoji="1" lang="en-US" altLang="ja-JP" sz="1400">
              <a:latin typeface="HG創英角ｺﾞｼｯｸUB" panose="020B0909000000000000" pitchFamily="49" charset="-128"/>
              <a:ea typeface="HG創英角ｺﾞｼｯｸUB" panose="020B0909000000000000" pitchFamily="49" charset="-128"/>
            </a:endParaRPr>
          </a:p>
          <a:p>
            <a:pPr algn="ctr"/>
            <a:r>
              <a:rPr kumimoji="1" lang="ja-JP" altLang="en-US" sz="1400">
                <a:latin typeface="HG創英角ｺﾞｼｯｸUB" panose="020B0909000000000000" pitchFamily="49" charset="-128"/>
                <a:ea typeface="HG創英角ｺﾞｼｯｸUB" panose="020B0909000000000000" pitchFamily="49" charset="-128"/>
              </a:rPr>
              <a:t>側面</a:t>
            </a:r>
          </a:p>
        </p:txBody>
      </p:sp>
      <p:sp>
        <p:nvSpPr>
          <p:cNvPr id="130" name="テキスト ボックス 129">
            <a:extLst>
              <a:ext uri="{FF2B5EF4-FFF2-40B4-BE49-F238E27FC236}">
                <a16:creationId xmlns:a16="http://schemas.microsoft.com/office/drawing/2014/main" id="{0A7E0386-BADC-17A7-71D8-0CA57CF6281E}"/>
              </a:ext>
            </a:extLst>
          </p:cNvPr>
          <p:cNvSpPr txBox="1"/>
          <p:nvPr/>
        </p:nvSpPr>
        <p:spPr>
          <a:xfrm>
            <a:off x="4813233" y="3602615"/>
            <a:ext cx="912686" cy="523220"/>
          </a:xfrm>
          <a:prstGeom prst="rect">
            <a:avLst/>
          </a:prstGeom>
          <a:noFill/>
        </p:spPr>
        <p:txBody>
          <a:bodyPr wrap="square" rtlCol="0">
            <a:spAutoFit/>
          </a:bodyPr>
          <a:lstStyle/>
          <a:p>
            <a:pPr algn="ctr"/>
            <a:r>
              <a:rPr kumimoji="1" lang="ja-JP" altLang="en-US" sz="1400">
                <a:latin typeface="HG創英角ｺﾞｼｯｸUB" panose="020B0909000000000000" pitchFamily="49" charset="-128"/>
                <a:ea typeface="HG創英角ｺﾞｼｯｸUB" panose="020B0909000000000000" pitchFamily="49" charset="-128"/>
              </a:rPr>
              <a:t>留意</a:t>
            </a:r>
            <a:r>
              <a:rPr kumimoji="1" lang="ja-JP" altLang="en-US" sz="1050">
                <a:latin typeface="HG創英角ｺﾞｼｯｸUB" panose="020B0909000000000000" pitchFamily="49" charset="-128"/>
                <a:ea typeface="HG創英角ｺﾞｼｯｸUB" panose="020B0909000000000000" pitchFamily="49" charset="-128"/>
              </a:rPr>
              <a:t>する</a:t>
            </a:r>
            <a:endParaRPr kumimoji="1" lang="en-US" altLang="ja-JP" sz="1400">
              <a:latin typeface="HG創英角ｺﾞｼｯｸUB" panose="020B0909000000000000" pitchFamily="49" charset="-128"/>
              <a:ea typeface="HG創英角ｺﾞｼｯｸUB" panose="020B0909000000000000" pitchFamily="49" charset="-128"/>
            </a:endParaRPr>
          </a:p>
          <a:p>
            <a:pPr algn="ctr"/>
            <a:r>
              <a:rPr kumimoji="1" lang="ja-JP" altLang="en-US" sz="1400">
                <a:latin typeface="HG創英角ｺﾞｼｯｸUB" panose="020B0909000000000000" pitchFamily="49" charset="-128"/>
                <a:ea typeface="HG創英角ｺﾞｼｯｸUB" panose="020B0909000000000000" pitchFamily="49" charset="-128"/>
              </a:rPr>
              <a:t>側面</a:t>
            </a:r>
          </a:p>
        </p:txBody>
      </p:sp>
      <p:sp>
        <p:nvSpPr>
          <p:cNvPr id="131" name="テキスト ボックス 130">
            <a:extLst>
              <a:ext uri="{FF2B5EF4-FFF2-40B4-BE49-F238E27FC236}">
                <a16:creationId xmlns:a16="http://schemas.microsoft.com/office/drawing/2014/main" id="{EC484D25-352D-F3B8-B242-6F2E39526546}"/>
              </a:ext>
            </a:extLst>
          </p:cNvPr>
          <p:cNvSpPr txBox="1"/>
          <p:nvPr/>
        </p:nvSpPr>
        <p:spPr>
          <a:xfrm>
            <a:off x="4843029" y="5197969"/>
            <a:ext cx="904773" cy="523220"/>
          </a:xfrm>
          <a:prstGeom prst="rect">
            <a:avLst/>
          </a:prstGeom>
          <a:noFill/>
        </p:spPr>
        <p:txBody>
          <a:bodyPr wrap="square" rtlCol="0">
            <a:spAutoFit/>
          </a:bodyPr>
          <a:lstStyle/>
          <a:p>
            <a:pPr algn="ctr"/>
            <a:r>
              <a:rPr kumimoji="1" lang="ja-JP" altLang="en-US" sz="1400">
                <a:latin typeface="HG創英角ｺﾞｼｯｸUB" panose="020B0909000000000000" pitchFamily="49" charset="-128"/>
                <a:ea typeface="HG創英角ｺﾞｼｯｸUB" panose="020B0909000000000000" pitchFamily="49" charset="-128"/>
              </a:rPr>
              <a:t>プラス</a:t>
            </a:r>
            <a:r>
              <a:rPr kumimoji="1" lang="ja-JP" altLang="en-US" sz="1100">
                <a:latin typeface="HG創英角ｺﾞｼｯｸUB" panose="020B0909000000000000" pitchFamily="49" charset="-128"/>
                <a:ea typeface="HG創英角ｺﾞｼｯｸUB" panose="020B0909000000000000" pitchFamily="49" charset="-128"/>
              </a:rPr>
              <a:t>の</a:t>
            </a:r>
            <a:endParaRPr kumimoji="1" lang="en-US" altLang="ja-JP" sz="1400">
              <a:latin typeface="HG創英角ｺﾞｼｯｸUB" panose="020B0909000000000000" pitchFamily="49" charset="-128"/>
              <a:ea typeface="HG創英角ｺﾞｼｯｸUB" panose="020B0909000000000000" pitchFamily="49" charset="-128"/>
            </a:endParaRPr>
          </a:p>
          <a:p>
            <a:pPr algn="ctr"/>
            <a:r>
              <a:rPr kumimoji="1" lang="ja-JP" altLang="en-US" sz="1400">
                <a:latin typeface="HG創英角ｺﾞｼｯｸUB" panose="020B0909000000000000" pitchFamily="49" charset="-128"/>
                <a:ea typeface="HG創英角ｺﾞｼｯｸUB" panose="020B0909000000000000" pitchFamily="49" charset="-128"/>
              </a:rPr>
              <a:t>側面</a:t>
            </a:r>
          </a:p>
        </p:txBody>
      </p:sp>
      <p:sp>
        <p:nvSpPr>
          <p:cNvPr id="132" name="テキスト ボックス 131">
            <a:extLst>
              <a:ext uri="{FF2B5EF4-FFF2-40B4-BE49-F238E27FC236}">
                <a16:creationId xmlns:a16="http://schemas.microsoft.com/office/drawing/2014/main" id="{0A7E0386-BADC-17A7-71D8-0CA57CF6281E}"/>
              </a:ext>
            </a:extLst>
          </p:cNvPr>
          <p:cNvSpPr txBox="1"/>
          <p:nvPr/>
        </p:nvSpPr>
        <p:spPr>
          <a:xfrm>
            <a:off x="4839186" y="5844377"/>
            <a:ext cx="912686" cy="523220"/>
          </a:xfrm>
          <a:prstGeom prst="rect">
            <a:avLst/>
          </a:prstGeom>
          <a:noFill/>
        </p:spPr>
        <p:txBody>
          <a:bodyPr wrap="square" rtlCol="0">
            <a:spAutoFit/>
          </a:bodyPr>
          <a:lstStyle/>
          <a:p>
            <a:pPr algn="ctr"/>
            <a:r>
              <a:rPr kumimoji="1" lang="ja-JP" altLang="en-US" sz="1400">
                <a:latin typeface="HG創英角ｺﾞｼｯｸUB" panose="020B0909000000000000" pitchFamily="49" charset="-128"/>
                <a:ea typeface="HG創英角ｺﾞｼｯｸUB" panose="020B0909000000000000" pitchFamily="49" charset="-128"/>
              </a:rPr>
              <a:t>留意</a:t>
            </a:r>
            <a:r>
              <a:rPr kumimoji="1" lang="ja-JP" altLang="en-US" sz="1050">
                <a:latin typeface="HG創英角ｺﾞｼｯｸUB" panose="020B0909000000000000" pitchFamily="49" charset="-128"/>
                <a:ea typeface="HG創英角ｺﾞｼｯｸUB" panose="020B0909000000000000" pitchFamily="49" charset="-128"/>
              </a:rPr>
              <a:t>する</a:t>
            </a:r>
            <a:endParaRPr kumimoji="1" lang="en-US" altLang="ja-JP" sz="1400">
              <a:latin typeface="HG創英角ｺﾞｼｯｸUB" panose="020B0909000000000000" pitchFamily="49" charset="-128"/>
              <a:ea typeface="HG創英角ｺﾞｼｯｸUB" panose="020B0909000000000000" pitchFamily="49" charset="-128"/>
            </a:endParaRPr>
          </a:p>
          <a:p>
            <a:pPr algn="ctr"/>
            <a:r>
              <a:rPr kumimoji="1" lang="ja-JP" altLang="en-US" sz="1400">
                <a:latin typeface="HG創英角ｺﾞｼｯｸUB" panose="020B0909000000000000" pitchFamily="49" charset="-128"/>
                <a:ea typeface="HG創英角ｺﾞｼｯｸUB" panose="020B0909000000000000" pitchFamily="49" charset="-128"/>
              </a:rPr>
              <a:t>側面</a:t>
            </a:r>
          </a:p>
        </p:txBody>
      </p:sp>
      <p:sp>
        <p:nvSpPr>
          <p:cNvPr id="133" name="テキスト ボックス 132">
            <a:extLst>
              <a:ext uri="{FF2B5EF4-FFF2-40B4-BE49-F238E27FC236}">
                <a16:creationId xmlns:a16="http://schemas.microsoft.com/office/drawing/2014/main" id="{EC484D25-352D-F3B8-B242-6F2E39526546}"/>
              </a:ext>
            </a:extLst>
          </p:cNvPr>
          <p:cNvSpPr txBox="1"/>
          <p:nvPr/>
        </p:nvSpPr>
        <p:spPr>
          <a:xfrm>
            <a:off x="419342" y="5220063"/>
            <a:ext cx="904773" cy="523220"/>
          </a:xfrm>
          <a:prstGeom prst="rect">
            <a:avLst/>
          </a:prstGeom>
          <a:noFill/>
        </p:spPr>
        <p:txBody>
          <a:bodyPr wrap="square" rtlCol="0">
            <a:spAutoFit/>
          </a:bodyPr>
          <a:lstStyle/>
          <a:p>
            <a:pPr algn="ctr"/>
            <a:r>
              <a:rPr kumimoji="1" lang="ja-JP" altLang="en-US" sz="1400">
                <a:latin typeface="HG創英角ｺﾞｼｯｸUB" panose="020B0909000000000000" pitchFamily="49" charset="-128"/>
                <a:ea typeface="HG創英角ｺﾞｼｯｸUB" panose="020B0909000000000000" pitchFamily="49" charset="-128"/>
              </a:rPr>
              <a:t>プラス</a:t>
            </a:r>
            <a:r>
              <a:rPr kumimoji="1" lang="ja-JP" altLang="en-US" sz="1100">
                <a:latin typeface="HG創英角ｺﾞｼｯｸUB" panose="020B0909000000000000" pitchFamily="49" charset="-128"/>
                <a:ea typeface="HG創英角ｺﾞｼｯｸUB" panose="020B0909000000000000" pitchFamily="49" charset="-128"/>
              </a:rPr>
              <a:t>の</a:t>
            </a:r>
            <a:endParaRPr kumimoji="1" lang="en-US" altLang="ja-JP" sz="1400">
              <a:latin typeface="HG創英角ｺﾞｼｯｸUB" panose="020B0909000000000000" pitchFamily="49" charset="-128"/>
              <a:ea typeface="HG創英角ｺﾞｼｯｸUB" panose="020B0909000000000000" pitchFamily="49" charset="-128"/>
            </a:endParaRPr>
          </a:p>
          <a:p>
            <a:pPr algn="ctr"/>
            <a:r>
              <a:rPr kumimoji="1" lang="ja-JP" altLang="en-US" sz="1400">
                <a:latin typeface="HG創英角ｺﾞｼｯｸUB" panose="020B0909000000000000" pitchFamily="49" charset="-128"/>
                <a:ea typeface="HG創英角ｺﾞｼｯｸUB" panose="020B0909000000000000" pitchFamily="49" charset="-128"/>
              </a:rPr>
              <a:t>側面</a:t>
            </a:r>
          </a:p>
        </p:txBody>
      </p:sp>
      <p:sp>
        <p:nvSpPr>
          <p:cNvPr id="134" name="テキスト ボックス 133">
            <a:extLst>
              <a:ext uri="{FF2B5EF4-FFF2-40B4-BE49-F238E27FC236}">
                <a16:creationId xmlns:a16="http://schemas.microsoft.com/office/drawing/2014/main" id="{0A7E0386-BADC-17A7-71D8-0CA57CF6281E}"/>
              </a:ext>
            </a:extLst>
          </p:cNvPr>
          <p:cNvSpPr txBox="1"/>
          <p:nvPr/>
        </p:nvSpPr>
        <p:spPr>
          <a:xfrm>
            <a:off x="402012" y="5825551"/>
            <a:ext cx="912686" cy="523220"/>
          </a:xfrm>
          <a:prstGeom prst="rect">
            <a:avLst/>
          </a:prstGeom>
          <a:noFill/>
        </p:spPr>
        <p:txBody>
          <a:bodyPr wrap="square" rtlCol="0">
            <a:spAutoFit/>
          </a:bodyPr>
          <a:lstStyle/>
          <a:p>
            <a:pPr algn="ctr"/>
            <a:r>
              <a:rPr kumimoji="1" lang="ja-JP" altLang="en-US" sz="1400">
                <a:latin typeface="HG創英角ｺﾞｼｯｸUB" panose="020B0909000000000000" pitchFamily="49" charset="-128"/>
                <a:ea typeface="HG創英角ｺﾞｼｯｸUB" panose="020B0909000000000000" pitchFamily="49" charset="-128"/>
              </a:rPr>
              <a:t>留意</a:t>
            </a:r>
            <a:r>
              <a:rPr kumimoji="1" lang="ja-JP" altLang="en-US" sz="1050">
                <a:latin typeface="HG創英角ｺﾞｼｯｸUB" panose="020B0909000000000000" pitchFamily="49" charset="-128"/>
                <a:ea typeface="HG創英角ｺﾞｼｯｸUB" panose="020B0909000000000000" pitchFamily="49" charset="-128"/>
              </a:rPr>
              <a:t>する</a:t>
            </a:r>
            <a:endParaRPr kumimoji="1" lang="en-US" altLang="ja-JP" sz="1400">
              <a:latin typeface="HG創英角ｺﾞｼｯｸUB" panose="020B0909000000000000" pitchFamily="49" charset="-128"/>
              <a:ea typeface="HG創英角ｺﾞｼｯｸUB" panose="020B0909000000000000" pitchFamily="49" charset="-128"/>
            </a:endParaRPr>
          </a:p>
          <a:p>
            <a:pPr algn="ctr"/>
            <a:r>
              <a:rPr kumimoji="1" lang="ja-JP" altLang="en-US" sz="1400">
                <a:latin typeface="HG創英角ｺﾞｼｯｸUB" panose="020B0909000000000000" pitchFamily="49" charset="-128"/>
                <a:ea typeface="HG創英角ｺﾞｼｯｸUB" panose="020B0909000000000000" pitchFamily="49" charset="-128"/>
              </a:rPr>
              <a:t>側面</a:t>
            </a:r>
          </a:p>
        </p:txBody>
      </p:sp>
      <p:sp>
        <p:nvSpPr>
          <p:cNvPr id="138" name="テキスト ボックス 137">
            <a:extLst>
              <a:ext uri="{FF2B5EF4-FFF2-40B4-BE49-F238E27FC236}">
                <a16:creationId xmlns:a16="http://schemas.microsoft.com/office/drawing/2014/main" id="{4EFA6DFE-CB24-FA6E-A498-1E145A739F3A}"/>
              </a:ext>
            </a:extLst>
          </p:cNvPr>
          <p:cNvSpPr txBox="1"/>
          <p:nvPr/>
        </p:nvSpPr>
        <p:spPr>
          <a:xfrm>
            <a:off x="5427643" y="123898"/>
            <a:ext cx="4431531" cy="276999"/>
          </a:xfrm>
          <a:prstGeom prst="rect">
            <a:avLst/>
          </a:prstGeom>
          <a:noFill/>
        </p:spPr>
        <p:txBody>
          <a:bodyPr wrap="square" rtlCol="0">
            <a:spAutoFit/>
          </a:bodyPr>
          <a:lstStyle/>
          <a:p>
            <a:r>
              <a:rPr kumimoji="1" lang="ja-JP" altLang="en-US" sz="1200">
                <a:solidFill>
                  <a:schemeClr val="bg1">
                    <a:lumMod val="50000"/>
                  </a:schemeClr>
                </a:solidFill>
                <a:latin typeface="HG創英角ｺﾞｼｯｸUB" panose="020B0909000000000000" pitchFamily="49" charset="-128"/>
                <a:ea typeface="HG創英角ｺﾞｼｯｸUB" panose="020B0909000000000000" pitchFamily="49" charset="-128"/>
              </a:rPr>
              <a:t>注：宿泊等の大型装置系サービス業を除く</a:t>
            </a:r>
          </a:p>
        </p:txBody>
      </p:sp>
      <p:sp>
        <p:nvSpPr>
          <p:cNvPr id="82" name="テキスト ボックス 81">
            <a:extLst>
              <a:ext uri="{FF2B5EF4-FFF2-40B4-BE49-F238E27FC236}">
                <a16:creationId xmlns:a16="http://schemas.microsoft.com/office/drawing/2014/main" id="{DDA8C276-635D-18E1-C499-060058733EA8}"/>
              </a:ext>
            </a:extLst>
          </p:cNvPr>
          <p:cNvSpPr txBox="1"/>
          <p:nvPr/>
        </p:nvSpPr>
        <p:spPr>
          <a:xfrm>
            <a:off x="7619000" y="4309674"/>
            <a:ext cx="1052462" cy="261635"/>
          </a:xfrm>
          <a:prstGeom prst="rect">
            <a:avLst/>
          </a:prstGeom>
          <a:noFill/>
        </p:spPr>
        <p:txBody>
          <a:bodyPr wrap="square" rtlCol="0">
            <a:spAutoFit/>
          </a:bodyPr>
          <a:lstStyle/>
          <a:p>
            <a:pPr algn="ctr"/>
            <a:r>
              <a:rPr kumimoji="1" lang="ja-JP" altLang="en-US" sz="1050">
                <a:latin typeface="+mn-ea"/>
              </a:rPr>
              <a:t>勤務年数</a:t>
            </a:r>
          </a:p>
        </p:txBody>
      </p:sp>
      <p:sp>
        <p:nvSpPr>
          <p:cNvPr id="83" name="テキスト ボックス 82">
            <a:extLst>
              <a:ext uri="{FF2B5EF4-FFF2-40B4-BE49-F238E27FC236}">
                <a16:creationId xmlns:a16="http://schemas.microsoft.com/office/drawing/2014/main" id="{D19EDC34-F6A2-87B2-84D2-2677E1803B5A}"/>
              </a:ext>
            </a:extLst>
          </p:cNvPr>
          <p:cNvSpPr txBox="1"/>
          <p:nvPr/>
        </p:nvSpPr>
        <p:spPr>
          <a:xfrm>
            <a:off x="8310089" y="4212710"/>
            <a:ext cx="964426" cy="338554"/>
          </a:xfrm>
          <a:prstGeom prst="rect">
            <a:avLst/>
          </a:prstGeom>
          <a:noFill/>
        </p:spPr>
        <p:txBody>
          <a:bodyPr wrap="square" rtlCol="0">
            <a:spAutoFit/>
          </a:bodyPr>
          <a:lstStyle/>
          <a:p>
            <a:pPr algn="ctr"/>
            <a:r>
              <a:rPr kumimoji="1" lang="ja-JP" altLang="en-US" sz="1600">
                <a:latin typeface="HG創英角ｺﾞｼｯｸUB" panose="020B0909000000000000" pitchFamily="49" charset="-128"/>
                <a:ea typeface="HG創英角ｺﾞｼｯｸUB" panose="020B0909000000000000" pitchFamily="49" charset="-128"/>
              </a:rPr>
              <a:t>長い</a:t>
            </a:r>
            <a:r>
              <a:rPr kumimoji="1" lang="ja-JP" altLang="en-US" sz="1100">
                <a:latin typeface="HG創英角ｺﾞｼｯｸUB" panose="020B0909000000000000" pitchFamily="49" charset="-128"/>
                <a:ea typeface="HG創英角ｺﾞｼｯｸUB" panose="020B0909000000000000" pitchFamily="49" charset="-128"/>
              </a:rPr>
              <a:t>傾向</a:t>
            </a:r>
          </a:p>
        </p:txBody>
      </p:sp>
      <p:sp>
        <p:nvSpPr>
          <p:cNvPr id="85" name="テキスト ボックス 84">
            <a:extLst>
              <a:ext uri="{FF2B5EF4-FFF2-40B4-BE49-F238E27FC236}">
                <a16:creationId xmlns:a16="http://schemas.microsoft.com/office/drawing/2014/main" id="{FC04F87A-FDDE-4C6A-1D33-DE15AE25E0C6}"/>
              </a:ext>
            </a:extLst>
          </p:cNvPr>
          <p:cNvSpPr txBox="1"/>
          <p:nvPr/>
        </p:nvSpPr>
        <p:spPr>
          <a:xfrm>
            <a:off x="520355" y="4309674"/>
            <a:ext cx="1052462" cy="261635"/>
          </a:xfrm>
          <a:prstGeom prst="rect">
            <a:avLst/>
          </a:prstGeom>
          <a:noFill/>
        </p:spPr>
        <p:txBody>
          <a:bodyPr wrap="square" rtlCol="0">
            <a:spAutoFit/>
          </a:bodyPr>
          <a:lstStyle/>
          <a:p>
            <a:pPr algn="ctr"/>
            <a:r>
              <a:rPr kumimoji="1" lang="ja-JP" altLang="en-US" sz="1050"/>
              <a:t>勤務年数</a:t>
            </a:r>
          </a:p>
        </p:txBody>
      </p:sp>
      <p:sp>
        <p:nvSpPr>
          <p:cNvPr id="86" name="テキスト ボックス 85">
            <a:extLst>
              <a:ext uri="{FF2B5EF4-FFF2-40B4-BE49-F238E27FC236}">
                <a16:creationId xmlns:a16="http://schemas.microsoft.com/office/drawing/2014/main" id="{29590DEF-2C15-3F93-F096-60D4AD3D543F}"/>
              </a:ext>
            </a:extLst>
          </p:cNvPr>
          <p:cNvSpPr txBox="1"/>
          <p:nvPr/>
        </p:nvSpPr>
        <p:spPr>
          <a:xfrm>
            <a:off x="1179968" y="4211534"/>
            <a:ext cx="995677" cy="338554"/>
          </a:xfrm>
          <a:prstGeom prst="rect">
            <a:avLst/>
          </a:prstGeom>
          <a:noFill/>
        </p:spPr>
        <p:txBody>
          <a:bodyPr wrap="square" rtlCol="0">
            <a:spAutoFit/>
          </a:bodyPr>
          <a:lstStyle/>
          <a:p>
            <a:pPr algn="ctr"/>
            <a:r>
              <a:rPr kumimoji="1" lang="ja-JP" altLang="en-US" sz="1600">
                <a:latin typeface="HG創英角ｺﾞｼｯｸUB" panose="020B0909000000000000" pitchFamily="49" charset="-128"/>
                <a:ea typeface="HG創英角ｺﾞｼｯｸUB" panose="020B0909000000000000" pitchFamily="49" charset="-128"/>
              </a:rPr>
              <a:t>短い</a:t>
            </a:r>
            <a:r>
              <a:rPr kumimoji="1" lang="ja-JP" altLang="en-US" sz="1100">
                <a:latin typeface="HG創英角ｺﾞｼｯｸUB" panose="020B0909000000000000" pitchFamily="49" charset="-128"/>
                <a:ea typeface="HG創英角ｺﾞｼｯｸUB" panose="020B0909000000000000" pitchFamily="49" charset="-128"/>
              </a:rPr>
              <a:t>傾向</a:t>
            </a:r>
          </a:p>
        </p:txBody>
      </p:sp>
      <p:sp>
        <p:nvSpPr>
          <p:cNvPr id="88" name="テキスト ボックス 87">
            <a:extLst>
              <a:ext uri="{FF2B5EF4-FFF2-40B4-BE49-F238E27FC236}">
                <a16:creationId xmlns:a16="http://schemas.microsoft.com/office/drawing/2014/main" id="{FD41653E-4279-848A-7134-2E1823F57434}"/>
              </a:ext>
            </a:extLst>
          </p:cNvPr>
          <p:cNvSpPr txBox="1"/>
          <p:nvPr/>
        </p:nvSpPr>
        <p:spPr>
          <a:xfrm>
            <a:off x="3772403" y="2129930"/>
            <a:ext cx="1052462" cy="261635"/>
          </a:xfrm>
          <a:prstGeom prst="rect">
            <a:avLst/>
          </a:prstGeom>
          <a:noFill/>
        </p:spPr>
        <p:txBody>
          <a:bodyPr wrap="square" rtlCol="0">
            <a:spAutoFit/>
          </a:bodyPr>
          <a:lstStyle/>
          <a:p>
            <a:pPr algn="ctr"/>
            <a:r>
              <a:rPr kumimoji="1" lang="ja-JP" altLang="en-US" sz="1050">
                <a:latin typeface="+mn-ea"/>
              </a:rPr>
              <a:t>平均年齢</a:t>
            </a:r>
          </a:p>
        </p:txBody>
      </p:sp>
      <p:sp>
        <p:nvSpPr>
          <p:cNvPr id="89" name="テキスト ボックス 88">
            <a:extLst>
              <a:ext uri="{FF2B5EF4-FFF2-40B4-BE49-F238E27FC236}">
                <a16:creationId xmlns:a16="http://schemas.microsoft.com/office/drawing/2014/main" id="{28BC1E58-96A0-AAB1-5556-101355B51BFE}"/>
              </a:ext>
            </a:extLst>
          </p:cNvPr>
          <p:cNvSpPr txBox="1"/>
          <p:nvPr/>
        </p:nvSpPr>
        <p:spPr>
          <a:xfrm>
            <a:off x="4446002" y="2044639"/>
            <a:ext cx="964761" cy="338554"/>
          </a:xfrm>
          <a:prstGeom prst="rect">
            <a:avLst/>
          </a:prstGeom>
          <a:noFill/>
        </p:spPr>
        <p:txBody>
          <a:bodyPr wrap="square" rtlCol="0">
            <a:spAutoFit/>
          </a:bodyPr>
          <a:lstStyle/>
          <a:p>
            <a:pPr algn="ctr"/>
            <a:r>
              <a:rPr kumimoji="1" lang="ja-JP" altLang="en-US" sz="1600">
                <a:latin typeface="HG創英角ｺﾞｼｯｸUB" panose="020B0909000000000000" pitchFamily="49" charset="-128"/>
                <a:ea typeface="HG創英角ｺﾞｼｯｸUB" panose="020B0909000000000000" pitchFamily="49" charset="-128"/>
              </a:rPr>
              <a:t>高い</a:t>
            </a:r>
            <a:r>
              <a:rPr kumimoji="1" lang="ja-JP" altLang="en-US" sz="1100">
                <a:latin typeface="HG創英角ｺﾞｼｯｸUB" panose="020B0909000000000000" pitchFamily="49" charset="-128"/>
                <a:ea typeface="HG創英角ｺﾞｼｯｸUB" panose="020B0909000000000000" pitchFamily="49" charset="-128"/>
              </a:rPr>
              <a:t>傾向</a:t>
            </a:r>
          </a:p>
        </p:txBody>
      </p:sp>
      <p:sp>
        <p:nvSpPr>
          <p:cNvPr id="90" name="テキスト ボックス 89">
            <a:extLst>
              <a:ext uri="{FF2B5EF4-FFF2-40B4-BE49-F238E27FC236}">
                <a16:creationId xmlns:a16="http://schemas.microsoft.com/office/drawing/2014/main" id="{FFE43C7D-F02C-7E6C-DC07-A151044E3A30}"/>
              </a:ext>
            </a:extLst>
          </p:cNvPr>
          <p:cNvSpPr txBox="1"/>
          <p:nvPr/>
        </p:nvSpPr>
        <p:spPr>
          <a:xfrm>
            <a:off x="3812476" y="6503932"/>
            <a:ext cx="1052462" cy="261635"/>
          </a:xfrm>
          <a:prstGeom prst="rect">
            <a:avLst/>
          </a:prstGeom>
          <a:noFill/>
        </p:spPr>
        <p:txBody>
          <a:bodyPr wrap="square" rtlCol="0">
            <a:spAutoFit/>
          </a:bodyPr>
          <a:lstStyle/>
          <a:p>
            <a:pPr algn="ctr"/>
            <a:r>
              <a:rPr kumimoji="1" lang="ja-JP" altLang="en-US" sz="1050">
                <a:latin typeface="+mn-ea"/>
              </a:rPr>
              <a:t>平均年齢</a:t>
            </a:r>
          </a:p>
        </p:txBody>
      </p:sp>
      <p:sp>
        <p:nvSpPr>
          <p:cNvPr id="91" name="テキスト ボックス 90">
            <a:extLst>
              <a:ext uri="{FF2B5EF4-FFF2-40B4-BE49-F238E27FC236}">
                <a16:creationId xmlns:a16="http://schemas.microsoft.com/office/drawing/2014/main" id="{20580130-8923-EFC2-D2F5-84B07D1B5135}"/>
              </a:ext>
            </a:extLst>
          </p:cNvPr>
          <p:cNvSpPr txBox="1"/>
          <p:nvPr/>
        </p:nvSpPr>
        <p:spPr>
          <a:xfrm>
            <a:off x="4452167" y="6401720"/>
            <a:ext cx="1008370" cy="338554"/>
          </a:xfrm>
          <a:prstGeom prst="rect">
            <a:avLst/>
          </a:prstGeom>
          <a:noFill/>
        </p:spPr>
        <p:txBody>
          <a:bodyPr wrap="square" rtlCol="0">
            <a:spAutoFit/>
          </a:bodyPr>
          <a:lstStyle/>
          <a:p>
            <a:pPr algn="ctr"/>
            <a:r>
              <a:rPr kumimoji="1" lang="ja-JP" altLang="en-US" sz="1600">
                <a:latin typeface="HG創英角ｺﾞｼｯｸUB" panose="020B0909000000000000" pitchFamily="49" charset="-128"/>
                <a:ea typeface="HG創英角ｺﾞｼｯｸUB" panose="020B0909000000000000" pitchFamily="49" charset="-128"/>
              </a:rPr>
              <a:t>低い</a:t>
            </a:r>
            <a:r>
              <a:rPr kumimoji="1" lang="ja-JP" altLang="en-US" sz="1100">
                <a:latin typeface="HG創英角ｺﾞｼｯｸUB" panose="020B0909000000000000" pitchFamily="49" charset="-128"/>
                <a:ea typeface="HG創英角ｺﾞｼｯｸUB" panose="020B0909000000000000" pitchFamily="49" charset="-128"/>
              </a:rPr>
              <a:t>傾向</a:t>
            </a:r>
            <a:endParaRPr kumimoji="1" lang="ja-JP" altLang="en-US">
              <a:latin typeface="HG創英角ｺﾞｼｯｸUB" panose="020B0909000000000000" pitchFamily="49" charset="-128"/>
              <a:ea typeface="HG創英角ｺﾞｼｯｸUB" panose="020B0909000000000000" pitchFamily="49" charset="-128"/>
            </a:endParaRPr>
          </a:p>
        </p:txBody>
      </p:sp>
      <p:cxnSp>
        <p:nvCxnSpPr>
          <p:cNvPr id="92" name="直線矢印コネクタ 91">
            <a:extLst>
              <a:ext uri="{FF2B5EF4-FFF2-40B4-BE49-F238E27FC236}">
                <a16:creationId xmlns:a16="http://schemas.microsoft.com/office/drawing/2014/main" id="{A5D0600D-3C72-C8AB-8096-A7FBE135D516}"/>
              </a:ext>
            </a:extLst>
          </p:cNvPr>
          <p:cNvCxnSpPr>
            <a:cxnSpLocks/>
          </p:cNvCxnSpPr>
          <p:nvPr/>
        </p:nvCxnSpPr>
        <p:spPr>
          <a:xfrm>
            <a:off x="429868" y="4547217"/>
            <a:ext cx="8988770" cy="1118"/>
          </a:xfrm>
          <a:prstGeom prst="straightConnector1">
            <a:avLst/>
          </a:prstGeom>
          <a:ln w="82550">
            <a:solidFill>
              <a:schemeClr val="bg1">
                <a:lumMod val="8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5" name="直線矢印コネクタ 94">
            <a:extLst>
              <a:ext uri="{FF2B5EF4-FFF2-40B4-BE49-F238E27FC236}">
                <a16:creationId xmlns:a16="http://schemas.microsoft.com/office/drawing/2014/main" id="{163B8EFC-7383-5384-C2DE-F8D06CC78F4A}"/>
              </a:ext>
            </a:extLst>
          </p:cNvPr>
          <p:cNvCxnSpPr>
            <a:cxnSpLocks/>
          </p:cNvCxnSpPr>
          <p:nvPr/>
        </p:nvCxnSpPr>
        <p:spPr>
          <a:xfrm>
            <a:off x="4753048" y="2356899"/>
            <a:ext cx="26351" cy="4069649"/>
          </a:xfrm>
          <a:prstGeom prst="straightConnector1">
            <a:avLst/>
          </a:prstGeom>
          <a:ln w="82550">
            <a:solidFill>
              <a:schemeClr val="bg1">
                <a:lumMod val="8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6" name="スライド番号プレースホルダー 1"/>
          <p:cNvSpPr>
            <a:spLocks noGrp="1"/>
          </p:cNvSpPr>
          <p:nvPr>
            <p:ph type="sldNum" sz="quarter" idx="12"/>
          </p:nvPr>
        </p:nvSpPr>
        <p:spPr>
          <a:xfrm>
            <a:off x="9418320" y="6563360"/>
            <a:ext cx="487680" cy="294640"/>
          </a:xfrm>
        </p:spPr>
        <p:txBody>
          <a:bodyPr/>
          <a:lstStyle/>
          <a:p>
            <a:r>
              <a:rPr kumimoji="1" lang="en-US" altLang="ja-JP" dirty="0"/>
              <a:t>19</a:t>
            </a:r>
            <a:endParaRPr kumimoji="1" lang="ja-JP" altLang="en-US" dirty="0"/>
          </a:p>
        </p:txBody>
      </p:sp>
    </p:spTree>
    <p:extLst>
      <p:ext uri="{BB962C8B-B14F-4D97-AF65-F5344CB8AC3E}">
        <p14:creationId xmlns:p14="http://schemas.microsoft.com/office/powerpoint/2010/main" val="1137143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72957CD5-E172-48DA-8098-4C3CC3A6C0BD}"/>
              </a:ext>
            </a:extLst>
          </p:cNvPr>
          <p:cNvSpPr txBox="1"/>
          <p:nvPr/>
        </p:nvSpPr>
        <p:spPr>
          <a:xfrm>
            <a:off x="3251072" y="1139727"/>
            <a:ext cx="5834064" cy="707886"/>
          </a:xfrm>
          <a:prstGeom prst="rect">
            <a:avLst/>
          </a:prstGeom>
          <a:noFill/>
        </p:spPr>
        <p:txBody>
          <a:bodyPr wrap="square" rtlCol="0">
            <a:spAutoFit/>
          </a:bodyPr>
          <a:lstStyle/>
          <a:p>
            <a:r>
              <a:rPr kumimoji="1" lang="ja-JP" altLang="en-US" sz="1000">
                <a:latin typeface="+mn-ea"/>
              </a:rPr>
              <a:t>□　創業</a:t>
            </a:r>
            <a:r>
              <a:rPr kumimoji="1" lang="en-US" altLang="ja-JP" sz="1000">
                <a:latin typeface="+mn-ea"/>
              </a:rPr>
              <a:t>10</a:t>
            </a:r>
            <a:r>
              <a:rPr kumimoji="1" lang="ja-JP" altLang="en-US" sz="1000">
                <a:latin typeface="+mn-ea"/>
              </a:rPr>
              <a:t>年未満のエステサロン</a:t>
            </a:r>
            <a:endParaRPr kumimoji="1" lang="en-US" altLang="ja-JP" sz="1000">
              <a:latin typeface="+mn-ea"/>
            </a:endParaRPr>
          </a:p>
          <a:p>
            <a:r>
              <a:rPr kumimoji="1" lang="ja-JP" altLang="en-US" sz="1000">
                <a:latin typeface="+mn-ea"/>
              </a:rPr>
              <a:t>□　自宅を増設し創業、事業主１名とパート従業員にて運営</a:t>
            </a:r>
            <a:endParaRPr kumimoji="1" lang="en-US" altLang="ja-JP" sz="1000">
              <a:latin typeface="+mn-ea"/>
            </a:endParaRPr>
          </a:p>
          <a:p>
            <a:r>
              <a:rPr kumimoji="1" lang="ja-JP" altLang="en-US" sz="1000">
                <a:latin typeface="+mn-ea"/>
              </a:rPr>
              <a:t>□　地元と姉妹都市提携している地域の特産品を活かした美容を看板メニューにしている</a:t>
            </a:r>
            <a:endParaRPr kumimoji="1" lang="en-US" altLang="ja-JP" sz="1000">
              <a:latin typeface="+mn-ea"/>
            </a:endParaRPr>
          </a:p>
          <a:p>
            <a:r>
              <a:rPr kumimoji="1" lang="ja-JP" altLang="en-US" sz="1000">
                <a:latin typeface="+mn-ea"/>
              </a:rPr>
              <a:t>□　創業以前からの人間関係もあり、適時経営相談に乗ってきている関係</a:t>
            </a:r>
            <a:endParaRPr kumimoji="1" lang="en-US" altLang="ja-JP" sz="1000">
              <a:latin typeface="+mn-ea"/>
            </a:endParaRPr>
          </a:p>
        </p:txBody>
      </p:sp>
      <p:sp>
        <p:nvSpPr>
          <p:cNvPr id="16" name="テキスト ボックス 15">
            <a:extLst>
              <a:ext uri="{FF2B5EF4-FFF2-40B4-BE49-F238E27FC236}">
                <a16:creationId xmlns:a16="http://schemas.microsoft.com/office/drawing/2014/main" id="{E1BA2D67-CEE5-44EB-8596-CB96B2797287}"/>
              </a:ext>
            </a:extLst>
          </p:cNvPr>
          <p:cNvSpPr txBox="1"/>
          <p:nvPr/>
        </p:nvSpPr>
        <p:spPr>
          <a:xfrm>
            <a:off x="3232022" y="2036790"/>
            <a:ext cx="6832934" cy="553998"/>
          </a:xfrm>
          <a:prstGeom prst="rect">
            <a:avLst/>
          </a:prstGeom>
          <a:noFill/>
        </p:spPr>
        <p:txBody>
          <a:bodyPr wrap="square" rtlCol="0">
            <a:spAutoFit/>
          </a:bodyPr>
          <a:lstStyle/>
          <a:p>
            <a:r>
              <a:rPr kumimoji="1" lang="ja-JP" altLang="en-US" sz="1000">
                <a:latin typeface="+mn-ea"/>
              </a:rPr>
              <a:t>□　独立に至るまでの手堅い創業経緯（自己資金をしっかりと準備）</a:t>
            </a:r>
            <a:endParaRPr kumimoji="1" lang="en-US" altLang="ja-JP" sz="1000">
              <a:latin typeface="+mn-ea"/>
            </a:endParaRPr>
          </a:p>
          <a:p>
            <a:r>
              <a:rPr kumimoji="1" lang="ja-JP" altLang="en-US" sz="1000">
                <a:latin typeface="+mn-ea"/>
              </a:rPr>
              <a:t>□　事業運営の中心に高価な美容設備を据えず、手作業を中心としたサービス</a:t>
            </a:r>
            <a:endParaRPr kumimoji="1" lang="en-US" altLang="ja-JP" sz="1000">
              <a:latin typeface="+mn-ea"/>
            </a:endParaRPr>
          </a:p>
          <a:p>
            <a:r>
              <a:rPr kumimoji="1" lang="ja-JP" altLang="en-US" sz="1000">
                <a:latin typeface="+mn-ea"/>
              </a:rPr>
              <a:t>□　手作業が中心のサービスのため、顧客との会話時間も長く“良き相談相手”にもなっている</a:t>
            </a:r>
            <a:endParaRPr kumimoji="1" lang="en-US" altLang="ja-JP" sz="1000">
              <a:latin typeface="+mn-ea"/>
            </a:endParaRPr>
          </a:p>
        </p:txBody>
      </p:sp>
      <p:sp>
        <p:nvSpPr>
          <p:cNvPr id="20" name="テキスト ボックス 19">
            <a:extLst>
              <a:ext uri="{FF2B5EF4-FFF2-40B4-BE49-F238E27FC236}">
                <a16:creationId xmlns:a16="http://schemas.microsoft.com/office/drawing/2014/main" id="{C1AF4CCB-C94F-4329-8852-949F957E4F65}"/>
              </a:ext>
            </a:extLst>
          </p:cNvPr>
          <p:cNvSpPr txBox="1"/>
          <p:nvPr/>
        </p:nvSpPr>
        <p:spPr>
          <a:xfrm>
            <a:off x="3232022" y="2840850"/>
            <a:ext cx="6832934" cy="707886"/>
          </a:xfrm>
          <a:prstGeom prst="rect">
            <a:avLst/>
          </a:prstGeom>
          <a:noFill/>
        </p:spPr>
        <p:txBody>
          <a:bodyPr wrap="square" rtlCol="0">
            <a:spAutoFit/>
          </a:bodyPr>
          <a:lstStyle/>
          <a:p>
            <a:r>
              <a:rPr kumimoji="1" lang="ja-JP" altLang="en-US" sz="1000">
                <a:latin typeface="+mn-ea"/>
              </a:rPr>
              <a:t>□　広告宣伝の方法や投下できる資金の範囲を定量的な観点で助言（</a:t>
            </a:r>
            <a:r>
              <a:rPr kumimoji="1" lang="en-US" altLang="ja-JP" sz="1000">
                <a:latin typeface="+mn-ea"/>
              </a:rPr>
              <a:t>SNS</a:t>
            </a:r>
            <a:r>
              <a:rPr kumimoji="1" lang="ja-JP" altLang="en-US" sz="1000">
                <a:latin typeface="+mn-ea"/>
              </a:rPr>
              <a:t>・雑誌取材など）</a:t>
            </a:r>
            <a:endParaRPr kumimoji="1" lang="en-US" altLang="ja-JP" sz="1000">
              <a:latin typeface="+mn-ea"/>
            </a:endParaRPr>
          </a:p>
          <a:p>
            <a:r>
              <a:rPr kumimoji="1" lang="ja-JP" altLang="en-US" sz="1000">
                <a:latin typeface="+mn-ea"/>
              </a:rPr>
              <a:t>□　美容商品の仕入れや販売など、エステ以外の収入に関する留意点の助言</a:t>
            </a:r>
            <a:endParaRPr kumimoji="1" lang="en-US" altLang="ja-JP" sz="1000">
              <a:latin typeface="+mn-ea"/>
            </a:endParaRPr>
          </a:p>
          <a:p>
            <a:r>
              <a:rPr kumimoji="1" lang="ja-JP" altLang="en-US" sz="1000">
                <a:latin typeface="+mn-ea"/>
              </a:rPr>
              <a:t>□　顧客や美容商品の提供先とのトラブルについての解決方法の選択肢を整理して助言</a:t>
            </a:r>
            <a:endParaRPr kumimoji="1" lang="en-US" altLang="ja-JP" sz="1000">
              <a:latin typeface="+mn-ea"/>
            </a:endParaRPr>
          </a:p>
          <a:p>
            <a:r>
              <a:rPr kumimoji="1" lang="ja-JP" altLang="en-US" sz="1000">
                <a:latin typeface="+mn-ea"/>
              </a:rPr>
              <a:t>□　コロナ禍で廃業か継続かを悩んでいた時期に、状況と思考を整理する“壁打ち役”で伴走</a:t>
            </a:r>
            <a:endParaRPr kumimoji="1" lang="en-US" altLang="ja-JP" sz="1000">
              <a:latin typeface="+mn-ea"/>
            </a:endParaRPr>
          </a:p>
        </p:txBody>
      </p:sp>
      <p:sp>
        <p:nvSpPr>
          <p:cNvPr id="24" name="テキスト ボックス 23">
            <a:extLst>
              <a:ext uri="{FF2B5EF4-FFF2-40B4-BE49-F238E27FC236}">
                <a16:creationId xmlns:a16="http://schemas.microsoft.com/office/drawing/2014/main" id="{8ABBEE60-7E4D-4D43-A7FC-B86C0B7522C1}"/>
              </a:ext>
            </a:extLst>
          </p:cNvPr>
          <p:cNvSpPr txBox="1"/>
          <p:nvPr/>
        </p:nvSpPr>
        <p:spPr>
          <a:xfrm>
            <a:off x="3232022" y="3712662"/>
            <a:ext cx="6286052" cy="861774"/>
          </a:xfrm>
          <a:prstGeom prst="rect">
            <a:avLst/>
          </a:prstGeom>
          <a:noFill/>
        </p:spPr>
        <p:txBody>
          <a:bodyPr wrap="square" rtlCol="0">
            <a:spAutoFit/>
          </a:bodyPr>
          <a:lstStyle/>
          <a:p>
            <a:r>
              <a:rPr kumimoji="1" lang="ja-JP" altLang="en-US" sz="1000">
                <a:latin typeface="+mn-ea"/>
              </a:rPr>
              <a:t>□　コロナ禍で廃業も視野に入れていたが、感染対策の徹底や完全予約</a:t>
            </a:r>
            <a:r>
              <a:rPr kumimoji="1" lang="en-US" altLang="ja-JP" sz="1000">
                <a:latin typeface="+mn-ea"/>
              </a:rPr>
              <a:t>1</a:t>
            </a:r>
            <a:r>
              <a:rPr kumimoji="1" lang="ja-JP" altLang="en-US" sz="1000">
                <a:latin typeface="+mn-ea"/>
              </a:rPr>
              <a:t>日</a:t>
            </a:r>
            <a:r>
              <a:rPr kumimoji="1" lang="en-US" altLang="ja-JP" sz="1000">
                <a:latin typeface="+mn-ea"/>
              </a:rPr>
              <a:t>1</a:t>
            </a:r>
            <a:r>
              <a:rPr kumimoji="1" lang="ja-JP" altLang="en-US" sz="1000">
                <a:latin typeface="+mn-ea"/>
              </a:rPr>
              <a:t>人など、顧客が安心できる</a:t>
            </a:r>
            <a:endParaRPr kumimoji="1" lang="en-US" altLang="ja-JP" sz="1000">
              <a:latin typeface="+mn-ea"/>
            </a:endParaRPr>
          </a:p>
          <a:p>
            <a:r>
              <a:rPr kumimoji="1" lang="ja-JP" altLang="en-US" sz="1000">
                <a:latin typeface="+mn-ea"/>
              </a:rPr>
              <a:t>　　メニューを考え集客を試みる</a:t>
            </a:r>
            <a:endParaRPr kumimoji="1" lang="en-US" altLang="ja-JP" sz="1000">
              <a:latin typeface="+mn-ea"/>
            </a:endParaRPr>
          </a:p>
          <a:p>
            <a:r>
              <a:rPr kumimoji="1" lang="ja-JP" altLang="en-US" sz="1000">
                <a:latin typeface="+mn-ea"/>
              </a:rPr>
              <a:t>□　普段から顧客の人生相談に乗ってきたこともあり、コロナ禍で不安を抱える顧客に癒しを与える</a:t>
            </a:r>
            <a:endParaRPr kumimoji="1" lang="en-US" altLang="ja-JP" sz="1000">
              <a:latin typeface="+mn-ea"/>
            </a:endParaRPr>
          </a:p>
          <a:p>
            <a:r>
              <a:rPr kumimoji="1" lang="ja-JP" altLang="en-US" sz="1000">
                <a:latin typeface="+mn-ea"/>
              </a:rPr>
              <a:t>　　という自分の役割を再認識して事業継続を決断</a:t>
            </a:r>
            <a:endParaRPr kumimoji="1" lang="en-US" altLang="ja-JP" sz="1000">
              <a:latin typeface="+mn-ea"/>
            </a:endParaRPr>
          </a:p>
          <a:p>
            <a:r>
              <a:rPr kumimoji="1" lang="ja-JP" altLang="en-US" sz="1000">
                <a:latin typeface="+mn-ea"/>
              </a:rPr>
              <a:t>□　感染対策などの知識が広まる中で業況も回復し、安定感を取り戻した</a:t>
            </a:r>
            <a:endParaRPr kumimoji="1" lang="en-US" altLang="ja-JP" sz="1000">
              <a:latin typeface="+mn-ea"/>
            </a:endParaRPr>
          </a:p>
        </p:txBody>
      </p:sp>
      <p:sp>
        <p:nvSpPr>
          <p:cNvPr id="27" name="テキスト ボックス 26">
            <a:extLst>
              <a:ext uri="{FF2B5EF4-FFF2-40B4-BE49-F238E27FC236}">
                <a16:creationId xmlns:a16="http://schemas.microsoft.com/office/drawing/2014/main" id="{807A53AA-EC3A-45EB-B92A-132AF7107C18}"/>
              </a:ext>
            </a:extLst>
          </p:cNvPr>
          <p:cNvSpPr txBox="1"/>
          <p:nvPr/>
        </p:nvSpPr>
        <p:spPr>
          <a:xfrm>
            <a:off x="231826" y="5452884"/>
            <a:ext cx="9286248" cy="553998"/>
          </a:xfrm>
          <a:prstGeom prst="rect">
            <a:avLst/>
          </a:prstGeom>
          <a:noFill/>
        </p:spPr>
        <p:txBody>
          <a:bodyPr wrap="square" rtlCol="0">
            <a:spAutoFit/>
          </a:bodyPr>
          <a:lstStyle/>
          <a:p>
            <a:r>
              <a:rPr kumimoji="1" lang="ja-JP" altLang="en-US" sz="1000" spc="-30">
                <a:latin typeface="+mn-ea"/>
              </a:rPr>
              <a:t>　中小規模のサービス業は、まさに“属人的”であるということが身に染みて勉強になった事例でした。コロナ禍で客足・情報・仕入の一部などが一気に滞り、孤独にさいなまれていた経営者でしたが、感染対策を万全にした上で、時間・人数限定の営業を開始したところ、固定客の予約が入り施術を継続することになりました。</a:t>
            </a:r>
            <a:endParaRPr kumimoji="1" lang="en-US" altLang="ja-JP" sz="1000" spc="-30">
              <a:latin typeface="+mn-ea"/>
            </a:endParaRPr>
          </a:p>
          <a:p>
            <a:r>
              <a:rPr kumimoji="1" lang="ja-JP" altLang="en-US" sz="1000" spc="-30">
                <a:latin typeface="+mn-ea"/>
              </a:rPr>
              <a:t>１日１人という対応をしているので時間にも気持ちにも余裕が生まれ、いつも以上にお客様に向き合うことができたようです。</a:t>
            </a:r>
            <a:endParaRPr kumimoji="1" lang="en-US" altLang="ja-JP" sz="1000" spc="-30">
              <a:latin typeface="+mn-ea"/>
            </a:endParaRPr>
          </a:p>
        </p:txBody>
      </p:sp>
      <p:sp>
        <p:nvSpPr>
          <p:cNvPr id="28" name="テキスト ボックス 27">
            <a:extLst>
              <a:ext uri="{FF2B5EF4-FFF2-40B4-BE49-F238E27FC236}">
                <a16:creationId xmlns:a16="http://schemas.microsoft.com/office/drawing/2014/main" id="{E01DCA7A-3EB4-47DF-AA6D-90B16D419B79}"/>
              </a:ext>
            </a:extLst>
          </p:cNvPr>
          <p:cNvSpPr txBox="1"/>
          <p:nvPr/>
        </p:nvSpPr>
        <p:spPr>
          <a:xfrm>
            <a:off x="252413" y="5924086"/>
            <a:ext cx="9265661" cy="707886"/>
          </a:xfrm>
          <a:prstGeom prst="rect">
            <a:avLst/>
          </a:prstGeom>
          <a:noFill/>
        </p:spPr>
        <p:txBody>
          <a:bodyPr wrap="square" rtlCol="0">
            <a:spAutoFit/>
          </a:bodyPr>
          <a:lstStyle/>
          <a:p>
            <a:r>
              <a:rPr kumimoji="1" lang="ja-JP" altLang="en-US" sz="1000" spc="-30">
                <a:latin typeface="+mn-ea"/>
              </a:rPr>
              <a:t>　創業以来、様々な経営相談に乗ってきましたが、我々の助けより遥かに大きな力で“ご利用頂くお客様”に助けてもらった事案でもありました。エステやヨガ教室などは、参入障壁が比較的低く、低価格競争や立地の良い競争相手に劣後することもあるのですが、エステも含めお客様は美容のほかに癒しや安心を求める傾向が強いのが特徴です。そうしたニーズに経営者が普段から丁寧に答えていくことが、経営資源の乏しい中小零細規模の美容エステでは極めて重要である点も、身近に感じ勉強になりました。</a:t>
            </a:r>
            <a:endParaRPr kumimoji="1" lang="en-US" altLang="ja-JP" sz="1000" spc="-30">
              <a:latin typeface="+mn-ea"/>
            </a:endParaRPr>
          </a:p>
        </p:txBody>
      </p:sp>
      <p:sp>
        <p:nvSpPr>
          <p:cNvPr id="29" name="スライド番号プレースホルダー 1"/>
          <p:cNvSpPr>
            <a:spLocks noGrp="1"/>
          </p:cNvSpPr>
          <p:nvPr>
            <p:ph type="sldNum" sz="quarter" idx="4294967295"/>
          </p:nvPr>
        </p:nvSpPr>
        <p:spPr>
          <a:xfrm>
            <a:off x="9418638" y="6494463"/>
            <a:ext cx="487362" cy="363537"/>
          </a:xfrm>
        </p:spPr>
        <p:txBody>
          <a:bodyPr/>
          <a:lstStyle/>
          <a:p>
            <a:r>
              <a:rPr kumimoji="1" lang="en-US" altLang="ja-JP" dirty="0"/>
              <a:t>20</a:t>
            </a:r>
            <a:endParaRPr kumimoji="1" lang="ja-JP" altLang="en-US" dirty="0"/>
          </a:p>
        </p:txBody>
      </p:sp>
      <p:sp>
        <p:nvSpPr>
          <p:cNvPr id="30" name="テキスト ボックス 29">
            <a:extLst>
              <a:ext uri="{FF2B5EF4-FFF2-40B4-BE49-F238E27FC236}">
                <a16:creationId xmlns:a16="http://schemas.microsoft.com/office/drawing/2014/main" id="{21591358-06F4-48AA-B482-626AABC335E6}"/>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サービス業</a:t>
            </a:r>
            <a:r>
              <a:rPr kumimoji="1" lang="ja-JP" altLang="en-US" b="1" u="sng">
                <a:latin typeface="+mn-ea"/>
              </a:rPr>
              <a:t>の目利き（参考事例）　その１</a:t>
            </a:r>
          </a:p>
        </p:txBody>
      </p:sp>
      <p:sp>
        <p:nvSpPr>
          <p:cNvPr id="31" name="テキスト ボックス 30">
            <a:extLst>
              <a:ext uri="{FF2B5EF4-FFF2-40B4-BE49-F238E27FC236}">
                <a16:creationId xmlns:a16="http://schemas.microsoft.com/office/drawing/2014/main" id="{14AD9B2A-0831-4649-8972-681F24874B44}"/>
              </a:ext>
            </a:extLst>
          </p:cNvPr>
          <p:cNvSpPr txBox="1"/>
          <p:nvPr/>
        </p:nvSpPr>
        <p:spPr>
          <a:xfrm>
            <a:off x="181426" y="485288"/>
            <a:ext cx="8375978" cy="400110"/>
          </a:xfrm>
          <a:prstGeom prst="rect">
            <a:avLst/>
          </a:prstGeom>
          <a:noFill/>
        </p:spPr>
        <p:txBody>
          <a:bodyPr wrap="square" rtlCol="0">
            <a:spAutoFit/>
          </a:bodyPr>
          <a:lstStyle/>
          <a:p>
            <a:r>
              <a:rPr kumimoji="1" lang="ja-JP" altLang="en-US" sz="1000"/>
              <a:t>ここでは、単なる財務分析の結果だけではなく、総合的にどのような点に注目し、金融機関の支援部署や現場職員が、企業の事業性や成長の　可能性を見出して、支援したかに焦点を当てて、取組事例を紹介します。</a:t>
            </a:r>
            <a:endParaRPr kumimoji="1" lang="en-US" altLang="ja-JP" sz="1000"/>
          </a:p>
        </p:txBody>
      </p:sp>
      <p:sp>
        <p:nvSpPr>
          <p:cNvPr id="32" name="テキスト ボックス 31"/>
          <p:cNvSpPr txBox="1"/>
          <p:nvPr/>
        </p:nvSpPr>
        <p:spPr>
          <a:xfrm>
            <a:off x="8905051"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参考事例</a:t>
            </a:r>
          </a:p>
        </p:txBody>
      </p:sp>
      <p:sp>
        <p:nvSpPr>
          <p:cNvPr id="33" name="テキスト ボックス 32"/>
          <p:cNvSpPr txBox="1"/>
          <p:nvPr/>
        </p:nvSpPr>
        <p:spPr>
          <a:xfrm>
            <a:off x="8905051"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サービス業</a:t>
            </a:r>
          </a:p>
        </p:txBody>
      </p:sp>
      <p:cxnSp>
        <p:nvCxnSpPr>
          <p:cNvPr id="34" name="直線コネクタ 33">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36" name="グループ化 35"/>
          <p:cNvGrpSpPr/>
          <p:nvPr/>
        </p:nvGrpSpPr>
        <p:grpSpPr>
          <a:xfrm>
            <a:off x="367553" y="1153414"/>
            <a:ext cx="2774055" cy="576000"/>
            <a:chOff x="4409473" y="1240406"/>
            <a:chExt cx="2774055" cy="576000"/>
          </a:xfrm>
        </p:grpSpPr>
        <p:sp>
          <p:nvSpPr>
            <p:cNvPr id="38" name="正方形/長方形 37">
              <a:extLst>
                <a:ext uri="{FF2B5EF4-FFF2-40B4-BE49-F238E27FC236}">
                  <a16:creationId xmlns:a16="http://schemas.microsoft.com/office/drawing/2014/main" id="{DDD7D659-CF17-8913-C4B6-41195AD6009C}"/>
                </a:ext>
              </a:extLst>
            </p:cNvPr>
            <p:cNvSpPr/>
            <p:nvPr/>
          </p:nvSpPr>
          <p:spPr>
            <a:xfrm>
              <a:off x="5075889" y="1291612"/>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n-ea"/>
                </a:rPr>
                <a:t>企業概要</a:t>
              </a:r>
              <a:endParaRPr kumimoji="1" lang="en-US" altLang="ja-JP" sz="1200" b="1">
                <a:solidFill>
                  <a:schemeClr val="tx1"/>
                </a:solidFill>
                <a:latin typeface="+mn-ea"/>
              </a:endParaRPr>
            </a:p>
          </p:txBody>
        </p:sp>
        <p:grpSp>
          <p:nvGrpSpPr>
            <p:cNvPr id="39" name="グループ化 38"/>
            <p:cNvGrpSpPr/>
            <p:nvPr/>
          </p:nvGrpSpPr>
          <p:grpSpPr>
            <a:xfrm>
              <a:off x="4409473" y="1240406"/>
              <a:ext cx="576000" cy="576000"/>
              <a:chOff x="279451" y="1197222"/>
              <a:chExt cx="576000" cy="576000"/>
            </a:xfrm>
          </p:grpSpPr>
          <p:sp>
            <p:nvSpPr>
              <p:cNvPr id="40" name="楕円 39">
                <a:extLst>
                  <a:ext uri="{FF2B5EF4-FFF2-40B4-BE49-F238E27FC236}">
                    <a16:creationId xmlns:a16="http://schemas.microsoft.com/office/drawing/2014/main" id="{D6C718EC-4506-4F10-A867-0ED5A2B249F1}"/>
                  </a:ext>
                </a:extLst>
              </p:cNvPr>
              <p:cNvSpPr/>
              <p:nvPr/>
            </p:nvSpPr>
            <p:spPr>
              <a:xfrm>
                <a:off x="279451" y="1197222"/>
                <a:ext cx="576000" cy="576000"/>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40">
                <a:extLst>
                  <a:ext uri="{FF2B5EF4-FFF2-40B4-BE49-F238E27FC236}">
                    <a16:creationId xmlns:a16="http://schemas.microsoft.com/office/drawing/2014/main" id="{3889E09E-65AA-41E6-A714-64593052375D}"/>
                  </a:ext>
                </a:extLst>
              </p:cNvPr>
              <p:cNvSpPr txBox="1"/>
              <p:nvPr/>
            </p:nvSpPr>
            <p:spPr>
              <a:xfrm>
                <a:off x="316795" y="1279927"/>
                <a:ext cx="451302" cy="461665"/>
              </a:xfrm>
              <a:prstGeom prst="rect">
                <a:avLst/>
              </a:prstGeom>
              <a:noFill/>
              <a:ln>
                <a:noFill/>
              </a:ln>
            </p:spPr>
            <p:txBody>
              <a:bodyPr wrap="square" rtlCol="0">
                <a:spAutoFit/>
              </a:bodyPr>
              <a:lstStyle/>
              <a:p>
                <a:pPr algn="ctr"/>
                <a:r>
                  <a:rPr kumimoji="1" lang="ja-JP" altLang="en-US" sz="2400" b="1" i="1">
                    <a:solidFill>
                      <a:schemeClr val="accent1">
                        <a:lumMod val="60000"/>
                        <a:lumOff val="40000"/>
                      </a:schemeClr>
                    </a:solidFill>
                    <a:latin typeface="Britannic Bold" panose="020B0903060703020204" pitchFamily="34" charset="0"/>
                  </a:rPr>
                  <a:t>１</a:t>
                </a:r>
              </a:p>
            </p:txBody>
          </p:sp>
        </p:grpSp>
      </p:grpSp>
      <p:grpSp>
        <p:nvGrpSpPr>
          <p:cNvPr id="43" name="グループ化 42"/>
          <p:cNvGrpSpPr/>
          <p:nvPr/>
        </p:nvGrpSpPr>
        <p:grpSpPr>
          <a:xfrm>
            <a:off x="367553" y="2003908"/>
            <a:ext cx="2774055" cy="576000"/>
            <a:chOff x="4409473" y="2044014"/>
            <a:chExt cx="2774055" cy="576000"/>
          </a:xfrm>
        </p:grpSpPr>
        <p:sp>
          <p:nvSpPr>
            <p:cNvPr id="45" name="正方形/長方形 44">
              <a:extLst>
                <a:ext uri="{FF2B5EF4-FFF2-40B4-BE49-F238E27FC236}">
                  <a16:creationId xmlns:a16="http://schemas.microsoft.com/office/drawing/2014/main" id="{2DB0A65F-C9AA-7882-B8D9-A92CAAAA3628}"/>
                </a:ext>
              </a:extLst>
            </p:cNvPr>
            <p:cNvSpPr/>
            <p:nvPr/>
          </p:nvSpPr>
          <p:spPr>
            <a:xfrm>
              <a:off x="5075889" y="2081489"/>
              <a:ext cx="2107639" cy="501049"/>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着目したポイント</a:t>
              </a:r>
              <a:endParaRPr kumimoji="1" lang="en-US" altLang="ja-JP" sz="1200" b="1">
                <a:solidFill>
                  <a:schemeClr val="tx1"/>
                </a:solidFill>
              </a:endParaRPr>
            </a:p>
          </p:txBody>
        </p:sp>
        <p:sp>
          <p:nvSpPr>
            <p:cNvPr id="46" name="楕円 45">
              <a:extLst>
                <a:ext uri="{FF2B5EF4-FFF2-40B4-BE49-F238E27FC236}">
                  <a16:creationId xmlns:a16="http://schemas.microsoft.com/office/drawing/2014/main" id="{194C0FAD-4A21-444C-8E29-82337037759B}"/>
                </a:ext>
              </a:extLst>
            </p:cNvPr>
            <p:cNvSpPr/>
            <p:nvPr/>
          </p:nvSpPr>
          <p:spPr>
            <a:xfrm>
              <a:off x="4409473" y="2044014"/>
              <a:ext cx="576000" cy="576000"/>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i="1">
                <a:solidFill>
                  <a:schemeClr val="accent2"/>
                </a:solidFill>
                <a:latin typeface="+mn-ea"/>
              </a:endParaRPr>
            </a:p>
          </p:txBody>
        </p:sp>
        <p:sp>
          <p:nvSpPr>
            <p:cNvPr id="47" name="テキスト ボックス 46">
              <a:extLst>
                <a:ext uri="{FF2B5EF4-FFF2-40B4-BE49-F238E27FC236}">
                  <a16:creationId xmlns:a16="http://schemas.microsoft.com/office/drawing/2014/main" id="{8FC5ADF6-F119-4452-98CF-8090C0B4CC5F}"/>
                </a:ext>
              </a:extLst>
            </p:cNvPr>
            <p:cNvSpPr txBox="1"/>
            <p:nvPr/>
          </p:nvSpPr>
          <p:spPr>
            <a:xfrm>
              <a:off x="4441106" y="2115855"/>
              <a:ext cx="457869" cy="461665"/>
            </a:xfrm>
            <a:prstGeom prst="rect">
              <a:avLst/>
            </a:prstGeom>
            <a:noFill/>
            <a:ln>
              <a:noFill/>
            </a:ln>
          </p:spPr>
          <p:txBody>
            <a:bodyPr wrap="square" rtlCol="0">
              <a:spAutoFit/>
            </a:bodyPr>
            <a:lstStyle/>
            <a:p>
              <a:pPr algn="ctr"/>
              <a:r>
                <a:rPr kumimoji="1" lang="ja-JP" altLang="en-US" sz="2400" b="1" i="1">
                  <a:solidFill>
                    <a:schemeClr val="accent2">
                      <a:lumMod val="60000"/>
                      <a:lumOff val="40000"/>
                    </a:schemeClr>
                  </a:solidFill>
                  <a:latin typeface="Britannic Bold" panose="020B0903060703020204" pitchFamily="34" charset="0"/>
                </a:rPr>
                <a:t>２</a:t>
              </a:r>
            </a:p>
          </p:txBody>
        </p:sp>
      </p:grpSp>
      <p:grpSp>
        <p:nvGrpSpPr>
          <p:cNvPr id="48" name="グループ化 47"/>
          <p:cNvGrpSpPr/>
          <p:nvPr/>
        </p:nvGrpSpPr>
        <p:grpSpPr>
          <a:xfrm>
            <a:off x="367553" y="2883430"/>
            <a:ext cx="2774054" cy="576000"/>
            <a:chOff x="367553" y="2051424"/>
            <a:chExt cx="2774054" cy="576000"/>
          </a:xfrm>
        </p:grpSpPr>
        <p:sp>
          <p:nvSpPr>
            <p:cNvPr id="49" name="楕円 48">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50" name="正方形/長方形 49">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金融機関としての支援</a:t>
              </a:r>
              <a:endParaRPr kumimoji="1" lang="en-US" altLang="ja-JP" sz="1200" b="1">
                <a:solidFill>
                  <a:schemeClr val="tx1"/>
                </a:solidFill>
              </a:endParaRPr>
            </a:p>
          </p:txBody>
        </p:sp>
        <p:sp>
          <p:nvSpPr>
            <p:cNvPr id="51" name="正方形/長方形 50"/>
            <p:cNvSpPr/>
            <p:nvPr/>
          </p:nvSpPr>
          <p:spPr>
            <a:xfrm>
              <a:off x="424205" y="2122575"/>
              <a:ext cx="400361" cy="461665"/>
            </a:xfrm>
            <a:prstGeom prst="rect">
              <a:avLst/>
            </a:prstGeom>
          </p:spPr>
          <p:txBody>
            <a:bodyPr wrap="square">
              <a:spAutoFit/>
            </a:bodyPr>
            <a:lstStyle/>
            <a:p>
              <a:pPr algn="ctr"/>
              <a:r>
                <a:rPr kumimoji="1" lang="ja-JP" altLang="en-US" sz="2400" b="1" i="1">
                  <a:solidFill>
                    <a:schemeClr val="accent6">
                      <a:lumMod val="60000"/>
                      <a:lumOff val="40000"/>
                    </a:schemeClr>
                  </a:solidFill>
                  <a:latin typeface="+mn-ea"/>
                  <a:cs typeface="Times New Roman" panose="02020603050405020304" pitchFamily="18" charset="0"/>
                </a:rPr>
                <a:t>３</a:t>
              </a:r>
            </a:p>
          </p:txBody>
        </p:sp>
      </p:grpSp>
      <p:grpSp>
        <p:nvGrpSpPr>
          <p:cNvPr id="53" name="グループ化 52"/>
          <p:cNvGrpSpPr/>
          <p:nvPr/>
        </p:nvGrpSpPr>
        <p:grpSpPr>
          <a:xfrm>
            <a:off x="367553" y="3835523"/>
            <a:ext cx="2774054" cy="576000"/>
            <a:chOff x="367553" y="2051424"/>
            <a:chExt cx="2774054" cy="576000"/>
          </a:xfrm>
        </p:grpSpPr>
        <p:sp>
          <p:nvSpPr>
            <p:cNvPr id="54" name="楕円 53">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55" name="正方形/長方形 54">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支援後の経過</a:t>
              </a:r>
              <a:endParaRPr kumimoji="1" lang="en-US" altLang="ja-JP" sz="1200" b="1">
                <a:solidFill>
                  <a:schemeClr val="tx1"/>
                </a:solidFill>
              </a:endParaRPr>
            </a:p>
          </p:txBody>
        </p:sp>
        <p:sp>
          <p:nvSpPr>
            <p:cNvPr id="56" name="正方形/長方形 55"/>
            <p:cNvSpPr/>
            <p:nvPr/>
          </p:nvSpPr>
          <p:spPr>
            <a:xfrm>
              <a:off x="424205" y="2122575"/>
              <a:ext cx="400361" cy="461665"/>
            </a:xfrm>
            <a:prstGeom prst="rect">
              <a:avLst/>
            </a:prstGeom>
          </p:spPr>
          <p:txBody>
            <a:bodyPr wrap="square">
              <a:spAutoFit/>
            </a:bodyPr>
            <a:lstStyle/>
            <a:p>
              <a:pPr algn="ctr"/>
              <a:r>
                <a:rPr kumimoji="1" lang="en-US" altLang="ja-JP" sz="2400" b="1" i="1">
                  <a:solidFill>
                    <a:schemeClr val="accent4">
                      <a:lumMod val="60000"/>
                      <a:lumOff val="40000"/>
                    </a:schemeClr>
                  </a:solidFill>
                  <a:latin typeface="+mn-ea"/>
                  <a:cs typeface="Times New Roman" panose="02020603050405020304" pitchFamily="18" charset="0"/>
                </a:rPr>
                <a:t>4</a:t>
              </a:r>
              <a:endParaRPr kumimoji="1" lang="ja-JP" altLang="en-US" sz="2400" b="1" i="1">
                <a:solidFill>
                  <a:schemeClr val="accent4">
                    <a:lumMod val="60000"/>
                    <a:lumOff val="40000"/>
                  </a:schemeClr>
                </a:solidFill>
                <a:latin typeface="+mn-ea"/>
                <a:cs typeface="Times New Roman" panose="02020603050405020304" pitchFamily="18" charset="0"/>
              </a:endParaRPr>
            </a:p>
          </p:txBody>
        </p:sp>
      </p:grpSp>
      <p:cxnSp>
        <p:nvCxnSpPr>
          <p:cNvPr id="58" name="直線コネクタ 57">
            <a:extLst>
              <a:ext uri="{FF2B5EF4-FFF2-40B4-BE49-F238E27FC236}">
                <a16:creationId xmlns:a16="http://schemas.microsoft.com/office/drawing/2014/main" id="{6953F065-07C0-479B-ADBB-DF89BC859277}"/>
              </a:ext>
            </a:extLst>
          </p:cNvPr>
          <p:cNvCxnSpPr/>
          <p:nvPr/>
        </p:nvCxnSpPr>
        <p:spPr>
          <a:xfrm>
            <a:off x="252412" y="4789332"/>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59" name="正方形/長方形 58">
            <a:extLst>
              <a:ext uri="{FF2B5EF4-FFF2-40B4-BE49-F238E27FC236}">
                <a16:creationId xmlns:a16="http://schemas.microsoft.com/office/drawing/2014/main" id="{0F6F2528-8826-4499-997C-75D3EE061DC6}"/>
              </a:ext>
            </a:extLst>
          </p:cNvPr>
          <p:cNvSpPr/>
          <p:nvPr/>
        </p:nvSpPr>
        <p:spPr>
          <a:xfrm>
            <a:off x="273000" y="4943707"/>
            <a:ext cx="9360000" cy="406635"/>
          </a:xfrm>
          <a:prstGeom prst="rect">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rPr>
              <a:t>～　企業支援担当者として、どのように感じたか　～</a:t>
            </a:r>
          </a:p>
        </p:txBody>
      </p:sp>
      <p:cxnSp>
        <p:nvCxnSpPr>
          <p:cNvPr id="2" name="直線コネクタ 1">
            <a:extLst>
              <a:ext uri="{FF2B5EF4-FFF2-40B4-BE49-F238E27FC236}">
                <a16:creationId xmlns:a16="http://schemas.microsoft.com/office/drawing/2014/main" id="{41C2BCCB-5D3C-296D-7BFC-D66955FF1D13}"/>
              </a:ext>
            </a:extLst>
          </p:cNvPr>
          <p:cNvCxnSpPr/>
          <p:nvPr/>
        </p:nvCxnSpPr>
        <p:spPr>
          <a:xfrm>
            <a:off x="113314" y="6637941"/>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6811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72957CD5-E172-48DA-8098-4C3CC3A6C0BD}"/>
              </a:ext>
            </a:extLst>
          </p:cNvPr>
          <p:cNvSpPr txBox="1"/>
          <p:nvPr/>
        </p:nvSpPr>
        <p:spPr>
          <a:xfrm>
            <a:off x="3205895" y="1131276"/>
            <a:ext cx="6462766" cy="553998"/>
          </a:xfrm>
          <a:prstGeom prst="rect">
            <a:avLst/>
          </a:prstGeom>
          <a:noFill/>
        </p:spPr>
        <p:txBody>
          <a:bodyPr wrap="square" rtlCol="0">
            <a:spAutoFit/>
          </a:bodyPr>
          <a:lstStyle/>
          <a:p>
            <a:r>
              <a:rPr kumimoji="1" lang="ja-JP" altLang="en-US" sz="1000">
                <a:latin typeface="+mn-ea"/>
              </a:rPr>
              <a:t>□　スタジオ、プールを兼ね備えた地域では大規模のフィットネスクラブ</a:t>
            </a:r>
            <a:endParaRPr kumimoji="1" lang="en-US" altLang="ja-JP" sz="1000">
              <a:latin typeface="+mn-ea"/>
            </a:endParaRPr>
          </a:p>
          <a:p>
            <a:r>
              <a:rPr kumimoji="1" lang="ja-JP" altLang="en-US" sz="1000">
                <a:latin typeface="+mn-ea"/>
              </a:rPr>
              <a:t>□　近年は、小規模の</a:t>
            </a:r>
            <a:r>
              <a:rPr kumimoji="1" lang="en-US" altLang="ja-JP" sz="1000">
                <a:latin typeface="+mn-ea"/>
              </a:rPr>
              <a:t>24</a:t>
            </a:r>
            <a:r>
              <a:rPr kumimoji="1" lang="ja-JP" altLang="en-US" sz="1000">
                <a:latin typeface="+mn-ea"/>
              </a:rPr>
              <a:t>時間ジムの設立が相次ぐ等の影響で、競争環境は変化している</a:t>
            </a:r>
            <a:endParaRPr kumimoji="1" lang="en-US" altLang="ja-JP" sz="1000">
              <a:latin typeface="+mn-ea"/>
            </a:endParaRPr>
          </a:p>
          <a:p>
            <a:r>
              <a:rPr kumimoji="1" lang="ja-JP" altLang="en-US" sz="1000">
                <a:latin typeface="+mn-ea"/>
              </a:rPr>
              <a:t>□　コロナの影響による会員数の減少、光熱費等のコスト上昇が重なり、経営環境は厳しい状況　　</a:t>
            </a:r>
            <a:endParaRPr kumimoji="1" lang="en-US" altLang="ja-JP" sz="1000">
              <a:latin typeface="+mn-ea"/>
            </a:endParaRPr>
          </a:p>
        </p:txBody>
      </p:sp>
      <p:sp>
        <p:nvSpPr>
          <p:cNvPr id="20" name="テキスト ボックス 19">
            <a:extLst>
              <a:ext uri="{FF2B5EF4-FFF2-40B4-BE49-F238E27FC236}">
                <a16:creationId xmlns:a16="http://schemas.microsoft.com/office/drawing/2014/main" id="{C1AF4CCB-C94F-4329-8852-949F957E4F65}"/>
              </a:ext>
            </a:extLst>
          </p:cNvPr>
          <p:cNvSpPr txBox="1"/>
          <p:nvPr/>
        </p:nvSpPr>
        <p:spPr>
          <a:xfrm>
            <a:off x="3205895" y="2868652"/>
            <a:ext cx="6637393" cy="861774"/>
          </a:xfrm>
          <a:prstGeom prst="rect">
            <a:avLst/>
          </a:prstGeom>
          <a:noFill/>
        </p:spPr>
        <p:txBody>
          <a:bodyPr wrap="square" rtlCol="0">
            <a:spAutoFit/>
          </a:bodyPr>
          <a:lstStyle/>
          <a:p>
            <a:r>
              <a:rPr kumimoji="1" lang="ja-JP" altLang="en-US" sz="1000">
                <a:latin typeface="+mn-ea"/>
              </a:rPr>
              <a:t>□　会員へのヒアリングや競合店分析を実施し、「会費の値上げ余地がある」ことについて助言</a:t>
            </a:r>
            <a:endParaRPr kumimoji="1" lang="en-US" altLang="ja-JP" sz="1000">
              <a:latin typeface="+mn-ea"/>
            </a:endParaRPr>
          </a:p>
          <a:p>
            <a:r>
              <a:rPr kumimoji="1" lang="ja-JP" altLang="en-US" sz="1000">
                <a:latin typeface="+mn-ea"/>
              </a:rPr>
              <a:t>□　事業再構築補助金も活用し、シニア層・キッズ層へのサービス向上と光熱費の削減に繋がる設備投資</a:t>
            </a:r>
            <a:endParaRPr kumimoji="1" lang="en-US" altLang="ja-JP" sz="1000">
              <a:latin typeface="+mn-ea"/>
            </a:endParaRPr>
          </a:p>
          <a:p>
            <a:r>
              <a:rPr kumimoji="1" lang="ja-JP" altLang="en-US" sz="1000">
                <a:latin typeface="+mn-ea"/>
              </a:rPr>
              <a:t>　　を盛り込んだ、経営改善計画を支援</a:t>
            </a:r>
            <a:endParaRPr kumimoji="1" lang="en-US" altLang="ja-JP" sz="1000">
              <a:latin typeface="+mn-ea"/>
            </a:endParaRPr>
          </a:p>
          <a:p>
            <a:r>
              <a:rPr kumimoji="1" lang="ja-JP" altLang="en-US" sz="1000">
                <a:latin typeface="+mn-ea"/>
              </a:rPr>
              <a:t>□　社員に対する管理会計の勉強会を実施、現場にも損益を意識した改善活動を支援</a:t>
            </a:r>
            <a:endParaRPr kumimoji="1" lang="en-US" altLang="ja-JP" sz="1000">
              <a:latin typeface="+mn-ea"/>
            </a:endParaRPr>
          </a:p>
          <a:p>
            <a:r>
              <a:rPr kumimoji="1" lang="ja-JP" altLang="en-US" sz="1000">
                <a:latin typeface="+mn-ea"/>
              </a:rPr>
              <a:t>□　コロナ後の回復には時間がかかることを想定し、</a:t>
            </a:r>
            <a:r>
              <a:rPr kumimoji="1" lang="en-US" altLang="ja-JP" sz="1000">
                <a:latin typeface="+mn-ea"/>
              </a:rPr>
              <a:t>DDS</a:t>
            </a:r>
            <a:r>
              <a:rPr kumimoji="1" lang="ja-JP" altLang="en-US" sz="1000">
                <a:latin typeface="+mn-ea"/>
              </a:rPr>
              <a:t>による金融支援を実施</a:t>
            </a:r>
          </a:p>
        </p:txBody>
      </p:sp>
      <p:sp>
        <p:nvSpPr>
          <p:cNvPr id="26" name="正方形/長方形 25">
            <a:extLst>
              <a:ext uri="{FF2B5EF4-FFF2-40B4-BE49-F238E27FC236}">
                <a16:creationId xmlns:a16="http://schemas.microsoft.com/office/drawing/2014/main" id="{0F6F2528-8826-4499-997C-75D3EE061DC6}"/>
              </a:ext>
            </a:extLst>
          </p:cNvPr>
          <p:cNvSpPr/>
          <p:nvPr/>
        </p:nvSpPr>
        <p:spPr>
          <a:xfrm>
            <a:off x="203010" y="4750017"/>
            <a:ext cx="9401174" cy="406635"/>
          </a:xfrm>
          <a:prstGeom prst="rect">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rPr>
              <a:t>～　企業支援担当者として、どのように感じたか　～</a:t>
            </a:r>
          </a:p>
        </p:txBody>
      </p:sp>
      <p:sp>
        <p:nvSpPr>
          <p:cNvPr id="27" name="テキスト ボックス 26">
            <a:extLst>
              <a:ext uri="{FF2B5EF4-FFF2-40B4-BE49-F238E27FC236}">
                <a16:creationId xmlns:a16="http://schemas.microsoft.com/office/drawing/2014/main" id="{807A53AA-EC3A-45EB-B92A-132AF7107C18}"/>
              </a:ext>
            </a:extLst>
          </p:cNvPr>
          <p:cNvSpPr txBox="1"/>
          <p:nvPr/>
        </p:nvSpPr>
        <p:spPr>
          <a:xfrm>
            <a:off x="252413" y="5309152"/>
            <a:ext cx="9443659" cy="1323439"/>
          </a:xfrm>
          <a:prstGeom prst="rect">
            <a:avLst/>
          </a:prstGeom>
          <a:noFill/>
        </p:spPr>
        <p:txBody>
          <a:bodyPr wrap="square" rtlCol="0">
            <a:spAutoFit/>
          </a:bodyPr>
          <a:lstStyle/>
          <a:p>
            <a:r>
              <a:rPr kumimoji="1" lang="ja-JP" altLang="en-US" sz="1000">
                <a:latin typeface="+mn-ea"/>
              </a:rPr>
              <a:t>　フィットネスクラブ（スポーツジム）は、設備の利用によりサービス対価を会費にて受け取るビジネスモデルです。同社の場合、会員数の減少による売上減少とコスト上昇が同時期に重なり、どちらにも対応を求められ、かなり厳しい状況におかれていました。会員数の大幅な増加の見通しがつかない中で、落ち込んだ売上を回復させるためには、選択肢として「客単価（会費値上げ）の選択」しかなく、それがユーザーにとって合理性があるのかが一つのポイントでした。　同社の保有設備やサービスの強み、競合との比較、会員の声などを慎重に検討し、会費の値上げに踏み切りました。</a:t>
            </a:r>
            <a:endParaRPr kumimoji="1" lang="en-US" altLang="ja-JP" sz="1000">
              <a:latin typeface="+mn-ea"/>
            </a:endParaRPr>
          </a:p>
          <a:p>
            <a:r>
              <a:rPr kumimoji="1" lang="ja-JP" altLang="en-US" sz="1000">
                <a:latin typeface="+mn-ea"/>
              </a:rPr>
              <a:t>　また、この状況での投資は、プールに集中させることで、光熱費削減のみならず、当面のターゲットとしたシニア層やキッズ層へのサービス向上に的を絞り、強みの強化を実現できるように事業者と議論を重ねました。顧客の施設の利用満足度が高いことなど決算書には表れない事業性に経営改善の可能性を見出しました。中小・小規模企業の場合には、現場での具体的な改善策が経営改善に直結する場合が多いと思います。企業支援においては、現場にあと一歩踏み込む覚悟と熱量を持つことが重要で、それらが事業者の行動を変える原動力になると感じています。</a:t>
            </a:r>
            <a:endParaRPr kumimoji="1" lang="en-US" altLang="ja-JP" sz="1000">
              <a:latin typeface="+mn-ea"/>
            </a:endParaRPr>
          </a:p>
        </p:txBody>
      </p:sp>
      <p:sp>
        <p:nvSpPr>
          <p:cNvPr id="28" name="スライド番号プレースホルダー 1"/>
          <p:cNvSpPr>
            <a:spLocks noGrp="1"/>
          </p:cNvSpPr>
          <p:nvPr>
            <p:ph type="sldNum" sz="quarter" idx="4294967295"/>
          </p:nvPr>
        </p:nvSpPr>
        <p:spPr>
          <a:xfrm>
            <a:off x="9418638" y="6494463"/>
            <a:ext cx="487362" cy="363537"/>
          </a:xfrm>
        </p:spPr>
        <p:txBody>
          <a:bodyPr/>
          <a:lstStyle/>
          <a:p>
            <a:r>
              <a:rPr kumimoji="1" lang="en-US" altLang="ja-JP"/>
              <a:t>21</a:t>
            </a:r>
            <a:endParaRPr kumimoji="1" lang="ja-JP" altLang="en-US" dirty="0"/>
          </a:p>
        </p:txBody>
      </p:sp>
      <p:sp>
        <p:nvSpPr>
          <p:cNvPr id="29" name="テキスト ボックス 28">
            <a:extLst>
              <a:ext uri="{FF2B5EF4-FFF2-40B4-BE49-F238E27FC236}">
                <a16:creationId xmlns:a16="http://schemas.microsoft.com/office/drawing/2014/main" id="{21591358-06F4-48AA-B482-626AABC335E6}"/>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サービス業</a:t>
            </a:r>
            <a:r>
              <a:rPr kumimoji="1" lang="ja-JP" altLang="en-US" b="1" u="sng">
                <a:latin typeface="+mn-ea"/>
              </a:rPr>
              <a:t>の目利き（参考事例）　その２</a:t>
            </a:r>
          </a:p>
        </p:txBody>
      </p:sp>
      <p:sp>
        <p:nvSpPr>
          <p:cNvPr id="30" name="テキスト ボックス 29">
            <a:extLst>
              <a:ext uri="{FF2B5EF4-FFF2-40B4-BE49-F238E27FC236}">
                <a16:creationId xmlns:a16="http://schemas.microsoft.com/office/drawing/2014/main" id="{14AD9B2A-0831-4649-8972-681F24874B44}"/>
              </a:ext>
            </a:extLst>
          </p:cNvPr>
          <p:cNvSpPr txBox="1"/>
          <p:nvPr/>
        </p:nvSpPr>
        <p:spPr>
          <a:xfrm>
            <a:off x="186902" y="484931"/>
            <a:ext cx="8405005" cy="400110"/>
          </a:xfrm>
          <a:prstGeom prst="rect">
            <a:avLst/>
          </a:prstGeom>
          <a:noFill/>
        </p:spPr>
        <p:txBody>
          <a:bodyPr wrap="square" rtlCol="0">
            <a:spAutoFit/>
          </a:bodyPr>
          <a:lstStyle/>
          <a:p>
            <a:r>
              <a:rPr kumimoji="1" lang="ja-JP" altLang="en-US" sz="1000"/>
              <a:t>ここでは、単なる財務分析の結果だけではなく、総合的にどのような点に注目し、金融機関の支援部署や現場職員が、企業の事業性や成長の</a:t>
            </a:r>
            <a:endParaRPr kumimoji="1" lang="en-US" altLang="ja-JP" sz="1000"/>
          </a:p>
          <a:p>
            <a:r>
              <a:rPr kumimoji="1" lang="ja-JP" altLang="en-US" sz="1000"/>
              <a:t>可能性を見出して、支援したかに焦点を当てて、取組事例を紹介します。</a:t>
            </a:r>
            <a:endParaRPr kumimoji="1" lang="en-US" altLang="ja-JP" sz="1000"/>
          </a:p>
        </p:txBody>
      </p:sp>
      <p:sp>
        <p:nvSpPr>
          <p:cNvPr id="31" name="テキスト ボックス 30"/>
          <p:cNvSpPr txBox="1"/>
          <p:nvPr/>
        </p:nvSpPr>
        <p:spPr>
          <a:xfrm>
            <a:off x="8894101"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参考事例</a:t>
            </a:r>
          </a:p>
        </p:txBody>
      </p:sp>
      <p:sp>
        <p:nvSpPr>
          <p:cNvPr id="32" name="テキスト ボックス 31"/>
          <p:cNvSpPr txBox="1"/>
          <p:nvPr/>
        </p:nvSpPr>
        <p:spPr>
          <a:xfrm>
            <a:off x="8899500" y="20901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サービス業</a:t>
            </a:r>
          </a:p>
        </p:txBody>
      </p:sp>
      <p:cxnSp>
        <p:nvCxnSpPr>
          <p:cNvPr id="34" name="直線コネクタ 33">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6953F065-07C0-479B-ADBB-DF89BC859277}"/>
              </a:ext>
            </a:extLst>
          </p:cNvPr>
          <p:cNvCxnSpPr/>
          <p:nvPr/>
        </p:nvCxnSpPr>
        <p:spPr>
          <a:xfrm>
            <a:off x="234531" y="4633060"/>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38" name="グループ化 37"/>
          <p:cNvGrpSpPr/>
          <p:nvPr/>
        </p:nvGrpSpPr>
        <p:grpSpPr>
          <a:xfrm>
            <a:off x="359164" y="1116663"/>
            <a:ext cx="2774055" cy="576000"/>
            <a:chOff x="4409473" y="1240406"/>
            <a:chExt cx="2774055" cy="576000"/>
          </a:xfrm>
        </p:grpSpPr>
        <p:sp>
          <p:nvSpPr>
            <p:cNvPr id="40" name="正方形/長方形 39">
              <a:extLst>
                <a:ext uri="{FF2B5EF4-FFF2-40B4-BE49-F238E27FC236}">
                  <a16:creationId xmlns:a16="http://schemas.microsoft.com/office/drawing/2014/main" id="{DDD7D659-CF17-8913-C4B6-41195AD6009C}"/>
                </a:ext>
              </a:extLst>
            </p:cNvPr>
            <p:cNvSpPr/>
            <p:nvPr/>
          </p:nvSpPr>
          <p:spPr>
            <a:xfrm>
              <a:off x="5075889" y="1291612"/>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n-ea"/>
                </a:rPr>
                <a:t>企業概要</a:t>
              </a:r>
              <a:endParaRPr kumimoji="1" lang="en-US" altLang="ja-JP" sz="1200" b="1">
                <a:solidFill>
                  <a:schemeClr val="tx1"/>
                </a:solidFill>
                <a:latin typeface="+mn-ea"/>
              </a:endParaRPr>
            </a:p>
          </p:txBody>
        </p:sp>
        <p:grpSp>
          <p:nvGrpSpPr>
            <p:cNvPr id="41" name="グループ化 40"/>
            <p:cNvGrpSpPr/>
            <p:nvPr/>
          </p:nvGrpSpPr>
          <p:grpSpPr>
            <a:xfrm>
              <a:off x="4409473" y="1240406"/>
              <a:ext cx="576000" cy="576000"/>
              <a:chOff x="279451" y="1197222"/>
              <a:chExt cx="576000" cy="576000"/>
            </a:xfrm>
          </p:grpSpPr>
          <p:sp>
            <p:nvSpPr>
              <p:cNvPr id="42" name="楕円 41">
                <a:extLst>
                  <a:ext uri="{FF2B5EF4-FFF2-40B4-BE49-F238E27FC236}">
                    <a16:creationId xmlns:a16="http://schemas.microsoft.com/office/drawing/2014/main" id="{D6C718EC-4506-4F10-A867-0ED5A2B249F1}"/>
                  </a:ext>
                </a:extLst>
              </p:cNvPr>
              <p:cNvSpPr/>
              <p:nvPr/>
            </p:nvSpPr>
            <p:spPr>
              <a:xfrm>
                <a:off x="279451" y="1197222"/>
                <a:ext cx="576000" cy="576000"/>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a:extLst>
                  <a:ext uri="{FF2B5EF4-FFF2-40B4-BE49-F238E27FC236}">
                    <a16:creationId xmlns:a16="http://schemas.microsoft.com/office/drawing/2014/main" id="{3889E09E-65AA-41E6-A714-64593052375D}"/>
                  </a:ext>
                </a:extLst>
              </p:cNvPr>
              <p:cNvSpPr txBox="1"/>
              <p:nvPr/>
            </p:nvSpPr>
            <p:spPr>
              <a:xfrm>
                <a:off x="316795" y="1279927"/>
                <a:ext cx="451302" cy="461665"/>
              </a:xfrm>
              <a:prstGeom prst="rect">
                <a:avLst/>
              </a:prstGeom>
              <a:noFill/>
              <a:ln>
                <a:noFill/>
              </a:ln>
            </p:spPr>
            <p:txBody>
              <a:bodyPr wrap="square" rtlCol="0">
                <a:spAutoFit/>
              </a:bodyPr>
              <a:lstStyle/>
              <a:p>
                <a:pPr algn="ctr"/>
                <a:r>
                  <a:rPr kumimoji="1" lang="ja-JP" altLang="en-US" sz="2400" b="1" i="1">
                    <a:solidFill>
                      <a:schemeClr val="accent1">
                        <a:lumMod val="60000"/>
                        <a:lumOff val="40000"/>
                      </a:schemeClr>
                    </a:solidFill>
                    <a:latin typeface="Britannic Bold" panose="020B0903060703020204" pitchFamily="34" charset="0"/>
                  </a:rPr>
                  <a:t>１</a:t>
                </a:r>
              </a:p>
            </p:txBody>
          </p:sp>
        </p:grpSp>
      </p:grpSp>
      <p:grpSp>
        <p:nvGrpSpPr>
          <p:cNvPr id="45" name="グループ化 44"/>
          <p:cNvGrpSpPr/>
          <p:nvPr/>
        </p:nvGrpSpPr>
        <p:grpSpPr>
          <a:xfrm>
            <a:off x="359164" y="1983645"/>
            <a:ext cx="2774055" cy="576000"/>
            <a:chOff x="4409473" y="2044014"/>
            <a:chExt cx="2774055" cy="576000"/>
          </a:xfrm>
        </p:grpSpPr>
        <p:sp>
          <p:nvSpPr>
            <p:cNvPr id="47" name="正方形/長方形 46">
              <a:extLst>
                <a:ext uri="{FF2B5EF4-FFF2-40B4-BE49-F238E27FC236}">
                  <a16:creationId xmlns:a16="http://schemas.microsoft.com/office/drawing/2014/main" id="{2DB0A65F-C9AA-7882-B8D9-A92CAAAA3628}"/>
                </a:ext>
              </a:extLst>
            </p:cNvPr>
            <p:cNvSpPr/>
            <p:nvPr/>
          </p:nvSpPr>
          <p:spPr>
            <a:xfrm>
              <a:off x="5075889" y="2081489"/>
              <a:ext cx="2107639" cy="501049"/>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着目したポイント</a:t>
              </a:r>
              <a:endParaRPr kumimoji="1" lang="en-US" altLang="ja-JP" sz="1200" b="1">
                <a:solidFill>
                  <a:schemeClr val="tx1"/>
                </a:solidFill>
              </a:endParaRPr>
            </a:p>
          </p:txBody>
        </p:sp>
        <p:sp>
          <p:nvSpPr>
            <p:cNvPr id="48" name="楕円 47">
              <a:extLst>
                <a:ext uri="{FF2B5EF4-FFF2-40B4-BE49-F238E27FC236}">
                  <a16:creationId xmlns:a16="http://schemas.microsoft.com/office/drawing/2014/main" id="{194C0FAD-4A21-444C-8E29-82337037759B}"/>
                </a:ext>
              </a:extLst>
            </p:cNvPr>
            <p:cNvSpPr/>
            <p:nvPr/>
          </p:nvSpPr>
          <p:spPr>
            <a:xfrm>
              <a:off x="4409473" y="2044014"/>
              <a:ext cx="576000" cy="576000"/>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i="1">
                <a:solidFill>
                  <a:schemeClr val="accent2"/>
                </a:solidFill>
                <a:latin typeface="+mn-ea"/>
              </a:endParaRPr>
            </a:p>
          </p:txBody>
        </p:sp>
        <p:sp>
          <p:nvSpPr>
            <p:cNvPr id="49" name="テキスト ボックス 48">
              <a:extLst>
                <a:ext uri="{FF2B5EF4-FFF2-40B4-BE49-F238E27FC236}">
                  <a16:creationId xmlns:a16="http://schemas.microsoft.com/office/drawing/2014/main" id="{8FC5ADF6-F119-4452-98CF-8090C0B4CC5F}"/>
                </a:ext>
              </a:extLst>
            </p:cNvPr>
            <p:cNvSpPr txBox="1"/>
            <p:nvPr/>
          </p:nvSpPr>
          <p:spPr>
            <a:xfrm>
              <a:off x="4441106" y="2115855"/>
              <a:ext cx="457869" cy="461665"/>
            </a:xfrm>
            <a:prstGeom prst="rect">
              <a:avLst/>
            </a:prstGeom>
            <a:noFill/>
            <a:ln>
              <a:noFill/>
            </a:ln>
          </p:spPr>
          <p:txBody>
            <a:bodyPr wrap="square" rtlCol="0">
              <a:spAutoFit/>
            </a:bodyPr>
            <a:lstStyle/>
            <a:p>
              <a:pPr algn="ctr"/>
              <a:r>
                <a:rPr kumimoji="1" lang="ja-JP" altLang="en-US" sz="2400" b="1" i="1">
                  <a:solidFill>
                    <a:schemeClr val="accent2">
                      <a:lumMod val="60000"/>
                      <a:lumOff val="40000"/>
                    </a:schemeClr>
                  </a:solidFill>
                  <a:latin typeface="Britannic Bold" panose="020B0903060703020204" pitchFamily="34" charset="0"/>
                </a:rPr>
                <a:t>２</a:t>
              </a:r>
            </a:p>
          </p:txBody>
        </p:sp>
      </p:grpSp>
      <p:grpSp>
        <p:nvGrpSpPr>
          <p:cNvPr id="50" name="グループ化 49"/>
          <p:cNvGrpSpPr/>
          <p:nvPr/>
        </p:nvGrpSpPr>
        <p:grpSpPr>
          <a:xfrm>
            <a:off x="359164" y="2944856"/>
            <a:ext cx="2774054" cy="576000"/>
            <a:chOff x="367553" y="2051424"/>
            <a:chExt cx="2774054" cy="576000"/>
          </a:xfrm>
        </p:grpSpPr>
        <p:sp>
          <p:nvSpPr>
            <p:cNvPr id="51" name="楕円 50">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52" name="正方形/長方形 51">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金融機関としての支援</a:t>
              </a:r>
              <a:endParaRPr kumimoji="1" lang="en-US" altLang="ja-JP" sz="1200" b="1">
                <a:solidFill>
                  <a:schemeClr val="tx1"/>
                </a:solidFill>
              </a:endParaRPr>
            </a:p>
          </p:txBody>
        </p:sp>
        <p:sp>
          <p:nvSpPr>
            <p:cNvPr id="53" name="正方形/長方形 52"/>
            <p:cNvSpPr/>
            <p:nvPr/>
          </p:nvSpPr>
          <p:spPr>
            <a:xfrm>
              <a:off x="424205" y="2122575"/>
              <a:ext cx="400361" cy="461665"/>
            </a:xfrm>
            <a:prstGeom prst="rect">
              <a:avLst/>
            </a:prstGeom>
          </p:spPr>
          <p:txBody>
            <a:bodyPr wrap="square">
              <a:spAutoFit/>
            </a:bodyPr>
            <a:lstStyle/>
            <a:p>
              <a:pPr algn="ctr"/>
              <a:r>
                <a:rPr kumimoji="1" lang="ja-JP" altLang="en-US" sz="2400" b="1" i="1">
                  <a:solidFill>
                    <a:schemeClr val="accent6">
                      <a:lumMod val="60000"/>
                      <a:lumOff val="40000"/>
                    </a:schemeClr>
                  </a:solidFill>
                  <a:latin typeface="+mn-ea"/>
                  <a:cs typeface="Times New Roman" panose="02020603050405020304" pitchFamily="18" charset="0"/>
                </a:rPr>
                <a:t>３</a:t>
              </a:r>
            </a:p>
          </p:txBody>
        </p:sp>
      </p:grpSp>
      <p:grpSp>
        <p:nvGrpSpPr>
          <p:cNvPr id="55" name="グループ化 54"/>
          <p:cNvGrpSpPr/>
          <p:nvPr/>
        </p:nvGrpSpPr>
        <p:grpSpPr>
          <a:xfrm>
            <a:off x="359164" y="3883471"/>
            <a:ext cx="2774054" cy="576000"/>
            <a:chOff x="367553" y="2051424"/>
            <a:chExt cx="2774054" cy="576000"/>
          </a:xfrm>
        </p:grpSpPr>
        <p:sp>
          <p:nvSpPr>
            <p:cNvPr id="56" name="楕円 55">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57" name="正方形/長方形 56">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支援後の経過</a:t>
              </a:r>
              <a:endParaRPr kumimoji="1" lang="en-US" altLang="ja-JP" sz="1200" b="1">
                <a:solidFill>
                  <a:schemeClr val="tx1"/>
                </a:solidFill>
              </a:endParaRPr>
            </a:p>
          </p:txBody>
        </p:sp>
        <p:sp>
          <p:nvSpPr>
            <p:cNvPr id="58" name="正方形/長方形 57"/>
            <p:cNvSpPr/>
            <p:nvPr/>
          </p:nvSpPr>
          <p:spPr>
            <a:xfrm>
              <a:off x="424205" y="2122575"/>
              <a:ext cx="400361" cy="461665"/>
            </a:xfrm>
            <a:prstGeom prst="rect">
              <a:avLst/>
            </a:prstGeom>
          </p:spPr>
          <p:txBody>
            <a:bodyPr wrap="square">
              <a:spAutoFit/>
            </a:bodyPr>
            <a:lstStyle/>
            <a:p>
              <a:pPr algn="ctr"/>
              <a:r>
                <a:rPr kumimoji="1" lang="en-US" altLang="ja-JP" sz="2400" b="1" i="1">
                  <a:solidFill>
                    <a:schemeClr val="accent4">
                      <a:lumMod val="60000"/>
                      <a:lumOff val="40000"/>
                    </a:schemeClr>
                  </a:solidFill>
                  <a:latin typeface="+mn-ea"/>
                  <a:cs typeface="Times New Roman" panose="02020603050405020304" pitchFamily="18" charset="0"/>
                </a:rPr>
                <a:t>4</a:t>
              </a:r>
              <a:endParaRPr kumimoji="1" lang="ja-JP" altLang="en-US" sz="2400" b="1" i="1">
                <a:solidFill>
                  <a:schemeClr val="accent4">
                    <a:lumMod val="60000"/>
                    <a:lumOff val="40000"/>
                  </a:schemeClr>
                </a:solidFill>
                <a:latin typeface="+mn-ea"/>
                <a:cs typeface="Times New Roman" panose="02020603050405020304" pitchFamily="18" charset="0"/>
              </a:endParaRPr>
            </a:p>
          </p:txBody>
        </p:sp>
      </p:grpSp>
      <p:sp>
        <p:nvSpPr>
          <p:cNvPr id="44" name="テキスト ボックス 43">
            <a:extLst>
              <a:ext uri="{FF2B5EF4-FFF2-40B4-BE49-F238E27FC236}">
                <a16:creationId xmlns:a16="http://schemas.microsoft.com/office/drawing/2014/main" id="{0691302F-F2E2-47C7-B302-B27BDD0B965E}"/>
              </a:ext>
            </a:extLst>
          </p:cNvPr>
          <p:cNvSpPr txBox="1"/>
          <p:nvPr/>
        </p:nvSpPr>
        <p:spPr>
          <a:xfrm>
            <a:off x="3205895" y="1852254"/>
            <a:ext cx="6462766" cy="861774"/>
          </a:xfrm>
          <a:prstGeom prst="rect">
            <a:avLst/>
          </a:prstGeom>
          <a:noFill/>
        </p:spPr>
        <p:txBody>
          <a:bodyPr wrap="square" rtlCol="0">
            <a:spAutoFit/>
          </a:bodyPr>
          <a:lstStyle/>
          <a:p>
            <a:r>
              <a:rPr kumimoji="1" lang="ja-JP" altLang="en-US" sz="1000">
                <a:latin typeface="+mn-ea"/>
              </a:rPr>
              <a:t>□　全体の会員数が減少する中でも、シニア層とキッズ層においては減少幅が小さく、強い来店動機を</a:t>
            </a:r>
            <a:endParaRPr kumimoji="1" lang="en-US" altLang="ja-JP" sz="1000">
              <a:latin typeface="+mn-ea"/>
            </a:endParaRPr>
          </a:p>
          <a:p>
            <a:r>
              <a:rPr kumimoji="1" lang="ja-JP" altLang="en-US" sz="1000">
                <a:latin typeface="+mn-ea"/>
              </a:rPr>
              <a:t>　　持っている顧客層であると再認識した（当面のターゲット）</a:t>
            </a:r>
            <a:endParaRPr kumimoji="1" lang="en-US" altLang="ja-JP" sz="1000">
              <a:latin typeface="+mn-ea"/>
            </a:endParaRPr>
          </a:p>
          <a:p>
            <a:r>
              <a:rPr kumimoji="1" lang="ja-JP" altLang="en-US" sz="1000">
                <a:latin typeface="+mn-ea"/>
              </a:rPr>
              <a:t>□　プールなど大型設備を保有し、固定費が高いコスト構造であることから、売上減少による収益への</a:t>
            </a:r>
            <a:endParaRPr kumimoji="1" lang="en-US" altLang="ja-JP" sz="1000">
              <a:latin typeface="+mn-ea"/>
            </a:endParaRPr>
          </a:p>
          <a:p>
            <a:r>
              <a:rPr kumimoji="1" lang="ja-JP" altLang="en-US" sz="1000">
                <a:latin typeface="+mn-ea"/>
              </a:rPr>
              <a:t>　　インパクトは大きく、構造改革が急務</a:t>
            </a:r>
            <a:endParaRPr kumimoji="1" lang="en-US" altLang="ja-JP" sz="1000">
              <a:latin typeface="+mn-ea"/>
            </a:endParaRPr>
          </a:p>
          <a:p>
            <a:r>
              <a:rPr kumimoji="1" lang="ja-JP" altLang="en-US" sz="1000">
                <a:latin typeface="+mn-ea"/>
              </a:rPr>
              <a:t>□　「会員制ビジネス」という特性から、回復局面において、瞬発力は弱いと想定</a:t>
            </a:r>
            <a:endParaRPr kumimoji="1" lang="en-US" altLang="ja-JP" sz="1000">
              <a:latin typeface="+mn-ea"/>
            </a:endParaRPr>
          </a:p>
        </p:txBody>
      </p:sp>
      <p:sp>
        <p:nvSpPr>
          <p:cNvPr id="60" name="テキスト ボックス 59">
            <a:extLst>
              <a:ext uri="{FF2B5EF4-FFF2-40B4-BE49-F238E27FC236}">
                <a16:creationId xmlns:a16="http://schemas.microsoft.com/office/drawing/2014/main" id="{41F2718C-7017-4D5F-9EDB-473098E3CE0D}"/>
              </a:ext>
            </a:extLst>
          </p:cNvPr>
          <p:cNvSpPr txBox="1"/>
          <p:nvPr/>
        </p:nvSpPr>
        <p:spPr>
          <a:xfrm>
            <a:off x="3205895" y="3914956"/>
            <a:ext cx="6738205" cy="553998"/>
          </a:xfrm>
          <a:prstGeom prst="rect">
            <a:avLst/>
          </a:prstGeom>
          <a:noFill/>
        </p:spPr>
        <p:txBody>
          <a:bodyPr wrap="square" rtlCol="0">
            <a:spAutoFit/>
          </a:bodyPr>
          <a:lstStyle/>
          <a:p>
            <a:r>
              <a:rPr kumimoji="1" lang="ja-JP" altLang="en-US" sz="1000">
                <a:latin typeface="+mn-ea"/>
              </a:rPr>
              <a:t>□　会費の値上げと光熱費の削減効果により、営業収支が改善（値上げによる客離れは特段なし）</a:t>
            </a:r>
            <a:endParaRPr kumimoji="1" lang="en-US" altLang="ja-JP" sz="1000">
              <a:latin typeface="+mn-ea"/>
            </a:endParaRPr>
          </a:p>
          <a:p>
            <a:r>
              <a:rPr kumimoji="1" lang="ja-JP" altLang="en-US" sz="1000">
                <a:latin typeface="+mn-ea"/>
              </a:rPr>
              <a:t>□　設備投資により、①プールの水深を浅くして、シニア層の水中ウォーキングの需要等を取り込めた</a:t>
            </a:r>
            <a:endParaRPr kumimoji="1" lang="en-US" altLang="ja-JP" sz="1000">
              <a:latin typeface="+mn-ea"/>
            </a:endParaRPr>
          </a:p>
          <a:p>
            <a:r>
              <a:rPr kumimoji="1" lang="ja-JP" altLang="en-US" sz="1000">
                <a:latin typeface="+mn-ea"/>
              </a:rPr>
              <a:t>　　②保護者用観覧席を設置したことで、キッズ層のスイミング新規会員の獲得につながりつつある</a:t>
            </a:r>
            <a:endParaRPr kumimoji="1" lang="en-US" altLang="ja-JP" sz="1000">
              <a:latin typeface="+mn-ea"/>
            </a:endParaRPr>
          </a:p>
        </p:txBody>
      </p:sp>
      <p:cxnSp>
        <p:nvCxnSpPr>
          <p:cNvPr id="2" name="直線コネクタ 1">
            <a:extLst>
              <a:ext uri="{FF2B5EF4-FFF2-40B4-BE49-F238E27FC236}">
                <a16:creationId xmlns:a16="http://schemas.microsoft.com/office/drawing/2014/main" id="{B7884178-EE6F-48DD-1140-17A53D1B8CD9}"/>
              </a:ext>
            </a:extLst>
          </p:cNvPr>
          <p:cNvCxnSpPr/>
          <p:nvPr/>
        </p:nvCxnSpPr>
        <p:spPr>
          <a:xfrm>
            <a:off x="113314" y="6637941"/>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7887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4"/>
          <p:cNvSpPr txBox="1">
            <a:spLocks/>
          </p:cNvSpPr>
          <p:nvPr/>
        </p:nvSpPr>
        <p:spPr>
          <a:xfrm>
            <a:off x="3999731" y="6078009"/>
            <a:ext cx="5603475" cy="598222"/>
          </a:xfrm>
          <a:prstGeom prst="rect">
            <a:avLst/>
          </a:prstGeom>
        </p:spPr>
        <p:txBody>
          <a:bodyPr>
            <a:no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2000"/>
              </a:lnSpc>
            </a:pPr>
            <a:r>
              <a:rPr lang="ja-JP" altLang="en-US" sz="1200" b="1">
                <a:solidFill>
                  <a:srgbClr val="004196"/>
                </a:solidFill>
                <a:latin typeface="+mn-ea"/>
                <a:ea typeface="+mn-ea"/>
              </a:rPr>
              <a:t>金融庁の委託事業である</a:t>
            </a:r>
            <a:r>
              <a:rPr lang="en-US" altLang="ja-JP" sz="1200" b="1">
                <a:solidFill>
                  <a:srgbClr val="004196"/>
                </a:solidFill>
                <a:latin typeface="+mn-ea"/>
                <a:ea typeface="+mn-ea"/>
              </a:rPr>
              <a:t>『</a:t>
            </a:r>
            <a:r>
              <a:rPr lang="ja-JP" altLang="en-US" sz="1200" b="1">
                <a:solidFill>
                  <a:srgbClr val="004196"/>
                </a:solidFill>
                <a:latin typeface="+mn-ea"/>
                <a:ea typeface="+mn-ea"/>
              </a:rPr>
              <a:t>令和</a:t>
            </a:r>
            <a:r>
              <a:rPr lang="en-US" altLang="ja-JP" sz="1200" b="1">
                <a:solidFill>
                  <a:srgbClr val="004196"/>
                </a:solidFill>
                <a:latin typeface="+mn-ea"/>
                <a:ea typeface="+mn-ea"/>
              </a:rPr>
              <a:t>5</a:t>
            </a:r>
            <a:r>
              <a:rPr lang="ja-JP" altLang="en-US" sz="1200" b="1">
                <a:solidFill>
                  <a:srgbClr val="004196"/>
                </a:solidFill>
                <a:latin typeface="+mn-ea"/>
                <a:ea typeface="+mn-ea"/>
              </a:rPr>
              <a:t>年度「業種別支援の着眼点の拡充や普及促進に向けた委託事業」</a:t>
            </a:r>
            <a:r>
              <a:rPr lang="en-US" altLang="ja-JP" sz="1200" b="1">
                <a:solidFill>
                  <a:srgbClr val="004196"/>
                </a:solidFill>
                <a:latin typeface="+mn-ea"/>
                <a:ea typeface="+mn-ea"/>
              </a:rPr>
              <a:t>』</a:t>
            </a:r>
            <a:r>
              <a:rPr lang="ja-JP" altLang="en-US" sz="1200" b="1">
                <a:solidFill>
                  <a:srgbClr val="004196"/>
                </a:solidFill>
                <a:latin typeface="+mn-ea"/>
                <a:ea typeface="+mn-ea"/>
              </a:rPr>
              <a:t>において、メディアラグ株式会社が作成したものです。</a:t>
            </a:r>
            <a:endParaRPr lang="en-US" altLang="ja-JP" sz="1200" b="1">
              <a:solidFill>
                <a:srgbClr val="004196"/>
              </a:solidFill>
              <a:latin typeface="+mn-ea"/>
              <a:ea typeface="+mn-ea"/>
            </a:endParaRPr>
          </a:p>
        </p:txBody>
      </p:sp>
    </p:spTree>
    <p:extLst>
      <p:ext uri="{BB962C8B-B14F-4D97-AF65-F5344CB8AC3E}">
        <p14:creationId xmlns:p14="http://schemas.microsoft.com/office/powerpoint/2010/main" val="412640868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3838</Words>
  <Application>Microsoft Office PowerPoint</Application>
  <PresentationFormat>A4 210 x 297 mm</PresentationFormat>
  <Paragraphs>270</Paragraphs>
  <Slides>9</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9</vt:i4>
      </vt:variant>
    </vt:vector>
  </HeadingPairs>
  <TitlesOfParts>
    <vt:vector size="20" baseType="lpstr">
      <vt:lpstr>HGP創英角ｺﾞｼｯｸUB</vt:lpstr>
      <vt:lpstr>HG創英角ｺﾞｼｯｸUB</vt:lpstr>
      <vt:lpstr>Meiryo UI</vt:lpstr>
      <vt:lpstr>游ゴシック</vt:lpstr>
      <vt:lpstr>游ゴシック Light</vt:lpstr>
      <vt:lpstr>Arial</vt:lpstr>
      <vt:lpstr>Britannic Bold</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created xsi:type="dcterms:W3CDTF">2024-03-25T07:22:57Z</dcterms:created>
  <dcterms:modified xsi:type="dcterms:W3CDTF">2024-03-25T07:24:09Z</dcterms:modified>
</cp:coreProperties>
</file>