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84" r:id="rId1"/>
  </p:sldMasterIdLst>
  <p:notesMasterIdLst>
    <p:notesMasterId r:id="rId12"/>
  </p:notesMasterIdLst>
  <p:sldIdLst>
    <p:sldId id="426" r:id="rId2"/>
    <p:sldId id="293" r:id="rId3"/>
    <p:sldId id="294" r:id="rId4"/>
    <p:sldId id="295" r:id="rId5"/>
    <p:sldId id="296" r:id="rId6"/>
    <p:sldId id="297" r:id="rId7"/>
    <p:sldId id="298" r:id="rId8"/>
    <p:sldId id="299" r:id="rId9"/>
    <p:sldId id="310" r:id="rId10"/>
    <p:sldId id="300" r:id="rId11"/>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CCCCFF"/>
    <a:srgbClr val="CC99FF"/>
    <a:srgbClr val="FF5050"/>
    <a:srgbClr val="FF0000"/>
    <a:srgbClr val="ECEC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E1E695-D3FA-6953-27B5-16E34A37F252}" v="2" dt="2024-03-14T02:30:06.19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141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山田 侑亮" userId="S::yamada@mediarag.jp::afd94582-d672-4850-a607-79615649df13" providerId="AD" clId="Web-{AFE1E695-D3FA-6953-27B5-16E34A37F252}"/>
    <pc:docChg chg="addSld delSld">
      <pc:chgData name="山田 侑亮" userId="S::yamada@mediarag.jp::afd94582-d672-4850-a607-79615649df13" providerId="AD" clId="Web-{AFE1E695-D3FA-6953-27B5-16E34A37F252}" dt="2024-03-14T02:30:06.195" v="1"/>
      <pc:docMkLst>
        <pc:docMk/>
      </pc:docMkLst>
      <pc:sldChg chg="add">
        <pc:chgData name="山田 侑亮" userId="S::yamada@mediarag.jp::afd94582-d672-4850-a607-79615649df13" providerId="AD" clId="Web-{AFE1E695-D3FA-6953-27B5-16E34A37F252}" dt="2024-03-14T02:30:06.195" v="1"/>
        <pc:sldMkLst>
          <pc:docMk/>
          <pc:sldMk cId="4126408689" sldId="300"/>
        </pc:sldMkLst>
      </pc:sldChg>
      <pc:sldChg chg="del">
        <pc:chgData name="山田 侑亮" userId="S::yamada@mediarag.jp::afd94582-d672-4850-a607-79615649df13" providerId="AD" clId="Web-{AFE1E695-D3FA-6953-27B5-16E34A37F252}" dt="2024-03-14T02:30:03.601" v="0"/>
        <pc:sldMkLst>
          <pc:docMk/>
          <pc:sldMk cId="9821977" sldId="429"/>
        </pc:sldMkLst>
      </pc:sldChg>
    </pc:docChg>
  </pc:docChgLst>
  <pc:docChgLst>
    <pc:chgData name="山田 侑亮" userId="afd94582-d672-4850-a607-79615649df13" providerId="ADAL" clId="{A64B0BEC-6BB0-4C4D-B6E6-7173DF0F350E}"/>
    <pc:docChg chg="addSld delSld modSld">
      <pc:chgData name="山田 侑亮" userId="afd94582-d672-4850-a607-79615649df13" providerId="ADAL" clId="{A64B0BEC-6BB0-4C4D-B6E6-7173DF0F350E}" dt="2024-03-12T21:02:31.977" v="7"/>
      <pc:docMkLst>
        <pc:docMk/>
      </pc:docMkLst>
      <pc:sldChg chg="addSp modSp">
        <pc:chgData name="山田 侑亮" userId="afd94582-d672-4850-a607-79615649df13" providerId="ADAL" clId="{A64B0BEC-6BB0-4C4D-B6E6-7173DF0F350E}" dt="2024-03-12T21:01:01.759" v="2"/>
        <pc:sldMkLst>
          <pc:docMk/>
          <pc:sldMk cId="2497003442" sldId="278"/>
        </pc:sldMkLst>
        <pc:graphicFrameChg chg="add mod">
          <ac:chgData name="山田 侑亮" userId="afd94582-d672-4850-a607-79615649df13" providerId="ADAL" clId="{A64B0BEC-6BB0-4C4D-B6E6-7173DF0F350E}" dt="2024-03-12T21:01:01.759" v="2"/>
          <ac:graphicFrameMkLst>
            <pc:docMk/>
            <pc:sldMk cId="2497003442" sldId="278"/>
            <ac:graphicFrameMk id="2" creationId="{99BCEA53-5720-8A9E-F1A1-5F709D2B20F5}"/>
          </ac:graphicFrameMkLst>
        </pc:graphicFrameChg>
      </pc:sldChg>
      <pc:sldChg chg="add del">
        <pc:chgData name="山田 侑亮" userId="afd94582-d672-4850-a607-79615649df13" providerId="ADAL" clId="{A64B0BEC-6BB0-4C4D-B6E6-7173DF0F350E}" dt="2024-03-12T21:02:17.528" v="6"/>
        <pc:sldMkLst>
          <pc:docMk/>
          <pc:sldMk cId="3631664120" sldId="284"/>
        </pc:sldMkLst>
      </pc:sldChg>
      <pc:sldChg chg="del">
        <pc:chgData name="山田 侑亮" userId="afd94582-d672-4850-a607-79615649df13" providerId="ADAL" clId="{A64B0BEC-6BB0-4C4D-B6E6-7173DF0F350E}" dt="2024-03-12T21:01:53.001" v="4" actId="2696"/>
        <pc:sldMkLst>
          <pc:docMk/>
          <pc:sldMk cId="3765157518" sldId="284"/>
        </pc:sldMkLst>
      </pc:sldChg>
      <pc:sldChg chg="del">
        <pc:chgData name="山田 侑亮" userId="afd94582-d672-4850-a607-79615649df13" providerId="ADAL" clId="{A64B0BEC-6BB0-4C4D-B6E6-7173DF0F350E}" dt="2024-03-12T21:01:53.001" v="4" actId="2696"/>
        <pc:sldMkLst>
          <pc:docMk/>
          <pc:sldMk cId="2175753438" sldId="285"/>
        </pc:sldMkLst>
      </pc:sldChg>
      <pc:sldChg chg="add del">
        <pc:chgData name="山田 侑亮" userId="afd94582-d672-4850-a607-79615649df13" providerId="ADAL" clId="{A64B0BEC-6BB0-4C4D-B6E6-7173DF0F350E}" dt="2024-03-12T21:02:17.528" v="6"/>
        <pc:sldMkLst>
          <pc:docMk/>
          <pc:sldMk cId="2487409045" sldId="285"/>
        </pc:sldMkLst>
      </pc:sldChg>
      <pc:sldChg chg="add del">
        <pc:chgData name="山田 侑亮" userId="afd94582-d672-4850-a607-79615649df13" providerId="ADAL" clId="{A64B0BEC-6BB0-4C4D-B6E6-7173DF0F350E}" dt="2024-03-12T21:02:17.528" v="6"/>
        <pc:sldMkLst>
          <pc:docMk/>
          <pc:sldMk cId="1951347435" sldId="286"/>
        </pc:sldMkLst>
      </pc:sldChg>
      <pc:sldChg chg="del">
        <pc:chgData name="山田 侑亮" userId="afd94582-d672-4850-a607-79615649df13" providerId="ADAL" clId="{A64B0BEC-6BB0-4C4D-B6E6-7173DF0F350E}" dt="2024-03-12T21:01:53.001" v="4" actId="2696"/>
        <pc:sldMkLst>
          <pc:docMk/>
          <pc:sldMk cId="4040597220" sldId="286"/>
        </pc:sldMkLst>
      </pc:sldChg>
      <pc:sldChg chg="del">
        <pc:chgData name="山田 侑亮" userId="afd94582-d672-4850-a607-79615649df13" providerId="ADAL" clId="{A64B0BEC-6BB0-4C4D-B6E6-7173DF0F350E}" dt="2024-03-12T21:01:53.001" v="4" actId="2696"/>
        <pc:sldMkLst>
          <pc:docMk/>
          <pc:sldMk cId="688035531" sldId="287"/>
        </pc:sldMkLst>
      </pc:sldChg>
      <pc:sldChg chg="add del">
        <pc:chgData name="山田 侑亮" userId="afd94582-d672-4850-a607-79615649df13" providerId="ADAL" clId="{A64B0BEC-6BB0-4C4D-B6E6-7173DF0F350E}" dt="2024-03-12T21:02:17.528" v="6"/>
        <pc:sldMkLst>
          <pc:docMk/>
          <pc:sldMk cId="1182071382" sldId="287"/>
        </pc:sldMkLst>
      </pc:sldChg>
      <pc:sldChg chg="del">
        <pc:chgData name="山田 侑亮" userId="afd94582-d672-4850-a607-79615649df13" providerId="ADAL" clId="{A64B0BEC-6BB0-4C4D-B6E6-7173DF0F350E}" dt="2024-03-12T21:01:53.001" v="4" actId="2696"/>
        <pc:sldMkLst>
          <pc:docMk/>
          <pc:sldMk cId="1137143319" sldId="288"/>
        </pc:sldMkLst>
      </pc:sldChg>
      <pc:sldChg chg="add del">
        <pc:chgData name="山田 侑亮" userId="afd94582-d672-4850-a607-79615649df13" providerId="ADAL" clId="{A64B0BEC-6BB0-4C4D-B6E6-7173DF0F350E}" dt="2024-03-12T21:02:17.528" v="6"/>
        <pc:sldMkLst>
          <pc:docMk/>
          <pc:sldMk cId="3708710040" sldId="288"/>
        </pc:sldMkLst>
      </pc:sldChg>
      <pc:sldChg chg="del">
        <pc:chgData name="山田 侑亮" userId="afd94582-d672-4850-a607-79615649df13" providerId="ADAL" clId="{A64B0BEC-6BB0-4C4D-B6E6-7173DF0F350E}" dt="2024-03-12T21:01:53.001" v="4" actId="2696"/>
        <pc:sldMkLst>
          <pc:docMk/>
          <pc:sldMk cId="1116811024" sldId="289"/>
        </pc:sldMkLst>
      </pc:sldChg>
      <pc:sldChg chg="add del">
        <pc:chgData name="山田 侑亮" userId="afd94582-d672-4850-a607-79615649df13" providerId="ADAL" clId="{A64B0BEC-6BB0-4C4D-B6E6-7173DF0F350E}" dt="2024-03-12T21:02:17.528" v="6"/>
        <pc:sldMkLst>
          <pc:docMk/>
          <pc:sldMk cId="2563950423" sldId="289"/>
        </pc:sldMkLst>
      </pc:sldChg>
      <pc:sldChg chg="add del">
        <pc:chgData name="山田 侑亮" userId="afd94582-d672-4850-a607-79615649df13" providerId="ADAL" clId="{A64B0BEC-6BB0-4C4D-B6E6-7173DF0F350E}" dt="2024-03-12T21:02:17.528" v="6"/>
        <pc:sldMkLst>
          <pc:docMk/>
          <pc:sldMk cId="877609247" sldId="290"/>
        </pc:sldMkLst>
      </pc:sldChg>
      <pc:sldChg chg="del">
        <pc:chgData name="山田 侑亮" userId="afd94582-d672-4850-a607-79615649df13" providerId="ADAL" clId="{A64B0BEC-6BB0-4C4D-B6E6-7173DF0F350E}" dt="2024-03-12T21:01:53.001" v="4" actId="2696"/>
        <pc:sldMkLst>
          <pc:docMk/>
          <pc:sldMk cId="1177887613" sldId="290"/>
        </pc:sldMkLst>
      </pc:sldChg>
      <pc:sldChg chg="del">
        <pc:chgData name="山田 侑亮" userId="afd94582-d672-4850-a607-79615649df13" providerId="ADAL" clId="{A64B0BEC-6BB0-4C4D-B6E6-7173DF0F350E}" dt="2024-03-12T21:01:53.001" v="4" actId="2696"/>
        <pc:sldMkLst>
          <pc:docMk/>
          <pc:sldMk cId="2334159620" sldId="293"/>
        </pc:sldMkLst>
      </pc:sldChg>
      <pc:sldChg chg="add del">
        <pc:chgData name="山田 侑亮" userId="afd94582-d672-4850-a607-79615649df13" providerId="ADAL" clId="{A64B0BEC-6BB0-4C4D-B6E6-7173DF0F350E}" dt="2024-03-12T21:02:17.528" v="6"/>
        <pc:sldMkLst>
          <pc:docMk/>
          <pc:sldMk cId="3191765716" sldId="293"/>
        </pc:sldMkLst>
      </pc:sldChg>
      <pc:sldChg chg="del">
        <pc:chgData name="山田 侑亮" userId="afd94582-d672-4850-a607-79615649df13" providerId="ADAL" clId="{A64B0BEC-6BB0-4C4D-B6E6-7173DF0F350E}" dt="2024-03-12T21:01:53.001" v="4" actId="2696"/>
        <pc:sldMkLst>
          <pc:docMk/>
          <pc:sldMk cId="2694364216" sldId="294"/>
        </pc:sldMkLst>
      </pc:sldChg>
      <pc:sldChg chg="add del">
        <pc:chgData name="山田 侑亮" userId="afd94582-d672-4850-a607-79615649df13" providerId="ADAL" clId="{A64B0BEC-6BB0-4C4D-B6E6-7173DF0F350E}" dt="2024-03-12T21:02:17.528" v="6"/>
        <pc:sldMkLst>
          <pc:docMk/>
          <pc:sldMk cId="4248778482" sldId="294"/>
        </pc:sldMkLst>
      </pc:sldChg>
      <pc:sldChg chg="add del">
        <pc:chgData name="山田 侑亮" userId="afd94582-d672-4850-a607-79615649df13" providerId="ADAL" clId="{A64B0BEC-6BB0-4C4D-B6E6-7173DF0F350E}" dt="2024-03-12T21:02:17.528" v="6"/>
        <pc:sldMkLst>
          <pc:docMk/>
          <pc:sldMk cId="118487718" sldId="295"/>
        </pc:sldMkLst>
      </pc:sldChg>
      <pc:sldChg chg="del">
        <pc:chgData name="山田 侑亮" userId="afd94582-d672-4850-a607-79615649df13" providerId="ADAL" clId="{A64B0BEC-6BB0-4C4D-B6E6-7173DF0F350E}" dt="2024-03-12T21:01:53.001" v="4" actId="2696"/>
        <pc:sldMkLst>
          <pc:docMk/>
          <pc:sldMk cId="596475237" sldId="295"/>
        </pc:sldMkLst>
      </pc:sldChg>
      <pc:sldChg chg="del">
        <pc:chgData name="山田 侑亮" userId="afd94582-d672-4850-a607-79615649df13" providerId="ADAL" clId="{A64B0BEC-6BB0-4C4D-B6E6-7173DF0F350E}" dt="2024-03-12T21:01:53.001" v="4" actId="2696"/>
        <pc:sldMkLst>
          <pc:docMk/>
          <pc:sldMk cId="2459427736" sldId="296"/>
        </pc:sldMkLst>
      </pc:sldChg>
      <pc:sldChg chg="add del">
        <pc:chgData name="山田 侑亮" userId="afd94582-d672-4850-a607-79615649df13" providerId="ADAL" clId="{A64B0BEC-6BB0-4C4D-B6E6-7173DF0F350E}" dt="2024-03-12T21:02:17.528" v="6"/>
        <pc:sldMkLst>
          <pc:docMk/>
          <pc:sldMk cId="3094076552" sldId="296"/>
        </pc:sldMkLst>
      </pc:sldChg>
      <pc:sldChg chg="add del">
        <pc:chgData name="山田 侑亮" userId="afd94582-d672-4850-a607-79615649df13" providerId="ADAL" clId="{A64B0BEC-6BB0-4C4D-B6E6-7173DF0F350E}" dt="2024-03-12T21:02:17.528" v="6"/>
        <pc:sldMkLst>
          <pc:docMk/>
          <pc:sldMk cId="261569123" sldId="297"/>
        </pc:sldMkLst>
      </pc:sldChg>
      <pc:sldChg chg="del">
        <pc:chgData name="山田 侑亮" userId="afd94582-d672-4850-a607-79615649df13" providerId="ADAL" clId="{A64B0BEC-6BB0-4C4D-B6E6-7173DF0F350E}" dt="2024-03-12T21:01:53.001" v="4" actId="2696"/>
        <pc:sldMkLst>
          <pc:docMk/>
          <pc:sldMk cId="765451044" sldId="297"/>
        </pc:sldMkLst>
      </pc:sldChg>
      <pc:sldChg chg="del">
        <pc:chgData name="山田 侑亮" userId="afd94582-d672-4850-a607-79615649df13" providerId="ADAL" clId="{A64B0BEC-6BB0-4C4D-B6E6-7173DF0F350E}" dt="2024-03-12T21:01:53.001" v="4" actId="2696"/>
        <pc:sldMkLst>
          <pc:docMk/>
          <pc:sldMk cId="2700431337" sldId="298"/>
        </pc:sldMkLst>
      </pc:sldChg>
      <pc:sldChg chg="add del">
        <pc:chgData name="山田 侑亮" userId="afd94582-d672-4850-a607-79615649df13" providerId="ADAL" clId="{A64B0BEC-6BB0-4C4D-B6E6-7173DF0F350E}" dt="2024-03-12T21:02:17.528" v="6"/>
        <pc:sldMkLst>
          <pc:docMk/>
          <pc:sldMk cId="2806719828" sldId="298"/>
        </pc:sldMkLst>
      </pc:sldChg>
      <pc:sldChg chg="add del">
        <pc:chgData name="山田 侑亮" userId="afd94582-d672-4850-a607-79615649df13" providerId="ADAL" clId="{A64B0BEC-6BB0-4C4D-B6E6-7173DF0F350E}" dt="2024-03-12T21:02:17.528" v="6"/>
        <pc:sldMkLst>
          <pc:docMk/>
          <pc:sldMk cId="1736745252" sldId="299"/>
        </pc:sldMkLst>
      </pc:sldChg>
      <pc:sldChg chg="del">
        <pc:chgData name="山田 侑亮" userId="afd94582-d672-4850-a607-79615649df13" providerId="ADAL" clId="{A64B0BEC-6BB0-4C4D-B6E6-7173DF0F350E}" dt="2024-03-12T21:01:53.001" v="4" actId="2696"/>
        <pc:sldMkLst>
          <pc:docMk/>
          <pc:sldMk cId="2547286988" sldId="299"/>
        </pc:sldMkLst>
      </pc:sldChg>
      <pc:sldChg chg="add del">
        <pc:chgData name="山田 侑亮" userId="afd94582-d672-4850-a607-79615649df13" providerId="ADAL" clId="{A64B0BEC-6BB0-4C4D-B6E6-7173DF0F350E}" dt="2024-03-12T21:02:17.528" v="6"/>
        <pc:sldMkLst>
          <pc:docMk/>
          <pc:sldMk cId="1169311297" sldId="300"/>
        </pc:sldMkLst>
      </pc:sldChg>
      <pc:sldChg chg="del">
        <pc:chgData name="山田 侑亮" userId="afd94582-d672-4850-a607-79615649df13" providerId="ADAL" clId="{A64B0BEC-6BB0-4C4D-B6E6-7173DF0F350E}" dt="2024-03-12T21:01:53.001" v="4" actId="2696"/>
        <pc:sldMkLst>
          <pc:docMk/>
          <pc:sldMk cId="4126408689" sldId="300"/>
        </pc:sldMkLst>
      </pc:sldChg>
      <pc:sldChg chg="del">
        <pc:chgData name="山田 侑亮" userId="afd94582-d672-4850-a607-79615649df13" providerId="ADAL" clId="{A64B0BEC-6BB0-4C4D-B6E6-7173DF0F350E}" dt="2024-03-12T20:59:09.707" v="0" actId="47"/>
        <pc:sldMkLst>
          <pc:docMk/>
          <pc:sldMk cId="4127007880" sldId="301"/>
        </pc:sldMkLst>
      </pc:sldChg>
      <pc:sldChg chg="del">
        <pc:chgData name="山田 侑亮" userId="afd94582-d672-4850-a607-79615649df13" providerId="ADAL" clId="{A64B0BEC-6BB0-4C4D-B6E6-7173DF0F350E}" dt="2024-03-12T20:59:10.167" v="1" actId="47"/>
        <pc:sldMkLst>
          <pc:docMk/>
          <pc:sldMk cId="1830469264" sldId="302"/>
        </pc:sldMkLst>
      </pc:sldChg>
      <pc:sldChg chg="add del">
        <pc:chgData name="山田 侑亮" userId="afd94582-d672-4850-a607-79615649df13" providerId="ADAL" clId="{A64B0BEC-6BB0-4C4D-B6E6-7173DF0F350E}" dt="2024-03-12T21:02:17.528" v="6"/>
        <pc:sldMkLst>
          <pc:docMk/>
          <pc:sldMk cId="2400874020" sldId="304"/>
        </pc:sldMkLst>
      </pc:sldChg>
      <pc:sldChg chg="del">
        <pc:chgData name="山田 侑亮" userId="afd94582-d672-4850-a607-79615649df13" providerId="ADAL" clId="{A64B0BEC-6BB0-4C4D-B6E6-7173DF0F350E}" dt="2024-03-12T21:01:53.001" v="4" actId="2696"/>
        <pc:sldMkLst>
          <pc:docMk/>
          <pc:sldMk cId="3306873845" sldId="304"/>
        </pc:sldMkLst>
      </pc:sldChg>
      <pc:sldChg chg="add del">
        <pc:chgData name="山田 侑亮" userId="afd94582-d672-4850-a607-79615649df13" providerId="ADAL" clId="{A64B0BEC-6BB0-4C4D-B6E6-7173DF0F350E}" dt="2024-03-12T21:02:17.528" v="6"/>
        <pc:sldMkLst>
          <pc:docMk/>
          <pc:sldMk cId="2662967372" sldId="307"/>
        </pc:sldMkLst>
      </pc:sldChg>
      <pc:sldChg chg="del">
        <pc:chgData name="山田 侑亮" userId="afd94582-d672-4850-a607-79615649df13" providerId="ADAL" clId="{A64B0BEC-6BB0-4C4D-B6E6-7173DF0F350E}" dt="2024-03-12T21:01:53.001" v="4" actId="2696"/>
        <pc:sldMkLst>
          <pc:docMk/>
          <pc:sldMk cId="2857755882" sldId="307"/>
        </pc:sldMkLst>
      </pc:sldChg>
      <pc:sldChg chg="add del">
        <pc:chgData name="山田 侑亮" userId="afd94582-d672-4850-a607-79615649df13" providerId="ADAL" clId="{A64B0BEC-6BB0-4C4D-B6E6-7173DF0F350E}" dt="2024-03-12T21:02:17.528" v="6"/>
        <pc:sldMkLst>
          <pc:docMk/>
          <pc:sldMk cId="2310924203" sldId="308"/>
        </pc:sldMkLst>
      </pc:sldChg>
      <pc:sldChg chg="del">
        <pc:chgData name="山田 侑亮" userId="afd94582-d672-4850-a607-79615649df13" providerId="ADAL" clId="{A64B0BEC-6BB0-4C4D-B6E6-7173DF0F350E}" dt="2024-03-12T21:01:53.001" v="4" actId="2696"/>
        <pc:sldMkLst>
          <pc:docMk/>
          <pc:sldMk cId="3356130321" sldId="308"/>
        </pc:sldMkLst>
      </pc:sldChg>
      <pc:sldChg chg="del">
        <pc:chgData name="山田 侑亮" userId="afd94582-d672-4850-a607-79615649df13" providerId="ADAL" clId="{A64B0BEC-6BB0-4C4D-B6E6-7173DF0F350E}" dt="2024-03-12T21:01:53.001" v="4" actId="2696"/>
        <pc:sldMkLst>
          <pc:docMk/>
          <pc:sldMk cId="854869769" sldId="309"/>
        </pc:sldMkLst>
      </pc:sldChg>
      <pc:sldChg chg="add del">
        <pc:chgData name="山田 侑亮" userId="afd94582-d672-4850-a607-79615649df13" providerId="ADAL" clId="{A64B0BEC-6BB0-4C4D-B6E6-7173DF0F350E}" dt="2024-03-12T21:02:17.528" v="6"/>
        <pc:sldMkLst>
          <pc:docMk/>
          <pc:sldMk cId="1863209998" sldId="309"/>
        </pc:sldMkLst>
      </pc:sldChg>
      <pc:sldChg chg="del">
        <pc:chgData name="山田 侑亮" userId="afd94582-d672-4850-a607-79615649df13" providerId="ADAL" clId="{A64B0BEC-6BB0-4C4D-B6E6-7173DF0F350E}" dt="2024-03-12T21:01:53.001" v="4" actId="2696"/>
        <pc:sldMkLst>
          <pc:docMk/>
          <pc:sldMk cId="1877397596" sldId="310"/>
        </pc:sldMkLst>
      </pc:sldChg>
      <pc:sldChg chg="add del">
        <pc:chgData name="山田 侑亮" userId="afd94582-d672-4850-a607-79615649df13" providerId="ADAL" clId="{A64B0BEC-6BB0-4C4D-B6E6-7173DF0F350E}" dt="2024-03-12T21:02:17.528" v="6"/>
        <pc:sldMkLst>
          <pc:docMk/>
          <pc:sldMk cId="2853377541" sldId="310"/>
        </pc:sldMkLst>
      </pc:sldChg>
      <pc:sldChg chg="del">
        <pc:chgData name="山田 侑亮" userId="afd94582-d672-4850-a607-79615649df13" providerId="ADAL" clId="{A64B0BEC-6BB0-4C4D-B6E6-7173DF0F350E}" dt="2024-03-12T21:01:53.001" v="4" actId="2696"/>
        <pc:sldMkLst>
          <pc:docMk/>
          <pc:sldMk cId="1174712537" sldId="311"/>
        </pc:sldMkLst>
      </pc:sldChg>
      <pc:sldChg chg="add del">
        <pc:chgData name="山田 侑亮" userId="afd94582-d672-4850-a607-79615649df13" providerId="ADAL" clId="{A64B0BEC-6BB0-4C4D-B6E6-7173DF0F350E}" dt="2024-03-12T21:02:17.528" v="6"/>
        <pc:sldMkLst>
          <pc:docMk/>
          <pc:sldMk cId="3575655978" sldId="311"/>
        </pc:sldMkLst>
      </pc:sldChg>
      <pc:sldChg chg="add">
        <pc:chgData name="山田 侑亮" userId="afd94582-d672-4850-a607-79615649df13" providerId="ADAL" clId="{A64B0BEC-6BB0-4C4D-B6E6-7173DF0F350E}" dt="2024-03-12T21:01:16.661" v="3"/>
        <pc:sldMkLst>
          <pc:docMk/>
          <pc:sldMk cId="2308528201" sldId="424"/>
        </pc:sldMkLst>
      </pc:sldChg>
      <pc:sldChg chg="add">
        <pc:chgData name="山田 侑亮" userId="afd94582-d672-4850-a607-79615649df13" providerId="ADAL" clId="{A64B0BEC-6BB0-4C4D-B6E6-7173DF0F350E}" dt="2024-03-12T21:02:31.977" v="7"/>
        <pc:sldMkLst>
          <pc:docMk/>
          <pc:sldMk cId="9821977" sldId="429"/>
        </pc:sldMkLst>
      </pc:sldChg>
    </pc:docChg>
  </pc:docChgLst>
  <pc:docChgLst>
    <pc:chgData name="山田 侑亮" userId="afd94582-d672-4850-a607-79615649df13" providerId="ADAL" clId="{7079470E-D118-4B01-93EF-4EC73B5A0DF3}"/>
    <pc:docChg chg="undo custSel modSld">
      <pc:chgData name="山田 侑亮" userId="afd94582-d672-4850-a607-79615649df13" providerId="ADAL" clId="{7079470E-D118-4B01-93EF-4EC73B5A0DF3}" dt="2024-03-11T03:58:01.809" v="30" actId="478"/>
      <pc:docMkLst>
        <pc:docMk/>
      </pc:docMkLst>
      <pc:sldChg chg="addSp modSp">
        <pc:chgData name="山田 侑亮" userId="afd94582-d672-4850-a607-79615649df13" providerId="ADAL" clId="{7079470E-D118-4B01-93EF-4EC73B5A0DF3}" dt="2024-03-11T03:54:45.464" v="18"/>
        <pc:sldMkLst>
          <pc:docMk/>
          <pc:sldMk cId="3383846027" sldId="264"/>
        </pc:sldMkLst>
        <pc:cxnChg chg="add mod">
          <ac:chgData name="山田 侑亮" userId="afd94582-d672-4850-a607-79615649df13" providerId="ADAL" clId="{7079470E-D118-4B01-93EF-4EC73B5A0DF3}" dt="2024-03-11T03:54:45.464" v="18"/>
          <ac:cxnSpMkLst>
            <pc:docMk/>
            <pc:sldMk cId="3383846027" sldId="264"/>
            <ac:cxnSpMk id="2" creationId="{6B591121-AD58-569D-6A69-D43A4AA4E105}"/>
          </ac:cxnSpMkLst>
        </pc:cxnChg>
      </pc:sldChg>
      <pc:sldChg chg="modSp mod">
        <pc:chgData name="山田 侑亮" userId="afd94582-d672-4850-a607-79615649df13" providerId="ADAL" clId="{7079470E-D118-4B01-93EF-4EC73B5A0DF3}" dt="2024-03-11T03:51:22.841" v="9" actId="113"/>
        <pc:sldMkLst>
          <pc:docMk/>
          <pc:sldMk cId="3660574115" sldId="268"/>
        </pc:sldMkLst>
        <pc:spChg chg="mod">
          <ac:chgData name="山田 侑亮" userId="afd94582-d672-4850-a607-79615649df13" providerId="ADAL" clId="{7079470E-D118-4B01-93EF-4EC73B5A0DF3}" dt="2024-03-11T03:51:12.553" v="7" actId="2711"/>
          <ac:spMkLst>
            <pc:docMk/>
            <pc:sldMk cId="3660574115" sldId="268"/>
            <ac:spMk id="6" creationId="{43E0BBE5-3EF3-32A5-74E1-AC6BD7CC2E33}"/>
          </ac:spMkLst>
        </pc:spChg>
        <pc:spChg chg="mod">
          <ac:chgData name="山田 侑亮" userId="afd94582-d672-4850-a607-79615649df13" providerId="ADAL" clId="{7079470E-D118-4B01-93EF-4EC73B5A0DF3}" dt="2024-03-11T03:51:22.841" v="9" actId="113"/>
          <ac:spMkLst>
            <pc:docMk/>
            <pc:sldMk cId="3660574115" sldId="268"/>
            <ac:spMk id="15" creationId="{36D6F5AD-8D79-E526-0A80-62D1E40D98F7}"/>
          </ac:spMkLst>
        </pc:spChg>
      </pc:sldChg>
      <pc:sldChg chg="addSp modSp mod">
        <pc:chgData name="山田 侑亮" userId="afd94582-d672-4850-a607-79615649df13" providerId="ADAL" clId="{7079470E-D118-4B01-93EF-4EC73B5A0DF3}" dt="2024-03-11T03:53:27.963" v="17" actId="1038"/>
        <pc:sldMkLst>
          <pc:docMk/>
          <pc:sldMk cId="2467646722" sldId="272"/>
        </pc:sldMkLst>
        <pc:cxnChg chg="add mod">
          <ac:chgData name="山田 侑亮" userId="afd94582-d672-4850-a607-79615649df13" providerId="ADAL" clId="{7079470E-D118-4B01-93EF-4EC73B5A0DF3}" dt="2024-03-11T03:53:27.963" v="17" actId="1038"/>
          <ac:cxnSpMkLst>
            <pc:docMk/>
            <pc:sldMk cId="2467646722" sldId="272"/>
            <ac:cxnSpMk id="2" creationId="{47D8EB0B-E36E-DAE3-4F0C-5DAB73162EEE}"/>
          </ac:cxnSpMkLst>
        </pc:cxnChg>
      </pc:sldChg>
      <pc:sldChg chg="addSp modSp">
        <pc:chgData name="山田 侑亮" userId="afd94582-d672-4850-a607-79615649df13" providerId="ADAL" clId="{7079470E-D118-4B01-93EF-4EC73B5A0DF3}" dt="2024-03-11T03:54:52.055" v="19"/>
        <pc:sldMkLst>
          <pc:docMk/>
          <pc:sldMk cId="853165556" sldId="281"/>
        </pc:sldMkLst>
        <pc:cxnChg chg="add mod">
          <ac:chgData name="山田 侑亮" userId="afd94582-d672-4850-a607-79615649df13" providerId="ADAL" clId="{7079470E-D118-4B01-93EF-4EC73B5A0DF3}" dt="2024-03-11T03:54:52.055" v="19"/>
          <ac:cxnSpMkLst>
            <pc:docMk/>
            <pc:sldMk cId="853165556" sldId="281"/>
            <ac:cxnSpMk id="2" creationId="{8F6593F6-881E-0BD0-FB10-D0CC74816218}"/>
          </ac:cxnSpMkLst>
        </pc:cxnChg>
      </pc:sldChg>
      <pc:sldChg chg="addSp modSp mod">
        <pc:chgData name="山田 侑亮" userId="afd94582-d672-4850-a607-79615649df13" providerId="ADAL" clId="{7079470E-D118-4B01-93EF-4EC73B5A0DF3}" dt="2024-03-11T03:55:30.724" v="23" actId="20577"/>
        <pc:sldMkLst>
          <pc:docMk/>
          <pc:sldMk cId="937910350" sldId="282"/>
        </pc:sldMkLst>
        <pc:spChg chg="mod">
          <ac:chgData name="山田 侑亮" userId="afd94582-d672-4850-a607-79615649df13" providerId="ADAL" clId="{7079470E-D118-4B01-93EF-4EC73B5A0DF3}" dt="2024-03-11T03:55:30.724" v="23" actId="20577"/>
          <ac:spMkLst>
            <pc:docMk/>
            <pc:sldMk cId="937910350" sldId="282"/>
            <ac:spMk id="27" creationId="{807A53AA-EC3A-45EB-B92A-132AF7107C18}"/>
          </ac:spMkLst>
        </pc:spChg>
        <pc:cxnChg chg="add mod">
          <ac:chgData name="山田 侑亮" userId="afd94582-d672-4850-a607-79615649df13" providerId="ADAL" clId="{7079470E-D118-4B01-93EF-4EC73B5A0DF3}" dt="2024-03-11T03:54:57.620" v="20"/>
          <ac:cxnSpMkLst>
            <pc:docMk/>
            <pc:sldMk cId="937910350" sldId="282"/>
            <ac:cxnSpMk id="2" creationId="{C3BD3095-B531-F617-D531-268FE5BD1C87}"/>
          </ac:cxnSpMkLst>
        </pc:cxnChg>
      </pc:sldChg>
      <pc:sldChg chg="addSp delSp modSp mod">
        <pc:chgData name="山田 侑亮" userId="afd94582-d672-4850-a607-79615649df13" providerId="ADAL" clId="{7079470E-D118-4B01-93EF-4EC73B5A0DF3}" dt="2024-03-11T03:58:01.809" v="30" actId="478"/>
        <pc:sldMkLst>
          <pc:docMk/>
          <pc:sldMk cId="1137143319" sldId="288"/>
        </pc:sldMkLst>
        <pc:cxnChg chg="add del mod">
          <ac:chgData name="山田 侑亮" userId="afd94582-d672-4850-a607-79615649df13" providerId="ADAL" clId="{7079470E-D118-4B01-93EF-4EC73B5A0DF3}" dt="2024-03-11T03:58:01.809" v="30" actId="478"/>
          <ac:cxnSpMkLst>
            <pc:docMk/>
            <pc:sldMk cId="1137143319" sldId="288"/>
            <ac:cxnSpMk id="2" creationId="{290F9864-1221-B29B-FC71-CF29C13C9EF1}"/>
          </ac:cxnSpMkLst>
        </pc:cxnChg>
      </pc:sldChg>
      <pc:sldChg chg="addSp modSp">
        <pc:chgData name="山田 侑亮" userId="afd94582-d672-4850-a607-79615649df13" providerId="ADAL" clId="{7079470E-D118-4B01-93EF-4EC73B5A0DF3}" dt="2024-03-11T03:56:15.387" v="24"/>
        <pc:sldMkLst>
          <pc:docMk/>
          <pc:sldMk cId="1116811024" sldId="289"/>
        </pc:sldMkLst>
        <pc:cxnChg chg="add mod">
          <ac:chgData name="山田 侑亮" userId="afd94582-d672-4850-a607-79615649df13" providerId="ADAL" clId="{7079470E-D118-4B01-93EF-4EC73B5A0DF3}" dt="2024-03-11T03:56:15.387" v="24"/>
          <ac:cxnSpMkLst>
            <pc:docMk/>
            <pc:sldMk cId="1116811024" sldId="289"/>
            <ac:cxnSpMk id="2" creationId="{41C2BCCB-5D3C-296D-7BFC-D66955FF1D13}"/>
          </ac:cxnSpMkLst>
        </pc:cxnChg>
      </pc:sldChg>
      <pc:sldChg chg="addSp modSp">
        <pc:chgData name="山田 侑亮" userId="afd94582-d672-4850-a607-79615649df13" providerId="ADAL" clId="{7079470E-D118-4B01-93EF-4EC73B5A0DF3}" dt="2024-03-11T03:56:18.625" v="25"/>
        <pc:sldMkLst>
          <pc:docMk/>
          <pc:sldMk cId="1177887613" sldId="290"/>
        </pc:sldMkLst>
        <pc:cxnChg chg="add mod">
          <ac:chgData name="山田 侑亮" userId="afd94582-d672-4850-a607-79615649df13" providerId="ADAL" clId="{7079470E-D118-4B01-93EF-4EC73B5A0DF3}" dt="2024-03-11T03:56:18.625" v="25"/>
          <ac:cxnSpMkLst>
            <pc:docMk/>
            <pc:sldMk cId="1177887613" sldId="290"/>
            <ac:cxnSpMk id="2" creationId="{B7884178-EE6F-48DD-1140-17A53D1B8CD9}"/>
          </ac:cxnSpMkLst>
        </pc:cxnChg>
      </pc:sldChg>
      <pc:sldChg chg="addSp modSp">
        <pc:chgData name="山田 侑亮" userId="afd94582-d672-4850-a607-79615649df13" providerId="ADAL" clId="{7079470E-D118-4B01-93EF-4EC73B5A0DF3}" dt="2024-03-11T03:56:55.148" v="26"/>
        <pc:sldMkLst>
          <pc:docMk/>
          <pc:sldMk cId="2547286988" sldId="299"/>
        </pc:sldMkLst>
        <pc:cxnChg chg="add mod">
          <ac:chgData name="山田 侑亮" userId="afd94582-d672-4850-a607-79615649df13" providerId="ADAL" clId="{7079470E-D118-4B01-93EF-4EC73B5A0DF3}" dt="2024-03-11T03:56:55.148" v="26"/>
          <ac:cxnSpMkLst>
            <pc:docMk/>
            <pc:sldMk cId="2547286988" sldId="299"/>
            <ac:cxnSpMk id="2" creationId="{FEC99DE2-6367-4A6B-5F78-A11F3F66DEBE}"/>
          </ac:cxnSpMkLst>
        </pc:cxnChg>
      </pc:sldChg>
      <pc:sldChg chg="addSp modSp">
        <pc:chgData name="山田 侑亮" userId="afd94582-d672-4850-a607-79615649df13" providerId="ADAL" clId="{7079470E-D118-4B01-93EF-4EC73B5A0DF3}" dt="2024-03-11T03:56:59.894" v="27"/>
        <pc:sldMkLst>
          <pc:docMk/>
          <pc:sldMk cId="1877397596" sldId="310"/>
        </pc:sldMkLst>
        <pc:cxnChg chg="add mod">
          <ac:chgData name="山田 侑亮" userId="afd94582-d672-4850-a607-79615649df13" providerId="ADAL" clId="{7079470E-D118-4B01-93EF-4EC73B5A0DF3}" dt="2024-03-11T03:56:59.894" v="27"/>
          <ac:cxnSpMkLst>
            <pc:docMk/>
            <pc:sldMk cId="1877397596" sldId="310"/>
            <ac:cxnSpMk id="2" creationId="{DFC33435-34C0-55C9-B7AD-7AC9F623D97A}"/>
          </ac:cxnSpMkLst>
        </pc:cxnChg>
      </pc:sldChg>
    </pc:docChg>
  </pc:docChgLst>
  <pc:docChgLst>
    <pc:chgData name="山田 侑亮" userId="afd94582-d672-4850-a607-79615649df13" providerId="ADAL" clId="{B7CDEEA0-3415-4BDE-867D-31EC74059E33}"/>
    <pc:docChg chg="addSld delSld modSld">
      <pc:chgData name="山田 侑亮" userId="afd94582-d672-4850-a607-79615649df13" providerId="ADAL" clId="{B7CDEEA0-3415-4BDE-867D-31EC74059E33}" dt="2024-03-12T21:12:06.121" v="2"/>
      <pc:docMkLst>
        <pc:docMk/>
      </pc:docMkLst>
      <pc:sldChg chg="del">
        <pc:chgData name="山田 侑亮" userId="afd94582-d672-4850-a607-79615649df13" providerId="ADAL" clId="{B7CDEEA0-3415-4BDE-867D-31EC74059E33}" dt="2024-03-12T21:11:53.985" v="1" actId="2696"/>
        <pc:sldMkLst>
          <pc:docMk/>
          <pc:sldMk cId="3765157518" sldId="284"/>
        </pc:sldMkLst>
      </pc:sldChg>
      <pc:sldChg chg="del">
        <pc:chgData name="山田 侑亮" userId="afd94582-d672-4850-a607-79615649df13" providerId="ADAL" clId="{B7CDEEA0-3415-4BDE-867D-31EC74059E33}" dt="2024-03-12T21:11:53.985" v="1" actId="2696"/>
        <pc:sldMkLst>
          <pc:docMk/>
          <pc:sldMk cId="2175753438" sldId="285"/>
        </pc:sldMkLst>
      </pc:sldChg>
      <pc:sldChg chg="del">
        <pc:chgData name="山田 侑亮" userId="afd94582-d672-4850-a607-79615649df13" providerId="ADAL" clId="{B7CDEEA0-3415-4BDE-867D-31EC74059E33}" dt="2024-03-12T21:11:53.985" v="1" actId="2696"/>
        <pc:sldMkLst>
          <pc:docMk/>
          <pc:sldMk cId="4040597220" sldId="286"/>
        </pc:sldMkLst>
      </pc:sldChg>
      <pc:sldChg chg="del">
        <pc:chgData name="山田 侑亮" userId="afd94582-d672-4850-a607-79615649df13" providerId="ADAL" clId="{B7CDEEA0-3415-4BDE-867D-31EC74059E33}" dt="2024-03-12T21:11:53.985" v="1" actId="2696"/>
        <pc:sldMkLst>
          <pc:docMk/>
          <pc:sldMk cId="688035531" sldId="287"/>
        </pc:sldMkLst>
      </pc:sldChg>
      <pc:sldChg chg="del">
        <pc:chgData name="山田 侑亮" userId="afd94582-d672-4850-a607-79615649df13" providerId="ADAL" clId="{B7CDEEA0-3415-4BDE-867D-31EC74059E33}" dt="2024-03-12T21:11:53.985" v="1" actId="2696"/>
        <pc:sldMkLst>
          <pc:docMk/>
          <pc:sldMk cId="1137143319" sldId="288"/>
        </pc:sldMkLst>
      </pc:sldChg>
      <pc:sldChg chg="del">
        <pc:chgData name="山田 侑亮" userId="afd94582-d672-4850-a607-79615649df13" providerId="ADAL" clId="{B7CDEEA0-3415-4BDE-867D-31EC74059E33}" dt="2024-03-12T21:11:53.985" v="1" actId="2696"/>
        <pc:sldMkLst>
          <pc:docMk/>
          <pc:sldMk cId="1116811024" sldId="289"/>
        </pc:sldMkLst>
      </pc:sldChg>
      <pc:sldChg chg="del">
        <pc:chgData name="山田 侑亮" userId="afd94582-d672-4850-a607-79615649df13" providerId="ADAL" clId="{B7CDEEA0-3415-4BDE-867D-31EC74059E33}" dt="2024-03-12T21:11:53.985" v="1" actId="2696"/>
        <pc:sldMkLst>
          <pc:docMk/>
          <pc:sldMk cId="1177887613" sldId="290"/>
        </pc:sldMkLst>
      </pc:sldChg>
      <pc:sldChg chg="add">
        <pc:chgData name="山田 侑亮" userId="afd94582-d672-4850-a607-79615649df13" providerId="ADAL" clId="{B7CDEEA0-3415-4BDE-867D-31EC74059E33}" dt="2024-03-12T21:11:46.308" v="0"/>
        <pc:sldMkLst>
          <pc:docMk/>
          <pc:sldMk cId="2334159620" sldId="293"/>
        </pc:sldMkLst>
      </pc:sldChg>
      <pc:sldChg chg="add">
        <pc:chgData name="山田 侑亮" userId="afd94582-d672-4850-a607-79615649df13" providerId="ADAL" clId="{B7CDEEA0-3415-4BDE-867D-31EC74059E33}" dt="2024-03-12T21:11:46.308" v="0"/>
        <pc:sldMkLst>
          <pc:docMk/>
          <pc:sldMk cId="2694364216" sldId="294"/>
        </pc:sldMkLst>
      </pc:sldChg>
      <pc:sldChg chg="add">
        <pc:chgData name="山田 侑亮" userId="afd94582-d672-4850-a607-79615649df13" providerId="ADAL" clId="{B7CDEEA0-3415-4BDE-867D-31EC74059E33}" dt="2024-03-12T21:11:46.308" v="0"/>
        <pc:sldMkLst>
          <pc:docMk/>
          <pc:sldMk cId="596475237" sldId="295"/>
        </pc:sldMkLst>
      </pc:sldChg>
      <pc:sldChg chg="add">
        <pc:chgData name="山田 侑亮" userId="afd94582-d672-4850-a607-79615649df13" providerId="ADAL" clId="{B7CDEEA0-3415-4BDE-867D-31EC74059E33}" dt="2024-03-12T21:11:46.308" v="0"/>
        <pc:sldMkLst>
          <pc:docMk/>
          <pc:sldMk cId="2459427736" sldId="296"/>
        </pc:sldMkLst>
      </pc:sldChg>
      <pc:sldChg chg="add">
        <pc:chgData name="山田 侑亮" userId="afd94582-d672-4850-a607-79615649df13" providerId="ADAL" clId="{B7CDEEA0-3415-4BDE-867D-31EC74059E33}" dt="2024-03-12T21:11:46.308" v="0"/>
        <pc:sldMkLst>
          <pc:docMk/>
          <pc:sldMk cId="765451044" sldId="297"/>
        </pc:sldMkLst>
      </pc:sldChg>
      <pc:sldChg chg="add">
        <pc:chgData name="山田 侑亮" userId="afd94582-d672-4850-a607-79615649df13" providerId="ADAL" clId="{B7CDEEA0-3415-4BDE-867D-31EC74059E33}" dt="2024-03-12T21:11:46.308" v="0"/>
        <pc:sldMkLst>
          <pc:docMk/>
          <pc:sldMk cId="2700431337" sldId="298"/>
        </pc:sldMkLst>
      </pc:sldChg>
      <pc:sldChg chg="add">
        <pc:chgData name="山田 侑亮" userId="afd94582-d672-4850-a607-79615649df13" providerId="ADAL" clId="{B7CDEEA0-3415-4BDE-867D-31EC74059E33}" dt="2024-03-12T21:11:46.308" v="0"/>
        <pc:sldMkLst>
          <pc:docMk/>
          <pc:sldMk cId="2547286988" sldId="299"/>
        </pc:sldMkLst>
      </pc:sldChg>
      <pc:sldChg chg="add">
        <pc:chgData name="山田 侑亮" userId="afd94582-d672-4850-a607-79615649df13" providerId="ADAL" clId="{B7CDEEA0-3415-4BDE-867D-31EC74059E33}" dt="2024-03-12T21:11:46.308" v="0"/>
        <pc:sldMkLst>
          <pc:docMk/>
          <pc:sldMk cId="1877397596" sldId="310"/>
        </pc:sldMkLst>
      </pc:sldChg>
      <pc:sldChg chg="del">
        <pc:chgData name="山田 侑亮" userId="afd94582-d672-4850-a607-79615649df13" providerId="ADAL" clId="{B7CDEEA0-3415-4BDE-867D-31EC74059E33}" dt="2024-03-12T21:11:53.985" v="1" actId="2696"/>
        <pc:sldMkLst>
          <pc:docMk/>
          <pc:sldMk cId="185718644" sldId="425"/>
        </pc:sldMkLst>
      </pc:sldChg>
      <pc:sldChg chg="add">
        <pc:chgData name="山田 侑亮" userId="afd94582-d672-4850-a607-79615649df13" providerId="ADAL" clId="{B7CDEEA0-3415-4BDE-867D-31EC74059E33}" dt="2024-03-12T21:12:06.121" v="2"/>
        <pc:sldMkLst>
          <pc:docMk/>
          <pc:sldMk cId="2464711763" sldId="426"/>
        </pc:sldMkLst>
      </pc:sldChg>
    </pc:docChg>
  </pc:docChgLst>
  <pc:docChgLst>
    <pc:chgData name="山田 侑亮" userId="afd94582-d672-4850-a607-79615649df13" providerId="ADAL" clId="{2B98F194-1F9A-4C2D-A50C-5207FD57BCC1}"/>
    <pc:docChg chg="custSel modSld">
      <pc:chgData name="山田 侑亮" userId="afd94582-d672-4850-a607-79615649df13" providerId="ADAL" clId="{2B98F194-1F9A-4C2D-A50C-5207FD57BCC1}" dt="2024-03-14T06:13:39.254" v="21" actId="20577"/>
      <pc:docMkLst>
        <pc:docMk/>
      </pc:docMkLst>
      <pc:sldChg chg="modSp mod">
        <pc:chgData name="山田 侑亮" userId="afd94582-d672-4850-a607-79615649df13" providerId="ADAL" clId="{2B98F194-1F9A-4C2D-A50C-5207FD57BCC1}" dt="2024-03-14T06:13:04.928" v="2" actId="20577"/>
        <pc:sldMkLst>
          <pc:docMk/>
          <pc:sldMk cId="2334159620" sldId="293"/>
        </pc:sldMkLst>
        <pc:spChg chg="mod">
          <ac:chgData name="山田 侑亮" userId="afd94582-d672-4850-a607-79615649df13" providerId="ADAL" clId="{2B98F194-1F9A-4C2D-A50C-5207FD57BCC1}" dt="2024-03-14T06:13:04.928" v="2" actId="20577"/>
          <ac:spMkLst>
            <pc:docMk/>
            <pc:sldMk cId="2334159620" sldId="293"/>
            <ac:spMk id="2" creationId="{00000000-0000-0000-0000-000000000000}"/>
          </ac:spMkLst>
        </pc:spChg>
      </pc:sldChg>
      <pc:sldChg chg="modSp mod">
        <pc:chgData name="山田 侑亮" userId="afd94582-d672-4850-a607-79615649df13" providerId="ADAL" clId="{2B98F194-1F9A-4C2D-A50C-5207FD57BCC1}" dt="2024-03-14T06:13:08.767" v="3" actId="20577"/>
        <pc:sldMkLst>
          <pc:docMk/>
          <pc:sldMk cId="2694364216" sldId="294"/>
        </pc:sldMkLst>
        <pc:spChg chg="mod">
          <ac:chgData name="山田 侑亮" userId="afd94582-d672-4850-a607-79615649df13" providerId="ADAL" clId="{2B98F194-1F9A-4C2D-A50C-5207FD57BCC1}" dt="2024-03-14T06:13:08.767" v="3" actId="20577"/>
          <ac:spMkLst>
            <pc:docMk/>
            <pc:sldMk cId="2694364216" sldId="294"/>
            <ac:spMk id="68" creationId="{00000000-0000-0000-0000-000000000000}"/>
          </ac:spMkLst>
        </pc:spChg>
      </pc:sldChg>
      <pc:sldChg chg="modSp mod">
        <pc:chgData name="山田 侑亮" userId="afd94582-d672-4850-a607-79615649df13" providerId="ADAL" clId="{2B98F194-1F9A-4C2D-A50C-5207FD57BCC1}" dt="2024-03-14T06:13:13.072" v="6" actId="20577"/>
        <pc:sldMkLst>
          <pc:docMk/>
          <pc:sldMk cId="596475237" sldId="295"/>
        </pc:sldMkLst>
        <pc:spChg chg="mod">
          <ac:chgData name="山田 侑亮" userId="afd94582-d672-4850-a607-79615649df13" providerId="ADAL" clId="{2B98F194-1F9A-4C2D-A50C-5207FD57BCC1}" dt="2024-03-14T06:13:13.072" v="6" actId="20577"/>
          <ac:spMkLst>
            <pc:docMk/>
            <pc:sldMk cId="596475237" sldId="295"/>
            <ac:spMk id="54" creationId="{00000000-0000-0000-0000-000000000000}"/>
          </ac:spMkLst>
        </pc:spChg>
      </pc:sldChg>
      <pc:sldChg chg="modSp mod">
        <pc:chgData name="山田 侑亮" userId="afd94582-d672-4850-a607-79615649df13" providerId="ADAL" clId="{2B98F194-1F9A-4C2D-A50C-5207FD57BCC1}" dt="2024-03-14T06:13:20.081" v="9" actId="20577"/>
        <pc:sldMkLst>
          <pc:docMk/>
          <pc:sldMk cId="2459427736" sldId="296"/>
        </pc:sldMkLst>
        <pc:spChg chg="mod">
          <ac:chgData name="山田 侑亮" userId="afd94582-d672-4850-a607-79615649df13" providerId="ADAL" clId="{2B98F194-1F9A-4C2D-A50C-5207FD57BCC1}" dt="2024-03-14T06:13:20.081" v="9" actId="20577"/>
          <ac:spMkLst>
            <pc:docMk/>
            <pc:sldMk cId="2459427736" sldId="296"/>
            <ac:spMk id="111" creationId="{00000000-0000-0000-0000-000000000000}"/>
          </ac:spMkLst>
        </pc:spChg>
      </pc:sldChg>
      <pc:sldChg chg="modSp mod">
        <pc:chgData name="山田 侑亮" userId="afd94582-d672-4850-a607-79615649df13" providerId="ADAL" clId="{2B98F194-1F9A-4C2D-A50C-5207FD57BCC1}" dt="2024-03-14T06:13:24.369" v="12" actId="20577"/>
        <pc:sldMkLst>
          <pc:docMk/>
          <pc:sldMk cId="765451044" sldId="297"/>
        </pc:sldMkLst>
        <pc:spChg chg="mod">
          <ac:chgData name="山田 侑亮" userId="afd94582-d672-4850-a607-79615649df13" providerId="ADAL" clId="{2B98F194-1F9A-4C2D-A50C-5207FD57BCC1}" dt="2024-03-14T06:13:24.369" v="12" actId="20577"/>
          <ac:spMkLst>
            <pc:docMk/>
            <pc:sldMk cId="765451044" sldId="297"/>
            <ac:spMk id="76" creationId="{00000000-0000-0000-0000-000000000000}"/>
          </ac:spMkLst>
        </pc:spChg>
      </pc:sldChg>
      <pc:sldChg chg="modSp mod">
        <pc:chgData name="山田 侑亮" userId="afd94582-d672-4850-a607-79615649df13" providerId="ADAL" clId="{2B98F194-1F9A-4C2D-A50C-5207FD57BCC1}" dt="2024-03-14T06:13:29.103" v="15" actId="20577"/>
        <pc:sldMkLst>
          <pc:docMk/>
          <pc:sldMk cId="2700431337" sldId="298"/>
        </pc:sldMkLst>
        <pc:spChg chg="mod">
          <ac:chgData name="山田 侑亮" userId="afd94582-d672-4850-a607-79615649df13" providerId="ADAL" clId="{2B98F194-1F9A-4C2D-A50C-5207FD57BCC1}" dt="2024-03-14T06:13:29.103" v="15" actId="20577"/>
          <ac:spMkLst>
            <pc:docMk/>
            <pc:sldMk cId="2700431337" sldId="298"/>
            <ac:spMk id="51" creationId="{00000000-0000-0000-0000-000000000000}"/>
          </ac:spMkLst>
        </pc:spChg>
      </pc:sldChg>
      <pc:sldChg chg="modSp mod">
        <pc:chgData name="山田 侑亮" userId="afd94582-d672-4850-a607-79615649df13" providerId="ADAL" clId="{2B98F194-1F9A-4C2D-A50C-5207FD57BCC1}" dt="2024-03-14T06:13:34.858" v="18" actId="20577"/>
        <pc:sldMkLst>
          <pc:docMk/>
          <pc:sldMk cId="2547286988" sldId="299"/>
        </pc:sldMkLst>
        <pc:spChg chg="mod">
          <ac:chgData name="山田 侑亮" userId="afd94582-d672-4850-a607-79615649df13" providerId="ADAL" clId="{2B98F194-1F9A-4C2D-A50C-5207FD57BCC1}" dt="2024-03-14T06:13:34.858" v="18" actId="20577"/>
          <ac:spMkLst>
            <pc:docMk/>
            <pc:sldMk cId="2547286988" sldId="299"/>
            <ac:spMk id="28" creationId="{00000000-0000-0000-0000-000000000000}"/>
          </ac:spMkLst>
        </pc:spChg>
      </pc:sldChg>
      <pc:sldChg chg="modSp mod">
        <pc:chgData name="山田 侑亮" userId="afd94582-d672-4850-a607-79615649df13" providerId="ADAL" clId="{2B98F194-1F9A-4C2D-A50C-5207FD57BCC1}" dt="2024-03-14T06:13:39.254" v="21" actId="20577"/>
        <pc:sldMkLst>
          <pc:docMk/>
          <pc:sldMk cId="1877397596" sldId="310"/>
        </pc:sldMkLst>
        <pc:spChg chg="mod">
          <ac:chgData name="山田 侑亮" userId="afd94582-d672-4850-a607-79615649df13" providerId="ADAL" clId="{2B98F194-1F9A-4C2D-A50C-5207FD57BCC1}" dt="2024-03-14T06:13:39.254" v="21" actId="20577"/>
          <ac:spMkLst>
            <pc:docMk/>
            <pc:sldMk cId="1877397596" sldId="310"/>
            <ac:spMk id="28" creationId="{00000000-0000-0000-0000-000000000000}"/>
          </ac:spMkLst>
        </pc:spChg>
      </pc:sldChg>
    </pc:docChg>
  </pc:docChgLst>
  <pc:docChgLst>
    <pc:chgData name="山田 侑亮" userId="afd94582-d672-4850-a607-79615649df13" providerId="ADAL" clId="{0239E821-B6E8-4C79-B4CA-6C642E5A91CD}"/>
    <pc:docChg chg="addSld delSld modSld">
      <pc:chgData name="山田 侑亮" userId="afd94582-d672-4850-a607-79615649df13" providerId="ADAL" clId="{0239E821-B6E8-4C79-B4CA-6C642E5A91CD}" dt="2024-03-12T21:09:01.446" v="2"/>
      <pc:docMkLst>
        <pc:docMk/>
      </pc:docMkLst>
      <pc:sldChg chg="del">
        <pc:chgData name="山田 侑亮" userId="afd94582-d672-4850-a607-79615649df13" providerId="ADAL" clId="{0239E821-B6E8-4C79-B4CA-6C642E5A91CD}" dt="2024-03-12T21:08:41.226" v="1" actId="47"/>
        <pc:sldMkLst>
          <pc:docMk/>
          <pc:sldMk cId="3383846027" sldId="264"/>
        </pc:sldMkLst>
      </pc:sldChg>
      <pc:sldChg chg="del">
        <pc:chgData name="山田 侑亮" userId="afd94582-d672-4850-a607-79615649df13" providerId="ADAL" clId="{0239E821-B6E8-4C79-B4CA-6C642E5A91CD}" dt="2024-03-12T21:08:41.226" v="1" actId="47"/>
        <pc:sldMkLst>
          <pc:docMk/>
          <pc:sldMk cId="3314187010" sldId="267"/>
        </pc:sldMkLst>
      </pc:sldChg>
      <pc:sldChg chg="del">
        <pc:chgData name="山田 侑亮" userId="afd94582-d672-4850-a607-79615649df13" providerId="ADAL" clId="{0239E821-B6E8-4C79-B4CA-6C642E5A91CD}" dt="2024-03-12T21:08:41.226" v="1" actId="47"/>
        <pc:sldMkLst>
          <pc:docMk/>
          <pc:sldMk cId="3660574115" sldId="268"/>
        </pc:sldMkLst>
      </pc:sldChg>
      <pc:sldChg chg="del">
        <pc:chgData name="山田 侑亮" userId="afd94582-d672-4850-a607-79615649df13" providerId="ADAL" clId="{0239E821-B6E8-4C79-B4CA-6C642E5A91CD}" dt="2024-03-12T21:08:41.226" v="1" actId="47"/>
        <pc:sldMkLst>
          <pc:docMk/>
          <pc:sldMk cId="482549918" sldId="269"/>
        </pc:sldMkLst>
      </pc:sldChg>
      <pc:sldChg chg="del">
        <pc:chgData name="山田 侑亮" userId="afd94582-d672-4850-a607-79615649df13" providerId="ADAL" clId="{0239E821-B6E8-4C79-B4CA-6C642E5A91CD}" dt="2024-03-12T21:08:41.226" v="1" actId="47"/>
        <pc:sldMkLst>
          <pc:docMk/>
          <pc:sldMk cId="3508293814" sldId="270"/>
        </pc:sldMkLst>
      </pc:sldChg>
      <pc:sldChg chg="del">
        <pc:chgData name="山田 侑亮" userId="afd94582-d672-4850-a607-79615649df13" providerId="ADAL" clId="{0239E821-B6E8-4C79-B4CA-6C642E5A91CD}" dt="2024-03-12T21:08:41.226" v="1" actId="47"/>
        <pc:sldMkLst>
          <pc:docMk/>
          <pc:sldMk cId="2467646722" sldId="272"/>
        </pc:sldMkLst>
      </pc:sldChg>
      <pc:sldChg chg="del">
        <pc:chgData name="山田 侑亮" userId="afd94582-d672-4850-a607-79615649df13" providerId="ADAL" clId="{0239E821-B6E8-4C79-B4CA-6C642E5A91CD}" dt="2024-03-12T21:08:41.226" v="1" actId="47"/>
        <pc:sldMkLst>
          <pc:docMk/>
          <pc:sldMk cId="1584470078" sldId="273"/>
        </pc:sldMkLst>
      </pc:sldChg>
      <pc:sldChg chg="del">
        <pc:chgData name="山田 侑亮" userId="afd94582-d672-4850-a607-79615649df13" providerId="ADAL" clId="{0239E821-B6E8-4C79-B4CA-6C642E5A91CD}" dt="2024-03-12T21:08:41.226" v="1" actId="47"/>
        <pc:sldMkLst>
          <pc:docMk/>
          <pc:sldMk cId="2161401639" sldId="274"/>
        </pc:sldMkLst>
      </pc:sldChg>
      <pc:sldChg chg="del">
        <pc:chgData name="山田 侑亮" userId="afd94582-d672-4850-a607-79615649df13" providerId="ADAL" clId="{0239E821-B6E8-4C79-B4CA-6C642E5A91CD}" dt="2024-03-12T21:08:41.226" v="1" actId="47"/>
        <pc:sldMkLst>
          <pc:docMk/>
          <pc:sldMk cId="3285219834" sldId="276"/>
        </pc:sldMkLst>
      </pc:sldChg>
      <pc:sldChg chg="del">
        <pc:chgData name="山田 侑亮" userId="afd94582-d672-4850-a607-79615649df13" providerId="ADAL" clId="{0239E821-B6E8-4C79-B4CA-6C642E5A91CD}" dt="2024-03-12T21:08:41.226" v="1" actId="47"/>
        <pc:sldMkLst>
          <pc:docMk/>
          <pc:sldMk cId="3912175358" sldId="277"/>
        </pc:sldMkLst>
      </pc:sldChg>
      <pc:sldChg chg="del">
        <pc:chgData name="山田 侑亮" userId="afd94582-d672-4850-a607-79615649df13" providerId="ADAL" clId="{0239E821-B6E8-4C79-B4CA-6C642E5A91CD}" dt="2024-03-12T21:08:41.226" v="1" actId="47"/>
        <pc:sldMkLst>
          <pc:docMk/>
          <pc:sldMk cId="2497003442" sldId="278"/>
        </pc:sldMkLst>
      </pc:sldChg>
      <pc:sldChg chg="del">
        <pc:chgData name="山田 侑亮" userId="afd94582-d672-4850-a607-79615649df13" providerId="ADAL" clId="{0239E821-B6E8-4C79-B4CA-6C642E5A91CD}" dt="2024-03-12T21:08:41.226" v="1" actId="47"/>
        <pc:sldMkLst>
          <pc:docMk/>
          <pc:sldMk cId="853165556" sldId="281"/>
        </pc:sldMkLst>
      </pc:sldChg>
      <pc:sldChg chg="del">
        <pc:chgData name="山田 侑亮" userId="afd94582-d672-4850-a607-79615649df13" providerId="ADAL" clId="{0239E821-B6E8-4C79-B4CA-6C642E5A91CD}" dt="2024-03-12T21:08:41.226" v="1" actId="47"/>
        <pc:sldMkLst>
          <pc:docMk/>
          <pc:sldMk cId="937910350" sldId="282"/>
        </pc:sldMkLst>
      </pc:sldChg>
      <pc:sldChg chg="add">
        <pc:chgData name="山田 侑亮" userId="afd94582-d672-4850-a607-79615649df13" providerId="ADAL" clId="{0239E821-B6E8-4C79-B4CA-6C642E5A91CD}" dt="2024-03-12T21:08:21.112" v="0"/>
        <pc:sldMkLst>
          <pc:docMk/>
          <pc:sldMk cId="3765157518" sldId="284"/>
        </pc:sldMkLst>
      </pc:sldChg>
      <pc:sldChg chg="add">
        <pc:chgData name="山田 侑亮" userId="afd94582-d672-4850-a607-79615649df13" providerId="ADAL" clId="{0239E821-B6E8-4C79-B4CA-6C642E5A91CD}" dt="2024-03-12T21:08:21.112" v="0"/>
        <pc:sldMkLst>
          <pc:docMk/>
          <pc:sldMk cId="2175753438" sldId="285"/>
        </pc:sldMkLst>
      </pc:sldChg>
      <pc:sldChg chg="add">
        <pc:chgData name="山田 侑亮" userId="afd94582-d672-4850-a607-79615649df13" providerId="ADAL" clId="{0239E821-B6E8-4C79-B4CA-6C642E5A91CD}" dt="2024-03-12T21:08:21.112" v="0"/>
        <pc:sldMkLst>
          <pc:docMk/>
          <pc:sldMk cId="4040597220" sldId="286"/>
        </pc:sldMkLst>
      </pc:sldChg>
      <pc:sldChg chg="add">
        <pc:chgData name="山田 侑亮" userId="afd94582-d672-4850-a607-79615649df13" providerId="ADAL" clId="{0239E821-B6E8-4C79-B4CA-6C642E5A91CD}" dt="2024-03-12T21:08:21.112" v="0"/>
        <pc:sldMkLst>
          <pc:docMk/>
          <pc:sldMk cId="688035531" sldId="287"/>
        </pc:sldMkLst>
      </pc:sldChg>
      <pc:sldChg chg="add">
        <pc:chgData name="山田 侑亮" userId="afd94582-d672-4850-a607-79615649df13" providerId="ADAL" clId="{0239E821-B6E8-4C79-B4CA-6C642E5A91CD}" dt="2024-03-12T21:08:21.112" v="0"/>
        <pc:sldMkLst>
          <pc:docMk/>
          <pc:sldMk cId="1137143319" sldId="288"/>
        </pc:sldMkLst>
      </pc:sldChg>
      <pc:sldChg chg="add">
        <pc:chgData name="山田 侑亮" userId="afd94582-d672-4850-a607-79615649df13" providerId="ADAL" clId="{0239E821-B6E8-4C79-B4CA-6C642E5A91CD}" dt="2024-03-12T21:08:21.112" v="0"/>
        <pc:sldMkLst>
          <pc:docMk/>
          <pc:sldMk cId="1116811024" sldId="289"/>
        </pc:sldMkLst>
      </pc:sldChg>
      <pc:sldChg chg="add">
        <pc:chgData name="山田 侑亮" userId="afd94582-d672-4850-a607-79615649df13" providerId="ADAL" clId="{0239E821-B6E8-4C79-B4CA-6C642E5A91CD}" dt="2024-03-12T21:08:21.112" v="0"/>
        <pc:sldMkLst>
          <pc:docMk/>
          <pc:sldMk cId="1177887613" sldId="290"/>
        </pc:sldMkLst>
      </pc:sldChg>
      <pc:sldChg chg="del">
        <pc:chgData name="山田 侑亮" userId="afd94582-d672-4850-a607-79615649df13" providerId="ADAL" clId="{0239E821-B6E8-4C79-B4CA-6C642E5A91CD}" dt="2024-03-12T21:08:41.226" v="1" actId="47"/>
        <pc:sldMkLst>
          <pc:docMk/>
          <pc:sldMk cId="2308528201" sldId="424"/>
        </pc:sldMkLst>
      </pc:sldChg>
      <pc:sldChg chg="add">
        <pc:chgData name="山田 侑亮" userId="afd94582-d672-4850-a607-79615649df13" providerId="ADAL" clId="{0239E821-B6E8-4C79-B4CA-6C642E5A91CD}" dt="2024-03-12T21:09:01.446" v="2"/>
        <pc:sldMkLst>
          <pc:docMk/>
          <pc:sldMk cId="185718644" sldId="42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62713A9E-E5D6-4054-85F6-8F120B547E14}" type="datetimeFigureOut">
              <a:rPr kumimoji="1" lang="ja-JP" altLang="en-US" smtClean="0"/>
              <a:t>2024/10/15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2CD78FFE-2A88-4DE2-BA27-7FAC2AD57C6F}" type="slidenum">
              <a:rPr kumimoji="1" lang="ja-JP" altLang="en-US" smtClean="0"/>
              <a:t>‹#›</a:t>
            </a:fld>
            <a:endParaRPr kumimoji="1" lang="ja-JP" altLang="en-US"/>
          </a:p>
        </p:txBody>
      </p:sp>
    </p:spTree>
    <p:extLst>
      <p:ext uri="{BB962C8B-B14F-4D97-AF65-F5344CB8AC3E}">
        <p14:creationId xmlns:p14="http://schemas.microsoft.com/office/powerpoint/2010/main" val="25104463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5BD536-E8C9-318C-9427-76C7FB5F9F7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1461539-41CA-6E8F-ADD9-8430A2772CC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2F3F2B4-46CB-618B-5D00-64F29F3F3D68}"/>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56D3BF46-86D3-71A1-92CA-6C6E05CDF50F}"/>
              </a:ext>
            </a:extLst>
          </p:cNvPr>
          <p:cNvSpPr>
            <a:spLocks noGrp="1"/>
          </p:cNvSpPr>
          <p:nvPr>
            <p:ph type="sldNum" sz="quarter" idx="5"/>
          </p:nvPr>
        </p:nvSpPr>
        <p:spPr/>
        <p:txBody>
          <a:bodyPr/>
          <a:lstStyle/>
          <a:p>
            <a:fld id="{B4754AF3-11AD-4DEF-A075-341F0C8AC012}" type="slidenum">
              <a:rPr kumimoji="1" lang="ja-JP" altLang="en-US" smtClean="0"/>
              <a:t>0</a:t>
            </a:fld>
            <a:endParaRPr kumimoji="1" lang="ja-JP" altLang="en-US"/>
          </a:p>
        </p:txBody>
      </p:sp>
    </p:spTree>
    <p:extLst>
      <p:ext uri="{BB962C8B-B14F-4D97-AF65-F5344CB8AC3E}">
        <p14:creationId xmlns:p14="http://schemas.microsoft.com/office/powerpoint/2010/main" val="36852694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539085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24735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1950645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セクション ヘッダー">
    <p:spTree>
      <p:nvGrpSpPr>
        <p:cNvPr id="1" name=""/>
        <p:cNvGrpSpPr/>
        <p:nvPr/>
      </p:nvGrpSpPr>
      <p:grpSpPr>
        <a:xfrm>
          <a:off x="0" y="0"/>
          <a:ext cx="0" cy="0"/>
          <a:chOff x="0" y="0"/>
          <a:chExt cx="0" cy="0"/>
        </a:xfrm>
      </p:grpSpPr>
      <p:sp>
        <p:nvSpPr>
          <p:cNvPr id="7" name="スライド番号プレースホルダー 5">
            <a:extLst>
              <a:ext uri="{FF2B5EF4-FFF2-40B4-BE49-F238E27FC236}">
                <a16:creationId xmlns:a16="http://schemas.microsoft.com/office/drawing/2014/main" id="{2C89B828-B338-413C-B008-0A8566F4881D}"/>
              </a:ext>
            </a:extLst>
          </p:cNvPr>
          <p:cNvSpPr>
            <a:spLocks noGrp="1"/>
          </p:cNvSpPr>
          <p:nvPr>
            <p:ph type="sldNum" sz="quarter" idx="12"/>
          </p:nvPr>
        </p:nvSpPr>
        <p:spPr>
          <a:xfrm>
            <a:off x="7381875" y="6463208"/>
            <a:ext cx="2228850" cy="249385"/>
          </a:xfrm>
        </p:spPr>
        <p:txBody>
          <a:bodyPr rtlCol="0"/>
          <a:lstStyle>
            <a:lvl1pPr algn="r">
              <a:defRPr sz="731">
                <a:solidFill>
                  <a:schemeClr val="accent3"/>
                </a:solidFill>
                <a:latin typeface="Meiryo UI" panose="020B0604030504040204" pitchFamily="50" charset="-128"/>
                <a:ea typeface="Meiryo UI" panose="020B0604030504040204" pitchFamily="50" charset="-128"/>
              </a:defRPr>
            </a:lvl1pPr>
          </a:lstStyle>
          <a:p>
            <a:fld id="{48BB047D-A6CD-43AB-96F0-683C726B586B}" type="slidenum">
              <a:rPr lang="en-US" altLang="ja-JP" noProof="0" smtClean="0"/>
              <a:pPr/>
              <a:t>‹#›</a:t>
            </a:fld>
            <a:endParaRPr lang="ja-JP" altLang="en-US" noProof="0"/>
          </a:p>
        </p:txBody>
      </p:sp>
      <p:sp>
        <p:nvSpPr>
          <p:cNvPr id="19" name="長方形 18">
            <a:extLst>
              <a:ext uri="{FF2B5EF4-FFF2-40B4-BE49-F238E27FC236}">
                <a16:creationId xmlns:a16="http://schemas.microsoft.com/office/drawing/2014/main" id="{9A55704E-D515-4774-90C6-5F887DDAE55E}"/>
              </a:ext>
            </a:extLst>
          </p:cNvPr>
          <p:cNvSpPr/>
          <p:nvPr userDrawn="1"/>
        </p:nvSpPr>
        <p:spPr>
          <a:xfrm>
            <a:off x="368514" y="2428608"/>
            <a:ext cx="6912000" cy="45719"/>
          </a:xfrm>
          <a:prstGeom prst="rect">
            <a:avLst/>
          </a:prstGeom>
          <a:solidFill>
            <a:srgbClr val="0041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463" noProof="0">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E39D1C78-6110-4052-8455-7E7893F7FCD3}"/>
              </a:ext>
            </a:extLst>
          </p:cNvPr>
          <p:cNvSpPr>
            <a:spLocks noGrp="1"/>
          </p:cNvSpPr>
          <p:nvPr>
            <p:ph type="title"/>
          </p:nvPr>
        </p:nvSpPr>
        <p:spPr>
          <a:xfrm>
            <a:off x="368515" y="1770073"/>
            <a:ext cx="6912000" cy="658535"/>
          </a:xfrm>
        </p:spPr>
        <p:txBody>
          <a:bodyPr rtlCol="0">
            <a:normAutofit/>
          </a:bodyPr>
          <a:lstStyle>
            <a:lvl1pPr>
              <a:defRPr lang="en-US" sz="2800" b="1" kern="1200" cap="all" baseline="0" smtClean="0">
                <a:solidFill>
                  <a:srgbClr val="004196"/>
                </a:solidFill>
                <a:latin typeface="+mn-ea"/>
                <a:ea typeface="+mn-ea"/>
                <a:cs typeface="+mj-cs"/>
              </a:defRPr>
            </a:lvl1pPr>
          </a:lstStyle>
          <a:p>
            <a:pPr rtl="0"/>
            <a:r>
              <a:rPr lang="ja-JP" altLang="en-US" noProof="0"/>
              <a:t>マスター タイトルの書式設定</a:t>
            </a:r>
          </a:p>
        </p:txBody>
      </p:sp>
      <p:sp>
        <p:nvSpPr>
          <p:cNvPr id="21" name="円/楕円 16">
            <a:extLst>
              <a:ext uri="{FF2B5EF4-FFF2-40B4-BE49-F238E27FC236}">
                <a16:creationId xmlns:a16="http://schemas.microsoft.com/office/drawing/2014/main" id="{8725921A-0ED5-431E-899C-28A6920B5029}"/>
              </a:ext>
            </a:extLst>
          </p:cNvPr>
          <p:cNvSpPr/>
          <p:nvPr userDrawn="1"/>
        </p:nvSpPr>
        <p:spPr>
          <a:xfrm>
            <a:off x="7700282" y="1022650"/>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22" name="円/楕円 17">
            <a:extLst>
              <a:ext uri="{FF2B5EF4-FFF2-40B4-BE49-F238E27FC236}">
                <a16:creationId xmlns:a16="http://schemas.microsoft.com/office/drawing/2014/main" id="{EE8B169A-8A2F-4425-A9A1-1B828428B434}"/>
              </a:ext>
            </a:extLst>
          </p:cNvPr>
          <p:cNvSpPr/>
          <p:nvPr userDrawn="1"/>
        </p:nvSpPr>
        <p:spPr>
          <a:xfrm>
            <a:off x="7381875" y="79824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9" name="Footer Placeholder 4"/>
          <p:cNvSpPr>
            <a:spLocks noGrp="1"/>
          </p:cNvSpPr>
          <p:nvPr>
            <p:ph type="ftr" sz="quarter" idx="3"/>
          </p:nvPr>
        </p:nvSpPr>
        <p:spPr>
          <a:xfrm>
            <a:off x="8658607" y="-17093"/>
            <a:ext cx="1330414" cy="213645"/>
          </a:xfrm>
          <a:prstGeom prst="rect">
            <a:avLst/>
          </a:prstGeom>
        </p:spPr>
        <p:txBody>
          <a:bodyPr vert="horz" lIns="91440" tIns="45720" rIns="91440" bIns="45720" rtlCol="0" anchor="ctr"/>
          <a:lstStyle>
            <a:lvl1pPr algn="r">
              <a:defRPr sz="1200">
                <a:solidFill>
                  <a:schemeClr val="tx1">
                    <a:tint val="75000"/>
                  </a:schemeClr>
                </a:solidFill>
                <a:latin typeface="+mn-ea"/>
                <a:ea typeface="+mn-ea"/>
              </a:defRPr>
            </a:lvl1pPr>
          </a:lstStyle>
          <a:p>
            <a:endParaRPr kumimoji="1" lang="ja-JP" altLang="en-US"/>
          </a:p>
        </p:txBody>
      </p:sp>
    </p:spTree>
    <p:extLst>
      <p:ext uri="{BB962C8B-B14F-4D97-AF65-F5344CB8AC3E}">
        <p14:creationId xmlns:p14="http://schemas.microsoft.com/office/powerpoint/2010/main" val="2026628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ユーザー設定レイアウト">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E0F744-F338-469C-81DD-7D82C9B8CA64}" type="slidenum">
              <a:rPr kumimoji="1" lang="ja-JP" altLang="en-US" smtClean="0"/>
              <a:t>‹#›</a:t>
            </a:fld>
            <a:endParaRPr kumimoji="1" lang="ja-JP" altLang="en-US"/>
          </a:p>
        </p:txBody>
      </p:sp>
      <p:sp>
        <p:nvSpPr>
          <p:cNvPr id="12" name="円/楕円 14">
            <a:extLst>
              <a:ext uri="{FF2B5EF4-FFF2-40B4-BE49-F238E27FC236}">
                <a16:creationId xmlns:a16="http://schemas.microsoft.com/office/drawing/2014/main" id="{47953C80-71A5-4AA2-AEAD-21948D1AA6DC}"/>
              </a:ext>
            </a:extLst>
          </p:cNvPr>
          <p:cNvSpPr/>
          <p:nvPr userDrawn="1"/>
        </p:nvSpPr>
        <p:spPr>
          <a:xfrm>
            <a:off x="6772122" y="3829873"/>
            <a:ext cx="3298372" cy="3298372"/>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3" name="円/楕円 15">
            <a:extLst>
              <a:ext uri="{FF2B5EF4-FFF2-40B4-BE49-F238E27FC236}">
                <a16:creationId xmlns:a16="http://schemas.microsoft.com/office/drawing/2014/main" id="{9C4582D1-F710-4E2F-9868-CB89116D5932}"/>
              </a:ext>
            </a:extLst>
          </p:cNvPr>
          <p:cNvSpPr/>
          <p:nvPr userDrawn="1"/>
        </p:nvSpPr>
        <p:spPr>
          <a:xfrm>
            <a:off x="6553973" y="3640996"/>
            <a:ext cx="1268186" cy="1268186"/>
          </a:xfrm>
          <a:prstGeom prst="ellipse">
            <a:avLst/>
          </a:prstGeom>
          <a:noFill/>
          <a:ln w="952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a:latin typeface="Meiryo UI" panose="020B0604030504040204" pitchFamily="50" charset="-128"/>
              <a:ea typeface="Meiryo UI" panose="020B0604030504040204" pitchFamily="50" charset="-128"/>
            </a:endParaRPr>
          </a:p>
        </p:txBody>
      </p:sp>
      <p:sp>
        <p:nvSpPr>
          <p:cNvPr id="14" name="正方形/長方形 13"/>
          <p:cNvSpPr/>
          <p:nvPr userDrawn="1"/>
        </p:nvSpPr>
        <p:spPr>
          <a:xfrm>
            <a:off x="-46119" y="-46139"/>
            <a:ext cx="2461774" cy="6904139"/>
          </a:xfrm>
          <a:prstGeom prst="rect">
            <a:avLst/>
          </a:prstGeom>
          <a:solidFill>
            <a:srgbClr val="004196"/>
          </a:solidFill>
          <a:ln>
            <a:solidFill>
              <a:srgbClr val="00419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57539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712890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608016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4151279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190235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07245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3535314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935044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978601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EE8ECC-185B-47AB-B21D-7CEC8A1DBE6F}" type="slidenum">
              <a:rPr kumimoji="1" lang="ja-JP" altLang="en-US" smtClean="0"/>
              <a:t>‹#›</a:t>
            </a:fld>
            <a:endParaRPr kumimoji="1" lang="ja-JP" altLang="en-US"/>
          </a:p>
        </p:txBody>
      </p:sp>
    </p:spTree>
    <p:extLst>
      <p:ext uri="{BB962C8B-B14F-4D97-AF65-F5344CB8AC3E}">
        <p14:creationId xmlns:p14="http://schemas.microsoft.com/office/powerpoint/2010/main" val="243179031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E73A8-CC54-041C-5367-2F49E302BB50}"/>
            </a:ext>
          </a:extLst>
        </p:cNvPr>
        <p:cNvGrpSpPr/>
        <p:nvPr/>
      </p:nvGrpSpPr>
      <p:grpSpPr>
        <a:xfrm>
          <a:off x="0" y="0"/>
          <a:ext cx="0" cy="0"/>
          <a:chOff x="0" y="0"/>
          <a:chExt cx="0" cy="0"/>
        </a:xfrm>
      </p:grpSpPr>
      <p:sp>
        <p:nvSpPr>
          <p:cNvPr id="9" name="タイトル 4">
            <a:extLst>
              <a:ext uri="{FF2B5EF4-FFF2-40B4-BE49-F238E27FC236}">
                <a16:creationId xmlns:a16="http://schemas.microsoft.com/office/drawing/2014/main" id="{FB8AEE7E-3BBB-84D7-0092-81AD9E280554}"/>
              </a:ext>
            </a:extLst>
          </p:cNvPr>
          <p:cNvSpPr txBox="1">
            <a:spLocks/>
          </p:cNvSpPr>
          <p:nvPr/>
        </p:nvSpPr>
        <p:spPr>
          <a:xfrm>
            <a:off x="2448232" y="5833908"/>
            <a:ext cx="7457768" cy="80931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r>
              <a:rPr lang="ja-JP" altLang="en-US" sz="2000" b="1" dirty="0">
                <a:solidFill>
                  <a:srgbClr val="004196"/>
                </a:solidFill>
                <a:latin typeface="+mn-ea"/>
                <a:ea typeface="+mn-ea"/>
              </a:rPr>
              <a:t>　</a:t>
            </a:r>
            <a:endParaRPr lang="ja-JP" altLang="en-US" sz="2400" b="1" dirty="0">
              <a:solidFill>
                <a:srgbClr val="004196"/>
              </a:solidFill>
              <a:latin typeface="+mn-ea"/>
              <a:ea typeface="+mn-ea"/>
            </a:endParaRPr>
          </a:p>
        </p:txBody>
      </p:sp>
      <p:sp>
        <p:nvSpPr>
          <p:cNvPr id="11" name="タイトル 4">
            <a:extLst>
              <a:ext uri="{FF2B5EF4-FFF2-40B4-BE49-F238E27FC236}">
                <a16:creationId xmlns:a16="http://schemas.microsoft.com/office/drawing/2014/main" id="{0035DB8A-6985-3A68-D42B-F7F3A6B9FE7A}"/>
              </a:ext>
            </a:extLst>
          </p:cNvPr>
          <p:cNvSpPr txBox="1">
            <a:spLocks/>
          </p:cNvSpPr>
          <p:nvPr/>
        </p:nvSpPr>
        <p:spPr>
          <a:xfrm>
            <a:off x="2448232" y="5889325"/>
            <a:ext cx="7457768" cy="349243"/>
          </a:xfrm>
          <a:prstGeom prst="rect">
            <a:avLst/>
          </a:prstGeom>
        </p:spPr>
        <p:txBody>
          <a:bodyPr>
            <a:normAutofit fontScale="25000" lnSpcReduction="20000"/>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4000"/>
              </a:lnSpc>
            </a:pPr>
            <a:endParaRPr lang="ja-JP" altLang="en-US" sz="2400" b="1" dirty="0">
              <a:solidFill>
                <a:srgbClr val="004196"/>
              </a:solidFill>
              <a:latin typeface="+mn-ea"/>
              <a:ea typeface="+mn-ea"/>
            </a:endParaRPr>
          </a:p>
        </p:txBody>
      </p:sp>
      <p:sp>
        <p:nvSpPr>
          <p:cNvPr id="8" name="タイトル 4">
            <a:extLst>
              <a:ext uri="{FF2B5EF4-FFF2-40B4-BE49-F238E27FC236}">
                <a16:creationId xmlns:a16="http://schemas.microsoft.com/office/drawing/2014/main" id="{DC20579B-EE22-0F5D-27EB-F54C21F172BA}"/>
              </a:ext>
            </a:extLst>
          </p:cNvPr>
          <p:cNvSpPr txBox="1">
            <a:spLocks/>
          </p:cNvSpPr>
          <p:nvPr/>
        </p:nvSpPr>
        <p:spPr>
          <a:xfrm>
            <a:off x="4096659" y="277707"/>
            <a:ext cx="5680388" cy="1563700"/>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en-US" altLang="ja-JP" sz="2800" b="1" dirty="0">
                <a:solidFill>
                  <a:srgbClr val="004196"/>
                </a:solidFill>
                <a:latin typeface="+mn-ea"/>
                <a:ea typeface="+mn-ea"/>
              </a:rPr>
              <a:t>『</a:t>
            </a:r>
            <a:r>
              <a:rPr lang="ja-JP" altLang="en-US" sz="2800" b="1" dirty="0">
                <a:solidFill>
                  <a:srgbClr val="004196"/>
                </a:solidFill>
                <a:latin typeface="+mn-ea"/>
                <a:ea typeface="+mn-ea"/>
              </a:rPr>
              <a:t>業種別支援の着眼点</a:t>
            </a:r>
            <a:r>
              <a:rPr lang="en-US" altLang="ja-JP" sz="2800" b="1" dirty="0">
                <a:solidFill>
                  <a:srgbClr val="004196"/>
                </a:solidFill>
                <a:latin typeface="+mn-ea"/>
                <a:ea typeface="+mn-ea"/>
              </a:rPr>
              <a:t>』</a:t>
            </a:r>
            <a:endParaRPr lang="en-US" altLang="ja-JP" sz="2000" b="1" dirty="0">
              <a:solidFill>
                <a:srgbClr val="004196"/>
              </a:solidFill>
              <a:latin typeface="+mn-ea"/>
              <a:ea typeface="+mn-ea"/>
            </a:endParaRPr>
          </a:p>
        </p:txBody>
      </p:sp>
      <p:sp>
        <p:nvSpPr>
          <p:cNvPr id="10" name="タイトル 4">
            <a:extLst>
              <a:ext uri="{FF2B5EF4-FFF2-40B4-BE49-F238E27FC236}">
                <a16:creationId xmlns:a16="http://schemas.microsoft.com/office/drawing/2014/main" id="{248A6380-F9BF-4AC8-44B8-3912040ADFE9}"/>
              </a:ext>
            </a:extLst>
          </p:cNvPr>
          <p:cNvSpPr txBox="1">
            <a:spLocks/>
          </p:cNvSpPr>
          <p:nvPr/>
        </p:nvSpPr>
        <p:spPr>
          <a:xfrm>
            <a:off x="4031539" y="717408"/>
            <a:ext cx="5683215" cy="643549"/>
          </a:xfrm>
          <a:prstGeom prst="rect">
            <a:avLst/>
          </a:prstGeom>
        </p:spPr>
        <p:txBody>
          <a:bodyPr>
            <a:norm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r">
              <a:lnSpc>
                <a:spcPts val="4000"/>
              </a:lnSpc>
            </a:pPr>
            <a:r>
              <a:rPr lang="ja-JP" altLang="en-US" sz="1800" b="1" dirty="0">
                <a:solidFill>
                  <a:srgbClr val="004196"/>
                </a:solidFill>
                <a:latin typeface="+mn-ea"/>
                <a:ea typeface="+mn-ea"/>
              </a:rPr>
              <a:t>　</a:t>
            </a:r>
            <a:r>
              <a:rPr lang="en-US" altLang="ja-JP" sz="2000" b="1" dirty="0">
                <a:solidFill>
                  <a:srgbClr val="004196"/>
                </a:solidFill>
                <a:latin typeface="+mn-ea"/>
                <a:ea typeface="+mn-ea"/>
              </a:rPr>
              <a:t>2024</a:t>
            </a:r>
            <a:r>
              <a:rPr lang="ja-JP" altLang="en-US" sz="2000" b="1" dirty="0">
                <a:solidFill>
                  <a:srgbClr val="004196"/>
                </a:solidFill>
                <a:latin typeface="+mn-ea"/>
                <a:ea typeface="+mn-ea"/>
              </a:rPr>
              <a:t>（令和６）年３月（追加）</a:t>
            </a:r>
            <a:endParaRPr lang="ja-JP" altLang="en-US" sz="2400" b="1" dirty="0">
              <a:solidFill>
                <a:srgbClr val="004196"/>
              </a:solidFill>
              <a:latin typeface="+mn-ea"/>
              <a:ea typeface="+mn-ea"/>
            </a:endParaRPr>
          </a:p>
        </p:txBody>
      </p:sp>
      <p:sp>
        <p:nvSpPr>
          <p:cNvPr id="15" name="タイトル 2">
            <a:extLst>
              <a:ext uri="{FF2B5EF4-FFF2-40B4-BE49-F238E27FC236}">
                <a16:creationId xmlns:a16="http://schemas.microsoft.com/office/drawing/2014/main" id="{B41ECFD0-87F8-CAED-B8F8-8CC3589A3B14}"/>
              </a:ext>
            </a:extLst>
          </p:cNvPr>
          <p:cNvSpPr txBox="1">
            <a:spLocks/>
          </p:cNvSpPr>
          <p:nvPr/>
        </p:nvSpPr>
        <p:spPr>
          <a:xfrm>
            <a:off x="2354502" y="2217556"/>
            <a:ext cx="7645228" cy="1810353"/>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pPr algn="ctr"/>
            <a:r>
              <a:rPr lang="ja-JP" altLang="en-US" sz="4000" dirty="0"/>
              <a:t>医療業</a:t>
            </a:r>
            <a:r>
              <a:rPr lang="ja-JP" altLang="en-US" sz="2000" dirty="0"/>
              <a:t>（小規模クリニック）</a:t>
            </a:r>
            <a:endParaRPr lang="ja-JP" altLang="en-US" sz="4000" dirty="0"/>
          </a:p>
        </p:txBody>
      </p:sp>
      <p:sp>
        <p:nvSpPr>
          <p:cNvPr id="2" name="タイトル 4">
            <a:extLst>
              <a:ext uri="{FF2B5EF4-FFF2-40B4-BE49-F238E27FC236}">
                <a16:creationId xmlns:a16="http://schemas.microsoft.com/office/drawing/2014/main" id="{8C341D0C-CAFE-06E5-45DB-54EEEBFEC9BE}"/>
              </a:ext>
            </a:extLst>
          </p:cNvPr>
          <p:cNvSpPr txBox="1">
            <a:spLocks/>
          </p:cNvSpPr>
          <p:nvPr/>
        </p:nvSpPr>
        <p:spPr>
          <a:xfrm>
            <a:off x="4114801" y="6141787"/>
            <a:ext cx="571915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ts val="2000"/>
              </a:lnSpc>
            </a:pPr>
            <a:r>
              <a:rPr lang="ja-JP" altLang="en-US" sz="1200" b="1" dirty="0">
                <a:solidFill>
                  <a:srgbClr val="004196"/>
                </a:solidFill>
                <a:latin typeface="+mn-ea"/>
                <a:ea typeface="+mn-ea"/>
              </a:rPr>
              <a:t>金融庁の委託事業である</a:t>
            </a:r>
            <a:r>
              <a:rPr lang="en-US" altLang="ja-JP" sz="1200" b="1" dirty="0">
                <a:solidFill>
                  <a:srgbClr val="004196"/>
                </a:solidFill>
                <a:latin typeface="+mn-ea"/>
                <a:ea typeface="+mn-ea"/>
              </a:rPr>
              <a:t>『</a:t>
            </a:r>
            <a:r>
              <a:rPr lang="ja-JP" altLang="en-US" sz="1200" b="1" dirty="0">
                <a:solidFill>
                  <a:srgbClr val="004196"/>
                </a:solidFill>
                <a:latin typeface="+mn-ea"/>
                <a:ea typeface="+mn-ea"/>
              </a:rPr>
              <a:t>令和</a:t>
            </a:r>
            <a:r>
              <a:rPr lang="en-US" altLang="ja-JP" sz="1200" b="1" dirty="0">
                <a:solidFill>
                  <a:srgbClr val="004196"/>
                </a:solidFill>
                <a:latin typeface="+mn-ea"/>
                <a:ea typeface="+mn-ea"/>
              </a:rPr>
              <a:t>5</a:t>
            </a:r>
            <a:r>
              <a:rPr lang="ja-JP" altLang="en-US" sz="1200" b="1" dirty="0">
                <a:solidFill>
                  <a:srgbClr val="004196"/>
                </a:solidFill>
                <a:latin typeface="+mn-ea"/>
                <a:ea typeface="+mn-ea"/>
              </a:rPr>
              <a:t>年度「業種別支援の着眼点の拡充や普及促進に向けた委託事業」</a:t>
            </a:r>
            <a:r>
              <a:rPr lang="en-US" altLang="ja-JP" sz="1200" b="1" dirty="0">
                <a:solidFill>
                  <a:srgbClr val="004196"/>
                </a:solidFill>
                <a:latin typeface="+mn-ea"/>
                <a:ea typeface="+mn-ea"/>
              </a:rPr>
              <a:t>』</a:t>
            </a:r>
            <a:r>
              <a:rPr lang="ja-JP" altLang="en-US" sz="1200" b="1" dirty="0">
                <a:solidFill>
                  <a:srgbClr val="004196"/>
                </a:solidFill>
                <a:latin typeface="+mn-ea"/>
                <a:ea typeface="+mn-ea"/>
              </a:rPr>
              <a:t>において、メディアラグ株式会社が作成したものです。</a:t>
            </a:r>
            <a:endParaRPr lang="en-US" altLang="ja-JP" sz="1400" b="1" dirty="0">
              <a:solidFill>
                <a:srgbClr val="004196"/>
              </a:solidFill>
              <a:latin typeface="+mn-ea"/>
              <a:ea typeface="+mn-ea"/>
            </a:endParaRPr>
          </a:p>
        </p:txBody>
      </p:sp>
    </p:spTree>
    <p:extLst>
      <p:ext uri="{BB962C8B-B14F-4D97-AF65-F5344CB8AC3E}">
        <p14:creationId xmlns:p14="http://schemas.microsoft.com/office/powerpoint/2010/main" val="2464711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4"/>
          <p:cNvSpPr txBox="1">
            <a:spLocks/>
          </p:cNvSpPr>
          <p:nvPr/>
        </p:nvSpPr>
        <p:spPr>
          <a:xfrm>
            <a:off x="3999731" y="6078009"/>
            <a:ext cx="5603475" cy="598222"/>
          </a:xfrm>
          <a:prstGeom prst="rect">
            <a:avLst/>
          </a:prstGeom>
        </p:spPr>
        <p:txBody>
          <a:bodyPr>
            <a:noAutofit/>
          </a:bodyPr>
          <a:lstStyle>
            <a:lvl1pPr algn="l" defTabSz="914384"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ts val="2000"/>
              </a:lnSpc>
            </a:pPr>
            <a:r>
              <a:rPr lang="ja-JP" altLang="en-US" sz="1200" b="1">
                <a:solidFill>
                  <a:srgbClr val="004196"/>
                </a:solidFill>
                <a:latin typeface="+mn-ea"/>
                <a:ea typeface="+mn-ea"/>
              </a:rPr>
              <a:t>金融庁の委託事業である</a:t>
            </a:r>
            <a:r>
              <a:rPr lang="en-US" altLang="ja-JP" sz="1200" b="1">
                <a:solidFill>
                  <a:srgbClr val="004196"/>
                </a:solidFill>
                <a:latin typeface="+mn-ea"/>
                <a:ea typeface="+mn-ea"/>
              </a:rPr>
              <a:t>『</a:t>
            </a:r>
            <a:r>
              <a:rPr lang="ja-JP" altLang="en-US" sz="1200" b="1">
                <a:solidFill>
                  <a:srgbClr val="004196"/>
                </a:solidFill>
                <a:latin typeface="+mn-ea"/>
                <a:ea typeface="+mn-ea"/>
              </a:rPr>
              <a:t>令和</a:t>
            </a:r>
            <a:r>
              <a:rPr lang="en-US" altLang="ja-JP" sz="1200" b="1">
                <a:solidFill>
                  <a:srgbClr val="004196"/>
                </a:solidFill>
                <a:latin typeface="+mn-ea"/>
                <a:ea typeface="+mn-ea"/>
              </a:rPr>
              <a:t>5</a:t>
            </a:r>
            <a:r>
              <a:rPr lang="ja-JP" altLang="en-US" sz="1200" b="1">
                <a:solidFill>
                  <a:srgbClr val="004196"/>
                </a:solidFill>
                <a:latin typeface="+mn-ea"/>
                <a:ea typeface="+mn-ea"/>
              </a:rPr>
              <a:t>年度「業種別支援の着眼点の拡充や普及促進に向けた委託事業」</a:t>
            </a:r>
            <a:r>
              <a:rPr lang="en-US" altLang="ja-JP" sz="1200" b="1">
                <a:solidFill>
                  <a:srgbClr val="004196"/>
                </a:solidFill>
                <a:latin typeface="+mn-ea"/>
                <a:ea typeface="+mn-ea"/>
              </a:rPr>
              <a:t>』</a:t>
            </a:r>
            <a:r>
              <a:rPr lang="ja-JP" altLang="en-US" sz="1200" b="1">
                <a:solidFill>
                  <a:srgbClr val="004196"/>
                </a:solidFill>
                <a:latin typeface="+mn-ea"/>
                <a:ea typeface="+mn-ea"/>
              </a:rPr>
              <a:t>において、メディアラグ株式会社が作成したものです。</a:t>
            </a:r>
            <a:endParaRPr lang="en-US" altLang="ja-JP" sz="1200" b="1">
              <a:solidFill>
                <a:srgbClr val="004196"/>
              </a:solidFill>
              <a:latin typeface="+mn-ea"/>
              <a:ea typeface="+mn-ea"/>
            </a:endParaRPr>
          </a:p>
        </p:txBody>
      </p:sp>
    </p:spTree>
    <p:extLst>
      <p:ext uri="{BB962C8B-B14F-4D97-AF65-F5344CB8AC3E}">
        <p14:creationId xmlns:p14="http://schemas.microsoft.com/office/powerpoint/2010/main" val="412640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22</a:t>
            </a:r>
            <a:endParaRPr kumimoji="1" lang="ja-JP" altLang="en-US" dirty="0"/>
          </a:p>
        </p:txBody>
      </p:sp>
      <p:sp>
        <p:nvSpPr>
          <p:cNvPr id="8" name="タイトル 2"/>
          <p:cNvSpPr txBox="1">
            <a:spLocks/>
          </p:cNvSpPr>
          <p:nvPr/>
        </p:nvSpPr>
        <p:spPr>
          <a:xfrm>
            <a:off x="368515" y="2484778"/>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a:t>10</a:t>
            </a:r>
            <a:r>
              <a:rPr lang="ja-JP" altLang="en-US"/>
              <a:t>　医療業</a:t>
            </a:r>
            <a:r>
              <a:rPr lang="ja-JP" altLang="en-US" sz="1600"/>
              <a:t>（小規模クリニック）</a:t>
            </a:r>
          </a:p>
        </p:txBody>
      </p:sp>
      <p:sp>
        <p:nvSpPr>
          <p:cNvPr id="9" name="タイトル 1"/>
          <p:cNvSpPr txBox="1">
            <a:spLocks/>
          </p:cNvSpPr>
          <p:nvPr/>
        </p:nvSpPr>
        <p:spPr>
          <a:xfrm>
            <a:off x="373770" y="1764820"/>
            <a:ext cx="6912000" cy="658535"/>
          </a:xfrm>
          <a:prstGeom prst="rect">
            <a:avLst/>
          </a:prstGeom>
        </p:spPr>
        <p:txBody>
          <a:bodyPr vert="horz" lIns="91440" tIns="45720" rIns="91440" bIns="45720" rtlCol="0" anchor="ctr">
            <a:normAutofit/>
          </a:bodyPr>
          <a:lstStyle>
            <a:lvl1pPr algn="l" defTabSz="914384" rtl="0" eaLnBrk="1" latinLnBrk="0" hangingPunct="1">
              <a:lnSpc>
                <a:spcPct val="90000"/>
              </a:lnSpc>
              <a:spcBef>
                <a:spcPct val="0"/>
              </a:spcBef>
              <a:buNone/>
              <a:defRPr kumimoji="1" lang="en-US" sz="2800" b="1" kern="1200" cap="all" baseline="0" smtClean="0">
                <a:solidFill>
                  <a:srgbClr val="004196"/>
                </a:solidFill>
                <a:latin typeface="+mn-ea"/>
                <a:ea typeface="+mn-ea"/>
                <a:cs typeface="+mj-cs"/>
              </a:defRPr>
            </a:lvl1pPr>
          </a:lstStyle>
          <a:p>
            <a:r>
              <a:rPr lang="en-US" altLang="ja-JP" sz="2000"/>
              <a:t>『</a:t>
            </a:r>
            <a:r>
              <a:rPr lang="ja-JP" altLang="en-US" sz="2000"/>
              <a:t>業種別支援の着眼点</a:t>
            </a:r>
            <a:r>
              <a:rPr lang="en-US" altLang="ja-JP" sz="2000"/>
              <a:t>』</a:t>
            </a:r>
            <a:r>
              <a:rPr lang="ja-JP" altLang="en-US" sz="2000"/>
              <a:t>　</a:t>
            </a:r>
            <a:r>
              <a:rPr lang="en-US" altLang="ja-JP" sz="2000"/>
              <a:t>2024</a:t>
            </a:r>
            <a:r>
              <a:rPr lang="ja-JP" altLang="en-US" sz="2000"/>
              <a:t>（令和６）年３月</a:t>
            </a:r>
            <a:endParaRPr lang="ja-JP" altLang="en-US" sz="2400"/>
          </a:p>
        </p:txBody>
      </p:sp>
      <p:sp>
        <p:nvSpPr>
          <p:cNvPr id="11" name="正方形/長方形 10"/>
          <p:cNvSpPr/>
          <p:nvPr/>
        </p:nvSpPr>
        <p:spPr>
          <a:xfrm>
            <a:off x="329692" y="3364165"/>
            <a:ext cx="5626969" cy="1015663"/>
          </a:xfrm>
          <a:prstGeom prst="rect">
            <a:avLst/>
          </a:prstGeom>
        </p:spPr>
        <p:txBody>
          <a:bodyPr wrap="square">
            <a:spAutoFit/>
          </a:bodyPr>
          <a:lstStyle/>
          <a:p>
            <a:r>
              <a:rPr kumimoji="1" lang="ja-JP" altLang="en-US" sz="1200">
                <a:latin typeface="游ゴシック" panose="020B0400000000000000" pitchFamily="50" charset="-128"/>
              </a:rPr>
              <a:t>　業種別に事業者支援の「入口」となりうるポイントにフォーカスしています。　　　また、事業者支援の実務家の方々の知見・ノウハウを取りまとめたものであり、　　実務者の主観的な表現等を含みます。</a:t>
            </a:r>
            <a:endParaRPr kumimoji="1" lang="en-US" altLang="ja-JP" sz="1200">
              <a:latin typeface="游ゴシック" panose="020B0400000000000000" pitchFamily="50" charset="-128"/>
            </a:endParaRPr>
          </a:p>
          <a:p>
            <a:r>
              <a:rPr kumimoji="1" lang="ja-JP" altLang="en-US" sz="1200">
                <a:latin typeface="游ゴシック" panose="020B0400000000000000" pitchFamily="50" charset="-128"/>
              </a:rPr>
              <a:t>　本書を出発点として、用途に応じてそれぞれの組織・個人で、内容の追加等の工夫を加えながら活用いただくことを期待しています。</a:t>
            </a:r>
          </a:p>
        </p:txBody>
      </p:sp>
    </p:spTree>
    <p:extLst>
      <p:ext uri="{BB962C8B-B14F-4D97-AF65-F5344CB8AC3E}">
        <p14:creationId xmlns:p14="http://schemas.microsoft.com/office/powerpoint/2010/main" val="2334159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7" name="グループ化 76">
            <a:extLst>
              <a:ext uri="{FF2B5EF4-FFF2-40B4-BE49-F238E27FC236}">
                <a16:creationId xmlns:a16="http://schemas.microsoft.com/office/drawing/2014/main" id="{3B7B8B4E-0051-9678-C9CC-9413BA1C3AFC}"/>
              </a:ext>
            </a:extLst>
          </p:cNvPr>
          <p:cNvGrpSpPr/>
          <p:nvPr/>
        </p:nvGrpSpPr>
        <p:grpSpPr>
          <a:xfrm>
            <a:off x="4863583" y="2544564"/>
            <a:ext cx="1228449" cy="1632392"/>
            <a:chOff x="4730575" y="2544564"/>
            <a:chExt cx="1228449" cy="1632392"/>
          </a:xfrm>
        </p:grpSpPr>
        <p:cxnSp>
          <p:nvCxnSpPr>
            <p:cNvPr id="67" name="直線コネクタ 66">
              <a:extLst>
                <a:ext uri="{FF2B5EF4-FFF2-40B4-BE49-F238E27FC236}">
                  <a16:creationId xmlns:a16="http://schemas.microsoft.com/office/drawing/2014/main" id="{F96C0B1E-4A12-F0FC-631C-9D198F15C48B}"/>
                </a:ext>
              </a:extLst>
            </p:cNvPr>
            <p:cNvCxnSpPr>
              <a:stCxn id="33" idx="3"/>
              <a:endCxn id="50" idx="1"/>
            </p:cNvCxnSpPr>
            <p:nvPr/>
          </p:nvCxnSpPr>
          <p:spPr>
            <a:xfrm flipV="1">
              <a:off x="4730575" y="2547654"/>
              <a:ext cx="1223022" cy="2635"/>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123B0B63-B022-AD21-76F7-0C827EE134BA}"/>
                </a:ext>
              </a:extLst>
            </p:cNvPr>
            <p:cNvCxnSpPr>
              <a:cxnSpLocks/>
            </p:cNvCxnSpPr>
            <p:nvPr/>
          </p:nvCxnSpPr>
          <p:spPr>
            <a:xfrm>
              <a:off x="4736750" y="4157719"/>
              <a:ext cx="1222274" cy="0"/>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8DD02804-DC3A-C176-9F93-1C91D7C26378}"/>
                </a:ext>
              </a:extLst>
            </p:cNvPr>
            <p:cNvCxnSpPr>
              <a:cxnSpLocks/>
            </p:cNvCxnSpPr>
            <p:nvPr/>
          </p:nvCxnSpPr>
          <p:spPr>
            <a:xfrm>
              <a:off x="5343998" y="2544564"/>
              <a:ext cx="0" cy="1632392"/>
            </a:xfrm>
            <a:prstGeom prst="line">
              <a:avLst/>
            </a:prstGeom>
            <a:ln w="38100">
              <a:solidFill>
                <a:srgbClr val="00B0F0">
                  <a:alpha val="50000"/>
                </a:srgb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a:extLst>
              <a:ext uri="{FF2B5EF4-FFF2-40B4-BE49-F238E27FC236}">
                <a16:creationId xmlns:a16="http://schemas.microsoft.com/office/drawing/2014/main" id="{45CF6B82-BFC1-4CE4-96E7-B63B034B2B2D}"/>
              </a:ext>
            </a:extLst>
          </p:cNvPr>
          <p:cNvCxnSpPr/>
          <p:nvPr/>
        </p:nvCxnSpPr>
        <p:spPr>
          <a:xfrm>
            <a:off x="226612" y="5363812"/>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2600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0D955EAF-2535-3C79-5015-502BD0F53437}"/>
              </a:ext>
            </a:extLst>
          </p:cNvPr>
          <p:cNvSpPr txBox="1"/>
          <p:nvPr/>
        </p:nvSpPr>
        <p:spPr>
          <a:xfrm>
            <a:off x="3406527" y="1356030"/>
            <a:ext cx="6138860" cy="553998"/>
          </a:xfrm>
          <a:prstGeom prst="rect">
            <a:avLst/>
          </a:prstGeom>
          <a:noFill/>
        </p:spPr>
        <p:txBody>
          <a:bodyPr wrap="square" rtlCol="0">
            <a:spAutoFit/>
          </a:bodyPr>
          <a:lstStyle/>
          <a:p>
            <a:r>
              <a:rPr kumimoji="1" lang="ja-JP" altLang="en-US" sz="1000"/>
              <a:t>□　医療分野は専門性も高く、仕事での接点も少ないので理解が進まないことも多い</a:t>
            </a:r>
            <a:endParaRPr kumimoji="1" lang="en-US" altLang="ja-JP" sz="1000"/>
          </a:p>
          <a:p>
            <a:r>
              <a:rPr kumimoji="1" lang="ja-JP" altLang="en-US" sz="1000"/>
              <a:t>□　他業種の着眼点の応用で、業種の基本的な大枠をつかむこともできる</a:t>
            </a:r>
            <a:endParaRPr kumimoji="1" lang="en-US" altLang="ja-JP" sz="1000"/>
          </a:p>
          <a:p>
            <a:r>
              <a:rPr kumimoji="1" lang="ja-JP" altLang="en-US" sz="1000"/>
              <a:t>□　決定的な相違点を浮き彫りにすることで関与可能な支援範囲をイメージしやすくなる</a:t>
            </a:r>
            <a:endParaRPr kumimoji="1" lang="en-US" altLang="ja-JP" sz="1000"/>
          </a:p>
        </p:txBody>
      </p:sp>
      <p:sp>
        <p:nvSpPr>
          <p:cNvPr id="104" name="テキスト ボックス 103">
            <a:extLst>
              <a:ext uri="{FF2B5EF4-FFF2-40B4-BE49-F238E27FC236}">
                <a16:creationId xmlns:a16="http://schemas.microsoft.com/office/drawing/2014/main" id="{AF4AF4DA-5015-83CB-5F51-EE2ABFD3C121}"/>
              </a:ext>
            </a:extLst>
          </p:cNvPr>
          <p:cNvSpPr txBox="1"/>
          <p:nvPr/>
        </p:nvSpPr>
        <p:spPr>
          <a:xfrm>
            <a:off x="38299" y="5889913"/>
            <a:ext cx="1474128" cy="369332"/>
          </a:xfrm>
          <a:prstGeom prst="rect">
            <a:avLst/>
          </a:prstGeom>
          <a:noFill/>
        </p:spPr>
        <p:txBody>
          <a:bodyPr wrap="square" rtlCol="0">
            <a:spAutoFit/>
          </a:bodyPr>
          <a:lstStyle/>
          <a:p>
            <a:pPr algn="ctr"/>
            <a:r>
              <a:rPr kumimoji="1" lang="ja-JP" altLang="en-US" b="1"/>
              <a:t>相違点</a:t>
            </a:r>
          </a:p>
        </p:txBody>
      </p:sp>
      <p:sp>
        <p:nvSpPr>
          <p:cNvPr id="98" name="テキスト ボックス 97">
            <a:extLst>
              <a:ext uri="{FF2B5EF4-FFF2-40B4-BE49-F238E27FC236}">
                <a16:creationId xmlns:a16="http://schemas.microsoft.com/office/drawing/2014/main" id="{01E561C6-39A9-7429-AB63-293E5EC3AFC1}"/>
              </a:ext>
            </a:extLst>
          </p:cNvPr>
          <p:cNvSpPr txBox="1"/>
          <p:nvPr/>
        </p:nvSpPr>
        <p:spPr>
          <a:xfrm>
            <a:off x="75367" y="3436634"/>
            <a:ext cx="1474128" cy="400110"/>
          </a:xfrm>
          <a:prstGeom prst="rect">
            <a:avLst/>
          </a:prstGeom>
          <a:noFill/>
        </p:spPr>
        <p:txBody>
          <a:bodyPr wrap="square" rtlCol="0">
            <a:spAutoFit/>
          </a:bodyPr>
          <a:lstStyle/>
          <a:p>
            <a:pPr algn="ctr"/>
            <a:r>
              <a:rPr kumimoji="1" lang="ja-JP" altLang="en-US" sz="2000" b="1"/>
              <a:t>類似点</a:t>
            </a:r>
          </a:p>
        </p:txBody>
      </p:sp>
      <p:grpSp>
        <p:nvGrpSpPr>
          <p:cNvPr id="14" name="グループ化 13">
            <a:extLst>
              <a:ext uri="{FF2B5EF4-FFF2-40B4-BE49-F238E27FC236}">
                <a16:creationId xmlns:a16="http://schemas.microsoft.com/office/drawing/2014/main" id="{D4309DD8-AE22-3921-82F9-51C08E820F49}"/>
              </a:ext>
            </a:extLst>
          </p:cNvPr>
          <p:cNvGrpSpPr/>
          <p:nvPr/>
        </p:nvGrpSpPr>
        <p:grpSpPr>
          <a:xfrm>
            <a:off x="1169242" y="2188449"/>
            <a:ext cx="3702342" cy="1439211"/>
            <a:chOff x="1036888" y="2180804"/>
            <a:chExt cx="3702342" cy="1439211"/>
          </a:xfrm>
        </p:grpSpPr>
        <p:grpSp>
          <p:nvGrpSpPr>
            <p:cNvPr id="64" name="グループ化 63">
              <a:extLst>
                <a:ext uri="{FF2B5EF4-FFF2-40B4-BE49-F238E27FC236}">
                  <a16:creationId xmlns:a16="http://schemas.microsoft.com/office/drawing/2014/main" id="{08F9493A-34F5-E37C-D7FD-8EDDEA18E082}"/>
                </a:ext>
              </a:extLst>
            </p:cNvPr>
            <p:cNvGrpSpPr/>
            <p:nvPr/>
          </p:nvGrpSpPr>
          <p:grpSpPr>
            <a:xfrm>
              <a:off x="1036888" y="2180804"/>
              <a:ext cx="3686028" cy="737299"/>
              <a:chOff x="-61920" y="2305316"/>
              <a:chExt cx="3686028" cy="737299"/>
            </a:xfrm>
          </p:grpSpPr>
          <p:sp>
            <p:nvSpPr>
              <p:cNvPr id="33" name="テキスト ボックス 32">
                <a:extLst>
                  <a:ext uri="{FF2B5EF4-FFF2-40B4-BE49-F238E27FC236}">
                    <a16:creationId xmlns:a16="http://schemas.microsoft.com/office/drawing/2014/main" id="{6DFCDFA7-AD44-D85A-AAA3-68178664371E}"/>
                  </a:ext>
                </a:extLst>
              </p:cNvPr>
              <p:cNvSpPr txBox="1"/>
              <p:nvPr/>
            </p:nvSpPr>
            <p:spPr>
              <a:xfrm>
                <a:off x="1105698" y="2343990"/>
                <a:ext cx="2518410" cy="646331"/>
              </a:xfrm>
              <a:prstGeom prst="rect">
                <a:avLst/>
              </a:prstGeom>
              <a:noFill/>
              <a:ln>
                <a:noFill/>
              </a:ln>
            </p:spPr>
            <p:txBody>
              <a:bodyPr wrap="square" rtlCol="0">
                <a:spAutoFit/>
              </a:bodyPr>
              <a:lstStyle/>
              <a:p>
                <a:r>
                  <a:rPr kumimoji="1" lang="ja-JP" altLang="en-US" sz="1200" b="1"/>
                  <a:t>□  資格要件が必須の業種</a:t>
                </a:r>
                <a:endParaRPr kumimoji="1" lang="en-US" altLang="ja-JP" sz="1200" b="1"/>
              </a:p>
              <a:p>
                <a:r>
                  <a:rPr kumimoji="1" lang="ja-JP" altLang="en-US" sz="1200" b="1"/>
                  <a:t>□  資格者の確保が経営課題</a:t>
                </a:r>
                <a:endParaRPr kumimoji="1" lang="en-US" altLang="ja-JP" sz="1200" b="1"/>
              </a:p>
              <a:p>
                <a:r>
                  <a:rPr kumimoji="1" lang="ja-JP" altLang="en-US" sz="1200" b="1"/>
                  <a:t>□  価格決定権が乏しい</a:t>
                </a:r>
                <a:endParaRPr kumimoji="1" lang="en-US" altLang="ja-JP" sz="1200" b="1"/>
              </a:p>
            </p:txBody>
          </p:sp>
          <p:grpSp>
            <p:nvGrpSpPr>
              <p:cNvPr id="46" name="グループ化 45">
                <a:extLst>
                  <a:ext uri="{FF2B5EF4-FFF2-40B4-BE49-F238E27FC236}">
                    <a16:creationId xmlns:a16="http://schemas.microsoft.com/office/drawing/2014/main" id="{D8D4BA0F-44B9-3F9B-AECC-E6BB6FEA15FF}"/>
                  </a:ext>
                </a:extLst>
              </p:cNvPr>
              <p:cNvGrpSpPr/>
              <p:nvPr/>
            </p:nvGrpSpPr>
            <p:grpSpPr>
              <a:xfrm>
                <a:off x="-61920" y="2305316"/>
                <a:ext cx="3683092" cy="737299"/>
                <a:chOff x="-61920" y="2305316"/>
                <a:chExt cx="3683092" cy="737299"/>
              </a:xfrm>
            </p:grpSpPr>
            <p:sp>
              <p:nvSpPr>
                <p:cNvPr id="41" name="テキスト ボックス 40">
                  <a:extLst>
                    <a:ext uri="{FF2B5EF4-FFF2-40B4-BE49-F238E27FC236}">
                      <a16:creationId xmlns:a16="http://schemas.microsoft.com/office/drawing/2014/main" id="{6BBD74F6-5527-42DA-968E-F38224C5E301}"/>
                    </a:ext>
                  </a:extLst>
                </p:cNvPr>
                <p:cNvSpPr txBox="1"/>
                <p:nvPr/>
              </p:nvSpPr>
              <p:spPr>
                <a:xfrm>
                  <a:off x="-61920" y="2334729"/>
                  <a:ext cx="1477812" cy="707886"/>
                </a:xfrm>
                <a:prstGeom prst="rect">
                  <a:avLst/>
                </a:prstGeom>
                <a:noFill/>
              </p:spPr>
              <p:txBody>
                <a:bodyPr wrap="square" rtlCol="0">
                  <a:spAutoFit/>
                </a:bodyPr>
                <a:lstStyle/>
                <a:p>
                  <a:pPr algn="ctr"/>
                  <a:r>
                    <a:rPr kumimoji="1" lang="ja-JP" altLang="en-US" sz="1400" b="1"/>
                    <a:t>建設業</a:t>
                  </a:r>
                  <a:endParaRPr kumimoji="1" lang="en-US" altLang="ja-JP" sz="1400" b="1"/>
                </a:p>
                <a:p>
                  <a:pPr algn="ctr"/>
                  <a:r>
                    <a:rPr kumimoji="1" lang="ja-JP" altLang="en-US" sz="1200" b="1"/>
                    <a:t>との</a:t>
                  </a:r>
                  <a:endParaRPr kumimoji="1" lang="en-US" altLang="ja-JP" sz="1200" b="1"/>
                </a:p>
                <a:p>
                  <a:pPr algn="ctr"/>
                  <a:r>
                    <a:rPr kumimoji="1" lang="ja-JP" altLang="en-US" sz="1400" b="1"/>
                    <a:t>類似点</a:t>
                  </a:r>
                  <a:endParaRPr kumimoji="1" lang="en-US" altLang="ja-JP" sz="1400" b="1"/>
                </a:p>
              </p:txBody>
            </p:sp>
            <p:grpSp>
              <p:nvGrpSpPr>
                <p:cNvPr id="45" name="グループ化 44">
                  <a:extLst>
                    <a:ext uri="{FF2B5EF4-FFF2-40B4-BE49-F238E27FC236}">
                      <a16:creationId xmlns:a16="http://schemas.microsoft.com/office/drawing/2014/main" id="{580A0B27-900B-0F03-EB9F-979078F31E7E}"/>
                    </a:ext>
                  </a:extLst>
                </p:cNvPr>
                <p:cNvGrpSpPr/>
                <p:nvPr/>
              </p:nvGrpSpPr>
              <p:grpSpPr>
                <a:xfrm>
                  <a:off x="226613" y="2305316"/>
                  <a:ext cx="3394559" cy="718410"/>
                  <a:chOff x="226613" y="2305316"/>
                  <a:chExt cx="3394559" cy="718410"/>
                </a:xfrm>
              </p:grpSpPr>
              <p:sp>
                <p:nvSpPr>
                  <p:cNvPr id="40" name="正方形/長方形 39">
                    <a:extLst>
                      <a:ext uri="{FF2B5EF4-FFF2-40B4-BE49-F238E27FC236}">
                        <a16:creationId xmlns:a16="http://schemas.microsoft.com/office/drawing/2014/main" id="{AFAC7DB7-3596-FAC2-93C4-C727D4587FAA}"/>
                      </a:ext>
                    </a:extLst>
                  </p:cNvPr>
                  <p:cNvSpPr/>
                  <p:nvPr/>
                </p:nvSpPr>
                <p:spPr>
                  <a:xfrm>
                    <a:off x="226613" y="2305316"/>
                    <a:ext cx="3394559" cy="718410"/>
                  </a:xfrm>
                  <a:prstGeom prst="rect">
                    <a:avLst/>
                  </a:prstGeom>
                  <a:noFill/>
                  <a:ln w="3175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3" name="直線コネクタ 42">
                    <a:extLst>
                      <a:ext uri="{FF2B5EF4-FFF2-40B4-BE49-F238E27FC236}">
                        <a16:creationId xmlns:a16="http://schemas.microsoft.com/office/drawing/2014/main" id="{33A9A764-A934-54B5-6ED6-22EC2B7B86C2}"/>
                      </a:ext>
                    </a:extLst>
                  </p:cNvPr>
                  <p:cNvCxnSpPr/>
                  <p:nvPr/>
                </p:nvCxnSpPr>
                <p:spPr>
                  <a:xfrm>
                    <a:off x="1122011" y="2314941"/>
                    <a:ext cx="0" cy="694630"/>
                  </a:xfrm>
                  <a:prstGeom prst="line">
                    <a:avLst/>
                  </a:prstGeom>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grpSp>
          </p:grpSp>
        </p:grpSp>
        <p:sp>
          <p:nvSpPr>
            <p:cNvPr id="4" name="テキスト ボックス 3">
              <a:extLst>
                <a:ext uri="{FF2B5EF4-FFF2-40B4-BE49-F238E27FC236}">
                  <a16:creationId xmlns:a16="http://schemas.microsoft.com/office/drawing/2014/main" id="{123ABA96-C94D-0B3D-ED47-10519C34FEEC}"/>
                </a:ext>
              </a:extLst>
            </p:cNvPr>
            <p:cNvSpPr txBox="1"/>
            <p:nvPr/>
          </p:nvSpPr>
          <p:spPr>
            <a:xfrm>
              <a:off x="1313208" y="2912129"/>
              <a:ext cx="3426022" cy="707886"/>
            </a:xfrm>
            <a:prstGeom prst="rect">
              <a:avLst/>
            </a:prstGeom>
            <a:noFill/>
          </p:spPr>
          <p:txBody>
            <a:bodyPr wrap="square" rtlCol="0">
              <a:spAutoFit/>
            </a:bodyPr>
            <a:lstStyle/>
            <a:p>
              <a:r>
                <a:rPr kumimoji="1" lang="ja-JP" altLang="en-US" sz="1000"/>
                <a:t>特に地方では有資格者の確保が難しくなっている。</a:t>
              </a:r>
              <a:endParaRPr kumimoji="1" lang="en-US" altLang="ja-JP" sz="1000"/>
            </a:p>
            <a:p>
              <a:r>
                <a:rPr kumimoji="1" lang="ja-JP" altLang="en-US" sz="1000" u="sng"/>
                <a:t>公共工事のように</a:t>
              </a:r>
              <a:r>
                <a:rPr kumimoji="1" lang="ja-JP" altLang="en-US" sz="1000"/>
                <a:t>価格決定権が乏しい環境にあり、　　人材の維持・確保のための人件費の高騰傾向もみられる。</a:t>
              </a:r>
              <a:endParaRPr kumimoji="1" lang="en-US" altLang="ja-JP" sz="1000"/>
            </a:p>
            <a:p>
              <a:r>
                <a:rPr kumimoji="1" lang="ja-JP" altLang="en-US" sz="1000"/>
                <a:t>労務管理が重要な経営課題になりつつある。</a:t>
              </a:r>
              <a:endParaRPr kumimoji="1" lang="en-US" altLang="ja-JP" sz="1000"/>
            </a:p>
          </p:txBody>
        </p:sp>
      </p:grpSp>
      <p:grpSp>
        <p:nvGrpSpPr>
          <p:cNvPr id="15" name="グループ化 14">
            <a:extLst>
              <a:ext uri="{FF2B5EF4-FFF2-40B4-BE49-F238E27FC236}">
                <a16:creationId xmlns:a16="http://schemas.microsoft.com/office/drawing/2014/main" id="{F2F32D66-945C-3354-217F-8706AC846DEA}"/>
              </a:ext>
            </a:extLst>
          </p:cNvPr>
          <p:cNvGrpSpPr/>
          <p:nvPr/>
        </p:nvGrpSpPr>
        <p:grpSpPr>
          <a:xfrm>
            <a:off x="5789759" y="2188449"/>
            <a:ext cx="3958468" cy="1448836"/>
            <a:chOff x="5447007" y="2180804"/>
            <a:chExt cx="3958468" cy="1448836"/>
          </a:xfrm>
        </p:grpSpPr>
        <p:grpSp>
          <p:nvGrpSpPr>
            <p:cNvPr id="55" name="グループ化 54">
              <a:extLst>
                <a:ext uri="{FF2B5EF4-FFF2-40B4-BE49-F238E27FC236}">
                  <a16:creationId xmlns:a16="http://schemas.microsoft.com/office/drawing/2014/main" id="{0E26912E-2909-F135-75B4-33C541BA57B3}"/>
                </a:ext>
              </a:extLst>
            </p:cNvPr>
            <p:cNvGrpSpPr/>
            <p:nvPr/>
          </p:nvGrpSpPr>
          <p:grpSpPr>
            <a:xfrm>
              <a:off x="5447007" y="2180804"/>
              <a:ext cx="3958468" cy="737299"/>
              <a:chOff x="3909705" y="2319865"/>
              <a:chExt cx="3958468" cy="737299"/>
            </a:xfrm>
          </p:grpSpPr>
          <p:sp>
            <p:nvSpPr>
              <p:cNvPr id="38" name="テキスト ボックス 37">
                <a:extLst>
                  <a:ext uri="{FF2B5EF4-FFF2-40B4-BE49-F238E27FC236}">
                    <a16:creationId xmlns:a16="http://schemas.microsoft.com/office/drawing/2014/main" id="{0F200644-3B58-BF13-0ADE-AC0A923D66CE}"/>
                  </a:ext>
                </a:extLst>
              </p:cNvPr>
              <p:cNvSpPr txBox="1"/>
              <p:nvPr/>
            </p:nvSpPr>
            <p:spPr>
              <a:xfrm>
                <a:off x="5083740" y="2362514"/>
                <a:ext cx="2784433" cy="646331"/>
              </a:xfrm>
              <a:prstGeom prst="rect">
                <a:avLst/>
              </a:prstGeom>
              <a:noFill/>
            </p:spPr>
            <p:txBody>
              <a:bodyPr wrap="square" rtlCol="0">
                <a:spAutoFit/>
              </a:bodyPr>
              <a:lstStyle/>
              <a:p>
                <a:r>
                  <a:rPr kumimoji="1" lang="ja-JP" altLang="en-US" sz="1200" b="1"/>
                  <a:t>□  来院数の確保が最重要の課題</a:t>
                </a:r>
                <a:endParaRPr kumimoji="1" lang="en-US" altLang="ja-JP" sz="1200" b="1"/>
              </a:p>
              <a:p>
                <a:r>
                  <a:rPr kumimoji="1" lang="ja-JP" altLang="en-US" sz="1200" b="1"/>
                  <a:t>□  立地や利便性の影響も大きい</a:t>
                </a:r>
                <a:endParaRPr kumimoji="1" lang="en-US" altLang="ja-JP" sz="1200" b="1"/>
              </a:p>
              <a:p>
                <a:r>
                  <a:rPr kumimoji="1" lang="ja-JP" altLang="en-US" sz="1200" b="1"/>
                  <a:t>□  患者としての経験則が活かせる</a:t>
                </a:r>
                <a:endParaRPr kumimoji="1" lang="en-US" altLang="ja-JP" sz="1200" b="1"/>
              </a:p>
            </p:txBody>
          </p:sp>
          <p:grpSp>
            <p:nvGrpSpPr>
              <p:cNvPr id="47" name="グループ化 46">
                <a:extLst>
                  <a:ext uri="{FF2B5EF4-FFF2-40B4-BE49-F238E27FC236}">
                    <a16:creationId xmlns:a16="http://schemas.microsoft.com/office/drawing/2014/main" id="{95CAA8F0-CD4C-7F6D-8349-9B1DFD9BCD74}"/>
                  </a:ext>
                </a:extLst>
              </p:cNvPr>
              <p:cNvGrpSpPr/>
              <p:nvPr/>
            </p:nvGrpSpPr>
            <p:grpSpPr>
              <a:xfrm>
                <a:off x="3909705" y="2319865"/>
                <a:ext cx="3683092" cy="737299"/>
                <a:chOff x="-61920" y="2305316"/>
                <a:chExt cx="3683092" cy="737299"/>
              </a:xfrm>
            </p:grpSpPr>
            <p:sp>
              <p:nvSpPr>
                <p:cNvPr id="48" name="テキスト ボックス 47">
                  <a:extLst>
                    <a:ext uri="{FF2B5EF4-FFF2-40B4-BE49-F238E27FC236}">
                      <a16:creationId xmlns:a16="http://schemas.microsoft.com/office/drawing/2014/main" id="{315E0B07-2AC0-A157-C482-AC34D2EAB136}"/>
                    </a:ext>
                  </a:extLst>
                </p:cNvPr>
                <p:cNvSpPr txBox="1"/>
                <p:nvPr/>
              </p:nvSpPr>
              <p:spPr>
                <a:xfrm>
                  <a:off x="-61920" y="2334729"/>
                  <a:ext cx="1477812" cy="707886"/>
                </a:xfrm>
                <a:prstGeom prst="rect">
                  <a:avLst/>
                </a:prstGeom>
                <a:noFill/>
              </p:spPr>
              <p:txBody>
                <a:bodyPr wrap="square" rtlCol="0">
                  <a:spAutoFit/>
                </a:bodyPr>
                <a:lstStyle/>
                <a:p>
                  <a:pPr algn="ctr"/>
                  <a:r>
                    <a:rPr kumimoji="1" lang="ja-JP" altLang="en-US" sz="1400" b="1"/>
                    <a:t>飲食業</a:t>
                  </a:r>
                  <a:endParaRPr kumimoji="1" lang="en-US" altLang="ja-JP" sz="1400" b="1"/>
                </a:p>
                <a:p>
                  <a:pPr algn="ctr"/>
                  <a:r>
                    <a:rPr kumimoji="1" lang="ja-JP" altLang="en-US" sz="1200" b="1"/>
                    <a:t>との</a:t>
                  </a:r>
                  <a:endParaRPr kumimoji="1" lang="en-US" altLang="ja-JP" sz="1200" b="1"/>
                </a:p>
                <a:p>
                  <a:pPr algn="ctr"/>
                  <a:r>
                    <a:rPr kumimoji="1" lang="ja-JP" altLang="en-US" sz="1400" b="1"/>
                    <a:t>類似点</a:t>
                  </a:r>
                  <a:endParaRPr kumimoji="1" lang="en-US" altLang="ja-JP" sz="1400" b="1"/>
                </a:p>
              </p:txBody>
            </p:sp>
            <p:grpSp>
              <p:nvGrpSpPr>
                <p:cNvPr id="49" name="グループ化 48">
                  <a:extLst>
                    <a:ext uri="{FF2B5EF4-FFF2-40B4-BE49-F238E27FC236}">
                      <a16:creationId xmlns:a16="http://schemas.microsoft.com/office/drawing/2014/main" id="{468582D3-E05D-6614-6120-6CF2BE3B425E}"/>
                    </a:ext>
                  </a:extLst>
                </p:cNvPr>
                <p:cNvGrpSpPr/>
                <p:nvPr/>
              </p:nvGrpSpPr>
              <p:grpSpPr>
                <a:xfrm>
                  <a:off x="226613" y="2305316"/>
                  <a:ext cx="3394559" cy="718410"/>
                  <a:chOff x="226613" y="2305316"/>
                  <a:chExt cx="3394559" cy="718410"/>
                </a:xfrm>
              </p:grpSpPr>
              <p:sp>
                <p:nvSpPr>
                  <p:cNvPr id="50" name="正方形/長方形 49">
                    <a:extLst>
                      <a:ext uri="{FF2B5EF4-FFF2-40B4-BE49-F238E27FC236}">
                        <a16:creationId xmlns:a16="http://schemas.microsoft.com/office/drawing/2014/main" id="{27B05270-EBD8-4F48-6239-D482BCD5954A}"/>
                      </a:ext>
                    </a:extLst>
                  </p:cNvPr>
                  <p:cNvSpPr/>
                  <p:nvPr/>
                </p:nvSpPr>
                <p:spPr>
                  <a:xfrm>
                    <a:off x="226613" y="2305316"/>
                    <a:ext cx="3394559" cy="718410"/>
                  </a:xfrm>
                  <a:prstGeom prst="rect">
                    <a:avLst/>
                  </a:prstGeom>
                  <a:noFill/>
                  <a:ln w="31750">
                    <a:solidFill>
                      <a:srgbClr val="F87E78">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1" name="直線コネクタ 50">
                    <a:extLst>
                      <a:ext uri="{FF2B5EF4-FFF2-40B4-BE49-F238E27FC236}">
                        <a16:creationId xmlns:a16="http://schemas.microsoft.com/office/drawing/2014/main" id="{DA658955-5882-6960-06EF-405111F6C07E}"/>
                      </a:ext>
                    </a:extLst>
                  </p:cNvPr>
                  <p:cNvCxnSpPr/>
                  <p:nvPr/>
                </p:nvCxnSpPr>
                <p:spPr>
                  <a:xfrm>
                    <a:off x="1122011" y="2324566"/>
                    <a:ext cx="0" cy="694630"/>
                  </a:xfrm>
                  <a:prstGeom prst="line">
                    <a:avLst/>
                  </a:prstGeom>
                  <a:ln w="28575">
                    <a:solidFill>
                      <a:srgbClr val="F87E78">
                        <a:alpha val="60000"/>
                      </a:srgbClr>
                    </a:solidFill>
                  </a:ln>
                </p:spPr>
                <p:style>
                  <a:lnRef idx="1">
                    <a:schemeClr val="accent1"/>
                  </a:lnRef>
                  <a:fillRef idx="0">
                    <a:schemeClr val="accent1"/>
                  </a:fillRef>
                  <a:effectRef idx="0">
                    <a:schemeClr val="accent1"/>
                  </a:effectRef>
                  <a:fontRef idx="minor">
                    <a:schemeClr val="tx1"/>
                  </a:fontRef>
                </p:style>
              </p:cxnSp>
            </p:grpSp>
          </p:grpSp>
        </p:grpSp>
        <p:sp>
          <p:nvSpPr>
            <p:cNvPr id="5" name="テキスト ボックス 4">
              <a:extLst>
                <a:ext uri="{FF2B5EF4-FFF2-40B4-BE49-F238E27FC236}">
                  <a16:creationId xmlns:a16="http://schemas.microsoft.com/office/drawing/2014/main" id="{79776022-00C5-5104-1817-541FCA6E84EC}"/>
                </a:ext>
              </a:extLst>
            </p:cNvPr>
            <p:cNvSpPr txBox="1"/>
            <p:nvPr/>
          </p:nvSpPr>
          <p:spPr>
            <a:xfrm>
              <a:off x="5719807" y="2921754"/>
              <a:ext cx="3426022" cy="707886"/>
            </a:xfrm>
            <a:prstGeom prst="rect">
              <a:avLst/>
            </a:prstGeom>
            <a:noFill/>
          </p:spPr>
          <p:txBody>
            <a:bodyPr wrap="square" rtlCol="0">
              <a:spAutoFit/>
            </a:bodyPr>
            <a:lstStyle/>
            <a:p>
              <a:r>
                <a:rPr kumimoji="1" lang="ja-JP" altLang="en-US" sz="1000"/>
                <a:t>希少性ある高額治療などの差別化要因でもない限り、　来院数確保が最重要になる。歯科など立地や利便性が　重要な診療科もある。</a:t>
              </a:r>
              <a:r>
                <a:rPr kumimoji="1" lang="ja-JP" altLang="en-US" sz="1000" u="sng"/>
                <a:t>飲食業と同じで</a:t>
              </a:r>
              <a:r>
                <a:rPr kumimoji="1" lang="ja-JP" altLang="en-US" sz="1000"/>
                <a:t>、患者側の利用者目線が事業性評価のヒントになることもある。</a:t>
              </a:r>
              <a:endParaRPr kumimoji="1" lang="en-US" altLang="ja-JP" sz="1000"/>
            </a:p>
          </p:txBody>
        </p:sp>
      </p:grpSp>
      <p:grpSp>
        <p:nvGrpSpPr>
          <p:cNvPr id="13" name="グループ化 12">
            <a:extLst>
              <a:ext uri="{FF2B5EF4-FFF2-40B4-BE49-F238E27FC236}">
                <a16:creationId xmlns:a16="http://schemas.microsoft.com/office/drawing/2014/main" id="{68CA9AE3-C6F5-7279-D815-8B2DCD2EFD3D}"/>
              </a:ext>
            </a:extLst>
          </p:cNvPr>
          <p:cNvGrpSpPr/>
          <p:nvPr/>
        </p:nvGrpSpPr>
        <p:grpSpPr>
          <a:xfrm>
            <a:off x="1169242" y="3798514"/>
            <a:ext cx="3953500" cy="1461517"/>
            <a:chOff x="1018750" y="3563037"/>
            <a:chExt cx="3953500" cy="1461517"/>
          </a:xfrm>
        </p:grpSpPr>
        <p:grpSp>
          <p:nvGrpSpPr>
            <p:cNvPr id="65" name="グループ化 64">
              <a:extLst>
                <a:ext uri="{FF2B5EF4-FFF2-40B4-BE49-F238E27FC236}">
                  <a16:creationId xmlns:a16="http://schemas.microsoft.com/office/drawing/2014/main" id="{F728D975-9EE3-B98A-EBB1-D75DFBF8FBFD}"/>
                </a:ext>
              </a:extLst>
            </p:cNvPr>
            <p:cNvGrpSpPr/>
            <p:nvPr/>
          </p:nvGrpSpPr>
          <p:grpSpPr>
            <a:xfrm>
              <a:off x="1018750" y="3563037"/>
              <a:ext cx="3953500" cy="739180"/>
              <a:chOff x="-72994" y="3183235"/>
              <a:chExt cx="3953500" cy="739180"/>
            </a:xfrm>
          </p:grpSpPr>
          <p:sp>
            <p:nvSpPr>
              <p:cNvPr id="62" name="テキスト ボックス 61">
                <a:extLst>
                  <a:ext uri="{FF2B5EF4-FFF2-40B4-BE49-F238E27FC236}">
                    <a16:creationId xmlns:a16="http://schemas.microsoft.com/office/drawing/2014/main" id="{50D77991-74CA-66C3-5B9D-AB7EB9657AD1}"/>
                  </a:ext>
                </a:extLst>
              </p:cNvPr>
              <p:cNvSpPr txBox="1"/>
              <p:nvPr/>
            </p:nvSpPr>
            <p:spPr>
              <a:xfrm>
                <a:off x="-72994" y="3214529"/>
                <a:ext cx="1477812" cy="707886"/>
              </a:xfrm>
              <a:prstGeom prst="rect">
                <a:avLst/>
              </a:prstGeom>
              <a:noFill/>
            </p:spPr>
            <p:txBody>
              <a:bodyPr wrap="square" rtlCol="0">
                <a:spAutoFit/>
              </a:bodyPr>
              <a:lstStyle/>
              <a:p>
                <a:pPr algn="ctr"/>
                <a:r>
                  <a:rPr kumimoji="1" lang="ja-JP" altLang="en-US" sz="1400" b="1"/>
                  <a:t>製造業</a:t>
                </a:r>
                <a:endParaRPr kumimoji="1" lang="en-US" altLang="ja-JP" sz="1400" b="1"/>
              </a:p>
              <a:p>
                <a:pPr algn="ctr"/>
                <a:r>
                  <a:rPr kumimoji="1" lang="ja-JP" altLang="en-US" sz="1200" b="1"/>
                  <a:t>との</a:t>
                </a:r>
                <a:endParaRPr kumimoji="1" lang="en-US" altLang="ja-JP" sz="1200" b="1"/>
              </a:p>
              <a:p>
                <a:pPr algn="ctr"/>
                <a:r>
                  <a:rPr kumimoji="1" lang="ja-JP" altLang="en-US" sz="1400" b="1"/>
                  <a:t>類似点</a:t>
                </a:r>
                <a:endParaRPr kumimoji="1" lang="en-US" altLang="ja-JP" sz="1400" b="1"/>
              </a:p>
            </p:txBody>
          </p:sp>
          <p:grpSp>
            <p:nvGrpSpPr>
              <p:cNvPr id="63" name="グループ化 62">
                <a:extLst>
                  <a:ext uri="{FF2B5EF4-FFF2-40B4-BE49-F238E27FC236}">
                    <a16:creationId xmlns:a16="http://schemas.microsoft.com/office/drawing/2014/main" id="{472A5E06-E451-9F38-E1BA-57FA4760847B}"/>
                  </a:ext>
                </a:extLst>
              </p:cNvPr>
              <p:cNvGrpSpPr/>
              <p:nvPr/>
            </p:nvGrpSpPr>
            <p:grpSpPr>
              <a:xfrm>
                <a:off x="219223" y="3183235"/>
                <a:ext cx="3661283" cy="718410"/>
                <a:chOff x="219223" y="3216764"/>
                <a:chExt cx="3661283" cy="718410"/>
              </a:xfrm>
            </p:grpSpPr>
            <p:sp>
              <p:nvSpPr>
                <p:cNvPr id="37" name="テキスト ボックス 36">
                  <a:extLst>
                    <a:ext uri="{FF2B5EF4-FFF2-40B4-BE49-F238E27FC236}">
                      <a16:creationId xmlns:a16="http://schemas.microsoft.com/office/drawing/2014/main" id="{B6F98D2F-1320-453A-9097-FB8E3214A923}"/>
                    </a:ext>
                  </a:extLst>
                </p:cNvPr>
                <p:cNvSpPr txBox="1"/>
                <p:nvPr/>
              </p:nvSpPr>
              <p:spPr>
                <a:xfrm>
                  <a:off x="1096073" y="3260146"/>
                  <a:ext cx="2784433" cy="646331"/>
                </a:xfrm>
                <a:prstGeom prst="rect">
                  <a:avLst/>
                </a:prstGeom>
                <a:noFill/>
              </p:spPr>
              <p:txBody>
                <a:bodyPr wrap="square" rtlCol="0">
                  <a:spAutoFit/>
                </a:bodyPr>
                <a:lstStyle/>
                <a:p>
                  <a:r>
                    <a:rPr kumimoji="1" lang="ja-JP" altLang="en-US" sz="1200" b="1"/>
                    <a:t>□  生産性の高い運営が要になる</a:t>
                  </a:r>
                  <a:endParaRPr kumimoji="1" lang="en-US" altLang="ja-JP" sz="1200" b="1"/>
                </a:p>
                <a:p>
                  <a:r>
                    <a:rPr kumimoji="1" lang="ja-JP" altLang="en-US" sz="1200" b="1"/>
                    <a:t>□  時間当たりの診察数の向上</a:t>
                  </a:r>
                  <a:endParaRPr kumimoji="1" lang="en-US" altLang="ja-JP" sz="1200" b="1"/>
                </a:p>
                <a:p>
                  <a:r>
                    <a:rPr kumimoji="1" lang="ja-JP" altLang="en-US" sz="1200" b="1"/>
                    <a:t>□  設備が差別化要因のこともある</a:t>
                  </a:r>
                  <a:endParaRPr kumimoji="1" lang="en-US" altLang="ja-JP" sz="1200" b="1"/>
                </a:p>
              </p:txBody>
            </p:sp>
            <p:grpSp>
              <p:nvGrpSpPr>
                <p:cNvPr id="61" name="グループ化 60">
                  <a:extLst>
                    <a:ext uri="{FF2B5EF4-FFF2-40B4-BE49-F238E27FC236}">
                      <a16:creationId xmlns:a16="http://schemas.microsoft.com/office/drawing/2014/main" id="{65EAA8F4-AEF4-0A99-D54A-5B165A3426EF}"/>
                    </a:ext>
                  </a:extLst>
                </p:cNvPr>
                <p:cNvGrpSpPr/>
                <p:nvPr/>
              </p:nvGrpSpPr>
              <p:grpSpPr>
                <a:xfrm>
                  <a:off x="219223" y="3216764"/>
                  <a:ext cx="3394559" cy="718410"/>
                  <a:chOff x="379013" y="2457716"/>
                  <a:chExt cx="3394559" cy="718410"/>
                </a:xfrm>
              </p:grpSpPr>
              <p:sp>
                <p:nvSpPr>
                  <p:cNvPr id="59" name="正方形/長方形 58">
                    <a:extLst>
                      <a:ext uri="{FF2B5EF4-FFF2-40B4-BE49-F238E27FC236}">
                        <a16:creationId xmlns:a16="http://schemas.microsoft.com/office/drawing/2014/main" id="{3B5BCA5A-256B-02CE-FCF7-26D4C54E7168}"/>
                      </a:ext>
                    </a:extLst>
                  </p:cNvPr>
                  <p:cNvSpPr/>
                  <p:nvPr/>
                </p:nvSpPr>
                <p:spPr>
                  <a:xfrm>
                    <a:off x="379013" y="2457716"/>
                    <a:ext cx="3394559" cy="718410"/>
                  </a:xfrm>
                  <a:prstGeom prst="rect">
                    <a:avLst/>
                  </a:prstGeom>
                  <a:noFill/>
                  <a:ln w="317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直線コネクタ 59">
                    <a:extLst>
                      <a:ext uri="{FF2B5EF4-FFF2-40B4-BE49-F238E27FC236}">
                        <a16:creationId xmlns:a16="http://schemas.microsoft.com/office/drawing/2014/main" id="{8A07124E-93A1-FADF-4D02-79B0362D3431}"/>
                      </a:ext>
                    </a:extLst>
                  </p:cNvPr>
                  <p:cNvCxnSpPr/>
                  <p:nvPr/>
                </p:nvCxnSpPr>
                <p:spPr>
                  <a:xfrm>
                    <a:off x="1274411" y="2467341"/>
                    <a:ext cx="0" cy="694630"/>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grpSp>
          </p:grpSp>
        </p:grpSp>
        <p:sp>
          <p:nvSpPr>
            <p:cNvPr id="11" name="テキスト ボックス 10">
              <a:extLst>
                <a:ext uri="{FF2B5EF4-FFF2-40B4-BE49-F238E27FC236}">
                  <a16:creationId xmlns:a16="http://schemas.microsoft.com/office/drawing/2014/main" id="{2609C50A-1903-E4A0-4556-B62013BD76DC}"/>
                </a:ext>
              </a:extLst>
            </p:cNvPr>
            <p:cNvSpPr txBox="1"/>
            <p:nvPr/>
          </p:nvSpPr>
          <p:spPr>
            <a:xfrm>
              <a:off x="1279504" y="4316668"/>
              <a:ext cx="3426022" cy="707886"/>
            </a:xfrm>
            <a:prstGeom prst="rect">
              <a:avLst/>
            </a:prstGeom>
            <a:noFill/>
          </p:spPr>
          <p:txBody>
            <a:bodyPr wrap="square" rtlCol="0">
              <a:spAutoFit/>
            </a:bodyPr>
            <a:lstStyle/>
            <a:p>
              <a:r>
                <a:rPr kumimoji="1" lang="ja-JP" altLang="en-US" sz="1000"/>
                <a:t>価格決定権が乏しく、人的リソースも限定されるので、</a:t>
              </a:r>
              <a:r>
                <a:rPr kumimoji="1" lang="ja-JP" altLang="en-US" sz="1000" u="sng"/>
                <a:t>請負傾向の強い工場のように</a:t>
              </a:r>
              <a:r>
                <a:rPr kumimoji="1" lang="ja-JP" altLang="en-US" sz="1000"/>
                <a:t>診療時間内の運営効率向上が収益性の要になりやすい。診療科によっては最新設備が差別化要因になりやすい点も、製造業と類似している。</a:t>
              </a:r>
              <a:endParaRPr kumimoji="1" lang="en-US" altLang="ja-JP" sz="1000"/>
            </a:p>
          </p:txBody>
        </p:sp>
      </p:grpSp>
      <p:grpSp>
        <p:nvGrpSpPr>
          <p:cNvPr id="20" name="グループ化 19">
            <a:extLst>
              <a:ext uri="{FF2B5EF4-FFF2-40B4-BE49-F238E27FC236}">
                <a16:creationId xmlns:a16="http://schemas.microsoft.com/office/drawing/2014/main" id="{6FFDAF59-77FC-431F-434F-6EEBB4273C98}"/>
              </a:ext>
            </a:extLst>
          </p:cNvPr>
          <p:cNvGrpSpPr/>
          <p:nvPr/>
        </p:nvGrpSpPr>
        <p:grpSpPr>
          <a:xfrm>
            <a:off x="5789759" y="3798514"/>
            <a:ext cx="3960476" cy="1438625"/>
            <a:chOff x="5210862" y="4422284"/>
            <a:chExt cx="3960476" cy="1438625"/>
          </a:xfrm>
        </p:grpSpPr>
        <p:grpSp>
          <p:nvGrpSpPr>
            <p:cNvPr id="57" name="グループ化 56">
              <a:extLst>
                <a:ext uri="{FF2B5EF4-FFF2-40B4-BE49-F238E27FC236}">
                  <a16:creationId xmlns:a16="http://schemas.microsoft.com/office/drawing/2014/main" id="{043FF7D1-51AA-CCEA-D450-21FACA937AB1}"/>
                </a:ext>
              </a:extLst>
            </p:cNvPr>
            <p:cNvGrpSpPr/>
            <p:nvPr/>
          </p:nvGrpSpPr>
          <p:grpSpPr>
            <a:xfrm>
              <a:off x="5210862" y="4422284"/>
              <a:ext cx="3960476" cy="718410"/>
              <a:chOff x="3907697" y="3108124"/>
              <a:chExt cx="3960476" cy="718410"/>
            </a:xfrm>
          </p:grpSpPr>
          <p:sp>
            <p:nvSpPr>
              <p:cNvPr id="52" name="正方形/長方形 51">
                <a:extLst>
                  <a:ext uri="{FF2B5EF4-FFF2-40B4-BE49-F238E27FC236}">
                    <a16:creationId xmlns:a16="http://schemas.microsoft.com/office/drawing/2014/main" id="{F5837912-5742-C6A2-064C-05C4F2297A5D}"/>
                  </a:ext>
                </a:extLst>
              </p:cNvPr>
              <p:cNvSpPr/>
              <p:nvPr/>
            </p:nvSpPr>
            <p:spPr>
              <a:xfrm>
                <a:off x="4198237" y="3108124"/>
                <a:ext cx="3394559" cy="718410"/>
              </a:xfrm>
              <a:prstGeom prst="rect">
                <a:avLst/>
              </a:prstGeom>
              <a:noFill/>
              <a:ln w="31750">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555D5622-D2E6-105A-B43A-4DC7CABB9E21}"/>
                  </a:ext>
                </a:extLst>
              </p:cNvPr>
              <p:cNvSpPr txBox="1"/>
              <p:nvPr/>
            </p:nvSpPr>
            <p:spPr>
              <a:xfrm>
                <a:off x="5083740" y="3163401"/>
                <a:ext cx="2784433" cy="646331"/>
              </a:xfrm>
              <a:prstGeom prst="rect">
                <a:avLst/>
              </a:prstGeom>
              <a:noFill/>
            </p:spPr>
            <p:txBody>
              <a:bodyPr wrap="square" rtlCol="0">
                <a:spAutoFit/>
              </a:bodyPr>
              <a:lstStyle/>
              <a:p>
                <a:r>
                  <a:rPr kumimoji="1" lang="ja-JP" altLang="en-US" sz="1200" b="1"/>
                  <a:t>□  属人的な部分に来院動機がある</a:t>
                </a:r>
                <a:endParaRPr kumimoji="1" lang="en-US" altLang="ja-JP" sz="1200" b="1"/>
              </a:p>
              <a:p>
                <a:r>
                  <a:rPr kumimoji="1" lang="ja-JP" altLang="en-US" sz="1200" b="1"/>
                  <a:t>　  ことがある</a:t>
                </a:r>
                <a:endParaRPr kumimoji="1" lang="en-US" altLang="ja-JP" sz="1200" b="1"/>
              </a:p>
              <a:p>
                <a:r>
                  <a:rPr kumimoji="1" lang="ja-JP" altLang="en-US" sz="1200" b="1"/>
                  <a:t>□  労働集約的な事業である</a:t>
                </a:r>
                <a:endParaRPr kumimoji="1" lang="en-US" altLang="ja-JP" sz="1200" b="1"/>
              </a:p>
            </p:txBody>
          </p:sp>
          <p:sp>
            <p:nvSpPr>
              <p:cNvPr id="53" name="テキスト ボックス 52">
                <a:extLst>
                  <a:ext uri="{FF2B5EF4-FFF2-40B4-BE49-F238E27FC236}">
                    <a16:creationId xmlns:a16="http://schemas.microsoft.com/office/drawing/2014/main" id="{2A57A0E2-31DE-1ED5-1020-6B8A58FEB818}"/>
                  </a:ext>
                </a:extLst>
              </p:cNvPr>
              <p:cNvSpPr txBox="1"/>
              <p:nvPr/>
            </p:nvSpPr>
            <p:spPr>
              <a:xfrm>
                <a:off x="3907697" y="3136999"/>
                <a:ext cx="1477812" cy="677108"/>
              </a:xfrm>
              <a:prstGeom prst="rect">
                <a:avLst/>
              </a:prstGeom>
              <a:noFill/>
            </p:spPr>
            <p:txBody>
              <a:bodyPr wrap="square" rtlCol="0">
                <a:spAutoFit/>
              </a:bodyPr>
              <a:lstStyle/>
              <a:p>
                <a:pPr algn="ctr"/>
                <a:r>
                  <a:rPr kumimoji="1" lang="ja-JP" altLang="en-US" sz="1200" b="1"/>
                  <a:t>サービス業</a:t>
                </a:r>
                <a:endParaRPr kumimoji="1" lang="en-US" altLang="ja-JP" sz="1200" b="1"/>
              </a:p>
              <a:p>
                <a:pPr algn="ctr"/>
                <a:r>
                  <a:rPr kumimoji="1" lang="ja-JP" altLang="en-US" sz="1200" b="1"/>
                  <a:t>との</a:t>
                </a:r>
                <a:endParaRPr kumimoji="1" lang="en-US" altLang="ja-JP" sz="1200" b="1"/>
              </a:p>
              <a:p>
                <a:pPr algn="ctr"/>
                <a:r>
                  <a:rPr kumimoji="1" lang="ja-JP" altLang="en-US" sz="1400" b="1"/>
                  <a:t>類似点</a:t>
                </a:r>
                <a:endParaRPr kumimoji="1" lang="en-US" altLang="ja-JP" sz="1400" b="1"/>
              </a:p>
            </p:txBody>
          </p:sp>
          <p:cxnSp>
            <p:nvCxnSpPr>
              <p:cNvPr id="54" name="直線コネクタ 53">
                <a:extLst>
                  <a:ext uri="{FF2B5EF4-FFF2-40B4-BE49-F238E27FC236}">
                    <a16:creationId xmlns:a16="http://schemas.microsoft.com/office/drawing/2014/main" id="{EFA43CA2-0738-41C3-3734-D187B73BC2C7}"/>
                  </a:ext>
                </a:extLst>
              </p:cNvPr>
              <p:cNvCxnSpPr/>
              <p:nvPr/>
            </p:nvCxnSpPr>
            <p:spPr>
              <a:xfrm>
                <a:off x="5084011" y="3115102"/>
                <a:ext cx="0" cy="694630"/>
              </a:xfrm>
              <a:prstGeom prst="line">
                <a:avLst/>
              </a:prstGeom>
              <a:ln w="28575">
                <a:solidFill>
                  <a:schemeClr val="accent6">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2" name="テキスト ボックス 11">
              <a:extLst>
                <a:ext uri="{FF2B5EF4-FFF2-40B4-BE49-F238E27FC236}">
                  <a16:creationId xmlns:a16="http://schemas.microsoft.com/office/drawing/2014/main" id="{629CD0AC-BE63-F5D5-5AA7-4A20E0057DF4}"/>
                </a:ext>
              </a:extLst>
            </p:cNvPr>
            <p:cNvSpPr txBox="1"/>
            <p:nvPr/>
          </p:nvSpPr>
          <p:spPr>
            <a:xfrm>
              <a:off x="5501402" y="5153023"/>
              <a:ext cx="3408282" cy="707886"/>
            </a:xfrm>
            <a:prstGeom prst="rect">
              <a:avLst/>
            </a:prstGeom>
            <a:noFill/>
          </p:spPr>
          <p:txBody>
            <a:bodyPr wrap="square" rtlCol="0">
              <a:spAutoFit/>
            </a:bodyPr>
            <a:lstStyle/>
            <a:p>
              <a:r>
                <a:rPr kumimoji="1" lang="ja-JP" altLang="en-US" sz="1000"/>
                <a:t>小児科、心療内科、アトピーなど、単なる利便性や立地ではなく、心理的な親和性（医師や看護師などとの相性など）が選好の要因になりやすいこともある。</a:t>
              </a:r>
              <a:endParaRPr kumimoji="1" lang="en-US" altLang="ja-JP" sz="1000"/>
            </a:p>
            <a:p>
              <a:r>
                <a:rPr kumimoji="1" lang="ja-JP" altLang="en-US" sz="1000"/>
                <a:t>人対人の事業なので、とても労働集約的といえる。</a:t>
              </a:r>
              <a:endParaRPr kumimoji="1" lang="en-US" altLang="ja-JP" sz="1000"/>
            </a:p>
          </p:txBody>
        </p:sp>
      </p:grpSp>
      <p:sp>
        <p:nvSpPr>
          <p:cNvPr id="22" name="正方形/長方形 21">
            <a:extLst>
              <a:ext uri="{FF2B5EF4-FFF2-40B4-BE49-F238E27FC236}">
                <a16:creationId xmlns:a16="http://schemas.microsoft.com/office/drawing/2014/main" id="{00F6AE53-01C8-EE40-FE85-6909CE9B5050}"/>
              </a:ext>
            </a:extLst>
          </p:cNvPr>
          <p:cNvSpPr/>
          <p:nvPr/>
        </p:nvSpPr>
        <p:spPr>
          <a:xfrm>
            <a:off x="269518" y="2192923"/>
            <a:ext cx="1085827" cy="3065367"/>
          </a:xfrm>
          <a:prstGeom prst="rect">
            <a:avLst/>
          </a:prstGeom>
          <a:noFill/>
          <a:ln w="34925">
            <a:solidFill>
              <a:schemeClr val="accent1">
                <a:lumMod val="60000"/>
                <a:lumOff val="40000"/>
                <a:alpha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F278B147-5D7D-1C9E-CAFF-91615B576341}"/>
              </a:ext>
            </a:extLst>
          </p:cNvPr>
          <p:cNvSpPr/>
          <p:nvPr/>
        </p:nvSpPr>
        <p:spPr>
          <a:xfrm>
            <a:off x="267055" y="5516635"/>
            <a:ext cx="1085827" cy="1087569"/>
          </a:xfrm>
          <a:prstGeom prst="rect">
            <a:avLst/>
          </a:prstGeom>
          <a:noFill/>
          <a:ln w="34925">
            <a:solidFill>
              <a:srgbClr val="F87E78">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a:extLst>
              <a:ext uri="{FF2B5EF4-FFF2-40B4-BE49-F238E27FC236}">
                <a16:creationId xmlns:a16="http://schemas.microsoft.com/office/drawing/2014/main" id="{EA456C96-FD27-9227-D3D8-BFA5CC778CAD}"/>
              </a:ext>
            </a:extLst>
          </p:cNvPr>
          <p:cNvSpPr txBox="1"/>
          <p:nvPr/>
        </p:nvSpPr>
        <p:spPr>
          <a:xfrm>
            <a:off x="818644" y="5521145"/>
            <a:ext cx="2781319" cy="1015663"/>
          </a:xfrm>
          <a:prstGeom prst="rect">
            <a:avLst/>
          </a:prstGeom>
          <a:noFill/>
        </p:spPr>
        <p:txBody>
          <a:bodyPr wrap="square" rtlCol="0">
            <a:spAutoFit/>
          </a:bodyPr>
          <a:lstStyle/>
          <a:p>
            <a:pPr algn="ctr"/>
            <a:r>
              <a:rPr kumimoji="1" lang="ja-JP" altLang="en-US" sz="3200" b="1">
                <a:latin typeface="HGS創英角ｺﾞｼｯｸUB" panose="020B0900000000000000" pitchFamily="50" charset="-128"/>
                <a:ea typeface="HGS創英角ｺﾞｼｯｸUB" panose="020B0900000000000000" pitchFamily="50" charset="-128"/>
              </a:rPr>
              <a:t>独自性</a:t>
            </a:r>
            <a:endParaRPr kumimoji="1" lang="en-US" altLang="ja-JP" sz="3200" b="1">
              <a:latin typeface="HGS創英角ｺﾞｼｯｸUB" panose="020B0900000000000000" pitchFamily="50" charset="-128"/>
              <a:ea typeface="HGS創英角ｺﾞｼｯｸUB" panose="020B0900000000000000" pitchFamily="50" charset="-128"/>
            </a:endParaRPr>
          </a:p>
          <a:p>
            <a:pPr algn="ctr"/>
            <a:r>
              <a:rPr kumimoji="1" lang="ja-JP" altLang="en-US" sz="1400" b="1"/>
              <a:t>の</a:t>
            </a:r>
            <a:endParaRPr kumimoji="1" lang="en-US" altLang="ja-JP" sz="1400" b="1"/>
          </a:p>
          <a:p>
            <a:pPr algn="ctr"/>
            <a:r>
              <a:rPr kumimoji="1" lang="ja-JP" altLang="en-US" sz="1400" b="1"/>
              <a:t>打ち出しにくさ</a:t>
            </a:r>
          </a:p>
        </p:txBody>
      </p:sp>
      <p:sp>
        <p:nvSpPr>
          <p:cNvPr id="80" name="正方形/長方形 79">
            <a:extLst>
              <a:ext uri="{FF2B5EF4-FFF2-40B4-BE49-F238E27FC236}">
                <a16:creationId xmlns:a16="http://schemas.microsoft.com/office/drawing/2014/main" id="{C96FDE3C-2390-00D1-C65D-E0CBC68CB954}"/>
              </a:ext>
            </a:extLst>
          </p:cNvPr>
          <p:cNvSpPr/>
          <p:nvPr/>
        </p:nvSpPr>
        <p:spPr>
          <a:xfrm>
            <a:off x="1441149" y="5516635"/>
            <a:ext cx="1562812" cy="1087569"/>
          </a:xfrm>
          <a:prstGeom prst="rect">
            <a:avLst/>
          </a:prstGeom>
          <a:noFill/>
          <a:ln w="34925">
            <a:solidFill>
              <a:srgbClr val="F87E78">
                <a:alpha val="6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4254C32F-751B-EEBE-9AB3-B1178B18ECC6}"/>
              </a:ext>
            </a:extLst>
          </p:cNvPr>
          <p:cNvSpPr txBox="1"/>
          <p:nvPr/>
        </p:nvSpPr>
        <p:spPr>
          <a:xfrm>
            <a:off x="3005460" y="5574143"/>
            <a:ext cx="6863524" cy="1015663"/>
          </a:xfrm>
          <a:prstGeom prst="rect">
            <a:avLst/>
          </a:prstGeom>
          <a:noFill/>
        </p:spPr>
        <p:txBody>
          <a:bodyPr wrap="square" rtlCol="0">
            <a:spAutoFit/>
          </a:bodyPr>
          <a:lstStyle/>
          <a:p>
            <a:r>
              <a:rPr kumimoji="1" lang="ja-JP" altLang="en-US" sz="1000"/>
              <a:t>□　各種の医療行為に対して厳密に診療報酬が紐づいているので、患者数確保のために初回割引をしたり、</a:t>
            </a:r>
            <a:endParaRPr kumimoji="1" lang="en-US" altLang="ja-JP" sz="1000"/>
          </a:p>
          <a:p>
            <a:r>
              <a:rPr kumimoji="1" lang="ja-JP" altLang="en-US" sz="1000"/>
              <a:t>　　ワクチン接種の特売をするなど、価格面の独自性を打ち出しにくい</a:t>
            </a:r>
            <a:endParaRPr kumimoji="1" lang="en-US" altLang="ja-JP" sz="1000"/>
          </a:p>
          <a:p>
            <a:r>
              <a:rPr kumimoji="1" lang="ja-JP" altLang="en-US" sz="1000"/>
              <a:t>□　</a:t>
            </a:r>
            <a:r>
              <a:rPr kumimoji="1" lang="ja-JP" altLang="en-US" sz="1000" spc="-10"/>
              <a:t>広告宣伝でも「必ず治る</a:t>
            </a:r>
            <a:r>
              <a:rPr kumimoji="1" lang="en-US" altLang="ja-JP" sz="1000" spc="-10"/>
              <a:t>｣｢</a:t>
            </a:r>
            <a:r>
              <a:rPr kumimoji="1" lang="ja-JP" altLang="en-US" sz="1000" spc="-10"/>
              <a:t>他医院とはここが違う」など医療法の制限もあり、差別化の宣伝や告知を打ちにくい</a:t>
            </a:r>
            <a:endParaRPr kumimoji="1" lang="en-US" altLang="ja-JP" sz="1000" spc="-10"/>
          </a:p>
          <a:p>
            <a:r>
              <a:rPr kumimoji="1" lang="ja-JP" altLang="en-US" sz="1000"/>
              <a:t>　　側面もあり、医師の専門医としての経歴や院内の様子といった客観的な事実をＨＰで紹介する程度に留まる</a:t>
            </a:r>
            <a:endParaRPr kumimoji="1" lang="en-US" altLang="ja-JP" sz="1000"/>
          </a:p>
          <a:p>
            <a:r>
              <a:rPr kumimoji="1" lang="ja-JP" altLang="en-US" sz="1000"/>
              <a:t>□　来店ポイントや診療ポイントを付ける、来院すると健康食品をプレゼントするなどの販売促進分野において</a:t>
            </a:r>
            <a:endParaRPr kumimoji="1" lang="en-US" altLang="ja-JP" sz="1000"/>
          </a:p>
          <a:p>
            <a:r>
              <a:rPr kumimoji="1" lang="ja-JP" altLang="en-US" sz="1000"/>
              <a:t>　　の独自性の発揮ができない</a:t>
            </a:r>
            <a:endParaRPr kumimoji="1" lang="en-US" altLang="ja-JP" sz="1000"/>
          </a:p>
        </p:txBody>
      </p:sp>
      <p:cxnSp>
        <p:nvCxnSpPr>
          <p:cNvPr id="70" name="直線コネクタ 69">
            <a:extLst>
              <a:ext uri="{FF2B5EF4-FFF2-40B4-BE49-F238E27FC236}">
                <a16:creationId xmlns:a16="http://schemas.microsoft.com/office/drawing/2014/main" id="{1F44959B-879A-4247-9FA4-69D56E4D3C49}"/>
              </a:ext>
            </a:extLst>
          </p:cNvPr>
          <p:cNvCxnSpPr/>
          <p:nvPr/>
        </p:nvCxnSpPr>
        <p:spPr>
          <a:xfrm>
            <a:off x="157163" y="10845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72" name="グループ化 71">
            <a:extLst>
              <a:ext uri="{FF2B5EF4-FFF2-40B4-BE49-F238E27FC236}">
                <a16:creationId xmlns:a16="http://schemas.microsoft.com/office/drawing/2014/main" id="{6B4898C4-ECA8-99C0-B958-1CCFBD2B7266}"/>
              </a:ext>
            </a:extLst>
          </p:cNvPr>
          <p:cNvGrpSpPr/>
          <p:nvPr/>
        </p:nvGrpSpPr>
        <p:grpSpPr>
          <a:xfrm>
            <a:off x="1884855" y="519913"/>
            <a:ext cx="3164582" cy="397562"/>
            <a:chOff x="4856186" y="283344"/>
            <a:chExt cx="2156059" cy="580218"/>
          </a:xfrm>
        </p:grpSpPr>
        <p:sp>
          <p:nvSpPr>
            <p:cNvPr id="73" name="テキスト ボックス 72">
              <a:extLst>
                <a:ext uri="{FF2B5EF4-FFF2-40B4-BE49-F238E27FC236}">
                  <a16:creationId xmlns:a16="http://schemas.microsoft.com/office/drawing/2014/main" id="{D1F11296-4772-CE2D-7C65-9C374A0D2D97}"/>
                </a:ext>
              </a:extLst>
            </p:cNvPr>
            <p:cNvSpPr txBox="1"/>
            <p:nvPr/>
          </p:nvSpPr>
          <p:spPr>
            <a:xfrm>
              <a:off x="4856186" y="369461"/>
              <a:ext cx="2156059" cy="494101"/>
            </a:xfrm>
            <a:prstGeom prst="rect">
              <a:avLst/>
            </a:prstGeom>
            <a:noFill/>
          </p:spPr>
          <p:txBody>
            <a:bodyPr wrap="square" rtlCol="0">
              <a:spAutoFit/>
            </a:bodyPr>
            <a:lstStyle/>
            <a:p>
              <a:pPr algn="ctr"/>
              <a:r>
                <a:rPr kumimoji="1" lang="ja-JP" altLang="en-US" sz="1600" b="1"/>
                <a:t>小規模医療業の定義</a:t>
              </a:r>
            </a:p>
          </p:txBody>
        </p:sp>
        <p:sp>
          <p:nvSpPr>
            <p:cNvPr id="75" name="正方形/長方形 74">
              <a:extLst>
                <a:ext uri="{FF2B5EF4-FFF2-40B4-BE49-F238E27FC236}">
                  <a16:creationId xmlns:a16="http://schemas.microsoft.com/office/drawing/2014/main" id="{14640808-7299-0FB0-5D91-832F42561FD9}"/>
                </a:ext>
              </a:extLst>
            </p:cNvPr>
            <p:cNvSpPr/>
            <p:nvPr/>
          </p:nvSpPr>
          <p:spPr>
            <a:xfrm>
              <a:off x="5178393" y="283344"/>
              <a:ext cx="1570867" cy="554517"/>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6"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テキスト ボックス 77">
            <a:extLst>
              <a:ext uri="{FF2B5EF4-FFF2-40B4-BE49-F238E27FC236}">
                <a16:creationId xmlns:a16="http://schemas.microsoft.com/office/drawing/2014/main" id="{D6693D5E-7BDC-6CF9-8CC9-E223A9AF057D}"/>
              </a:ext>
            </a:extLst>
          </p:cNvPr>
          <p:cNvSpPr txBox="1"/>
          <p:nvPr/>
        </p:nvSpPr>
        <p:spPr>
          <a:xfrm>
            <a:off x="5206951" y="319206"/>
            <a:ext cx="3118582" cy="707886"/>
          </a:xfrm>
          <a:prstGeom prst="rect">
            <a:avLst/>
          </a:prstGeom>
          <a:noFill/>
        </p:spPr>
        <p:txBody>
          <a:bodyPr wrap="square" rtlCol="0">
            <a:spAutoFit/>
          </a:bodyPr>
          <a:lstStyle/>
          <a:p>
            <a:r>
              <a:rPr kumimoji="1" lang="ja-JP" altLang="en-US" sz="1000">
                <a:latin typeface="+mn-ea"/>
              </a:rPr>
              <a:t>□ 医療法で「診療所」と区分される医療機関</a:t>
            </a:r>
            <a:endParaRPr kumimoji="1" lang="en-US" altLang="ja-JP" sz="1000">
              <a:latin typeface="+mn-ea"/>
            </a:endParaRPr>
          </a:p>
          <a:p>
            <a:r>
              <a:rPr kumimoji="1" lang="ja-JP" altLang="en-US" sz="1000">
                <a:latin typeface="+mn-ea"/>
              </a:rPr>
              <a:t>□ 入院患者用のベッドが</a:t>
            </a:r>
            <a:r>
              <a:rPr kumimoji="1" lang="en-US" altLang="ja-JP" sz="1000">
                <a:latin typeface="+mn-ea"/>
              </a:rPr>
              <a:t>19</a:t>
            </a:r>
            <a:r>
              <a:rPr kumimoji="1" lang="ja-JP" altLang="en-US" sz="1000">
                <a:latin typeface="+mn-ea"/>
              </a:rPr>
              <a:t>床以下または無し</a:t>
            </a:r>
            <a:endParaRPr kumimoji="1" lang="en-US" altLang="ja-JP" sz="1000">
              <a:latin typeface="+mn-ea"/>
            </a:endParaRPr>
          </a:p>
          <a:p>
            <a:r>
              <a:rPr kumimoji="1" lang="ja-JP" altLang="en-US" sz="1000">
                <a:latin typeface="+mn-ea"/>
              </a:rPr>
              <a:t>□ 一般に地域医療の「入口」的な役割</a:t>
            </a:r>
            <a:endParaRPr kumimoji="1" lang="en-US" altLang="ja-JP" sz="1000">
              <a:latin typeface="+mn-ea"/>
            </a:endParaRPr>
          </a:p>
          <a:p>
            <a:r>
              <a:rPr kumimoji="1" lang="ja-JP" altLang="en-US" sz="1000">
                <a:latin typeface="+mn-ea"/>
              </a:rPr>
              <a:t>□ 個人経営・医療法人経営の双方を含む</a:t>
            </a:r>
          </a:p>
        </p:txBody>
      </p:sp>
      <p:sp>
        <p:nvSpPr>
          <p:cNvPr id="81" name="テキスト ボックス 80">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の目利き（基本編）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84" name="テキスト ボックス 83"/>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
        <p:nvSpPr>
          <p:cNvPr id="85" name="テキスト ボックス 84"/>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sp>
        <p:nvSpPr>
          <p:cNvPr id="68" name="スライド番号プレースホルダー 1"/>
          <p:cNvSpPr>
            <a:spLocks noGrp="1"/>
          </p:cNvSpPr>
          <p:nvPr>
            <p:ph type="sldNum" sz="quarter" idx="12"/>
          </p:nvPr>
        </p:nvSpPr>
        <p:spPr>
          <a:xfrm>
            <a:off x="9418320" y="6563360"/>
            <a:ext cx="487680" cy="294640"/>
          </a:xfrm>
        </p:spPr>
        <p:txBody>
          <a:bodyPr/>
          <a:lstStyle/>
          <a:p>
            <a:fld id="{CAE0F744-F338-469C-81DD-7D82C9B8CA64}" type="slidenum">
              <a:rPr kumimoji="1" lang="ja-JP" altLang="en-US" smtClean="0"/>
              <a:t>2</a:t>
            </a:fld>
            <a:r>
              <a:rPr kumimoji="1" lang="en-US" altLang="ja-JP" dirty="0"/>
              <a:t>3</a:t>
            </a:r>
            <a:endParaRPr kumimoji="1" lang="ja-JP" altLang="en-US" dirty="0"/>
          </a:p>
        </p:txBody>
      </p:sp>
      <p:grpSp>
        <p:nvGrpSpPr>
          <p:cNvPr id="69" name="グループ化 68">
            <a:extLst>
              <a:ext uri="{FF2B5EF4-FFF2-40B4-BE49-F238E27FC236}">
                <a16:creationId xmlns:a16="http://schemas.microsoft.com/office/drawing/2014/main" id="{69068A97-50FD-44A1-A988-0B3D3EFD7DA7}"/>
              </a:ext>
            </a:extLst>
          </p:cNvPr>
          <p:cNvGrpSpPr/>
          <p:nvPr/>
        </p:nvGrpSpPr>
        <p:grpSpPr>
          <a:xfrm>
            <a:off x="246208" y="1197197"/>
            <a:ext cx="1162051" cy="885825"/>
            <a:chOff x="295274" y="1523999"/>
            <a:chExt cx="1162051" cy="885825"/>
          </a:xfrm>
        </p:grpSpPr>
        <p:sp>
          <p:nvSpPr>
            <p:cNvPr id="83" name="楕円 82">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87" name="正方形/長方形 86">
            <a:extLst>
              <a:ext uri="{FF2B5EF4-FFF2-40B4-BE49-F238E27FC236}">
                <a16:creationId xmlns:a16="http://schemas.microsoft.com/office/drawing/2014/main" id="{89E35265-CCA6-4F7A-9424-8CAB2F5451E4}"/>
              </a:ext>
            </a:extLst>
          </p:cNvPr>
          <p:cNvSpPr/>
          <p:nvPr/>
        </p:nvSpPr>
        <p:spPr>
          <a:xfrm>
            <a:off x="1354574" y="1345518"/>
            <a:ext cx="1981201"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他業種との</a:t>
            </a:r>
            <a:endParaRPr kumimoji="1" lang="en-US" altLang="ja-JP" sz="1400" b="1">
              <a:solidFill>
                <a:schemeClr val="tx1"/>
              </a:solidFill>
            </a:endParaRPr>
          </a:p>
          <a:p>
            <a:pPr algn="ctr"/>
            <a:r>
              <a:rPr kumimoji="1" lang="ja-JP" altLang="en-US" sz="1400" b="1">
                <a:solidFill>
                  <a:schemeClr val="tx1"/>
                </a:solidFill>
              </a:rPr>
              <a:t>類似点と相違点</a:t>
            </a:r>
            <a:endParaRPr kumimoji="1" lang="en-US" altLang="ja-JP" sz="1400" b="1">
              <a:solidFill>
                <a:schemeClr val="tx1"/>
              </a:solidFill>
            </a:endParaRPr>
          </a:p>
        </p:txBody>
      </p:sp>
      <p:grpSp>
        <p:nvGrpSpPr>
          <p:cNvPr id="56" name="グループ化 55">
            <a:extLst>
              <a:ext uri="{FF2B5EF4-FFF2-40B4-BE49-F238E27FC236}">
                <a16:creationId xmlns:a16="http://schemas.microsoft.com/office/drawing/2014/main" id="{63AA86DC-F6FC-2FB3-A5ED-DD5C028E21BE}"/>
              </a:ext>
            </a:extLst>
          </p:cNvPr>
          <p:cNvGrpSpPr/>
          <p:nvPr/>
        </p:nvGrpSpPr>
        <p:grpSpPr>
          <a:xfrm>
            <a:off x="4907281" y="3107515"/>
            <a:ext cx="1134136" cy="641891"/>
            <a:chOff x="4698007" y="3069730"/>
            <a:chExt cx="1134136" cy="582761"/>
          </a:xfrm>
        </p:grpSpPr>
        <p:sp>
          <p:nvSpPr>
            <p:cNvPr id="26" name="テキスト ボックス 25">
              <a:extLst>
                <a:ext uri="{FF2B5EF4-FFF2-40B4-BE49-F238E27FC236}">
                  <a16:creationId xmlns:a16="http://schemas.microsoft.com/office/drawing/2014/main" id="{88BF95BD-7599-1877-2AC6-56B138073119}"/>
                </a:ext>
              </a:extLst>
            </p:cNvPr>
            <p:cNvSpPr txBox="1"/>
            <p:nvPr/>
          </p:nvSpPr>
          <p:spPr>
            <a:xfrm>
              <a:off x="4698007" y="3079671"/>
              <a:ext cx="1134136" cy="572820"/>
            </a:xfrm>
            <a:prstGeom prst="rect">
              <a:avLst/>
            </a:prstGeom>
            <a:solidFill>
              <a:schemeClr val="bg1"/>
            </a:solidFill>
          </p:spPr>
          <p:txBody>
            <a:bodyPr wrap="square" rtlCol="0">
              <a:spAutoFit/>
            </a:bodyPr>
            <a:lstStyle/>
            <a:p>
              <a:pPr algn="ctr"/>
              <a:r>
                <a:rPr kumimoji="1" lang="ja-JP" altLang="en-US" sz="1100" b="1"/>
                <a:t>小規模</a:t>
              </a:r>
              <a:endParaRPr kumimoji="1" lang="en-US" altLang="ja-JP" sz="1100" b="1"/>
            </a:p>
            <a:p>
              <a:pPr algn="ctr"/>
              <a:r>
                <a:rPr kumimoji="1" lang="ja-JP" altLang="en-US" sz="2400" b="1"/>
                <a:t>医療業</a:t>
              </a:r>
            </a:p>
          </p:txBody>
        </p:sp>
        <p:sp>
          <p:nvSpPr>
            <p:cNvPr id="44" name="四角形: 角を丸くする 43">
              <a:extLst>
                <a:ext uri="{FF2B5EF4-FFF2-40B4-BE49-F238E27FC236}">
                  <a16:creationId xmlns:a16="http://schemas.microsoft.com/office/drawing/2014/main" id="{EE0800D7-D59B-98E0-9577-CB28F838933F}"/>
                </a:ext>
              </a:extLst>
            </p:cNvPr>
            <p:cNvSpPr/>
            <p:nvPr/>
          </p:nvSpPr>
          <p:spPr>
            <a:xfrm>
              <a:off x="4761500" y="3069730"/>
              <a:ext cx="1012465" cy="577080"/>
            </a:xfrm>
            <a:prstGeom prst="roundRect">
              <a:avLst>
                <a:gd name="adj" fmla="val 8327"/>
              </a:avLst>
            </a:prstGeom>
            <a:noFill/>
            <a:ln w="34925">
              <a:solidFill>
                <a:schemeClr val="bg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694364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a:extLst>
              <a:ext uri="{FF2B5EF4-FFF2-40B4-BE49-F238E27FC236}">
                <a16:creationId xmlns:a16="http://schemas.microsoft.com/office/drawing/2014/main" id="{45CF6B82-BFC1-4CE4-96E7-B63B034B2B2D}"/>
              </a:ext>
            </a:extLst>
          </p:cNvPr>
          <p:cNvCxnSpPr/>
          <p:nvPr/>
        </p:nvCxnSpPr>
        <p:spPr>
          <a:xfrm>
            <a:off x="135209" y="463090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845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58003"/>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15D86250-E331-9D63-3AE5-82BA62AD7A9A}"/>
              </a:ext>
            </a:extLst>
          </p:cNvPr>
          <p:cNvSpPr txBox="1"/>
          <p:nvPr/>
        </p:nvSpPr>
        <p:spPr>
          <a:xfrm>
            <a:off x="3406528" y="1195977"/>
            <a:ext cx="6221260" cy="861774"/>
          </a:xfrm>
          <a:prstGeom prst="rect">
            <a:avLst/>
          </a:prstGeom>
          <a:noFill/>
        </p:spPr>
        <p:txBody>
          <a:bodyPr wrap="square" rtlCol="0">
            <a:spAutoFit/>
          </a:bodyPr>
          <a:lstStyle/>
          <a:p>
            <a:r>
              <a:rPr kumimoji="1" lang="ja-JP" altLang="en-US" sz="1000"/>
              <a:t>□　</a:t>
            </a:r>
            <a:r>
              <a:rPr kumimoji="1" lang="ja-JP" altLang="en-US" sz="1000">
                <a:latin typeface="+mn-ea"/>
              </a:rPr>
              <a:t>有資格者以外の関与が限られ、生命や健康に直結している業種なので、医療行為自体への助言は</a:t>
            </a:r>
            <a:endParaRPr kumimoji="1" lang="en-US" altLang="ja-JP" sz="1000">
              <a:latin typeface="+mn-ea"/>
            </a:endParaRPr>
          </a:p>
          <a:p>
            <a:r>
              <a:rPr kumimoji="1" lang="ja-JP" altLang="en-US" sz="1000">
                <a:latin typeface="+mn-ea"/>
              </a:rPr>
              <a:t>　　できないため、改善指導は困難</a:t>
            </a:r>
            <a:r>
              <a:rPr kumimoji="1" lang="ja-JP" altLang="en-US" sz="1000"/>
              <a:t>という割切りが必要</a:t>
            </a:r>
            <a:endParaRPr kumimoji="1" lang="en-US" altLang="ja-JP" sz="1000"/>
          </a:p>
          <a:p>
            <a:r>
              <a:rPr kumimoji="1" lang="ja-JP" altLang="en-US" sz="1000"/>
              <a:t>□　医療行為に集中することで、後手に回る分野へのフォローが支援の中心になることが多い</a:t>
            </a:r>
            <a:endParaRPr kumimoji="1" lang="en-US" altLang="ja-JP" sz="1000"/>
          </a:p>
          <a:p>
            <a:r>
              <a:rPr kumimoji="1" lang="ja-JP" altLang="en-US" sz="1000"/>
              <a:t>　　（事業全体の収益構造、財務上の課題、設備更新の回収見込み、労務問題等）</a:t>
            </a:r>
            <a:endParaRPr kumimoji="1" lang="en-US" altLang="ja-JP" sz="1000"/>
          </a:p>
          <a:p>
            <a:r>
              <a:rPr kumimoji="1" lang="ja-JP" altLang="en-US" sz="1000"/>
              <a:t>□　事業構造の理解や、計数情報の適時取得を通した支援方針の探索が初動としては良い</a:t>
            </a:r>
            <a:endParaRPr kumimoji="1" lang="en-US" altLang="ja-JP" sz="1000"/>
          </a:p>
        </p:txBody>
      </p:sp>
      <p:grpSp>
        <p:nvGrpSpPr>
          <p:cNvPr id="72" name="グループ化 71">
            <a:extLst>
              <a:ext uri="{FF2B5EF4-FFF2-40B4-BE49-F238E27FC236}">
                <a16:creationId xmlns:a16="http://schemas.microsoft.com/office/drawing/2014/main" id="{342C8DAD-2E5C-41AA-275E-48CC669F603A}"/>
              </a:ext>
            </a:extLst>
          </p:cNvPr>
          <p:cNvGrpSpPr/>
          <p:nvPr/>
        </p:nvGrpSpPr>
        <p:grpSpPr>
          <a:xfrm>
            <a:off x="135209" y="2360771"/>
            <a:ext cx="2251958" cy="1431401"/>
            <a:chOff x="136510" y="2415942"/>
            <a:chExt cx="2251958" cy="1431401"/>
          </a:xfrm>
        </p:grpSpPr>
        <p:grpSp>
          <p:nvGrpSpPr>
            <p:cNvPr id="58" name="グループ化 57">
              <a:extLst>
                <a:ext uri="{FF2B5EF4-FFF2-40B4-BE49-F238E27FC236}">
                  <a16:creationId xmlns:a16="http://schemas.microsoft.com/office/drawing/2014/main" id="{13FB0D83-7131-0D00-41D4-80365D98CDA8}"/>
                </a:ext>
              </a:extLst>
            </p:cNvPr>
            <p:cNvGrpSpPr/>
            <p:nvPr/>
          </p:nvGrpSpPr>
          <p:grpSpPr>
            <a:xfrm>
              <a:off x="136510" y="2503489"/>
              <a:ext cx="2251958" cy="1188806"/>
              <a:chOff x="136510" y="2262939"/>
              <a:chExt cx="2251958" cy="1188806"/>
            </a:xfrm>
          </p:grpSpPr>
          <p:sp>
            <p:nvSpPr>
              <p:cNvPr id="31" name="テキスト ボックス 30">
                <a:extLst>
                  <a:ext uri="{FF2B5EF4-FFF2-40B4-BE49-F238E27FC236}">
                    <a16:creationId xmlns:a16="http://schemas.microsoft.com/office/drawing/2014/main" id="{F961C001-1D71-F369-E19F-98E72AF62D71}"/>
                  </a:ext>
                </a:extLst>
              </p:cNvPr>
              <p:cNvSpPr txBox="1"/>
              <p:nvPr/>
            </p:nvSpPr>
            <p:spPr>
              <a:xfrm>
                <a:off x="136510" y="2262939"/>
                <a:ext cx="2144678" cy="769441"/>
              </a:xfrm>
              <a:prstGeom prst="rect">
                <a:avLst/>
              </a:prstGeom>
              <a:noFill/>
            </p:spPr>
            <p:txBody>
              <a:bodyPr wrap="square" rtlCol="0">
                <a:spAutoFit/>
              </a:bodyPr>
              <a:lstStyle/>
              <a:p>
                <a:pPr algn="ctr"/>
                <a:r>
                  <a:rPr kumimoji="1" lang="ja-JP" altLang="en-US" sz="2800">
                    <a:latin typeface="HGS創英角ｺﾞｼｯｸUB" panose="020B0900000000000000" pitchFamily="50" charset="-128"/>
                    <a:ea typeface="HGS創英角ｺﾞｼｯｸUB" panose="020B0900000000000000" pitchFamily="50" charset="-128"/>
                  </a:rPr>
                  <a:t>公表資料</a:t>
                </a:r>
                <a:endParaRPr kumimoji="1" lang="en-US" altLang="ja-JP" sz="2800">
                  <a:latin typeface="HGS創英角ｺﾞｼｯｸUB" panose="020B0900000000000000" pitchFamily="50" charset="-128"/>
                  <a:ea typeface="HGS創英角ｺﾞｼｯｸUB" panose="020B0900000000000000" pitchFamily="50" charset="-128"/>
                </a:endParaRPr>
              </a:p>
              <a:p>
                <a:pPr algn="ctr"/>
                <a:r>
                  <a:rPr kumimoji="1" lang="ja-JP" altLang="en-US" sz="1600">
                    <a:latin typeface="HGS創英角ｺﾞｼｯｸUB" panose="020B0900000000000000" pitchFamily="50" charset="-128"/>
                    <a:ea typeface="HGS創英角ｺﾞｼｯｸUB" panose="020B0900000000000000" pitchFamily="50" charset="-128"/>
                  </a:rPr>
                  <a:t>を利用した</a:t>
                </a:r>
                <a:endParaRPr kumimoji="1" lang="en-US" altLang="ja-JP" sz="1600">
                  <a:latin typeface="HGS創英角ｺﾞｼｯｸUB" panose="020B0900000000000000" pitchFamily="50" charset="-128"/>
                  <a:ea typeface="HGS創英角ｺﾞｼｯｸUB" panose="020B0900000000000000" pitchFamily="50" charset="-128"/>
                </a:endParaRPr>
              </a:p>
            </p:txBody>
          </p:sp>
          <p:sp>
            <p:nvSpPr>
              <p:cNvPr id="32" name="テキスト ボックス 31">
                <a:extLst>
                  <a:ext uri="{FF2B5EF4-FFF2-40B4-BE49-F238E27FC236}">
                    <a16:creationId xmlns:a16="http://schemas.microsoft.com/office/drawing/2014/main" id="{7586504E-B8BF-001F-D523-4617854D43D2}"/>
                  </a:ext>
                </a:extLst>
              </p:cNvPr>
              <p:cNvSpPr txBox="1"/>
              <p:nvPr/>
            </p:nvSpPr>
            <p:spPr>
              <a:xfrm>
                <a:off x="405664" y="2990080"/>
                <a:ext cx="1982804" cy="461665"/>
              </a:xfrm>
              <a:prstGeom prst="rect">
                <a:avLst/>
              </a:prstGeom>
              <a:noFill/>
            </p:spPr>
            <p:txBody>
              <a:bodyPr wrap="square" rtlCol="0">
                <a:spAutoFit/>
              </a:bodyPr>
              <a:lstStyle/>
              <a:p>
                <a:r>
                  <a:rPr kumimoji="1" lang="ja-JP" altLang="en-US" sz="2400" b="1">
                    <a:latin typeface="HGS創英角ｺﾞｼｯｸUB" panose="020B0900000000000000" pitchFamily="50" charset="-128"/>
                    <a:ea typeface="HGS創英角ｺﾞｼｯｸUB" panose="020B0900000000000000" pitchFamily="50" charset="-128"/>
                  </a:rPr>
                  <a:t>アプローチ</a:t>
                </a:r>
              </a:p>
            </p:txBody>
          </p:sp>
        </p:grpSp>
        <p:sp>
          <p:nvSpPr>
            <p:cNvPr id="66" name="正方形/長方形 65">
              <a:extLst>
                <a:ext uri="{FF2B5EF4-FFF2-40B4-BE49-F238E27FC236}">
                  <a16:creationId xmlns:a16="http://schemas.microsoft.com/office/drawing/2014/main" id="{6D44F424-0199-A01A-33DB-FD667B1A7E51}"/>
                </a:ext>
              </a:extLst>
            </p:cNvPr>
            <p:cNvSpPr/>
            <p:nvPr/>
          </p:nvSpPr>
          <p:spPr>
            <a:xfrm>
              <a:off x="165385" y="2415942"/>
              <a:ext cx="2144678" cy="1431401"/>
            </a:xfrm>
            <a:prstGeom prst="rect">
              <a:avLst/>
            </a:prstGeom>
            <a:noFill/>
            <a:ln w="44450">
              <a:solidFill>
                <a:schemeClr val="accent6">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0" name="グループ化 69">
            <a:extLst>
              <a:ext uri="{FF2B5EF4-FFF2-40B4-BE49-F238E27FC236}">
                <a16:creationId xmlns:a16="http://schemas.microsoft.com/office/drawing/2014/main" id="{B8083B67-D533-8491-4693-62340ED3FD8C}"/>
              </a:ext>
            </a:extLst>
          </p:cNvPr>
          <p:cNvGrpSpPr/>
          <p:nvPr/>
        </p:nvGrpSpPr>
        <p:grpSpPr>
          <a:xfrm>
            <a:off x="157163" y="4737625"/>
            <a:ext cx="2212482" cy="1416522"/>
            <a:chOff x="135209" y="4781052"/>
            <a:chExt cx="2212482" cy="1431401"/>
          </a:xfrm>
        </p:grpSpPr>
        <p:sp>
          <p:nvSpPr>
            <p:cNvPr id="30" name="テキスト ボックス 29">
              <a:extLst>
                <a:ext uri="{FF2B5EF4-FFF2-40B4-BE49-F238E27FC236}">
                  <a16:creationId xmlns:a16="http://schemas.microsoft.com/office/drawing/2014/main" id="{D39C5AEC-7DB3-FEED-08FE-2072C1F9B4AD}"/>
                </a:ext>
              </a:extLst>
            </p:cNvPr>
            <p:cNvSpPr txBox="1"/>
            <p:nvPr/>
          </p:nvSpPr>
          <p:spPr>
            <a:xfrm>
              <a:off x="364887" y="5589947"/>
              <a:ext cx="1982804" cy="466514"/>
            </a:xfrm>
            <a:prstGeom prst="rect">
              <a:avLst/>
            </a:prstGeom>
            <a:noFill/>
          </p:spPr>
          <p:txBody>
            <a:bodyPr wrap="square" rtlCol="0">
              <a:spAutoFit/>
            </a:bodyPr>
            <a:lstStyle/>
            <a:p>
              <a:r>
                <a:rPr kumimoji="1" lang="ja-JP" altLang="en-US" sz="2400" b="1">
                  <a:latin typeface="HGS創英角ｺﾞｼｯｸUB" panose="020B0900000000000000" pitchFamily="50" charset="-128"/>
                  <a:ea typeface="HGS創英角ｺﾞｼｯｸUB" panose="020B0900000000000000" pitchFamily="50" charset="-128"/>
                </a:rPr>
                <a:t>アプローチ</a:t>
              </a:r>
            </a:p>
          </p:txBody>
        </p:sp>
        <p:sp>
          <p:nvSpPr>
            <p:cNvPr id="68" name="正方形/長方形 67">
              <a:extLst>
                <a:ext uri="{FF2B5EF4-FFF2-40B4-BE49-F238E27FC236}">
                  <a16:creationId xmlns:a16="http://schemas.microsoft.com/office/drawing/2014/main" id="{0DA3D4A2-CB24-004D-E2A3-CBDFF5B9A22C}"/>
                </a:ext>
              </a:extLst>
            </p:cNvPr>
            <p:cNvSpPr/>
            <p:nvPr/>
          </p:nvSpPr>
          <p:spPr>
            <a:xfrm>
              <a:off x="157163" y="4781052"/>
              <a:ext cx="2144678" cy="1431401"/>
            </a:xfrm>
            <a:prstGeom prst="rect">
              <a:avLst/>
            </a:prstGeom>
            <a:noFill/>
            <a:ln w="44450">
              <a:solidFill>
                <a:schemeClr val="accent1">
                  <a:lumMod val="60000"/>
                  <a:lumOff val="40000"/>
                  <a:alpha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934591CA-B3CE-5741-F76D-476CAAB5E801}"/>
                </a:ext>
              </a:extLst>
            </p:cNvPr>
            <p:cNvSpPr txBox="1"/>
            <p:nvPr/>
          </p:nvSpPr>
          <p:spPr>
            <a:xfrm>
              <a:off x="135209" y="4857076"/>
              <a:ext cx="2144678" cy="769441"/>
            </a:xfrm>
            <a:prstGeom prst="rect">
              <a:avLst/>
            </a:prstGeom>
            <a:noFill/>
          </p:spPr>
          <p:txBody>
            <a:bodyPr wrap="square" rtlCol="0">
              <a:spAutoFit/>
            </a:bodyPr>
            <a:lstStyle/>
            <a:p>
              <a:pPr algn="ctr"/>
              <a:r>
                <a:rPr kumimoji="1" lang="ja-JP" altLang="en-US" sz="2800">
                  <a:latin typeface="HGS創英角ｺﾞｼｯｸUB" panose="020B0900000000000000" pitchFamily="50" charset="-128"/>
                  <a:ea typeface="HGS創英角ｺﾞｼｯｸUB" panose="020B0900000000000000" pitchFamily="50" charset="-128"/>
                </a:rPr>
                <a:t>専門家</a:t>
              </a:r>
              <a:endParaRPr kumimoji="1" lang="en-US" altLang="ja-JP" sz="2800">
                <a:latin typeface="HGS創英角ｺﾞｼｯｸUB" panose="020B0900000000000000" pitchFamily="50" charset="-128"/>
                <a:ea typeface="HGS創英角ｺﾞｼｯｸUB" panose="020B0900000000000000" pitchFamily="50" charset="-128"/>
              </a:endParaRPr>
            </a:p>
            <a:p>
              <a:pPr algn="ctr"/>
              <a:r>
                <a:rPr kumimoji="1" lang="ja-JP" altLang="en-US" sz="1600">
                  <a:latin typeface="HGS創英角ｺﾞｼｯｸUB" panose="020B0900000000000000" pitchFamily="50" charset="-128"/>
                  <a:ea typeface="HGS創英角ｺﾞｼｯｸUB" panose="020B0900000000000000" pitchFamily="50" charset="-128"/>
                </a:rPr>
                <a:t>を通した</a:t>
              </a:r>
              <a:endParaRPr kumimoji="1" lang="en-US" altLang="ja-JP" sz="1600">
                <a:latin typeface="HGS創英角ｺﾞｼｯｸUB" panose="020B0900000000000000" pitchFamily="50" charset="-128"/>
                <a:ea typeface="HGS創英角ｺﾞｼｯｸUB" panose="020B0900000000000000" pitchFamily="50" charset="-128"/>
              </a:endParaRPr>
            </a:p>
          </p:txBody>
        </p:sp>
      </p:grpSp>
      <p:sp>
        <p:nvSpPr>
          <p:cNvPr id="73" name="テキスト ボックス 72">
            <a:extLst>
              <a:ext uri="{FF2B5EF4-FFF2-40B4-BE49-F238E27FC236}">
                <a16:creationId xmlns:a16="http://schemas.microsoft.com/office/drawing/2014/main" id="{0F1F0054-5C54-CE4D-E8DA-8395D5C21DFD}"/>
              </a:ext>
            </a:extLst>
          </p:cNvPr>
          <p:cNvSpPr txBox="1"/>
          <p:nvPr/>
        </p:nvSpPr>
        <p:spPr>
          <a:xfrm>
            <a:off x="252776" y="3870167"/>
            <a:ext cx="9564270" cy="707886"/>
          </a:xfrm>
          <a:prstGeom prst="rect">
            <a:avLst/>
          </a:prstGeom>
          <a:noFill/>
        </p:spPr>
        <p:txBody>
          <a:bodyPr wrap="square" rtlCol="0">
            <a:spAutoFit/>
          </a:bodyPr>
          <a:lstStyle/>
          <a:p>
            <a:r>
              <a:rPr kumimoji="1" lang="ja-JP" altLang="en-US" sz="1000" spc="-50">
                <a:latin typeface="+mn-ea"/>
              </a:rPr>
              <a:t>　医療に関しては、厚生労働省より多様な資料が公表されており、支援や事業性評価の対象になる診療所との比較検討や、数値の妥当性などを推計する時に役に立ちます。例えば、患者調査には</a:t>
            </a:r>
            <a:r>
              <a:rPr kumimoji="1" lang="en-US" altLang="ja-JP" sz="1000" spc="-50">
                <a:latin typeface="+mn-ea"/>
              </a:rPr>
              <a:t>10</a:t>
            </a:r>
            <a:r>
              <a:rPr kumimoji="1" lang="ja-JP" altLang="en-US" sz="1000" spc="-50">
                <a:latin typeface="+mn-ea"/>
              </a:rPr>
              <a:t>万人当りの受療率が記載されています。仮に、地域における眼科の受療率が</a:t>
            </a:r>
            <a:r>
              <a:rPr kumimoji="1" lang="en-US" altLang="ja-JP" sz="1000" spc="-50">
                <a:latin typeface="+mn-ea"/>
              </a:rPr>
              <a:t>2</a:t>
            </a:r>
            <a:r>
              <a:rPr kumimoji="1" lang="ja-JP" altLang="en-US" sz="1000" spc="-50">
                <a:latin typeface="+mn-ea"/>
              </a:rPr>
              <a:t>％とすると、１日に</a:t>
            </a:r>
            <a:r>
              <a:rPr kumimoji="1" lang="en-US" altLang="ja-JP" sz="1000" spc="-50">
                <a:latin typeface="+mn-ea"/>
              </a:rPr>
              <a:t>50</a:t>
            </a:r>
            <a:r>
              <a:rPr kumimoji="1" lang="ja-JP" altLang="en-US" sz="1000" spc="-50">
                <a:latin typeface="+mn-ea"/>
              </a:rPr>
              <a:t>人の患者を診療することが、損益分岐点になる　計画の場合、周辺地域に（</a:t>
            </a:r>
            <a:r>
              <a:rPr kumimoji="1" lang="en-US" altLang="ja-JP" sz="1000" spc="-50">
                <a:latin typeface="+mn-ea"/>
              </a:rPr>
              <a:t>50÷2</a:t>
            </a:r>
            <a:r>
              <a:rPr kumimoji="1" lang="ja-JP" altLang="en-US" sz="1000" spc="-50">
                <a:latin typeface="+mn-ea"/>
              </a:rPr>
              <a:t>％＝）</a:t>
            </a:r>
            <a:r>
              <a:rPr kumimoji="1" lang="en-US" altLang="ja-JP" sz="1000" spc="-50">
                <a:latin typeface="+mn-ea"/>
              </a:rPr>
              <a:t>2,500</a:t>
            </a:r>
            <a:r>
              <a:rPr kumimoji="1" lang="ja-JP" altLang="en-US" sz="1000" spc="-50">
                <a:latin typeface="+mn-ea"/>
              </a:rPr>
              <a:t>人が住んでいなければ立地的には厳しい環境かもしれない、といった専門的な医療行為以外の観点からも、事業を把握し課題を明確化する手掛かりにすることもできますので、公表資料の有効活用は事業性把握には重要といえます。　</a:t>
            </a:r>
            <a:endParaRPr kumimoji="1" lang="en-US" altLang="ja-JP" sz="1000" spc="-50">
              <a:latin typeface="+mn-ea"/>
            </a:endParaRPr>
          </a:p>
        </p:txBody>
      </p:sp>
      <p:sp>
        <p:nvSpPr>
          <p:cNvPr id="75" name="テキスト ボックス 74">
            <a:extLst>
              <a:ext uri="{FF2B5EF4-FFF2-40B4-BE49-F238E27FC236}">
                <a16:creationId xmlns:a16="http://schemas.microsoft.com/office/drawing/2014/main" id="{4960CA3E-16CD-A6FC-E97F-74A433F77C6A}"/>
              </a:ext>
            </a:extLst>
          </p:cNvPr>
          <p:cNvSpPr txBox="1"/>
          <p:nvPr/>
        </p:nvSpPr>
        <p:spPr>
          <a:xfrm>
            <a:off x="2227825" y="2119073"/>
            <a:ext cx="5549388" cy="261610"/>
          </a:xfrm>
          <a:prstGeom prst="rect">
            <a:avLst/>
          </a:prstGeom>
          <a:noFill/>
        </p:spPr>
        <p:txBody>
          <a:bodyPr wrap="square" rtlCol="0">
            <a:spAutoFit/>
          </a:bodyPr>
          <a:lstStyle/>
          <a:p>
            <a:pPr algn="ctr"/>
            <a:r>
              <a:rPr kumimoji="1" lang="ja-JP" altLang="en-US" sz="1100" b="1"/>
              <a:t>～代表的な調査資料～（いずれも厚生労働省の</a:t>
            </a:r>
            <a:r>
              <a:rPr kumimoji="1" lang="en-US" altLang="ja-JP" sz="1100" b="1"/>
              <a:t>HP</a:t>
            </a:r>
            <a:r>
              <a:rPr kumimoji="1" lang="ja-JP" altLang="en-US" sz="1100" b="1"/>
              <a:t>から閲覧可能）</a:t>
            </a:r>
          </a:p>
        </p:txBody>
      </p:sp>
      <p:grpSp>
        <p:nvGrpSpPr>
          <p:cNvPr id="105" name="グループ化 104">
            <a:extLst>
              <a:ext uri="{FF2B5EF4-FFF2-40B4-BE49-F238E27FC236}">
                <a16:creationId xmlns:a16="http://schemas.microsoft.com/office/drawing/2014/main" id="{BF1F08CD-4F52-A63C-AD5F-A23F6D1D8DAC}"/>
              </a:ext>
            </a:extLst>
          </p:cNvPr>
          <p:cNvGrpSpPr/>
          <p:nvPr/>
        </p:nvGrpSpPr>
        <p:grpSpPr>
          <a:xfrm>
            <a:off x="2387167" y="2360770"/>
            <a:ext cx="7583311" cy="1600737"/>
            <a:chOff x="2387167" y="2466646"/>
            <a:chExt cx="7390717" cy="1573105"/>
          </a:xfrm>
        </p:grpSpPr>
        <p:grpSp>
          <p:nvGrpSpPr>
            <p:cNvPr id="88" name="グループ化 87">
              <a:extLst>
                <a:ext uri="{FF2B5EF4-FFF2-40B4-BE49-F238E27FC236}">
                  <a16:creationId xmlns:a16="http://schemas.microsoft.com/office/drawing/2014/main" id="{CC306872-957F-142E-165C-2F23818A1CE3}"/>
                </a:ext>
              </a:extLst>
            </p:cNvPr>
            <p:cNvGrpSpPr/>
            <p:nvPr/>
          </p:nvGrpSpPr>
          <p:grpSpPr>
            <a:xfrm>
              <a:off x="2425667" y="2502899"/>
              <a:ext cx="2318135" cy="1395149"/>
              <a:chOff x="2348667" y="2502899"/>
              <a:chExt cx="2318135" cy="1395149"/>
            </a:xfrm>
          </p:grpSpPr>
          <p:sp>
            <p:nvSpPr>
              <p:cNvPr id="76" name="テキスト ボックス 75">
                <a:extLst>
                  <a:ext uri="{FF2B5EF4-FFF2-40B4-BE49-F238E27FC236}">
                    <a16:creationId xmlns:a16="http://schemas.microsoft.com/office/drawing/2014/main" id="{17A94AC1-F5FE-37DB-7A98-4C426EC5899F}"/>
                  </a:ext>
                </a:extLst>
              </p:cNvPr>
              <p:cNvSpPr txBox="1"/>
              <p:nvPr/>
            </p:nvSpPr>
            <p:spPr>
              <a:xfrm>
                <a:off x="2522124" y="2524108"/>
                <a:ext cx="2144678" cy="307777"/>
              </a:xfrm>
              <a:prstGeom prst="rect">
                <a:avLst/>
              </a:prstGeom>
              <a:noFill/>
            </p:spPr>
            <p:txBody>
              <a:bodyPr wrap="square" rtlCol="0">
                <a:spAutoFit/>
              </a:bodyPr>
              <a:lstStyle/>
              <a:p>
                <a:pPr algn="dist"/>
                <a:r>
                  <a:rPr kumimoji="1" lang="ja-JP" altLang="en-US" sz="1400"/>
                  <a:t>医療経済実態調査報告</a:t>
                </a:r>
              </a:p>
            </p:txBody>
          </p:sp>
          <p:sp>
            <p:nvSpPr>
              <p:cNvPr id="78" name="テキスト ボックス 77">
                <a:extLst>
                  <a:ext uri="{FF2B5EF4-FFF2-40B4-BE49-F238E27FC236}">
                    <a16:creationId xmlns:a16="http://schemas.microsoft.com/office/drawing/2014/main" id="{9DC2A917-23EF-76A0-0D14-ECF812D7B77D}"/>
                  </a:ext>
                </a:extLst>
              </p:cNvPr>
              <p:cNvSpPr txBox="1"/>
              <p:nvPr/>
            </p:nvSpPr>
            <p:spPr>
              <a:xfrm>
                <a:off x="2522124" y="2879688"/>
                <a:ext cx="2144678" cy="307777"/>
              </a:xfrm>
              <a:prstGeom prst="rect">
                <a:avLst/>
              </a:prstGeom>
              <a:noFill/>
            </p:spPr>
            <p:txBody>
              <a:bodyPr wrap="square" rtlCol="0">
                <a:spAutoFit/>
              </a:bodyPr>
              <a:lstStyle/>
              <a:p>
                <a:pPr algn="dist"/>
                <a:r>
                  <a:rPr kumimoji="1" lang="ja-JP" altLang="en-US" sz="1400"/>
                  <a:t>社会医療診療行為別統計</a:t>
                </a:r>
              </a:p>
            </p:txBody>
          </p:sp>
          <p:sp>
            <p:nvSpPr>
              <p:cNvPr id="81" name="テキスト ボックス 80">
                <a:extLst>
                  <a:ext uri="{FF2B5EF4-FFF2-40B4-BE49-F238E27FC236}">
                    <a16:creationId xmlns:a16="http://schemas.microsoft.com/office/drawing/2014/main" id="{8241290E-3B71-FA09-B030-D44E39280A94}"/>
                  </a:ext>
                </a:extLst>
              </p:cNvPr>
              <p:cNvSpPr txBox="1"/>
              <p:nvPr/>
            </p:nvSpPr>
            <p:spPr>
              <a:xfrm>
                <a:off x="2522124" y="3235269"/>
                <a:ext cx="2144678" cy="307778"/>
              </a:xfrm>
              <a:prstGeom prst="rect">
                <a:avLst/>
              </a:prstGeom>
              <a:noFill/>
            </p:spPr>
            <p:txBody>
              <a:bodyPr wrap="square" rtlCol="0">
                <a:spAutoFit/>
              </a:bodyPr>
              <a:lstStyle/>
              <a:p>
                <a:pPr algn="dist"/>
                <a:r>
                  <a:rPr kumimoji="1" lang="ja-JP" altLang="en-US" sz="1400"/>
                  <a:t>医療施設調査</a:t>
                </a:r>
              </a:p>
            </p:txBody>
          </p:sp>
          <p:sp>
            <p:nvSpPr>
              <p:cNvPr id="83" name="テキスト ボックス 82">
                <a:extLst>
                  <a:ext uri="{FF2B5EF4-FFF2-40B4-BE49-F238E27FC236}">
                    <a16:creationId xmlns:a16="http://schemas.microsoft.com/office/drawing/2014/main" id="{18BF90D5-F2F6-3999-FD88-B36F3ADDD250}"/>
                  </a:ext>
                </a:extLst>
              </p:cNvPr>
              <p:cNvSpPr txBox="1"/>
              <p:nvPr/>
            </p:nvSpPr>
            <p:spPr>
              <a:xfrm>
                <a:off x="2522124" y="3590850"/>
                <a:ext cx="2144678" cy="307198"/>
              </a:xfrm>
              <a:prstGeom prst="rect">
                <a:avLst/>
              </a:prstGeom>
              <a:noFill/>
            </p:spPr>
            <p:txBody>
              <a:bodyPr wrap="square" rtlCol="0">
                <a:spAutoFit/>
              </a:bodyPr>
              <a:lstStyle/>
              <a:p>
                <a:pPr algn="dist"/>
                <a:r>
                  <a:rPr kumimoji="1" lang="ja-JP" altLang="en-US" sz="1400"/>
                  <a:t>患者調査</a:t>
                </a:r>
              </a:p>
            </p:txBody>
          </p:sp>
          <p:sp>
            <p:nvSpPr>
              <p:cNvPr id="84" name="テキスト ボックス 83">
                <a:extLst>
                  <a:ext uri="{FF2B5EF4-FFF2-40B4-BE49-F238E27FC236}">
                    <a16:creationId xmlns:a16="http://schemas.microsoft.com/office/drawing/2014/main" id="{0CF89844-55B6-6CD1-D6D2-E20968792BD7}"/>
                  </a:ext>
                </a:extLst>
              </p:cNvPr>
              <p:cNvSpPr txBox="1"/>
              <p:nvPr/>
            </p:nvSpPr>
            <p:spPr>
              <a:xfrm>
                <a:off x="2348667" y="2502899"/>
                <a:ext cx="329037" cy="307777"/>
              </a:xfrm>
              <a:prstGeom prst="rect">
                <a:avLst/>
              </a:prstGeom>
              <a:noFill/>
            </p:spPr>
            <p:txBody>
              <a:bodyPr wrap="square" rtlCol="0">
                <a:spAutoFit/>
              </a:bodyPr>
              <a:lstStyle/>
              <a:p>
                <a:r>
                  <a:rPr kumimoji="1" lang="en-US" altLang="ja-JP" sz="1400" b="1">
                    <a:latin typeface="Times New Roman" panose="02020603050405020304" pitchFamily="18" charset="0"/>
                    <a:cs typeface="Times New Roman" panose="02020603050405020304" pitchFamily="18" charset="0"/>
                  </a:rPr>
                  <a:t>1</a:t>
                </a:r>
                <a:endParaRPr kumimoji="1" lang="ja-JP" altLang="en-US" sz="1400" b="1">
                  <a:latin typeface="Times New Roman" panose="02020603050405020304" pitchFamily="18" charset="0"/>
                  <a:cs typeface="Times New Roman" panose="02020603050405020304" pitchFamily="18" charset="0"/>
                </a:endParaRPr>
              </a:p>
            </p:txBody>
          </p:sp>
          <p:sp>
            <p:nvSpPr>
              <p:cNvPr id="85" name="テキスト ボックス 84">
                <a:extLst>
                  <a:ext uri="{FF2B5EF4-FFF2-40B4-BE49-F238E27FC236}">
                    <a16:creationId xmlns:a16="http://schemas.microsoft.com/office/drawing/2014/main" id="{4E34DB2C-7B73-C8EA-2DA9-2D4F081C1522}"/>
                  </a:ext>
                </a:extLst>
              </p:cNvPr>
              <p:cNvSpPr txBox="1"/>
              <p:nvPr/>
            </p:nvSpPr>
            <p:spPr>
              <a:xfrm>
                <a:off x="2348667" y="2866805"/>
                <a:ext cx="329037" cy="307777"/>
              </a:xfrm>
              <a:prstGeom prst="rect">
                <a:avLst/>
              </a:prstGeom>
              <a:noFill/>
            </p:spPr>
            <p:txBody>
              <a:bodyPr wrap="square" rtlCol="0">
                <a:spAutoFit/>
              </a:bodyPr>
              <a:lstStyle/>
              <a:p>
                <a:r>
                  <a:rPr kumimoji="1" lang="en-US" altLang="ja-JP" sz="1400" b="1">
                    <a:latin typeface="Times New Roman" panose="02020603050405020304" pitchFamily="18" charset="0"/>
                    <a:cs typeface="Times New Roman" panose="02020603050405020304" pitchFamily="18" charset="0"/>
                  </a:rPr>
                  <a:t>2</a:t>
                </a:r>
                <a:endParaRPr kumimoji="1" lang="ja-JP" altLang="en-US" sz="1400" b="1">
                  <a:latin typeface="Times New Roman" panose="02020603050405020304" pitchFamily="18" charset="0"/>
                  <a:cs typeface="Times New Roman" panose="02020603050405020304" pitchFamily="18" charset="0"/>
                </a:endParaRPr>
              </a:p>
            </p:txBody>
          </p:sp>
          <p:sp>
            <p:nvSpPr>
              <p:cNvPr id="86" name="テキスト ボックス 85">
                <a:extLst>
                  <a:ext uri="{FF2B5EF4-FFF2-40B4-BE49-F238E27FC236}">
                    <a16:creationId xmlns:a16="http://schemas.microsoft.com/office/drawing/2014/main" id="{5EC3CE3B-AA9D-9EAF-0880-88B68F9348EF}"/>
                  </a:ext>
                </a:extLst>
              </p:cNvPr>
              <p:cNvSpPr txBox="1"/>
              <p:nvPr/>
            </p:nvSpPr>
            <p:spPr>
              <a:xfrm>
                <a:off x="2348667" y="3218863"/>
                <a:ext cx="329037" cy="307777"/>
              </a:xfrm>
              <a:prstGeom prst="rect">
                <a:avLst/>
              </a:prstGeom>
              <a:noFill/>
            </p:spPr>
            <p:txBody>
              <a:bodyPr wrap="square" rtlCol="0">
                <a:spAutoFit/>
              </a:bodyPr>
              <a:lstStyle/>
              <a:p>
                <a:r>
                  <a:rPr kumimoji="1" lang="en-US" altLang="ja-JP" sz="1400" b="1">
                    <a:latin typeface="Times New Roman" panose="02020603050405020304" pitchFamily="18" charset="0"/>
                    <a:cs typeface="Times New Roman" panose="02020603050405020304" pitchFamily="18" charset="0"/>
                  </a:rPr>
                  <a:t>3</a:t>
                </a:r>
                <a:endParaRPr kumimoji="1" lang="ja-JP" altLang="en-US" sz="1400" b="1">
                  <a:latin typeface="Times New Roman" panose="02020603050405020304" pitchFamily="18" charset="0"/>
                  <a:cs typeface="Times New Roman" panose="02020603050405020304" pitchFamily="18" charset="0"/>
                </a:endParaRPr>
              </a:p>
            </p:txBody>
          </p:sp>
          <p:sp>
            <p:nvSpPr>
              <p:cNvPr id="87" name="テキスト ボックス 86">
                <a:extLst>
                  <a:ext uri="{FF2B5EF4-FFF2-40B4-BE49-F238E27FC236}">
                    <a16:creationId xmlns:a16="http://schemas.microsoft.com/office/drawing/2014/main" id="{B1F0AE6E-7307-6805-1779-7404C955C660}"/>
                  </a:ext>
                </a:extLst>
              </p:cNvPr>
              <p:cNvSpPr txBox="1"/>
              <p:nvPr/>
            </p:nvSpPr>
            <p:spPr>
              <a:xfrm>
                <a:off x="2348667" y="3574443"/>
                <a:ext cx="329037" cy="307777"/>
              </a:xfrm>
              <a:prstGeom prst="rect">
                <a:avLst/>
              </a:prstGeom>
              <a:noFill/>
            </p:spPr>
            <p:txBody>
              <a:bodyPr wrap="square" rtlCol="0">
                <a:spAutoFit/>
              </a:bodyPr>
              <a:lstStyle/>
              <a:p>
                <a:r>
                  <a:rPr kumimoji="1" lang="en-US" altLang="ja-JP" sz="1400" b="1">
                    <a:latin typeface="Times New Roman" panose="02020603050405020304" pitchFamily="18" charset="0"/>
                    <a:cs typeface="Times New Roman" panose="02020603050405020304" pitchFamily="18" charset="0"/>
                  </a:rPr>
                  <a:t>4</a:t>
                </a:r>
                <a:endParaRPr kumimoji="1" lang="ja-JP" altLang="en-US" sz="1400" b="1">
                  <a:latin typeface="Times New Roman" panose="02020603050405020304" pitchFamily="18" charset="0"/>
                  <a:cs typeface="Times New Roman" panose="02020603050405020304" pitchFamily="18" charset="0"/>
                </a:endParaRPr>
              </a:p>
            </p:txBody>
          </p:sp>
        </p:grpSp>
        <p:sp>
          <p:nvSpPr>
            <p:cNvPr id="89" name="テキスト ボックス 88">
              <a:extLst>
                <a:ext uri="{FF2B5EF4-FFF2-40B4-BE49-F238E27FC236}">
                  <a16:creationId xmlns:a16="http://schemas.microsoft.com/office/drawing/2014/main" id="{562145BC-3851-75CB-0152-14050C1B58F9}"/>
                </a:ext>
              </a:extLst>
            </p:cNvPr>
            <p:cNvSpPr txBox="1"/>
            <p:nvPr/>
          </p:nvSpPr>
          <p:spPr>
            <a:xfrm>
              <a:off x="4742250" y="2563818"/>
              <a:ext cx="4895162" cy="261610"/>
            </a:xfrm>
            <a:prstGeom prst="rect">
              <a:avLst/>
            </a:prstGeom>
            <a:noFill/>
          </p:spPr>
          <p:txBody>
            <a:bodyPr wrap="square" rtlCol="0">
              <a:spAutoFit/>
            </a:bodyPr>
            <a:lstStyle/>
            <a:p>
              <a:r>
                <a:rPr kumimoji="1" lang="ja-JP" altLang="en-US" sz="1050"/>
                <a:t>医療施設の損益に関する数値を参考にできる資料</a:t>
              </a:r>
            </a:p>
          </p:txBody>
        </p:sp>
        <p:sp>
          <p:nvSpPr>
            <p:cNvPr id="90" name="テキスト ボックス 89">
              <a:extLst>
                <a:ext uri="{FF2B5EF4-FFF2-40B4-BE49-F238E27FC236}">
                  <a16:creationId xmlns:a16="http://schemas.microsoft.com/office/drawing/2014/main" id="{3D526F31-2549-28B8-0D43-0C488CC51067}"/>
                </a:ext>
              </a:extLst>
            </p:cNvPr>
            <p:cNvSpPr txBox="1"/>
            <p:nvPr/>
          </p:nvSpPr>
          <p:spPr>
            <a:xfrm>
              <a:off x="4742250" y="2900822"/>
              <a:ext cx="4895162" cy="261610"/>
            </a:xfrm>
            <a:prstGeom prst="rect">
              <a:avLst/>
            </a:prstGeom>
            <a:noFill/>
          </p:spPr>
          <p:txBody>
            <a:bodyPr wrap="square" rtlCol="0">
              <a:spAutoFit/>
            </a:bodyPr>
            <a:lstStyle/>
            <a:p>
              <a:r>
                <a:rPr kumimoji="1" lang="ja-JP" altLang="en-US" sz="1050"/>
                <a:t>診療の内訳や、件数・診療点数などを中心にまとめた統計資料</a:t>
              </a:r>
            </a:p>
          </p:txBody>
        </p:sp>
        <p:sp>
          <p:nvSpPr>
            <p:cNvPr id="91" name="テキスト ボックス 90">
              <a:extLst>
                <a:ext uri="{FF2B5EF4-FFF2-40B4-BE49-F238E27FC236}">
                  <a16:creationId xmlns:a16="http://schemas.microsoft.com/office/drawing/2014/main" id="{46BD65CE-856D-D73C-4FBB-A16ACF6CE649}"/>
                </a:ext>
              </a:extLst>
            </p:cNvPr>
            <p:cNvSpPr txBox="1"/>
            <p:nvPr/>
          </p:nvSpPr>
          <p:spPr>
            <a:xfrm>
              <a:off x="4742250" y="3255405"/>
              <a:ext cx="4895162" cy="261610"/>
            </a:xfrm>
            <a:prstGeom prst="rect">
              <a:avLst/>
            </a:prstGeom>
            <a:noFill/>
          </p:spPr>
          <p:txBody>
            <a:bodyPr wrap="square" rtlCol="0">
              <a:spAutoFit/>
            </a:bodyPr>
            <a:lstStyle/>
            <a:p>
              <a:r>
                <a:rPr kumimoji="1" lang="ja-JP" altLang="en-US" sz="1050"/>
                <a:t>各種医療機関の施設数の統計。施設数や病所数の確認ができる</a:t>
              </a:r>
            </a:p>
          </p:txBody>
        </p:sp>
        <p:sp>
          <p:nvSpPr>
            <p:cNvPr id="92" name="テキスト ボックス 91">
              <a:extLst>
                <a:ext uri="{FF2B5EF4-FFF2-40B4-BE49-F238E27FC236}">
                  <a16:creationId xmlns:a16="http://schemas.microsoft.com/office/drawing/2014/main" id="{35925A97-731E-C6D3-68F8-B2871326EB65}"/>
                </a:ext>
              </a:extLst>
            </p:cNvPr>
            <p:cNvSpPr txBox="1"/>
            <p:nvPr/>
          </p:nvSpPr>
          <p:spPr>
            <a:xfrm>
              <a:off x="4742250" y="3631425"/>
              <a:ext cx="5035634" cy="408326"/>
            </a:xfrm>
            <a:prstGeom prst="rect">
              <a:avLst/>
            </a:prstGeom>
            <a:noFill/>
          </p:spPr>
          <p:txBody>
            <a:bodyPr wrap="square" rtlCol="0">
              <a:spAutoFit/>
            </a:bodyPr>
            <a:lstStyle/>
            <a:p>
              <a:r>
                <a:rPr kumimoji="1" lang="ja-JP" altLang="en-US" sz="1050" spc="-120" dirty="0">
                  <a:latin typeface="+mn-ea"/>
                </a:rPr>
                <a:t>患者に関する調査で、</a:t>
              </a:r>
              <a:r>
                <a:rPr kumimoji="1" lang="en-US" altLang="ja-JP" sz="1050" spc="-120" dirty="0">
                  <a:latin typeface="+mn-ea"/>
                </a:rPr>
                <a:t>1</a:t>
              </a:r>
              <a:r>
                <a:rPr kumimoji="1" lang="ja-JP" altLang="en-US" sz="1050" spc="-120" dirty="0">
                  <a:latin typeface="+mn-ea"/>
                </a:rPr>
                <a:t>日あたり</a:t>
              </a:r>
              <a:r>
                <a:rPr kumimoji="1" lang="ja-JP" altLang="en-US" sz="1050" spc="-120" dirty="0" smtClean="0">
                  <a:latin typeface="+mn-ea"/>
                </a:rPr>
                <a:t>疾病ごとの</a:t>
              </a:r>
              <a:r>
                <a:rPr kumimoji="1" lang="en-US" altLang="ja-JP" sz="1050" spc="-120" dirty="0">
                  <a:latin typeface="+mn-ea"/>
                </a:rPr>
                <a:t>10</a:t>
              </a:r>
              <a:r>
                <a:rPr kumimoji="1" lang="ja-JP" altLang="en-US" sz="1050" spc="-120" dirty="0">
                  <a:latin typeface="+mn-ea"/>
                </a:rPr>
                <a:t>万人当りの受療率（病院に行く率）などの調査</a:t>
              </a:r>
              <a:endParaRPr kumimoji="1" lang="en-US" altLang="ja-JP" sz="1050" spc="-120" dirty="0">
                <a:latin typeface="+mn-ea"/>
              </a:endParaRPr>
            </a:p>
          </p:txBody>
        </p:sp>
        <p:sp>
          <p:nvSpPr>
            <p:cNvPr id="93" name="正方形/長方形 92">
              <a:extLst>
                <a:ext uri="{FF2B5EF4-FFF2-40B4-BE49-F238E27FC236}">
                  <a16:creationId xmlns:a16="http://schemas.microsoft.com/office/drawing/2014/main" id="{7551EE49-9AE3-4F8F-156E-9330201FC6DD}"/>
                </a:ext>
              </a:extLst>
            </p:cNvPr>
            <p:cNvSpPr/>
            <p:nvPr/>
          </p:nvSpPr>
          <p:spPr>
            <a:xfrm>
              <a:off x="2387167" y="2466646"/>
              <a:ext cx="7264484" cy="1431402"/>
            </a:xfrm>
            <a:prstGeom prst="rect">
              <a:avLst/>
            </a:prstGeom>
            <a:noFill/>
            <a:ln w="25400">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0" name="グループ化 99">
            <a:extLst>
              <a:ext uri="{FF2B5EF4-FFF2-40B4-BE49-F238E27FC236}">
                <a16:creationId xmlns:a16="http://schemas.microsoft.com/office/drawing/2014/main" id="{D06E0C48-E9AC-F977-B09A-927436215B72}"/>
              </a:ext>
            </a:extLst>
          </p:cNvPr>
          <p:cNvGrpSpPr/>
          <p:nvPr/>
        </p:nvGrpSpPr>
        <p:grpSpPr>
          <a:xfrm>
            <a:off x="2430903" y="4734668"/>
            <a:ext cx="1837946" cy="671517"/>
            <a:chOff x="2382778" y="4901252"/>
            <a:chExt cx="1837946" cy="687984"/>
          </a:xfrm>
        </p:grpSpPr>
        <p:sp>
          <p:nvSpPr>
            <p:cNvPr id="94" name="テキスト ボックス 93">
              <a:extLst>
                <a:ext uri="{FF2B5EF4-FFF2-40B4-BE49-F238E27FC236}">
                  <a16:creationId xmlns:a16="http://schemas.microsoft.com/office/drawing/2014/main" id="{CCF5A4EE-4FD4-667E-55DD-ED767FA33C92}"/>
                </a:ext>
              </a:extLst>
            </p:cNvPr>
            <p:cNvSpPr txBox="1"/>
            <p:nvPr/>
          </p:nvSpPr>
          <p:spPr>
            <a:xfrm>
              <a:off x="2403053" y="4942905"/>
              <a:ext cx="1817671" cy="646331"/>
            </a:xfrm>
            <a:prstGeom prst="rect">
              <a:avLst/>
            </a:prstGeom>
            <a:noFill/>
          </p:spPr>
          <p:txBody>
            <a:bodyPr wrap="square" rtlCol="0">
              <a:spAutoFit/>
            </a:bodyPr>
            <a:lstStyle/>
            <a:p>
              <a:pPr algn="ctr"/>
              <a:r>
                <a:rPr kumimoji="1" lang="ja-JP" altLang="en-US" b="1"/>
                <a:t>医療系</a:t>
              </a:r>
              <a:endParaRPr kumimoji="1" lang="en-US" altLang="ja-JP" b="1"/>
            </a:p>
            <a:p>
              <a:pPr algn="ctr"/>
              <a:r>
                <a:rPr kumimoji="1" lang="ja-JP" altLang="en-US" b="1"/>
                <a:t>コンサルタント</a:t>
              </a:r>
            </a:p>
          </p:txBody>
        </p:sp>
        <p:sp>
          <p:nvSpPr>
            <p:cNvPr id="96" name="正方形/長方形 95">
              <a:extLst>
                <a:ext uri="{FF2B5EF4-FFF2-40B4-BE49-F238E27FC236}">
                  <a16:creationId xmlns:a16="http://schemas.microsoft.com/office/drawing/2014/main" id="{6E5B40AD-5EDC-D2DD-B97A-5CFB0E7B423C}"/>
                </a:ext>
              </a:extLst>
            </p:cNvPr>
            <p:cNvSpPr/>
            <p:nvPr/>
          </p:nvSpPr>
          <p:spPr>
            <a:xfrm>
              <a:off x="2382778" y="4901252"/>
              <a:ext cx="1817671" cy="646331"/>
            </a:xfrm>
            <a:prstGeom prst="rect">
              <a:avLst/>
            </a:prstGeom>
            <a:noFill/>
            <a:ln w="31750">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1" name="グループ化 100">
            <a:extLst>
              <a:ext uri="{FF2B5EF4-FFF2-40B4-BE49-F238E27FC236}">
                <a16:creationId xmlns:a16="http://schemas.microsoft.com/office/drawing/2014/main" id="{3C607942-4513-A5C4-2B77-A580569C05EA}"/>
              </a:ext>
            </a:extLst>
          </p:cNvPr>
          <p:cNvGrpSpPr/>
          <p:nvPr/>
        </p:nvGrpSpPr>
        <p:grpSpPr>
          <a:xfrm>
            <a:off x="2391599" y="5495317"/>
            <a:ext cx="1856975" cy="953628"/>
            <a:chOff x="2362301" y="5596794"/>
            <a:chExt cx="1856975" cy="953628"/>
          </a:xfrm>
        </p:grpSpPr>
        <p:sp>
          <p:nvSpPr>
            <p:cNvPr id="95" name="テキスト ボックス 94">
              <a:extLst>
                <a:ext uri="{FF2B5EF4-FFF2-40B4-BE49-F238E27FC236}">
                  <a16:creationId xmlns:a16="http://schemas.microsoft.com/office/drawing/2014/main" id="{283A569C-3F0B-5AE2-7571-80667EEF53DA}"/>
                </a:ext>
              </a:extLst>
            </p:cNvPr>
            <p:cNvSpPr txBox="1"/>
            <p:nvPr/>
          </p:nvSpPr>
          <p:spPr>
            <a:xfrm>
              <a:off x="2362301" y="5627092"/>
              <a:ext cx="1817671" cy="923330"/>
            </a:xfrm>
            <a:prstGeom prst="rect">
              <a:avLst/>
            </a:prstGeom>
            <a:noFill/>
          </p:spPr>
          <p:txBody>
            <a:bodyPr wrap="square" rtlCol="0">
              <a:spAutoFit/>
            </a:bodyPr>
            <a:lstStyle/>
            <a:p>
              <a:pPr algn="ctr"/>
              <a:r>
                <a:rPr kumimoji="1" lang="ja-JP" altLang="en-US" b="1"/>
                <a:t>顧　問</a:t>
              </a:r>
              <a:endParaRPr kumimoji="1" lang="en-US" altLang="ja-JP" b="1"/>
            </a:p>
            <a:p>
              <a:pPr algn="ctr"/>
              <a:r>
                <a:rPr kumimoji="1" lang="ja-JP" altLang="en-US" b="1"/>
                <a:t>会計事務所</a:t>
              </a:r>
              <a:endParaRPr kumimoji="1" lang="en-US" altLang="ja-JP" b="1"/>
            </a:p>
            <a:p>
              <a:pPr algn="ctr"/>
              <a:endParaRPr kumimoji="1" lang="en-US" altLang="ja-JP" b="1"/>
            </a:p>
          </p:txBody>
        </p:sp>
        <p:sp>
          <p:nvSpPr>
            <p:cNvPr id="97" name="正方形/長方形 96">
              <a:extLst>
                <a:ext uri="{FF2B5EF4-FFF2-40B4-BE49-F238E27FC236}">
                  <a16:creationId xmlns:a16="http://schemas.microsoft.com/office/drawing/2014/main" id="{C23F19D8-9942-B393-F17B-827DBD4FEFE8}"/>
                </a:ext>
              </a:extLst>
            </p:cNvPr>
            <p:cNvSpPr/>
            <p:nvPr/>
          </p:nvSpPr>
          <p:spPr>
            <a:xfrm>
              <a:off x="2401605" y="5596794"/>
              <a:ext cx="1817671" cy="646331"/>
            </a:xfrm>
            <a:prstGeom prst="rect">
              <a:avLst/>
            </a:prstGeom>
            <a:noFill/>
            <a:ln w="317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3" name="テキスト ボックス 102">
            <a:extLst>
              <a:ext uri="{FF2B5EF4-FFF2-40B4-BE49-F238E27FC236}">
                <a16:creationId xmlns:a16="http://schemas.microsoft.com/office/drawing/2014/main" id="{9197E3D4-FDF9-0B00-0CF4-E2E4FBEC2B8E}"/>
              </a:ext>
            </a:extLst>
          </p:cNvPr>
          <p:cNvSpPr txBox="1"/>
          <p:nvPr/>
        </p:nvSpPr>
        <p:spPr>
          <a:xfrm>
            <a:off x="4220724" y="4683668"/>
            <a:ext cx="6221260" cy="707886"/>
          </a:xfrm>
          <a:prstGeom prst="rect">
            <a:avLst/>
          </a:prstGeom>
          <a:noFill/>
        </p:spPr>
        <p:txBody>
          <a:bodyPr wrap="square" rtlCol="0">
            <a:spAutoFit/>
          </a:bodyPr>
          <a:lstStyle/>
          <a:p>
            <a:r>
              <a:rPr kumimoji="1" lang="ja-JP" altLang="en-US" sz="1000"/>
              <a:t>□　特に創業時の関与が多いが、その後の財務会計管理についても、継続的に委託を受ける</a:t>
            </a:r>
            <a:endParaRPr kumimoji="1" lang="en-US" altLang="ja-JP" sz="1000"/>
          </a:p>
          <a:p>
            <a:r>
              <a:rPr kumimoji="1" lang="ja-JP" altLang="en-US" sz="1000"/>
              <a:t>　　こともある。特定業種に特化しているコンサルタントは、専門的知見も深く有している</a:t>
            </a:r>
            <a:endParaRPr kumimoji="1" lang="en-US" altLang="ja-JP" sz="1000"/>
          </a:p>
          <a:p>
            <a:r>
              <a:rPr kumimoji="1" lang="ja-JP" altLang="en-US" sz="1000"/>
              <a:t>　　場合が多い</a:t>
            </a:r>
            <a:endParaRPr kumimoji="1" lang="en-US" altLang="ja-JP" sz="1000"/>
          </a:p>
          <a:p>
            <a:r>
              <a:rPr kumimoji="1" lang="ja-JP" altLang="en-US" sz="1000"/>
              <a:t>□　創業支援の段階から、院長や親族との強い信頼関係を築いていることが多い</a:t>
            </a:r>
            <a:endParaRPr kumimoji="1" lang="en-US" altLang="ja-JP" sz="1000"/>
          </a:p>
        </p:txBody>
      </p:sp>
      <p:sp>
        <p:nvSpPr>
          <p:cNvPr id="106" name="テキスト ボックス 105">
            <a:extLst>
              <a:ext uri="{FF2B5EF4-FFF2-40B4-BE49-F238E27FC236}">
                <a16:creationId xmlns:a16="http://schemas.microsoft.com/office/drawing/2014/main" id="{794C2F91-2363-AF8C-990E-D097C1DA37B8}"/>
              </a:ext>
            </a:extLst>
          </p:cNvPr>
          <p:cNvSpPr txBox="1"/>
          <p:nvPr/>
        </p:nvSpPr>
        <p:spPr>
          <a:xfrm>
            <a:off x="4220724" y="5469924"/>
            <a:ext cx="5606670" cy="707886"/>
          </a:xfrm>
          <a:prstGeom prst="rect">
            <a:avLst/>
          </a:prstGeom>
          <a:noFill/>
        </p:spPr>
        <p:txBody>
          <a:bodyPr wrap="square" rtlCol="0">
            <a:spAutoFit/>
          </a:bodyPr>
          <a:lstStyle/>
          <a:p>
            <a:r>
              <a:rPr kumimoji="1" lang="ja-JP" altLang="en-US" sz="1000"/>
              <a:t>□ （院長ではなく）事務局長・経理担当者と普段から経理処理などを通じた</a:t>
            </a:r>
            <a:endParaRPr kumimoji="1" lang="en-US" altLang="ja-JP" sz="1000"/>
          </a:p>
          <a:p>
            <a:r>
              <a:rPr kumimoji="1" lang="ja-JP" altLang="en-US" sz="1000"/>
              <a:t>　　コミュニケーションが取れていることが多い</a:t>
            </a:r>
            <a:endParaRPr kumimoji="1" lang="en-US" altLang="ja-JP" sz="1000"/>
          </a:p>
          <a:p>
            <a:r>
              <a:rPr kumimoji="1" lang="ja-JP" altLang="en-US" sz="1000"/>
              <a:t>□　親子２代で同じ事務所に会計・税務を依頼しているなど長期にわたる付き合いになって</a:t>
            </a:r>
            <a:endParaRPr kumimoji="1" lang="en-US" altLang="ja-JP" sz="1000"/>
          </a:p>
          <a:p>
            <a:r>
              <a:rPr kumimoji="1" lang="ja-JP" altLang="en-US" sz="1000"/>
              <a:t>　　いる場合もあり、各種資料の依頼にも円滑に対応できることも多い</a:t>
            </a:r>
            <a:endParaRPr kumimoji="1" lang="en-US" altLang="ja-JP" sz="1000"/>
          </a:p>
        </p:txBody>
      </p:sp>
      <p:sp>
        <p:nvSpPr>
          <p:cNvPr id="107" name="テキスト ボックス 106">
            <a:extLst>
              <a:ext uri="{FF2B5EF4-FFF2-40B4-BE49-F238E27FC236}">
                <a16:creationId xmlns:a16="http://schemas.microsoft.com/office/drawing/2014/main" id="{D0F7AD03-C3D0-842A-7219-2DC644F3EBC3}"/>
              </a:ext>
            </a:extLst>
          </p:cNvPr>
          <p:cNvSpPr txBox="1"/>
          <p:nvPr/>
        </p:nvSpPr>
        <p:spPr>
          <a:xfrm>
            <a:off x="135209" y="6218213"/>
            <a:ext cx="9564270" cy="553998"/>
          </a:xfrm>
          <a:prstGeom prst="rect">
            <a:avLst/>
          </a:prstGeom>
          <a:noFill/>
        </p:spPr>
        <p:txBody>
          <a:bodyPr wrap="square" rtlCol="0">
            <a:spAutoFit/>
          </a:bodyPr>
          <a:lstStyle/>
          <a:p>
            <a:r>
              <a:rPr kumimoji="1" lang="ja-JP" altLang="en-US" sz="1000" spc="-30"/>
              <a:t>本来であれば、経営者である医師に毎回直接に面談をして、業況の確認をしたいところですが、健康や生命に直結している医療行為を止めて実施することはできないと　いう側面があります。試算表などの財務資料はもちろんですが、要素別の患者数（例えば初診と再診患者の内訳）などのデータの依頼も、診療所側の了解を得た上で、　普段からの円滑な人間関係をベースとした専門家を通した依頼のほうが迅速にアプローチできることもあります。</a:t>
            </a:r>
            <a:endParaRPr kumimoji="1" lang="en-US" altLang="ja-JP" sz="1000" spc="-30"/>
          </a:p>
        </p:txBody>
      </p:sp>
      <p:sp>
        <p:nvSpPr>
          <p:cNvPr id="53" name="テキスト ボックス 52">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の目利き（基本編）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5" name="テキスト ボックス 54"/>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基本編</a:t>
            </a:r>
          </a:p>
        </p:txBody>
      </p:sp>
      <p:sp>
        <p:nvSpPr>
          <p:cNvPr id="56" name="テキスト ボックス 55"/>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grpSp>
        <p:nvGrpSpPr>
          <p:cNvPr id="59" name="グループ化 58">
            <a:extLst>
              <a:ext uri="{FF2B5EF4-FFF2-40B4-BE49-F238E27FC236}">
                <a16:creationId xmlns:a16="http://schemas.microsoft.com/office/drawing/2014/main" id="{6B4898C4-ECA8-99C0-B958-1CCFBD2B7266}"/>
              </a:ext>
            </a:extLst>
          </p:cNvPr>
          <p:cNvGrpSpPr/>
          <p:nvPr/>
        </p:nvGrpSpPr>
        <p:grpSpPr>
          <a:xfrm>
            <a:off x="1929428" y="519913"/>
            <a:ext cx="3164582" cy="382685"/>
            <a:chOff x="4886554" y="283344"/>
            <a:chExt cx="2156059" cy="558505"/>
          </a:xfrm>
        </p:grpSpPr>
        <p:sp>
          <p:nvSpPr>
            <p:cNvPr id="60" name="テキスト ボックス 59">
              <a:extLst>
                <a:ext uri="{FF2B5EF4-FFF2-40B4-BE49-F238E27FC236}">
                  <a16:creationId xmlns:a16="http://schemas.microsoft.com/office/drawing/2014/main" id="{D1F11296-4772-CE2D-7C65-9C374A0D2D97}"/>
                </a:ext>
              </a:extLst>
            </p:cNvPr>
            <p:cNvSpPr txBox="1"/>
            <p:nvPr/>
          </p:nvSpPr>
          <p:spPr>
            <a:xfrm>
              <a:off x="4886554" y="347748"/>
              <a:ext cx="2156059" cy="494101"/>
            </a:xfrm>
            <a:prstGeom prst="rect">
              <a:avLst/>
            </a:prstGeom>
            <a:noFill/>
          </p:spPr>
          <p:txBody>
            <a:bodyPr wrap="square" rtlCol="0">
              <a:spAutoFit/>
            </a:bodyPr>
            <a:lstStyle/>
            <a:p>
              <a:pPr algn="ctr"/>
              <a:r>
                <a:rPr kumimoji="1" lang="ja-JP" altLang="en-US" sz="1600" b="1"/>
                <a:t>小規模医療業の定義</a:t>
              </a:r>
            </a:p>
          </p:txBody>
        </p:sp>
        <p:sp>
          <p:nvSpPr>
            <p:cNvPr id="61" name="正方形/長方形 60">
              <a:extLst>
                <a:ext uri="{FF2B5EF4-FFF2-40B4-BE49-F238E27FC236}">
                  <a16:creationId xmlns:a16="http://schemas.microsoft.com/office/drawing/2014/main" id="{14640808-7299-0FB0-5D91-832F42561FD9}"/>
                </a:ext>
              </a:extLst>
            </p:cNvPr>
            <p:cNvSpPr/>
            <p:nvPr/>
          </p:nvSpPr>
          <p:spPr>
            <a:xfrm>
              <a:off x="5178393" y="283344"/>
              <a:ext cx="1570867" cy="554517"/>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2"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D6693D5E-7BDC-6CF9-8CC9-E223A9AF057D}"/>
              </a:ext>
            </a:extLst>
          </p:cNvPr>
          <p:cNvSpPr txBox="1"/>
          <p:nvPr/>
        </p:nvSpPr>
        <p:spPr>
          <a:xfrm>
            <a:off x="5206951" y="319206"/>
            <a:ext cx="3118582" cy="707886"/>
          </a:xfrm>
          <a:prstGeom prst="rect">
            <a:avLst/>
          </a:prstGeom>
          <a:noFill/>
        </p:spPr>
        <p:txBody>
          <a:bodyPr wrap="square" rtlCol="0">
            <a:spAutoFit/>
          </a:bodyPr>
          <a:lstStyle/>
          <a:p>
            <a:r>
              <a:rPr kumimoji="1" lang="ja-JP" altLang="en-US" sz="1000">
                <a:latin typeface="+mn-ea"/>
              </a:rPr>
              <a:t>□ 医療法で「診療所」と区分される医療機関</a:t>
            </a:r>
            <a:endParaRPr kumimoji="1" lang="en-US" altLang="ja-JP" sz="1000">
              <a:latin typeface="+mn-ea"/>
            </a:endParaRPr>
          </a:p>
          <a:p>
            <a:r>
              <a:rPr kumimoji="1" lang="ja-JP" altLang="en-US" sz="1000">
                <a:latin typeface="+mn-ea"/>
              </a:rPr>
              <a:t>□ 入院患者用のベッドが</a:t>
            </a:r>
            <a:r>
              <a:rPr kumimoji="1" lang="en-US" altLang="ja-JP" sz="1000">
                <a:latin typeface="+mn-ea"/>
              </a:rPr>
              <a:t>19</a:t>
            </a:r>
            <a:r>
              <a:rPr kumimoji="1" lang="ja-JP" altLang="en-US" sz="1000">
                <a:latin typeface="+mn-ea"/>
              </a:rPr>
              <a:t>床以下または無し</a:t>
            </a:r>
            <a:endParaRPr kumimoji="1" lang="en-US" altLang="ja-JP" sz="1000">
              <a:latin typeface="+mn-ea"/>
            </a:endParaRPr>
          </a:p>
          <a:p>
            <a:r>
              <a:rPr kumimoji="1" lang="ja-JP" altLang="en-US" sz="1000">
                <a:latin typeface="+mn-ea"/>
              </a:rPr>
              <a:t>□ 一般に地域医療の「入口」的な役割</a:t>
            </a:r>
            <a:endParaRPr kumimoji="1" lang="en-US" altLang="ja-JP" sz="1000">
              <a:latin typeface="+mn-ea"/>
            </a:endParaRPr>
          </a:p>
          <a:p>
            <a:r>
              <a:rPr kumimoji="1" lang="ja-JP" altLang="en-US" sz="1000">
                <a:latin typeface="+mn-ea"/>
              </a:rPr>
              <a:t>□ 個人経営・医療法人経営の双方を含む</a:t>
            </a:r>
          </a:p>
        </p:txBody>
      </p:sp>
      <p:sp>
        <p:nvSpPr>
          <p:cNvPr id="54"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24</a:t>
            </a:r>
            <a:endParaRPr kumimoji="1" lang="ja-JP" altLang="en-US" dirty="0"/>
          </a:p>
        </p:txBody>
      </p:sp>
      <p:grpSp>
        <p:nvGrpSpPr>
          <p:cNvPr id="57" name="グループ化 56">
            <a:extLst>
              <a:ext uri="{FF2B5EF4-FFF2-40B4-BE49-F238E27FC236}">
                <a16:creationId xmlns:a16="http://schemas.microsoft.com/office/drawing/2014/main" id="{8ABB6722-DECF-4076-BEFF-B18C6191B012}"/>
              </a:ext>
            </a:extLst>
          </p:cNvPr>
          <p:cNvGrpSpPr/>
          <p:nvPr/>
        </p:nvGrpSpPr>
        <p:grpSpPr>
          <a:xfrm>
            <a:off x="165385" y="1180617"/>
            <a:ext cx="1162051" cy="885825"/>
            <a:chOff x="2409824" y="3038474"/>
            <a:chExt cx="1162051" cy="885825"/>
          </a:xfrm>
        </p:grpSpPr>
        <p:sp>
          <p:nvSpPr>
            <p:cNvPr id="64" name="楕円 63">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テキスト ボックス 64">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7" name="正方形/長方形 66">
            <a:extLst>
              <a:ext uri="{FF2B5EF4-FFF2-40B4-BE49-F238E27FC236}">
                <a16:creationId xmlns:a16="http://schemas.microsoft.com/office/drawing/2014/main" id="{CA1DA63E-8C33-4A20-A3AC-72D866FD193E}"/>
              </a:ext>
            </a:extLst>
          </p:cNvPr>
          <p:cNvSpPr/>
          <p:nvPr/>
        </p:nvSpPr>
        <p:spPr>
          <a:xfrm>
            <a:off x="1232186" y="1323204"/>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効果的なアプローチ</a:t>
            </a:r>
            <a:endParaRPr kumimoji="1" lang="en-US" altLang="ja-JP" sz="1400" b="1">
              <a:solidFill>
                <a:schemeClr val="tx1"/>
              </a:solidFill>
            </a:endParaRPr>
          </a:p>
        </p:txBody>
      </p:sp>
    </p:spTree>
    <p:extLst>
      <p:ext uri="{BB962C8B-B14F-4D97-AF65-F5344CB8AC3E}">
        <p14:creationId xmlns:p14="http://schemas.microsoft.com/office/powerpoint/2010/main" val="596475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4" name="直線矢印コネクタ 103">
            <a:extLst>
              <a:ext uri="{FF2B5EF4-FFF2-40B4-BE49-F238E27FC236}">
                <a16:creationId xmlns:a16="http://schemas.microsoft.com/office/drawing/2014/main" id="{C9615C48-4FF5-1DB3-2833-42466B1E0E99}"/>
              </a:ext>
            </a:extLst>
          </p:cNvPr>
          <p:cNvCxnSpPr>
            <a:cxnSpLocks/>
          </p:cNvCxnSpPr>
          <p:nvPr/>
        </p:nvCxnSpPr>
        <p:spPr>
          <a:xfrm>
            <a:off x="4784590" y="6281236"/>
            <a:ext cx="1673963" cy="0"/>
          </a:xfrm>
          <a:prstGeom prst="straightConnector1">
            <a:avLst/>
          </a:prstGeom>
          <a:ln w="104775">
            <a:solidFill>
              <a:srgbClr val="FF0000">
                <a:alpha val="20000"/>
              </a:srgbClr>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499264" y="1209355"/>
            <a:ext cx="5947732" cy="1038746"/>
          </a:xfrm>
          <a:prstGeom prst="rect">
            <a:avLst/>
          </a:prstGeom>
          <a:noFill/>
        </p:spPr>
        <p:txBody>
          <a:bodyPr wrap="square" rtlCol="0">
            <a:spAutoFit/>
          </a:bodyPr>
          <a:lstStyle/>
          <a:p>
            <a:r>
              <a:rPr kumimoji="1" lang="ja-JP" altLang="en-US" sz="1000">
                <a:latin typeface="+mn-ea"/>
              </a:rPr>
              <a:t>□　売上原価の割合がとても低い医療業では売上≒粗利益にも近いので、損益に直結する</a:t>
            </a:r>
            <a:endParaRPr kumimoji="1" lang="en-US" altLang="ja-JP" sz="1000">
              <a:latin typeface="+mn-ea"/>
            </a:endParaRPr>
          </a:p>
          <a:p>
            <a:r>
              <a:rPr kumimoji="1" lang="ja-JP" altLang="en-US" sz="1000">
                <a:latin typeface="+mn-ea"/>
              </a:rPr>
              <a:t>□　診療所は大規模病院と異なり、多様な診療科を抱え、複雑な手術や検査をすることが少ないので、</a:t>
            </a:r>
            <a:endParaRPr kumimoji="1" lang="en-US" altLang="ja-JP" sz="1000">
              <a:latin typeface="+mn-ea"/>
            </a:endParaRPr>
          </a:p>
          <a:p>
            <a:r>
              <a:rPr kumimoji="1" lang="ja-JP" altLang="en-US" sz="1000">
                <a:latin typeface="+mn-ea"/>
              </a:rPr>
              <a:t>　　医療収入の推移≒診療所の支持率という見方もできる場合がある</a:t>
            </a:r>
            <a:endParaRPr kumimoji="1" lang="en-US" altLang="ja-JP" sz="1000">
              <a:latin typeface="+mn-ea"/>
            </a:endParaRPr>
          </a:p>
          <a:p>
            <a:pPr>
              <a:lnSpc>
                <a:spcPct val="150000"/>
              </a:lnSpc>
            </a:pPr>
            <a:r>
              <a:rPr kumimoji="1" lang="en-US" altLang="ja-JP" sz="900">
                <a:latin typeface="+mn-ea"/>
              </a:rPr>
              <a:t>※</a:t>
            </a:r>
            <a:r>
              <a:rPr kumimoji="1" lang="ja-JP" altLang="en-US" sz="900">
                <a:latin typeface="+mn-ea"/>
              </a:rPr>
              <a:t>　中央社会保険医療協議会が取りまとめた、第</a:t>
            </a:r>
            <a:r>
              <a:rPr kumimoji="1" lang="en-US" altLang="ja-JP" sz="900">
                <a:latin typeface="+mn-ea"/>
              </a:rPr>
              <a:t>24</a:t>
            </a:r>
            <a:r>
              <a:rPr kumimoji="1" lang="ja-JP" altLang="en-US" sz="900">
                <a:latin typeface="+mn-ea"/>
              </a:rPr>
              <a:t>回医療経済実態調査報告の一般診療所全体の</a:t>
            </a:r>
            <a:endParaRPr kumimoji="1" lang="en-US" altLang="ja-JP" sz="900">
              <a:latin typeface="+mn-ea"/>
            </a:endParaRPr>
          </a:p>
          <a:p>
            <a:r>
              <a:rPr kumimoji="1" lang="ja-JP" altLang="en-US" sz="900">
                <a:latin typeface="+mn-ea"/>
              </a:rPr>
              <a:t>　　医療収入に占める売上原価の割合は、医薬品費</a:t>
            </a:r>
            <a:r>
              <a:rPr kumimoji="1" lang="en-US" altLang="ja-JP" sz="900">
                <a:latin typeface="+mn-ea"/>
              </a:rPr>
              <a:t>11.4</a:t>
            </a:r>
            <a:r>
              <a:rPr kumimoji="1" lang="ja-JP" altLang="en-US" sz="900">
                <a:latin typeface="+mn-ea"/>
              </a:rPr>
              <a:t>％、材料費</a:t>
            </a:r>
            <a:r>
              <a:rPr kumimoji="1" lang="en-US" altLang="ja-JP" sz="900">
                <a:latin typeface="+mn-ea"/>
              </a:rPr>
              <a:t>3.9</a:t>
            </a:r>
            <a:r>
              <a:rPr kumimoji="1" lang="ja-JP" altLang="en-US" sz="900">
                <a:latin typeface="+mn-ea"/>
              </a:rPr>
              <a:t>％、給食用材料費</a:t>
            </a:r>
            <a:r>
              <a:rPr kumimoji="1" lang="en-US" altLang="ja-JP" sz="900">
                <a:latin typeface="+mn-ea"/>
              </a:rPr>
              <a:t>0.2</a:t>
            </a:r>
            <a:r>
              <a:rPr kumimoji="1" lang="ja-JP" altLang="en-US" sz="900">
                <a:latin typeface="+mn-ea"/>
              </a:rPr>
              <a:t>％</a:t>
            </a:r>
            <a:endParaRPr kumimoji="1" lang="en-US" altLang="ja-JP" sz="900">
              <a:latin typeface="+mn-ea"/>
            </a:endParaRPr>
          </a:p>
          <a:p>
            <a:r>
              <a:rPr kumimoji="1" lang="ja-JP" altLang="en-US" sz="900">
                <a:latin typeface="+mn-ea"/>
              </a:rPr>
              <a:t>　　合計で</a:t>
            </a:r>
            <a:r>
              <a:rPr kumimoji="1" lang="en-US" altLang="ja-JP" sz="900">
                <a:latin typeface="+mn-ea"/>
              </a:rPr>
              <a:t>15.5</a:t>
            </a:r>
            <a:r>
              <a:rPr kumimoji="1" lang="ja-JP" altLang="en-US" sz="900">
                <a:latin typeface="+mn-ea"/>
              </a:rPr>
              <a:t>％と低原価構造であることを示している</a:t>
            </a:r>
            <a:endParaRPr kumimoji="1" lang="en-US" altLang="ja-JP" sz="900">
              <a:latin typeface="+mn-ea"/>
            </a:endParaRPr>
          </a:p>
        </p:txBody>
      </p:sp>
      <p:sp>
        <p:nvSpPr>
          <p:cNvPr id="25" name="テキスト ボックス 24">
            <a:extLst>
              <a:ext uri="{FF2B5EF4-FFF2-40B4-BE49-F238E27FC236}">
                <a16:creationId xmlns:a16="http://schemas.microsoft.com/office/drawing/2014/main" id="{750F6C54-909C-4F39-BB54-483FFB743FC7}"/>
              </a:ext>
            </a:extLst>
          </p:cNvPr>
          <p:cNvSpPr txBox="1"/>
          <p:nvPr/>
        </p:nvSpPr>
        <p:spPr>
          <a:xfrm>
            <a:off x="3442458" y="4269154"/>
            <a:ext cx="6375567" cy="707886"/>
          </a:xfrm>
          <a:prstGeom prst="rect">
            <a:avLst/>
          </a:prstGeom>
          <a:noFill/>
        </p:spPr>
        <p:txBody>
          <a:bodyPr wrap="square" rtlCol="0">
            <a:spAutoFit/>
          </a:bodyPr>
          <a:lstStyle/>
          <a:p>
            <a:r>
              <a:rPr kumimoji="1" lang="ja-JP" altLang="en-US" sz="1000"/>
              <a:t>□　医療分野は労働集約的な業種といえる</a:t>
            </a:r>
            <a:endParaRPr kumimoji="1" lang="en-US" altLang="ja-JP" sz="1000"/>
          </a:p>
          <a:p>
            <a:r>
              <a:rPr kumimoji="1" lang="ja-JP" altLang="en-US" sz="1000"/>
              <a:t>□　医療従事者の採用・確保は競争が激しく、単純な人件費率の多寡だけでは計れないこともある</a:t>
            </a:r>
            <a:endParaRPr kumimoji="1" lang="en-US" altLang="ja-JP" sz="1000"/>
          </a:p>
          <a:p>
            <a:r>
              <a:rPr kumimoji="1" lang="ja-JP" altLang="en-US" sz="1000"/>
              <a:t>□　原則サービス業と同じで、人に顧客（来院者）がつきやすい傾向もあり、医業収益と人件費（率）の　</a:t>
            </a:r>
            <a:endParaRPr kumimoji="1" lang="en-US" altLang="ja-JP" sz="1000"/>
          </a:p>
          <a:p>
            <a:r>
              <a:rPr kumimoji="1" lang="ja-JP" altLang="en-US" sz="1000"/>
              <a:t>　　大きな変化には注視が必要</a:t>
            </a:r>
            <a:endParaRPr kumimoji="1" lang="en-US" altLang="ja-JP" sz="1000"/>
          </a:p>
        </p:txBody>
      </p:sp>
      <p:cxnSp>
        <p:nvCxnSpPr>
          <p:cNvPr id="34" name="直線コネクタ 33">
            <a:extLst>
              <a:ext uri="{FF2B5EF4-FFF2-40B4-BE49-F238E27FC236}">
                <a16:creationId xmlns:a16="http://schemas.microsoft.com/office/drawing/2014/main" id="{45CF6B82-BFC1-4CE4-96E7-B63B034B2B2D}"/>
              </a:ext>
            </a:extLst>
          </p:cNvPr>
          <p:cNvCxnSpPr/>
          <p:nvPr/>
        </p:nvCxnSpPr>
        <p:spPr>
          <a:xfrm>
            <a:off x="252412" y="4065717"/>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592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83" name="グループ化 82">
            <a:extLst>
              <a:ext uri="{FF2B5EF4-FFF2-40B4-BE49-F238E27FC236}">
                <a16:creationId xmlns:a16="http://schemas.microsoft.com/office/drawing/2014/main" id="{BB0D2AD0-AE44-1B1D-887C-B0E1ED39F46D}"/>
              </a:ext>
            </a:extLst>
          </p:cNvPr>
          <p:cNvGrpSpPr/>
          <p:nvPr/>
        </p:nvGrpSpPr>
        <p:grpSpPr>
          <a:xfrm>
            <a:off x="329731" y="2349438"/>
            <a:ext cx="9374752" cy="1708567"/>
            <a:chOff x="260334" y="2353469"/>
            <a:chExt cx="9374752" cy="1708567"/>
          </a:xfrm>
        </p:grpSpPr>
        <p:sp>
          <p:nvSpPr>
            <p:cNvPr id="80" name="テキスト ボックス 79">
              <a:extLst>
                <a:ext uri="{FF2B5EF4-FFF2-40B4-BE49-F238E27FC236}">
                  <a16:creationId xmlns:a16="http://schemas.microsoft.com/office/drawing/2014/main" id="{B4AE7AB1-BA39-FEBC-2444-FB3786EC25F2}"/>
                </a:ext>
              </a:extLst>
            </p:cNvPr>
            <p:cNvSpPr txBox="1"/>
            <p:nvPr/>
          </p:nvSpPr>
          <p:spPr>
            <a:xfrm>
              <a:off x="4377120" y="2604934"/>
              <a:ext cx="1197845" cy="923330"/>
            </a:xfrm>
            <a:prstGeom prst="rect">
              <a:avLst/>
            </a:prstGeom>
            <a:noFill/>
          </p:spPr>
          <p:txBody>
            <a:bodyPr wrap="square" rtlCol="0">
              <a:spAutoFit/>
            </a:bodyPr>
            <a:lstStyle/>
            <a:p>
              <a:pPr algn="ctr"/>
              <a:r>
                <a:rPr kumimoji="1" lang="ja-JP" altLang="en-US" b="1"/>
                <a:t>診療所</a:t>
              </a:r>
              <a:endParaRPr kumimoji="1" lang="en-US" altLang="ja-JP" b="1"/>
            </a:p>
            <a:p>
              <a:pPr algn="ctr"/>
              <a:r>
                <a:rPr kumimoji="1" lang="ja-JP" altLang="en-US" b="1"/>
                <a:t>収入の</a:t>
              </a:r>
              <a:endParaRPr kumimoji="1" lang="en-US" altLang="ja-JP" b="1"/>
            </a:p>
            <a:p>
              <a:pPr algn="ctr"/>
              <a:r>
                <a:rPr kumimoji="1" lang="ja-JP" altLang="en-US" b="1"/>
                <a:t>特徴</a:t>
              </a:r>
              <a:endParaRPr kumimoji="1" lang="en-US" altLang="ja-JP" b="1"/>
            </a:p>
          </p:txBody>
        </p:sp>
        <p:grpSp>
          <p:nvGrpSpPr>
            <p:cNvPr id="82" name="グループ化 81">
              <a:extLst>
                <a:ext uri="{FF2B5EF4-FFF2-40B4-BE49-F238E27FC236}">
                  <a16:creationId xmlns:a16="http://schemas.microsoft.com/office/drawing/2014/main" id="{9F887542-971B-7F87-411C-AB3C3AC6BFD1}"/>
                </a:ext>
              </a:extLst>
            </p:cNvPr>
            <p:cNvGrpSpPr/>
            <p:nvPr/>
          </p:nvGrpSpPr>
          <p:grpSpPr>
            <a:xfrm>
              <a:off x="260334" y="2353469"/>
              <a:ext cx="9374752" cy="1708567"/>
              <a:chOff x="260334" y="2411219"/>
              <a:chExt cx="9374752" cy="1708567"/>
            </a:xfrm>
          </p:grpSpPr>
          <p:sp>
            <p:nvSpPr>
              <p:cNvPr id="51" name="テキスト ボックス 50">
                <a:extLst>
                  <a:ext uri="{FF2B5EF4-FFF2-40B4-BE49-F238E27FC236}">
                    <a16:creationId xmlns:a16="http://schemas.microsoft.com/office/drawing/2014/main" id="{6560AAAB-5981-36A6-8081-984FDC143353}"/>
                  </a:ext>
                </a:extLst>
              </p:cNvPr>
              <p:cNvSpPr txBox="1"/>
              <p:nvPr/>
            </p:nvSpPr>
            <p:spPr>
              <a:xfrm>
                <a:off x="1228684" y="3888954"/>
                <a:ext cx="5727031" cy="230832"/>
              </a:xfrm>
              <a:prstGeom prst="rect">
                <a:avLst/>
              </a:prstGeom>
              <a:noFill/>
            </p:spPr>
            <p:txBody>
              <a:bodyPr wrap="square" rtlCol="0">
                <a:spAutoFit/>
              </a:bodyPr>
              <a:lstStyle/>
              <a:p>
                <a:r>
                  <a:rPr kumimoji="1" lang="en-US" altLang="ja-JP" sz="900">
                    <a:latin typeface="+mn-ea"/>
                  </a:rPr>
                  <a:t>※</a:t>
                </a:r>
                <a:r>
                  <a:rPr kumimoji="1" lang="ja-JP" altLang="en-US" sz="900">
                    <a:latin typeface="+mn-ea"/>
                  </a:rPr>
                  <a:t>構成比は、厚生労働省：令和</a:t>
                </a:r>
                <a:r>
                  <a:rPr kumimoji="1" lang="en-US" altLang="ja-JP" sz="900">
                    <a:latin typeface="+mn-ea"/>
                  </a:rPr>
                  <a:t>4</a:t>
                </a:r>
                <a:r>
                  <a:rPr kumimoji="1" lang="ja-JP" altLang="en-US" sz="900">
                    <a:latin typeface="+mn-ea"/>
                  </a:rPr>
                  <a:t>年社会医療診療行為別統計より</a:t>
                </a:r>
              </a:p>
            </p:txBody>
          </p:sp>
          <p:grpSp>
            <p:nvGrpSpPr>
              <p:cNvPr id="78" name="グループ化 77">
                <a:extLst>
                  <a:ext uri="{FF2B5EF4-FFF2-40B4-BE49-F238E27FC236}">
                    <a16:creationId xmlns:a16="http://schemas.microsoft.com/office/drawing/2014/main" id="{213918E8-4991-199F-4594-213D65569E41}"/>
                  </a:ext>
                </a:extLst>
              </p:cNvPr>
              <p:cNvGrpSpPr/>
              <p:nvPr/>
            </p:nvGrpSpPr>
            <p:grpSpPr>
              <a:xfrm>
                <a:off x="260334" y="2413638"/>
                <a:ext cx="4162701" cy="1433022"/>
                <a:chOff x="333133" y="2359316"/>
                <a:chExt cx="4162701" cy="1433022"/>
              </a:xfrm>
            </p:grpSpPr>
            <p:grpSp>
              <p:nvGrpSpPr>
                <p:cNvPr id="29" name="グループ化 28">
                  <a:extLst>
                    <a:ext uri="{FF2B5EF4-FFF2-40B4-BE49-F238E27FC236}">
                      <a16:creationId xmlns:a16="http://schemas.microsoft.com/office/drawing/2014/main" id="{C2A5BD64-4BEB-AC76-C158-A9CF9172EEC0}"/>
                    </a:ext>
                  </a:extLst>
                </p:cNvPr>
                <p:cNvGrpSpPr/>
                <p:nvPr/>
              </p:nvGrpSpPr>
              <p:grpSpPr>
                <a:xfrm>
                  <a:off x="333133" y="2359316"/>
                  <a:ext cx="1197845" cy="1433022"/>
                  <a:chOff x="333133" y="2203882"/>
                  <a:chExt cx="1197845" cy="741005"/>
                </a:xfrm>
              </p:grpSpPr>
              <p:sp>
                <p:nvSpPr>
                  <p:cNvPr id="20" name="テキスト ボックス 19">
                    <a:extLst>
                      <a:ext uri="{FF2B5EF4-FFF2-40B4-BE49-F238E27FC236}">
                        <a16:creationId xmlns:a16="http://schemas.microsoft.com/office/drawing/2014/main" id="{F8EB5B6A-C555-B8EE-F815-E539E811140B}"/>
                      </a:ext>
                    </a:extLst>
                  </p:cNvPr>
                  <p:cNvSpPr txBox="1"/>
                  <p:nvPr/>
                </p:nvSpPr>
                <p:spPr>
                  <a:xfrm>
                    <a:off x="333133" y="2337616"/>
                    <a:ext cx="1197845" cy="421745"/>
                  </a:xfrm>
                  <a:prstGeom prst="rect">
                    <a:avLst/>
                  </a:prstGeom>
                  <a:noFill/>
                </p:spPr>
                <p:txBody>
                  <a:bodyPr wrap="square" rtlCol="0">
                    <a:spAutoFit/>
                  </a:bodyPr>
                  <a:lstStyle/>
                  <a:p>
                    <a:pPr algn="ctr"/>
                    <a:r>
                      <a:rPr kumimoji="1" lang="ja-JP" altLang="en-US" b="1"/>
                      <a:t>診療所の</a:t>
                    </a:r>
                    <a:endParaRPr kumimoji="1" lang="en-US" altLang="ja-JP" b="1"/>
                  </a:p>
                  <a:p>
                    <a:pPr algn="ctr"/>
                    <a:r>
                      <a:rPr kumimoji="1" lang="ja-JP" altLang="en-US" sz="1100" b="1"/>
                      <a:t>主な</a:t>
                    </a:r>
                    <a:endParaRPr kumimoji="1" lang="en-US" altLang="ja-JP" sz="1100" b="1"/>
                  </a:p>
                  <a:p>
                    <a:pPr algn="ctr"/>
                    <a:r>
                      <a:rPr kumimoji="1" lang="ja-JP" altLang="en-US" b="1"/>
                      <a:t>医療収入</a:t>
                    </a:r>
                    <a:endParaRPr kumimoji="1" lang="en-US" altLang="ja-JP" b="1"/>
                  </a:p>
                </p:txBody>
              </p:sp>
              <p:sp>
                <p:nvSpPr>
                  <p:cNvPr id="28" name="正方形/長方形 27">
                    <a:extLst>
                      <a:ext uri="{FF2B5EF4-FFF2-40B4-BE49-F238E27FC236}">
                        <a16:creationId xmlns:a16="http://schemas.microsoft.com/office/drawing/2014/main" id="{FA0227B1-1A12-C8B8-9D8B-5CA6FB43E5C7}"/>
                      </a:ext>
                    </a:extLst>
                  </p:cNvPr>
                  <p:cNvSpPr/>
                  <p:nvPr/>
                </p:nvSpPr>
                <p:spPr>
                  <a:xfrm>
                    <a:off x="371874" y="2203882"/>
                    <a:ext cx="1123551" cy="741005"/>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7" name="グループ化 76">
                  <a:extLst>
                    <a:ext uri="{FF2B5EF4-FFF2-40B4-BE49-F238E27FC236}">
                      <a16:creationId xmlns:a16="http://schemas.microsoft.com/office/drawing/2014/main" id="{ED832A96-119E-ADFC-D5F6-3B1A979FF6B9}"/>
                    </a:ext>
                  </a:extLst>
                </p:cNvPr>
                <p:cNvGrpSpPr/>
                <p:nvPr/>
              </p:nvGrpSpPr>
              <p:grpSpPr>
                <a:xfrm>
                  <a:off x="1447300" y="2364156"/>
                  <a:ext cx="3048534" cy="1416309"/>
                  <a:chOff x="1495425" y="2364156"/>
                  <a:chExt cx="3048534" cy="1416309"/>
                </a:xfrm>
              </p:grpSpPr>
              <p:grpSp>
                <p:nvGrpSpPr>
                  <p:cNvPr id="76" name="グループ化 75">
                    <a:extLst>
                      <a:ext uri="{FF2B5EF4-FFF2-40B4-BE49-F238E27FC236}">
                        <a16:creationId xmlns:a16="http://schemas.microsoft.com/office/drawing/2014/main" id="{351FE953-2101-4DDA-E319-6BCC0D5D4EBE}"/>
                      </a:ext>
                    </a:extLst>
                  </p:cNvPr>
                  <p:cNvGrpSpPr/>
                  <p:nvPr/>
                </p:nvGrpSpPr>
                <p:grpSpPr>
                  <a:xfrm>
                    <a:off x="1495425" y="2364156"/>
                    <a:ext cx="3048534" cy="1416309"/>
                    <a:chOff x="1495425" y="2364156"/>
                    <a:chExt cx="3048534" cy="1416309"/>
                  </a:xfrm>
                </p:grpSpPr>
                <p:grpSp>
                  <p:nvGrpSpPr>
                    <p:cNvPr id="71" name="グループ化 70">
                      <a:extLst>
                        <a:ext uri="{FF2B5EF4-FFF2-40B4-BE49-F238E27FC236}">
                          <a16:creationId xmlns:a16="http://schemas.microsoft.com/office/drawing/2014/main" id="{806DCC21-3887-E7CF-1CE8-DC6C153B133C}"/>
                        </a:ext>
                      </a:extLst>
                    </p:cNvPr>
                    <p:cNvGrpSpPr/>
                    <p:nvPr/>
                  </p:nvGrpSpPr>
                  <p:grpSpPr>
                    <a:xfrm>
                      <a:off x="1495425" y="2364156"/>
                      <a:ext cx="3048534" cy="1249660"/>
                      <a:chOff x="1392676" y="2341065"/>
                      <a:chExt cx="3048534" cy="1249660"/>
                    </a:xfrm>
                  </p:grpSpPr>
                  <p:grpSp>
                    <p:nvGrpSpPr>
                      <p:cNvPr id="70" name="グループ化 69">
                        <a:extLst>
                          <a:ext uri="{FF2B5EF4-FFF2-40B4-BE49-F238E27FC236}">
                            <a16:creationId xmlns:a16="http://schemas.microsoft.com/office/drawing/2014/main" id="{90EA3FB5-3A4C-0426-1D5F-9FB77E9A1A77}"/>
                          </a:ext>
                        </a:extLst>
                      </p:cNvPr>
                      <p:cNvGrpSpPr/>
                      <p:nvPr/>
                    </p:nvGrpSpPr>
                    <p:grpSpPr>
                      <a:xfrm>
                        <a:off x="1392676" y="2341065"/>
                        <a:ext cx="960947" cy="1249660"/>
                        <a:chOff x="1392676" y="2341065"/>
                        <a:chExt cx="960947" cy="1249660"/>
                      </a:xfrm>
                    </p:grpSpPr>
                    <p:grpSp>
                      <p:nvGrpSpPr>
                        <p:cNvPr id="56" name="グループ化 55">
                          <a:extLst>
                            <a:ext uri="{FF2B5EF4-FFF2-40B4-BE49-F238E27FC236}">
                              <a16:creationId xmlns:a16="http://schemas.microsoft.com/office/drawing/2014/main" id="{EF968AE9-BF26-0A06-71D6-6CA4388A191D}"/>
                            </a:ext>
                          </a:extLst>
                        </p:cNvPr>
                        <p:cNvGrpSpPr/>
                        <p:nvPr/>
                      </p:nvGrpSpPr>
                      <p:grpSpPr>
                        <a:xfrm>
                          <a:off x="1462669" y="2341065"/>
                          <a:ext cx="820961" cy="1249660"/>
                          <a:chOff x="1509840" y="2341065"/>
                          <a:chExt cx="820961" cy="1249660"/>
                        </a:xfrm>
                      </p:grpSpPr>
                      <p:grpSp>
                        <p:nvGrpSpPr>
                          <p:cNvPr id="48" name="グループ化 47">
                            <a:extLst>
                              <a:ext uri="{FF2B5EF4-FFF2-40B4-BE49-F238E27FC236}">
                                <a16:creationId xmlns:a16="http://schemas.microsoft.com/office/drawing/2014/main" id="{B6A32DF7-92EC-F3B7-4E53-D9EAF1C1443E}"/>
                              </a:ext>
                            </a:extLst>
                          </p:cNvPr>
                          <p:cNvGrpSpPr/>
                          <p:nvPr/>
                        </p:nvGrpSpPr>
                        <p:grpSpPr>
                          <a:xfrm>
                            <a:off x="1515306" y="2341065"/>
                            <a:ext cx="810028" cy="465875"/>
                            <a:chOff x="1504100" y="2320706"/>
                            <a:chExt cx="810028" cy="465875"/>
                          </a:xfrm>
                        </p:grpSpPr>
                        <p:sp>
                          <p:nvSpPr>
                            <p:cNvPr id="32" name="テキスト ボックス 31">
                              <a:extLst>
                                <a:ext uri="{FF2B5EF4-FFF2-40B4-BE49-F238E27FC236}">
                                  <a16:creationId xmlns:a16="http://schemas.microsoft.com/office/drawing/2014/main" id="{913C171E-581D-78F2-AB9F-0935548D7202}"/>
                                </a:ext>
                              </a:extLst>
                            </p:cNvPr>
                            <p:cNvSpPr txBox="1"/>
                            <p:nvPr/>
                          </p:nvSpPr>
                          <p:spPr>
                            <a:xfrm>
                              <a:off x="1504100" y="2324916"/>
                              <a:ext cx="810028" cy="461665"/>
                            </a:xfrm>
                            <a:prstGeom prst="rect">
                              <a:avLst/>
                            </a:prstGeom>
                            <a:noFill/>
                            <a:ln>
                              <a:noFill/>
                            </a:ln>
                          </p:spPr>
                          <p:txBody>
                            <a:bodyPr wrap="square" rtlCol="0">
                              <a:spAutoFit/>
                            </a:bodyPr>
                            <a:lstStyle/>
                            <a:p>
                              <a:pPr algn="ctr"/>
                              <a:r>
                                <a:rPr kumimoji="1" lang="ja-JP" altLang="en-US" sz="1200" b="1"/>
                                <a:t>初診料</a:t>
                              </a:r>
                              <a:endParaRPr kumimoji="1" lang="en-US" altLang="ja-JP" sz="1200" b="1"/>
                            </a:p>
                            <a:p>
                              <a:pPr algn="ctr"/>
                              <a:r>
                                <a:rPr kumimoji="1" lang="ja-JP" altLang="en-US" sz="1200" b="1"/>
                                <a:t>再診料</a:t>
                              </a:r>
                            </a:p>
                          </p:txBody>
                        </p:sp>
                        <p:sp>
                          <p:nvSpPr>
                            <p:cNvPr id="40" name="正方形/長方形 39">
                              <a:extLst>
                                <a:ext uri="{FF2B5EF4-FFF2-40B4-BE49-F238E27FC236}">
                                  <a16:creationId xmlns:a16="http://schemas.microsoft.com/office/drawing/2014/main" id="{BE6A3C08-EA03-DDF6-2D9D-B8FB7F207DA9}"/>
                                </a:ext>
                              </a:extLst>
                            </p:cNvPr>
                            <p:cNvSpPr/>
                            <p:nvPr/>
                          </p:nvSpPr>
                          <p:spPr>
                            <a:xfrm>
                              <a:off x="1617043" y="2320706"/>
                              <a:ext cx="587141" cy="446625"/>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2" name="テキスト ボックス 51">
                            <a:extLst>
                              <a:ext uri="{FF2B5EF4-FFF2-40B4-BE49-F238E27FC236}">
                                <a16:creationId xmlns:a16="http://schemas.microsoft.com/office/drawing/2014/main" id="{49F9CAE2-94D6-1A30-219B-158E9C07693C}"/>
                              </a:ext>
                            </a:extLst>
                          </p:cNvPr>
                          <p:cNvSpPr txBox="1"/>
                          <p:nvPr/>
                        </p:nvSpPr>
                        <p:spPr>
                          <a:xfrm>
                            <a:off x="1509840" y="2813589"/>
                            <a:ext cx="820961" cy="777136"/>
                          </a:xfrm>
                          <a:prstGeom prst="rect">
                            <a:avLst/>
                          </a:prstGeom>
                          <a:noFill/>
                        </p:spPr>
                        <p:txBody>
                          <a:bodyPr wrap="square" rtlCol="0">
                            <a:spAutoFit/>
                          </a:bodyPr>
                          <a:lstStyle/>
                          <a:p>
                            <a:pPr algn="ctr"/>
                            <a:r>
                              <a:rPr kumimoji="1" lang="ja-JP" altLang="en-US" sz="900"/>
                              <a:t>構成比</a:t>
                            </a:r>
                            <a:endParaRPr kumimoji="1" lang="en-US" altLang="ja-JP" sz="900"/>
                          </a:p>
                          <a:p>
                            <a:pPr algn="ctr"/>
                            <a:r>
                              <a:rPr kumimoji="1" lang="en-US" altLang="ja-JP" sz="1600" b="1"/>
                              <a:t>13.7</a:t>
                            </a:r>
                            <a:r>
                              <a:rPr kumimoji="1" lang="ja-JP" altLang="en-US" sz="1600" b="1"/>
                              <a:t>％</a:t>
                            </a:r>
                            <a:endParaRPr kumimoji="1" lang="en-US" altLang="ja-JP" sz="1600" b="1"/>
                          </a:p>
                          <a:p>
                            <a:endParaRPr kumimoji="1" lang="ja-JP" altLang="en-US"/>
                          </a:p>
                        </p:txBody>
                      </p:sp>
                    </p:grpSp>
                    <p:sp>
                      <p:nvSpPr>
                        <p:cNvPr id="63" name="テキスト ボックス 62">
                          <a:extLst>
                            <a:ext uri="{FF2B5EF4-FFF2-40B4-BE49-F238E27FC236}">
                              <a16:creationId xmlns:a16="http://schemas.microsoft.com/office/drawing/2014/main" id="{A2B67A80-A0A3-A014-F01B-E9C0F8135799}"/>
                            </a:ext>
                          </a:extLst>
                        </p:cNvPr>
                        <p:cNvSpPr txBox="1"/>
                        <p:nvPr/>
                      </p:nvSpPr>
                      <p:spPr>
                        <a:xfrm>
                          <a:off x="1392676" y="3244947"/>
                          <a:ext cx="960947" cy="261610"/>
                        </a:xfrm>
                        <a:prstGeom prst="rect">
                          <a:avLst/>
                        </a:prstGeom>
                        <a:noFill/>
                      </p:spPr>
                      <p:txBody>
                        <a:bodyPr wrap="square" rtlCol="0">
                          <a:spAutoFit/>
                        </a:bodyPr>
                        <a:lstStyle/>
                        <a:p>
                          <a:pPr algn="ctr"/>
                          <a:r>
                            <a:rPr kumimoji="1" lang="ja-JP" altLang="en-US" sz="1050"/>
                            <a:t>受付</a:t>
                          </a:r>
                        </a:p>
                      </p:txBody>
                    </p:sp>
                  </p:grpSp>
                  <p:grpSp>
                    <p:nvGrpSpPr>
                      <p:cNvPr id="69" name="グループ化 68">
                        <a:extLst>
                          <a:ext uri="{FF2B5EF4-FFF2-40B4-BE49-F238E27FC236}">
                            <a16:creationId xmlns:a16="http://schemas.microsoft.com/office/drawing/2014/main" id="{8AE7A7A4-D296-0EC4-43CA-6F354045EBB1}"/>
                          </a:ext>
                        </a:extLst>
                      </p:cNvPr>
                      <p:cNvGrpSpPr/>
                      <p:nvPr/>
                    </p:nvGrpSpPr>
                    <p:grpSpPr>
                      <a:xfrm>
                        <a:off x="2088538" y="2341065"/>
                        <a:ext cx="960947" cy="1224377"/>
                        <a:chOff x="2057574" y="2341065"/>
                        <a:chExt cx="960947" cy="1224377"/>
                      </a:xfrm>
                    </p:grpSpPr>
                    <p:grpSp>
                      <p:nvGrpSpPr>
                        <p:cNvPr id="57" name="グループ化 56">
                          <a:extLst>
                            <a:ext uri="{FF2B5EF4-FFF2-40B4-BE49-F238E27FC236}">
                              <a16:creationId xmlns:a16="http://schemas.microsoft.com/office/drawing/2014/main" id="{A6427631-E19F-64E2-20BA-9879D5997CD4}"/>
                            </a:ext>
                          </a:extLst>
                        </p:cNvPr>
                        <p:cNvGrpSpPr/>
                        <p:nvPr/>
                      </p:nvGrpSpPr>
                      <p:grpSpPr>
                        <a:xfrm>
                          <a:off x="2127567" y="2341065"/>
                          <a:ext cx="820961" cy="1224377"/>
                          <a:chOff x="2196563" y="2341065"/>
                          <a:chExt cx="820961" cy="1224377"/>
                        </a:xfrm>
                      </p:grpSpPr>
                      <p:grpSp>
                        <p:nvGrpSpPr>
                          <p:cNvPr id="47" name="グループ化 46">
                            <a:extLst>
                              <a:ext uri="{FF2B5EF4-FFF2-40B4-BE49-F238E27FC236}">
                                <a16:creationId xmlns:a16="http://schemas.microsoft.com/office/drawing/2014/main" id="{4F6F3BA1-D39C-50CA-E276-EBB66F39127E}"/>
                              </a:ext>
                            </a:extLst>
                          </p:cNvPr>
                          <p:cNvGrpSpPr/>
                          <p:nvPr/>
                        </p:nvGrpSpPr>
                        <p:grpSpPr>
                          <a:xfrm>
                            <a:off x="2207595" y="2341065"/>
                            <a:ext cx="798897" cy="446625"/>
                            <a:chOff x="2123822" y="2320706"/>
                            <a:chExt cx="798897" cy="446625"/>
                          </a:xfrm>
                        </p:grpSpPr>
                        <p:sp>
                          <p:nvSpPr>
                            <p:cNvPr id="38" name="テキスト ボックス 37">
                              <a:extLst>
                                <a:ext uri="{FF2B5EF4-FFF2-40B4-BE49-F238E27FC236}">
                                  <a16:creationId xmlns:a16="http://schemas.microsoft.com/office/drawing/2014/main" id="{E1706FF3-6559-A572-8606-EFE641A91E79}"/>
                                </a:ext>
                              </a:extLst>
                            </p:cNvPr>
                            <p:cNvSpPr txBox="1"/>
                            <p:nvPr/>
                          </p:nvSpPr>
                          <p:spPr>
                            <a:xfrm>
                              <a:off x="2123822" y="2407624"/>
                              <a:ext cx="798897" cy="276999"/>
                            </a:xfrm>
                            <a:prstGeom prst="rect">
                              <a:avLst/>
                            </a:prstGeom>
                            <a:noFill/>
                          </p:spPr>
                          <p:txBody>
                            <a:bodyPr wrap="square" rtlCol="0">
                              <a:spAutoFit/>
                            </a:bodyPr>
                            <a:lstStyle/>
                            <a:p>
                              <a:pPr algn="ctr"/>
                              <a:r>
                                <a:rPr kumimoji="1" lang="ja-JP" altLang="en-US" sz="1200" b="1"/>
                                <a:t>検査料</a:t>
                              </a:r>
                              <a:endParaRPr kumimoji="1" lang="en-US" altLang="ja-JP" sz="1200" b="1"/>
                            </a:p>
                          </p:txBody>
                        </p:sp>
                        <p:sp>
                          <p:nvSpPr>
                            <p:cNvPr id="42" name="正方形/長方形 41">
                              <a:extLst>
                                <a:ext uri="{FF2B5EF4-FFF2-40B4-BE49-F238E27FC236}">
                                  <a16:creationId xmlns:a16="http://schemas.microsoft.com/office/drawing/2014/main" id="{AA74764D-2667-9DC6-4577-904E1374D4C4}"/>
                                </a:ext>
                              </a:extLst>
                            </p:cNvPr>
                            <p:cNvSpPr/>
                            <p:nvPr/>
                          </p:nvSpPr>
                          <p:spPr>
                            <a:xfrm>
                              <a:off x="2233059" y="2320706"/>
                              <a:ext cx="587141" cy="446625"/>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3" name="テキスト ボックス 52">
                            <a:extLst>
                              <a:ext uri="{FF2B5EF4-FFF2-40B4-BE49-F238E27FC236}">
                                <a16:creationId xmlns:a16="http://schemas.microsoft.com/office/drawing/2014/main" id="{0CD29A2C-D141-2DD3-03CF-2024FD8E290D}"/>
                              </a:ext>
                            </a:extLst>
                          </p:cNvPr>
                          <p:cNvSpPr txBox="1"/>
                          <p:nvPr/>
                        </p:nvSpPr>
                        <p:spPr>
                          <a:xfrm>
                            <a:off x="2196563" y="2811389"/>
                            <a:ext cx="820961" cy="754053"/>
                          </a:xfrm>
                          <a:prstGeom prst="rect">
                            <a:avLst/>
                          </a:prstGeom>
                          <a:noFill/>
                        </p:spPr>
                        <p:txBody>
                          <a:bodyPr wrap="square" rtlCol="0">
                            <a:spAutoFit/>
                          </a:bodyPr>
                          <a:lstStyle/>
                          <a:p>
                            <a:pPr algn="ctr"/>
                            <a:r>
                              <a:rPr kumimoji="1" lang="ja-JP" altLang="en-US" sz="900"/>
                              <a:t>構成比</a:t>
                            </a:r>
                            <a:endParaRPr kumimoji="1" lang="en-US" altLang="ja-JP" sz="900"/>
                          </a:p>
                          <a:p>
                            <a:pPr algn="ctr"/>
                            <a:r>
                              <a:rPr kumimoji="1" lang="en-US" altLang="ja-JP" sz="1600" b="1"/>
                              <a:t>19.3</a:t>
                            </a:r>
                            <a:r>
                              <a:rPr kumimoji="1" lang="ja-JP" altLang="en-US" sz="1600" b="1"/>
                              <a:t>％</a:t>
                            </a:r>
                            <a:endParaRPr kumimoji="1" lang="en-US" altLang="ja-JP" sz="1600" b="1"/>
                          </a:p>
                          <a:p>
                            <a:endParaRPr kumimoji="1" lang="ja-JP" altLang="en-US"/>
                          </a:p>
                        </p:txBody>
                      </p:sp>
                    </p:grpSp>
                    <p:sp>
                      <p:nvSpPr>
                        <p:cNvPr id="64" name="テキスト ボックス 63">
                          <a:extLst>
                            <a:ext uri="{FF2B5EF4-FFF2-40B4-BE49-F238E27FC236}">
                              <a16:creationId xmlns:a16="http://schemas.microsoft.com/office/drawing/2014/main" id="{F43FA847-4B36-8F14-4F3E-9F99018E11A8}"/>
                            </a:ext>
                          </a:extLst>
                        </p:cNvPr>
                        <p:cNvSpPr txBox="1"/>
                        <p:nvPr/>
                      </p:nvSpPr>
                      <p:spPr>
                        <a:xfrm>
                          <a:off x="2057574" y="3252915"/>
                          <a:ext cx="960947" cy="261610"/>
                        </a:xfrm>
                        <a:prstGeom prst="rect">
                          <a:avLst/>
                        </a:prstGeom>
                        <a:noFill/>
                      </p:spPr>
                      <p:txBody>
                        <a:bodyPr wrap="square" rtlCol="0">
                          <a:spAutoFit/>
                        </a:bodyPr>
                        <a:lstStyle/>
                        <a:p>
                          <a:pPr algn="ctr"/>
                          <a:r>
                            <a:rPr kumimoji="1" lang="ja-JP" altLang="en-US" sz="1050"/>
                            <a:t>問診検査</a:t>
                          </a:r>
                        </a:p>
                      </p:txBody>
                    </p:sp>
                  </p:grpSp>
                  <p:grpSp>
                    <p:nvGrpSpPr>
                      <p:cNvPr id="68" name="グループ化 67">
                        <a:extLst>
                          <a:ext uri="{FF2B5EF4-FFF2-40B4-BE49-F238E27FC236}">
                            <a16:creationId xmlns:a16="http://schemas.microsoft.com/office/drawing/2014/main" id="{9A799CA4-BA3C-7EC3-ECF4-9B2A01EB5A93}"/>
                          </a:ext>
                        </a:extLst>
                      </p:cNvPr>
                      <p:cNvGrpSpPr/>
                      <p:nvPr/>
                    </p:nvGrpSpPr>
                    <p:grpSpPr>
                      <a:xfrm>
                        <a:off x="2784400" y="2341065"/>
                        <a:ext cx="960947" cy="1224376"/>
                        <a:chOff x="2791468" y="2341065"/>
                        <a:chExt cx="960947" cy="1224376"/>
                      </a:xfrm>
                    </p:grpSpPr>
                    <p:grpSp>
                      <p:nvGrpSpPr>
                        <p:cNvPr id="58" name="グループ化 57">
                          <a:extLst>
                            <a:ext uri="{FF2B5EF4-FFF2-40B4-BE49-F238E27FC236}">
                              <a16:creationId xmlns:a16="http://schemas.microsoft.com/office/drawing/2014/main" id="{83B3E543-4738-F73E-4D01-5B3DE91727D6}"/>
                            </a:ext>
                          </a:extLst>
                        </p:cNvPr>
                        <p:cNvGrpSpPr/>
                        <p:nvPr/>
                      </p:nvGrpSpPr>
                      <p:grpSpPr>
                        <a:xfrm>
                          <a:off x="2861461" y="2341065"/>
                          <a:ext cx="820961" cy="1224376"/>
                          <a:chOff x="2879531" y="2341065"/>
                          <a:chExt cx="820961" cy="1224376"/>
                        </a:xfrm>
                      </p:grpSpPr>
                      <p:grpSp>
                        <p:nvGrpSpPr>
                          <p:cNvPr id="46" name="グループ化 45">
                            <a:extLst>
                              <a:ext uri="{FF2B5EF4-FFF2-40B4-BE49-F238E27FC236}">
                                <a16:creationId xmlns:a16="http://schemas.microsoft.com/office/drawing/2014/main" id="{05B966FC-985E-EA77-9459-3A2CAD437141}"/>
                              </a:ext>
                            </a:extLst>
                          </p:cNvPr>
                          <p:cNvGrpSpPr/>
                          <p:nvPr/>
                        </p:nvGrpSpPr>
                        <p:grpSpPr>
                          <a:xfrm>
                            <a:off x="2890563" y="2341065"/>
                            <a:ext cx="798897" cy="461665"/>
                            <a:chOff x="2730521" y="2315291"/>
                            <a:chExt cx="798897" cy="461665"/>
                          </a:xfrm>
                        </p:grpSpPr>
                        <p:sp>
                          <p:nvSpPr>
                            <p:cNvPr id="39" name="テキスト ボックス 38">
                              <a:extLst>
                                <a:ext uri="{FF2B5EF4-FFF2-40B4-BE49-F238E27FC236}">
                                  <a16:creationId xmlns:a16="http://schemas.microsoft.com/office/drawing/2014/main" id="{26FC8464-14E5-47B1-1A46-F8E7219955CF}"/>
                                </a:ext>
                              </a:extLst>
                            </p:cNvPr>
                            <p:cNvSpPr txBox="1"/>
                            <p:nvPr/>
                          </p:nvSpPr>
                          <p:spPr>
                            <a:xfrm>
                              <a:off x="2730521" y="2315291"/>
                              <a:ext cx="798897" cy="461665"/>
                            </a:xfrm>
                            <a:prstGeom prst="rect">
                              <a:avLst/>
                            </a:prstGeom>
                            <a:noFill/>
                          </p:spPr>
                          <p:txBody>
                            <a:bodyPr wrap="square" rtlCol="0">
                              <a:spAutoFit/>
                            </a:bodyPr>
                            <a:lstStyle/>
                            <a:p>
                              <a:pPr algn="ctr"/>
                              <a:r>
                                <a:rPr kumimoji="1" lang="ja-JP" altLang="en-US" sz="1200" b="1"/>
                                <a:t>医学</a:t>
                              </a:r>
                              <a:endParaRPr kumimoji="1" lang="en-US" altLang="ja-JP" sz="1200" b="1"/>
                            </a:p>
                            <a:p>
                              <a:pPr algn="ctr"/>
                              <a:r>
                                <a:rPr kumimoji="1" lang="ja-JP" altLang="en-US" sz="1200" b="1"/>
                                <a:t>管理料</a:t>
                              </a:r>
                              <a:endParaRPr kumimoji="1" lang="en-US" altLang="ja-JP" sz="1200" b="1"/>
                            </a:p>
                          </p:txBody>
                        </p:sp>
                        <p:sp>
                          <p:nvSpPr>
                            <p:cNvPr id="43" name="正方形/長方形 42">
                              <a:extLst>
                                <a:ext uri="{FF2B5EF4-FFF2-40B4-BE49-F238E27FC236}">
                                  <a16:creationId xmlns:a16="http://schemas.microsoft.com/office/drawing/2014/main" id="{5735C9BC-7665-0468-9DD6-70CBF9D7B6FB}"/>
                                </a:ext>
                              </a:extLst>
                            </p:cNvPr>
                            <p:cNvSpPr/>
                            <p:nvPr/>
                          </p:nvSpPr>
                          <p:spPr>
                            <a:xfrm>
                              <a:off x="2849075" y="2320706"/>
                              <a:ext cx="587141" cy="446625"/>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4" name="テキスト ボックス 53">
                            <a:extLst>
                              <a:ext uri="{FF2B5EF4-FFF2-40B4-BE49-F238E27FC236}">
                                <a16:creationId xmlns:a16="http://schemas.microsoft.com/office/drawing/2014/main" id="{9B19489B-15B4-1F34-4977-00349ED790D8}"/>
                              </a:ext>
                            </a:extLst>
                          </p:cNvPr>
                          <p:cNvSpPr txBox="1"/>
                          <p:nvPr/>
                        </p:nvSpPr>
                        <p:spPr>
                          <a:xfrm>
                            <a:off x="2879531" y="2811388"/>
                            <a:ext cx="820961" cy="754053"/>
                          </a:xfrm>
                          <a:prstGeom prst="rect">
                            <a:avLst/>
                          </a:prstGeom>
                          <a:noFill/>
                        </p:spPr>
                        <p:txBody>
                          <a:bodyPr wrap="square" rtlCol="0">
                            <a:spAutoFit/>
                          </a:bodyPr>
                          <a:lstStyle/>
                          <a:p>
                            <a:pPr algn="ctr"/>
                            <a:r>
                              <a:rPr kumimoji="1" lang="ja-JP" altLang="en-US" sz="900"/>
                              <a:t>構成比</a:t>
                            </a:r>
                            <a:endParaRPr kumimoji="1" lang="en-US" altLang="ja-JP" sz="900"/>
                          </a:p>
                          <a:p>
                            <a:pPr algn="ctr"/>
                            <a:r>
                              <a:rPr kumimoji="1" lang="en-US" altLang="ja-JP" sz="1600" b="1"/>
                              <a:t>9.3</a:t>
                            </a:r>
                            <a:r>
                              <a:rPr kumimoji="1" lang="ja-JP" altLang="en-US" sz="1600" b="1"/>
                              <a:t>％</a:t>
                            </a:r>
                            <a:endParaRPr kumimoji="1" lang="en-US" altLang="ja-JP" sz="1600" b="1"/>
                          </a:p>
                          <a:p>
                            <a:endParaRPr kumimoji="1" lang="ja-JP" altLang="en-US"/>
                          </a:p>
                        </p:txBody>
                      </p:sp>
                    </p:grpSp>
                    <p:sp>
                      <p:nvSpPr>
                        <p:cNvPr id="65" name="テキスト ボックス 64">
                          <a:extLst>
                            <a:ext uri="{FF2B5EF4-FFF2-40B4-BE49-F238E27FC236}">
                              <a16:creationId xmlns:a16="http://schemas.microsoft.com/office/drawing/2014/main" id="{3FDA071C-448E-C228-C982-B7D75DABE4D6}"/>
                            </a:ext>
                          </a:extLst>
                        </p:cNvPr>
                        <p:cNvSpPr txBox="1"/>
                        <p:nvPr/>
                      </p:nvSpPr>
                      <p:spPr>
                        <a:xfrm>
                          <a:off x="2791468" y="3260883"/>
                          <a:ext cx="960947" cy="261610"/>
                        </a:xfrm>
                        <a:prstGeom prst="rect">
                          <a:avLst/>
                        </a:prstGeom>
                        <a:noFill/>
                      </p:spPr>
                      <p:txBody>
                        <a:bodyPr wrap="square" rtlCol="0">
                          <a:spAutoFit/>
                        </a:bodyPr>
                        <a:lstStyle/>
                        <a:p>
                          <a:pPr algn="ctr"/>
                          <a:r>
                            <a:rPr kumimoji="1" lang="ja-JP" altLang="en-US" sz="1050"/>
                            <a:t>医療指導</a:t>
                          </a:r>
                        </a:p>
                      </p:txBody>
                    </p:sp>
                  </p:grpSp>
                  <p:grpSp>
                    <p:nvGrpSpPr>
                      <p:cNvPr id="67" name="グループ化 66">
                        <a:extLst>
                          <a:ext uri="{FF2B5EF4-FFF2-40B4-BE49-F238E27FC236}">
                            <a16:creationId xmlns:a16="http://schemas.microsoft.com/office/drawing/2014/main" id="{79F169DC-42D3-CB3E-2A7E-5EFB20842AD1}"/>
                          </a:ext>
                        </a:extLst>
                      </p:cNvPr>
                      <p:cNvGrpSpPr/>
                      <p:nvPr/>
                    </p:nvGrpSpPr>
                    <p:grpSpPr>
                      <a:xfrm>
                        <a:off x="3480263" y="2341065"/>
                        <a:ext cx="960947" cy="1233034"/>
                        <a:chOff x="3480263" y="2341065"/>
                        <a:chExt cx="960947" cy="1233034"/>
                      </a:xfrm>
                    </p:grpSpPr>
                    <p:grpSp>
                      <p:nvGrpSpPr>
                        <p:cNvPr id="59" name="グループ化 58">
                          <a:extLst>
                            <a:ext uri="{FF2B5EF4-FFF2-40B4-BE49-F238E27FC236}">
                              <a16:creationId xmlns:a16="http://schemas.microsoft.com/office/drawing/2014/main" id="{AB2DDBAC-6E66-5B9D-C476-3BE19D14A5FA}"/>
                            </a:ext>
                          </a:extLst>
                        </p:cNvPr>
                        <p:cNvGrpSpPr/>
                        <p:nvPr/>
                      </p:nvGrpSpPr>
                      <p:grpSpPr>
                        <a:xfrm>
                          <a:off x="3550256" y="2341065"/>
                          <a:ext cx="820961" cy="1233034"/>
                          <a:chOff x="3526359" y="2341065"/>
                          <a:chExt cx="820961" cy="1233034"/>
                        </a:xfrm>
                      </p:grpSpPr>
                      <p:grpSp>
                        <p:nvGrpSpPr>
                          <p:cNvPr id="45" name="グループ化 44">
                            <a:extLst>
                              <a:ext uri="{FF2B5EF4-FFF2-40B4-BE49-F238E27FC236}">
                                <a16:creationId xmlns:a16="http://schemas.microsoft.com/office/drawing/2014/main" id="{910F84D5-8D37-5865-9B6E-6788342A93B9}"/>
                              </a:ext>
                            </a:extLst>
                          </p:cNvPr>
                          <p:cNvGrpSpPr/>
                          <p:nvPr/>
                        </p:nvGrpSpPr>
                        <p:grpSpPr>
                          <a:xfrm>
                            <a:off x="3537391" y="2341065"/>
                            <a:ext cx="798897" cy="471583"/>
                            <a:chOff x="3379118" y="2320706"/>
                            <a:chExt cx="798897" cy="471583"/>
                          </a:xfrm>
                        </p:grpSpPr>
                        <p:sp>
                          <p:nvSpPr>
                            <p:cNvPr id="37" name="テキスト ボックス 36">
                              <a:extLst>
                                <a:ext uri="{FF2B5EF4-FFF2-40B4-BE49-F238E27FC236}">
                                  <a16:creationId xmlns:a16="http://schemas.microsoft.com/office/drawing/2014/main" id="{6BACCA65-D947-E131-38F0-17C3362C06BE}"/>
                                </a:ext>
                              </a:extLst>
                            </p:cNvPr>
                            <p:cNvSpPr txBox="1"/>
                            <p:nvPr/>
                          </p:nvSpPr>
                          <p:spPr>
                            <a:xfrm>
                              <a:off x="3379118" y="2330624"/>
                              <a:ext cx="798897" cy="461665"/>
                            </a:xfrm>
                            <a:prstGeom prst="rect">
                              <a:avLst/>
                            </a:prstGeom>
                            <a:noFill/>
                          </p:spPr>
                          <p:txBody>
                            <a:bodyPr wrap="square" rtlCol="0">
                              <a:spAutoFit/>
                            </a:bodyPr>
                            <a:lstStyle/>
                            <a:p>
                              <a:pPr algn="ctr"/>
                              <a:r>
                                <a:rPr kumimoji="1" lang="ja-JP" altLang="en-US" sz="1200" b="1"/>
                                <a:t>投薬料</a:t>
                              </a:r>
                              <a:endParaRPr kumimoji="1" lang="en-US" altLang="ja-JP" sz="1200" b="1"/>
                            </a:p>
                            <a:p>
                              <a:pPr algn="ctr"/>
                              <a:r>
                                <a:rPr kumimoji="1" lang="ja-JP" altLang="en-US" sz="1200" b="1"/>
                                <a:t>処置料</a:t>
                              </a:r>
                              <a:endParaRPr kumimoji="1" lang="en-US" altLang="ja-JP" sz="1200" b="1"/>
                            </a:p>
                          </p:txBody>
                        </p:sp>
                        <p:sp>
                          <p:nvSpPr>
                            <p:cNvPr id="44" name="正方形/長方形 43">
                              <a:extLst>
                                <a:ext uri="{FF2B5EF4-FFF2-40B4-BE49-F238E27FC236}">
                                  <a16:creationId xmlns:a16="http://schemas.microsoft.com/office/drawing/2014/main" id="{42D989ED-12F8-B87A-F27F-37B01C7B2683}"/>
                                </a:ext>
                              </a:extLst>
                            </p:cNvPr>
                            <p:cNvSpPr/>
                            <p:nvPr/>
                          </p:nvSpPr>
                          <p:spPr>
                            <a:xfrm>
                              <a:off x="3484995" y="2320706"/>
                              <a:ext cx="587141" cy="446625"/>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5" name="テキスト ボックス 54">
                            <a:extLst>
                              <a:ext uri="{FF2B5EF4-FFF2-40B4-BE49-F238E27FC236}">
                                <a16:creationId xmlns:a16="http://schemas.microsoft.com/office/drawing/2014/main" id="{42DB2430-6896-5B4B-CCCB-F32C24FF51FE}"/>
                              </a:ext>
                            </a:extLst>
                          </p:cNvPr>
                          <p:cNvSpPr txBox="1"/>
                          <p:nvPr/>
                        </p:nvSpPr>
                        <p:spPr>
                          <a:xfrm>
                            <a:off x="3526359" y="2820046"/>
                            <a:ext cx="820961" cy="754053"/>
                          </a:xfrm>
                          <a:prstGeom prst="rect">
                            <a:avLst/>
                          </a:prstGeom>
                          <a:noFill/>
                        </p:spPr>
                        <p:txBody>
                          <a:bodyPr wrap="square" rtlCol="0">
                            <a:spAutoFit/>
                          </a:bodyPr>
                          <a:lstStyle/>
                          <a:p>
                            <a:pPr algn="ctr"/>
                            <a:r>
                              <a:rPr kumimoji="1" lang="ja-JP" altLang="en-US" sz="900"/>
                              <a:t>構成比</a:t>
                            </a:r>
                            <a:endParaRPr kumimoji="1" lang="en-US" altLang="ja-JP" sz="900"/>
                          </a:p>
                          <a:p>
                            <a:pPr algn="ctr"/>
                            <a:r>
                              <a:rPr kumimoji="1" lang="en-US" altLang="ja-JP" sz="1600" b="1"/>
                              <a:t>21.3</a:t>
                            </a:r>
                            <a:r>
                              <a:rPr kumimoji="1" lang="ja-JP" altLang="en-US" sz="1600" b="1"/>
                              <a:t>％</a:t>
                            </a:r>
                            <a:endParaRPr kumimoji="1" lang="en-US" altLang="ja-JP" sz="1600" b="1"/>
                          </a:p>
                          <a:p>
                            <a:endParaRPr kumimoji="1" lang="ja-JP" altLang="en-US"/>
                          </a:p>
                        </p:txBody>
                      </p:sp>
                    </p:grpSp>
                    <p:sp>
                      <p:nvSpPr>
                        <p:cNvPr id="66" name="テキスト ボックス 65">
                          <a:extLst>
                            <a:ext uri="{FF2B5EF4-FFF2-40B4-BE49-F238E27FC236}">
                              <a16:creationId xmlns:a16="http://schemas.microsoft.com/office/drawing/2014/main" id="{5193CFF9-A8E9-08F5-F3B2-76D17A6672C9}"/>
                            </a:ext>
                          </a:extLst>
                        </p:cNvPr>
                        <p:cNvSpPr txBox="1"/>
                        <p:nvPr/>
                      </p:nvSpPr>
                      <p:spPr>
                        <a:xfrm>
                          <a:off x="3480263" y="3249662"/>
                          <a:ext cx="960947" cy="253916"/>
                        </a:xfrm>
                        <a:prstGeom prst="rect">
                          <a:avLst/>
                        </a:prstGeom>
                        <a:noFill/>
                      </p:spPr>
                      <p:txBody>
                        <a:bodyPr wrap="square" rtlCol="0">
                          <a:spAutoFit/>
                        </a:bodyPr>
                        <a:lstStyle/>
                        <a:p>
                          <a:pPr algn="ctr"/>
                          <a:r>
                            <a:rPr kumimoji="1" lang="ja-JP" altLang="en-US" sz="1050"/>
                            <a:t>処置投薬</a:t>
                          </a:r>
                        </a:p>
                      </p:txBody>
                    </p:sp>
                  </p:grpSp>
                </p:grpSp>
                <p:sp>
                  <p:nvSpPr>
                    <p:cNvPr id="74" name="テキスト ボックス 73">
                      <a:extLst>
                        <a:ext uri="{FF2B5EF4-FFF2-40B4-BE49-F238E27FC236}">
                          <a16:creationId xmlns:a16="http://schemas.microsoft.com/office/drawing/2014/main" id="{91F65030-651C-0DFE-7B6B-D00DAC0C0874}"/>
                        </a:ext>
                      </a:extLst>
                    </p:cNvPr>
                    <p:cNvSpPr txBox="1"/>
                    <p:nvPr/>
                  </p:nvSpPr>
                  <p:spPr>
                    <a:xfrm>
                      <a:off x="1551858" y="3534244"/>
                      <a:ext cx="2923201" cy="246221"/>
                    </a:xfrm>
                    <a:prstGeom prst="rect">
                      <a:avLst/>
                    </a:prstGeom>
                    <a:noFill/>
                  </p:spPr>
                  <p:txBody>
                    <a:bodyPr wrap="square" rtlCol="0">
                      <a:spAutoFit/>
                    </a:bodyPr>
                    <a:lstStyle/>
                    <a:p>
                      <a:pPr algn="ctr"/>
                      <a:r>
                        <a:rPr kumimoji="1" lang="ja-JP" altLang="en-US" sz="1000" b="1">
                          <a:solidFill>
                            <a:srgbClr val="FF0000"/>
                          </a:solidFill>
                        </a:rPr>
                        <a:t>受診した時の一般的な流れで</a:t>
                      </a:r>
                      <a:r>
                        <a:rPr kumimoji="1" lang="en-US" altLang="ja-JP" sz="1000" b="1">
                          <a:solidFill>
                            <a:srgbClr val="FF0000"/>
                          </a:solidFill>
                        </a:rPr>
                        <a:t>6</a:t>
                      </a:r>
                      <a:r>
                        <a:rPr kumimoji="1" lang="ja-JP" altLang="en-US" sz="1000" b="1">
                          <a:solidFill>
                            <a:srgbClr val="FF0000"/>
                          </a:solidFill>
                        </a:rPr>
                        <a:t>割強を占める</a:t>
                      </a:r>
                      <a:endParaRPr kumimoji="1" lang="en-US" altLang="ja-JP" sz="1000" b="1">
                        <a:solidFill>
                          <a:srgbClr val="FF0000"/>
                        </a:solidFill>
                      </a:endParaRPr>
                    </a:p>
                  </p:txBody>
                </p:sp>
              </p:grpSp>
              <p:cxnSp>
                <p:nvCxnSpPr>
                  <p:cNvPr id="75" name="直線矢印コネクタ 74">
                    <a:extLst>
                      <a:ext uri="{FF2B5EF4-FFF2-40B4-BE49-F238E27FC236}">
                        <a16:creationId xmlns:a16="http://schemas.microsoft.com/office/drawing/2014/main" id="{861888C4-3B67-2F71-92B0-F057E500AB32}"/>
                      </a:ext>
                    </a:extLst>
                  </p:cNvPr>
                  <p:cNvCxnSpPr>
                    <a:cxnSpLocks/>
                  </p:cNvCxnSpPr>
                  <p:nvPr/>
                </p:nvCxnSpPr>
                <p:spPr>
                  <a:xfrm>
                    <a:off x="1610634" y="3516904"/>
                    <a:ext cx="2833958" cy="7968"/>
                  </a:xfrm>
                  <a:prstGeom prst="straightConnector1">
                    <a:avLst/>
                  </a:prstGeom>
                  <a:ln w="38100">
                    <a:solidFill>
                      <a:schemeClr val="accent1">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grpSp>
          </p:grpSp>
          <p:sp>
            <p:nvSpPr>
              <p:cNvPr id="79" name="正方形/長方形 78">
                <a:extLst>
                  <a:ext uri="{FF2B5EF4-FFF2-40B4-BE49-F238E27FC236}">
                    <a16:creationId xmlns:a16="http://schemas.microsoft.com/office/drawing/2014/main" id="{01C2C0CD-5B74-109A-E965-1003ADD0FF9D}"/>
                  </a:ext>
                </a:extLst>
              </p:cNvPr>
              <p:cNvSpPr/>
              <p:nvPr/>
            </p:nvSpPr>
            <p:spPr>
              <a:xfrm>
                <a:off x="4393661" y="2411219"/>
                <a:ext cx="1123551" cy="1433022"/>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CA85047E-78BB-2ED8-6031-DF30E1AC7FBA}"/>
                  </a:ext>
                </a:extLst>
              </p:cNvPr>
              <p:cNvSpPr txBox="1"/>
              <p:nvPr/>
            </p:nvSpPr>
            <p:spPr>
              <a:xfrm>
                <a:off x="5533754" y="2507434"/>
                <a:ext cx="4101332" cy="1323439"/>
              </a:xfrm>
              <a:prstGeom prst="rect">
                <a:avLst/>
              </a:prstGeom>
              <a:noFill/>
            </p:spPr>
            <p:txBody>
              <a:bodyPr wrap="square" rtlCol="0">
                <a:spAutoFit/>
              </a:bodyPr>
              <a:lstStyle/>
              <a:p>
                <a:r>
                  <a:rPr kumimoji="1" lang="ja-JP" altLang="en-US" sz="1000">
                    <a:latin typeface="+mn-ea"/>
                  </a:rPr>
                  <a:t>□ 収入のほとんどが“来院患者”への医療行為に集中しているので、</a:t>
                </a:r>
                <a:endParaRPr kumimoji="1" lang="en-US" altLang="ja-JP" sz="1000">
                  <a:latin typeface="+mn-ea"/>
                </a:endParaRPr>
              </a:p>
              <a:p>
                <a:r>
                  <a:rPr kumimoji="1" lang="ja-JP" altLang="en-US" sz="1000">
                    <a:latin typeface="+mn-ea"/>
                  </a:rPr>
                  <a:t>　 小売業や飲食業同様に利用者の確保が最も重要になる</a:t>
                </a:r>
                <a:endParaRPr kumimoji="1" lang="en-US" altLang="ja-JP" sz="1000">
                  <a:latin typeface="+mn-ea"/>
                </a:endParaRPr>
              </a:p>
              <a:p>
                <a:r>
                  <a:rPr kumimoji="1" lang="ja-JP" altLang="en-US" sz="1000">
                    <a:latin typeface="+mn-ea"/>
                  </a:rPr>
                  <a:t>□ 入院や手術からの医療収入はほとんどない場合が多い</a:t>
                </a:r>
                <a:endParaRPr kumimoji="1" lang="en-US" altLang="ja-JP" sz="1000">
                  <a:latin typeface="+mn-ea"/>
                </a:endParaRPr>
              </a:p>
              <a:p>
                <a:r>
                  <a:rPr kumimoji="1" lang="ja-JP" altLang="en-US" sz="1000">
                    <a:latin typeface="+mn-ea"/>
                  </a:rPr>
                  <a:t>□ </a:t>
                </a:r>
                <a:r>
                  <a:rPr kumimoji="1" lang="ja-JP" altLang="en-US" sz="1000" spc="-100">
                    <a:latin typeface="+mn-ea"/>
                  </a:rPr>
                  <a:t>収入と各項目の原価は異なることもあるが、来院患者には概ね「主な</a:t>
                </a:r>
                <a:endParaRPr kumimoji="1" lang="en-US" altLang="ja-JP" sz="1000" spc="-100">
                  <a:latin typeface="+mn-ea"/>
                </a:endParaRPr>
              </a:p>
              <a:p>
                <a:r>
                  <a:rPr kumimoji="1" lang="ja-JP" altLang="en-US" sz="1000" spc="-100">
                    <a:latin typeface="+mn-ea"/>
                  </a:rPr>
                  <a:t>　  医療収入」科目が該当し、全体として原価率が低い傾向にあるので、</a:t>
                </a:r>
                <a:endParaRPr kumimoji="1" lang="en-US" altLang="ja-JP" sz="1000" spc="-100">
                  <a:latin typeface="+mn-ea"/>
                </a:endParaRPr>
              </a:p>
              <a:p>
                <a:r>
                  <a:rPr kumimoji="1" lang="ja-JP" altLang="en-US" sz="1000" spc="-100">
                    <a:latin typeface="+mn-ea"/>
                  </a:rPr>
                  <a:t>　  初見としては医療収入全体の推移を見ることを主眼に置く</a:t>
                </a:r>
                <a:endParaRPr kumimoji="1" lang="en-US" altLang="ja-JP" sz="1000" spc="-100">
                  <a:latin typeface="+mn-ea"/>
                </a:endParaRPr>
              </a:p>
              <a:p>
                <a:r>
                  <a:rPr kumimoji="1" lang="ja-JP" altLang="en-US" sz="1000">
                    <a:latin typeface="+mn-ea"/>
                  </a:rPr>
                  <a:t>□ まれに</a:t>
                </a:r>
                <a:r>
                  <a:rPr kumimoji="1" lang="en-US" altLang="ja-JP" sz="1000">
                    <a:latin typeface="+mn-ea"/>
                  </a:rPr>
                  <a:t>19</a:t>
                </a:r>
                <a:r>
                  <a:rPr kumimoji="1" lang="ja-JP" altLang="en-US" sz="1000">
                    <a:latin typeface="+mn-ea"/>
                  </a:rPr>
                  <a:t>床以下の診療所であっても、入院や手術による収入の</a:t>
                </a:r>
                <a:endParaRPr kumimoji="1" lang="en-US" altLang="ja-JP" sz="1000">
                  <a:latin typeface="+mn-ea"/>
                </a:endParaRPr>
              </a:p>
              <a:p>
                <a:r>
                  <a:rPr kumimoji="1" lang="ja-JP" altLang="en-US" sz="1000">
                    <a:latin typeface="+mn-ea"/>
                  </a:rPr>
                  <a:t>　 割合が多いこともある（例：椎間板ヘルニアの内視鏡手術など）</a:t>
                </a:r>
                <a:endParaRPr kumimoji="1" lang="en-US" altLang="ja-JP" sz="1000">
                  <a:latin typeface="+mn-ea"/>
                </a:endParaRPr>
              </a:p>
            </p:txBody>
          </p:sp>
        </p:grpSp>
      </p:grpSp>
      <p:sp>
        <p:nvSpPr>
          <p:cNvPr id="84" name="正方形/長方形 83">
            <a:extLst>
              <a:ext uri="{FF2B5EF4-FFF2-40B4-BE49-F238E27FC236}">
                <a16:creationId xmlns:a16="http://schemas.microsoft.com/office/drawing/2014/main" id="{942D60F4-F6FB-DBA1-23E7-2FD139A721BC}"/>
              </a:ext>
            </a:extLst>
          </p:cNvPr>
          <p:cNvSpPr/>
          <p:nvPr/>
        </p:nvSpPr>
        <p:spPr>
          <a:xfrm>
            <a:off x="360613" y="5170350"/>
            <a:ext cx="1123551" cy="1433022"/>
          </a:xfrm>
          <a:prstGeom prst="rect">
            <a:avLst/>
          </a:prstGeom>
          <a:noFill/>
          <a:ln w="38100">
            <a:solidFill>
              <a:srgbClr val="FF000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a:extLst>
              <a:ext uri="{FF2B5EF4-FFF2-40B4-BE49-F238E27FC236}">
                <a16:creationId xmlns:a16="http://schemas.microsoft.com/office/drawing/2014/main" id="{BA0236F1-AC08-02F3-6F6A-308666B1B88E}"/>
              </a:ext>
            </a:extLst>
          </p:cNvPr>
          <p:cNvSpPr txBox="1"/>
          <p:nvPr/>
        </p:nvSpPr>
        <p:spPr>
          <a:xfrm>
            <a:off x="322113" y="5468217"/>
            <a:ext cx="1197845" cy="800219"/>
          </a:xfrm>
          <a:prstGeom prst="rect">
            <a:avLst/>
          </a:prstGeom>
          <a:noFill/>
        </p:spPr>
        <p:txBody>
          <a:bodyPr wrap="square" rtlCol="0">
            <a:spAutoFit/>
          </a:bodyPr>
          <a:lstStyle/>
          <a:p>
            <a:pPr algn="ctr"/>
            <a:r>
              <a:rPr kumimoji="1" lang="ja-JP" altLang="en-US" b="1"/>
              <a:t>診療所</a:t>
            </a:r>
            <a:endParaRPr kumimoji="1" lang="en-US" altLang="ja-JP" b="1"/>
          </a:p>
          <a:p>
            <a:pPr algn="ctr"/>
            <a:r>
              <a:rPr kumimoji="1" lang="ja-JP" altLang="en-US" sz="1400" b="1"/>
              <a:t>の</a:t>
            </a:r>
            <a:endParaRPr kumimoji="1" lang="en-US" altLang="ja-JP" sz="1000" b="1"/>
          </a:p>
          <a:p>
            <a:pPr algn="ctr"/>
            <a:r>
              <a:rPr kumimoji="1" lang="ja-JP" altLang="en-US" sz="1400" b="1"/>
              <a:t>人件費目安</a:t>
            </a:r>
            <a:endParaRPr kumimoji="1" lang="en-US" altLang="ja-JP" sz="1400" b="1"/>
          </a:p>
        </p:txBody>
      </p:sp>
      <p:grpSp>
        <p:nvGrpSpPr>
          <p:cNvPr id="94" name="グループ化 93">
            <a:extLst>
              <a:ext uri="{FF2B5EF4-FFF2-40B4-BE49-F238E27FC236}">
                <a16:creationId xmlns:a16="http://schemas.microsoft.com/office/drawing/2014/main" id="{6FB0950F-825F-EFD8-D928-E56B7710B746}"/>
              </a:ext>
            </a:extLst>
          </p:cNvPr>
          <p:cNvGrpSpPr/>
          <p:nvPr/>
        </p:nvGrpSpPr>
        <p:grpSpPr>
          <a:xfrm>
            <a:off x="1372030" y="5187213"/>
            <a:ext cx="2358189" cy="1468908"/>
            <a:chOff x="1267796" y="5187213"/>
            <a:chExt cx="2358189" cy="1468908"/>
          </a:xfrm>
        </p:grpSpPr>
        <p:sp>
          <p:nvSpPr>
            <p:cNvPr id="93" name="矢印: ストライプ 92">
              <a:extLst>
                <a:ext uri="{FF2B5EF4-FFF2-40B4-BE49-F238E27FC236}">
                  <a16:creationId xmlns:a16="http://schemas.microsoft.com/office/drawing/2014/main" id="{9044E7DC-DB88-5844-06E6-47B388B02ED0}"/>
                </a:ext>
              </a:extLst>
            </p:cNvPr>
            <p:cNvSpPr/>
            <p:nvPr/>
          </p:nvSpPr>
          <p:spPr>
            <a:xfrm rot="5400000">
              <a:off x="1939255" y="5482526"/>
              <a:ext cx="1015270" cy="811273"/>
            </a:xfrm>
            <a:prstGeom prst="stripedRightArrow">
              <a:avLst/>
            </a:prstGeom>
            <a:solidFill>
              <a:srgbClr val="FF0000">
                <a:alpha val="2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89576559-F9ED-F9F5-2FEA-81CEE9640FE2}"/>
                </a:ext>
              </a:extLst>
            </p:cNvPr>
            <p:cNvSpPr txBox="1"/>
            <p:nvPr/>
          </p:nvSpPr>
          <p:spPr>
            <a:xfrm>
              <a:off x="1470902" y="5948235"/>
              <a:ext cx="1951977" cy="707886"/>
            </a:xfrm>
            <a:prstGeom prst="rect">
              <a:avLst/>
            </a:prstGeom>
            <a:noFill/>
          </p:spPr>
          <p:txBody>
            <a:bodyPr wrap="square" rtlCol="0">
              <a:spAutoFit/>
            </a:bodyPr>
            <a:lstStyle/>
            <a:p>
              <a:r>
                <a:rPr kumimoji="1" lang="ja-JP" altLang="en-US" sz="1200" b="1"/>
                <a:t>概ね</a:t>
              </a:r>
              <a:r>
                <a:rPr kumimoji="1" lang="en-US" altLang="ja-JP" sz="4000" b="1"/>
                <a:t>50</a:t>
              </a:r>
              <a:r>
                <a:rPr kumimoji="1" lang="ja-JP" altLang="en-US" sz="4000" b="1"/>
                <a:t>％</a:t>
              </a:r>
              <a:r>
                <a:rPr kumimoji="1" lang="ja-JP" altLang="en-US" sz="1200" b="1"/>
                <a:t>前後</a:t>
              </a:r>
              <a:endParaRPr kumimoji="1" lang="ja-JP" altLang="en-US" b="1"/>
            </a:p>
          </p:txBody>
        </p:sp>
        <p:grpSp>
          <p:nvGrpSpPr>
            <p:cNvPr id="92" name="グループ化 91">
              <a:extLst>
                <a:ext uri="{FF2B5EF4-FFF2-40B4-BE49-F238E27FC236}">
                  <a16:creationId xmlns:a16="http://schemas.microsoft.com/office/drawing/2014/main" id="{DCDF21B8-BBB1-5551-F461-F195258CFD69}"/>
                </a:ext>
              </a:extLst>
            </p:cNvPr>
            <p:cNvGrpSpPr/>
            <p:nvPr/>
          </p:nvGrpSpPr>
          <p:grpSpPr>
            <a:xfrm>
              <a:off x="1267796" y="5187213"/>
              <a:ext cx="2358189" cy="557586"/>
              <a:chOff x="1250424" y="5187213"/>
              <a:chExt cx="2358189" cy="557586"/>
            </a:xfrm>
          </p:grpSpPr>
          <p:sp>
            <p:nvSpPr>
              <p:cNvPr id="90" name="テキスト ボックス 89">
                <a:extLst>
                  <a:ext uri="{FF2B5EF4-FFF2-40B4-BE49-F238E27FC236}">
                    <a16:creationId xmlns:a16="http://schemas.microsoft.com/office/drawing/2014/main" id="{40064578-FC88-7253-B5B0-191E7D851A7B}"/>
                  </a:ext>
                </a:extLst>
              </p:cNvPr>
              <p:cNvSpPr txBox="1"/>
              <p:nvPr/>
            </p:nvSpPr>
            <p:spPr>
              <a:xfrm>
                <a:off x="1250424" y="5467800"/>
                <a:ext cx="2358189" cy="276999"/>
              </a:xfrm>
              <a:prstGeom prst="rect">
                <a:avLst/>
              </a:prstGeom>
              <a:noFill/>
            </p:spPr>
            <p:txBody>
              <a:bodyPr wrap="square" rtlCol="0">
                <a:spAutoFit/>
              </a:bodyPr>
              <a:lstStyle/>
              <a:p>
                <a:pPr algn="ctr"/>
                <a:r>
                  <a:rPr kumimoji="1" lang="ja-JP" altLang="en-US" sz="1200" b="1"/>
                  <a:t>医業収益（売上高）</a:t>
                </a:r>
              </a:p>
            </p:txBody>
          </p:sp>
          <p:sp>
            <p:nvSpPr>
              <p:cNvPr id="91" name="テキスト ボックス 90">
                <a:extLst>
                  <a:ext uri="{FF2B5EF4-FFF2-40B4-BE49-F238E27FC236}">
                    <a16:creationId xmlns:a16="http://schemas.microsoft.com/office/drawing/2014/main" id="{2B95F0FC-D1FF-22A0-DC57-3E0F6E2CFC0D}"/>
                  </a:ext>
                </a:extLst>
              </p:cNvPr>
              <p:cNvSpPr txBox="1"/>
              <p:nvPr/>
            </p:nvSpPr>
            <p:spPr>
              <a:xfrm>
                <a:off x="1250424" y="5187213"/>
                <a:ext cx="2358189" cy="276999"/>
              </a:xfrm>
              <a:prstGeom prst="rect">
                <a:avLst/>
              </a:prstGeom>
              <a:noFill/>
            </p:spPr>
            <p:txBody>
              <a:bodyPr wrap="square" rtlCol="0">
                <a:spAutoFit/>
              </a:bodyPr>
              <a:lstStyle/>
              <a:p>
                <a:pPr algn="ctr"/>
                <a:r>
                  <a:rPr kumimoji="1" lang="ja-JP" altLang="en-US" sz="1200" b="1"/>
                  <a:t>人件費</a:t>
                </a:r>
              </a:p>
            </p:txBody>
          </p:sp>
          <p:cxnSp>
            <p:nvCxnSpPr>
              <p:cNvPr id="88" name="直線コネクタ 87">
                <a:extLst>
                  <a:ext uri="{FF2B5EF4-FFF2-40B4-BE49-F238E27FC236}">
                    <a16:creationId xmlns:a16="http://schemas.microsoft.com/office/drawing/2014/main" id="{050112C1-5771-8C8F-4465-BC3EC957F922}"/>
                  </a:ext>
                </a:extLst>
              </p:cNvPr>
              <p:cNvCxnSpPr>
                <a:cxnSpLocks/>
              </p:cNvCxnSpPr>
              <p:nvPr/>
            </p:nvCxnSpPr>
            <p:spPr>
              <a:xfrm>
                <a:off x="1682892" y="5468217"/>
                <a:ext cx="1460575" cy="0"/>
              </a:xfrm>
              <a:prstGeom prst="line">
                <a:avLst/>
              </a:prstGeom>
              <a:ln w="317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sp>
        <p:nvSpPr>
          <p:cNvPr id="95" name="テキスト ボックス 94">
            <a:extLst>
              <a:ext uri="{FF2B5EF4-FFF2-40B4-BE49-F238E27FC236}">
                <a16:creationId xmlns:a16="http://schemas.microsoft.com/office/drawing/2014/main" id="{8553FD1C-191B-843B-4101-87A337F0C040}"/>
              </a:ext>
            </a:extLst>
          </p:cNvPr>
          <p:cNvSpPr txBox="1"/>
          <p:nvPr/>
        </p:nvSpPr>
        <p:spPr>
          <a:xfrm>
            <a:off x="3442526" y="5168582"/>
            <a:ext cx="6261956" cy="707886"/>
          </a:xfrm>
          <a:prstGeom prst="rect">
            <a:avLst/>
          </a:prstGeom>
          <a:noFill/>
        </p:spPr>
        <p:txBody>
          <a:bodyPr wrap="square" rtlCol="0">
            <a:spAutoFit/>
          </a:bodyPr>
          <a:lstStyle/>
          <a:p>
            <a:r>
              <a:rPr kumimoji="1" lang="ja-JP" altLang="en-US" sz="1000">
                <a:latin typeface="+mn-ea"/>
              </a:rPr>
              <a:t>□　第</a:t>
            </a:r>
            <a:r>
              <a:rPr kumimoji="1" lang="en-US" altLang="ja-JP" sz="1000">
                <a:latin typeface="+mn-ea"/>
              </a:rPr>
              <a:t>24</a:t>
            </a:r>
            <a:r>
              <a:rPr kumimoji="1" lang="ja-JP" altLang="en-US" sz="1000">
                <a:latin typeface="+mn-ea"/>
              </a:rPr>
              <a:t>回医療経済実態調査の一般診療所全体の人件費率の平均が</a:t>
            </a:r>
            <a:r>
              <a:rPr kumimoji="1" lang="en-US" altLang="ja-JP" sz="1000">
                <a:latin typeface="+mn-ea"/>
              </a:rPr>
              <a:t>45.1</a:t>
            </a:r>
            <a:r>
              <a:rPr kumimoji="1" lang="ja-JP" altLang="en-US" sz="1000">
                <a:latin typeface="+mn-ea"/>
              </a:rPr>
              <a:t>％に対して、</a:t>
            </a:r>
            <a:endParaRPr kumimoji="1" lang="en-US" altLang="ja-JP" sz="1000">
              <a:latin typeface="+mn-ea"/>
            </a:endParaRPr>
          </a:p>
          <a:p>
            <a:r>
              <a:rPr kumimoji="1" lang="ja-JP" altLang="en-US" sz="1000">
                <a:latin typeface="+mn-ea"/>
              </a:rPr>
              <a:t>　　損益差額（概ね営業利益に相当）が</a:t>
            </a:r>
            <a:r>
              <a:rPr kumimoji="1" lang="en-US" altLang="ja-JP" sz="1000">
                <a:latin typeface="+mn-ea"/>
              </a:rPr>
              <a:t>12.0</a:t>
            </a:r>
            <a:r>
              <a:rPr kumimoji="1" lang="ja-JP" altLang="en-US" sz="1000">
                <a:latin typeface="+mn-ea"/>
              </a:rPr>
              <a:t>％となっている</a:t>
            </a:r>
            <a:endParaRPr kumimoji="1" lang="en-US" altLang="ja-JP" sz="1000">
              <a:latin typeface="+mn-ea"/>
            </a:endParaRPr>
          </a:p>
          <a:p>
            <a:r>
              <a:rPr kumimoji="1" lang="ja-JP" altLang="en-US" sz="1000">
                <a:latin typeface="+mn-ea"/>
              </a:rPr>
              <a:t>□　資格者による医療行為という参入障壁の高い事業であるという特色から、</a:t>
            </a:r>
            <a:endParaRPr kumimoji="1" lang="en-US" altLang="ja-JP" sz="1000">
              <a:latin typeface="+mn-ea"/>
            </a:endParaRPr>
          </a:p>
          <a:p>
            <a:r>
              <a:rPr kumimoji="1" lang="ja-JP" altLang="en-US" sz="1000">
                <a:latin typeface="+mn-ea"/>
              </a:rPr>
              <a:t>　　人件費は事実上の売上原価と見なして良いともいえる</a:t>
            </a:r>
            <a:endParaRPr kumimoji="1" lang="en-US" altLang="ja-JP" sz="1000">
              <a:latin typeface="+mn-ea"/>
            </a:endParaRPr>
          </a:p>
        </p:txBody>
      </p:sp>
      <p:grpSp>
        <p:nvGrpSpPr>
          <p:cNvPr id="96" name="グループ化 95">
            <a:extLst>
              <a:ext uri="{FF2B5EF4-FFF2-40B4-BE49-F238E27FC236}">
                <a16:creationId xmlns:a16="http://schemas.microsoft.com/office/drawing/2014/main" id="{64F5A74D-C442-A3C4-BBF2-0411EB17B450}"/>
              </a:ext>
            </a:extLst>
          </p:cNvPr>
          <p:cNvGrpSpPr/>
          <p:nvPr/>
        </p:nvGrpSpPr>
        <p:grpSpPr>
          <a:xfrm>
            <a:off x="3061825" y="6004237"/>
            <a:ext cx="2378241" cy="566776"/>
            <a:chOff x="3408150" y="4474729"/>
            <a:chExt cx="2378241" cy="566776"/>
          </a:xfrm>
        </p:grpSpPr>
        <p:grpSp>
          <p:nvGrpSpPr>
            <p:cNvPr id="97" name="グループ化 96">
              <a:extLst>
                <a:ext uri="{FF2B5EF4-FFF2-40B4-BE49-F238E27FC236}">
                  <a16:creationId xmlns:a16="http://schemas.microsoft.com/office/drawing/2014/main" id="{578A67AA-40E9-02DA-08C7-6E1464EBA1A5}"/>
                </a:ext>
              </a:extLst>
            </p:cNvPr>
            <p:cNvGrpSpPr/>
            <p:nvPr/>
          </p:nvGrpSpPr>
          <p:grpSpPr>
            <a:xfrm>
              <a:off x="3408150" y="4474729"/>
              <a:ext cx="2378241" cy="566776"/>
              <a:chOff x="3408150" y="4474729"/>
              <a:chExt cx="2378241" cy="566776"/>
            </a:xfrm>
          </p:grpSpPr>
          <p:sp>
            <p:nvSpPr>
              <p:cNvPr id="99" name="テキスト ボックス 98">
                <a:extLst>
                  <a:ext uri="{FF2B5EF4-FFF2-40B4-BE49-F238E27FC236}">
                    <a16:creationId xmlns:a16="http://schemas.microsoft.com/office/drawing/2014/main" id="{E64935D7-A848-3148-0142-B822D225BAF7}"/>
                  </a:ext>
                </a:extLst>
              </p:cNvPr>
              <p:cNvSpPr txBox="1"/>
              <p:nvPr/>
            </p:nvSpPr>
            <p:spPr>
              <a:xfrm>
                <a:off x="3408951" y="4764506"/>
                <a:ext cx="2377440" cy="276999"/>
              </a:xfrm>
              <a:prstGeom prst="rect">
                <a:avLst/>
              </a:prstGeom>
              <a:noFill/>
            </p:spPr>
            <p:txBody>
              <a:bodyPr wrap="square" rtlCol="0">
                <a:spAutoFit/>
              </a:bodyPr>
              <a:lstStyle/>
              <a:p>
                <a:pPr algn="ctr"/>
                <a:r>
                  <a:rPr kumimoji="1" lang="ja-JP" altLang="en-US" sz="1200" b="1"/>
                  <a:t>売　上　高</a:t>
                </a:r>
              </a:p>
            </p:txBody>
          </p:sp>
          <p:sp>
            <p:nvSpPr>
              <p:cNvPr id="100" name="テキスト ボックス 99">
                <a:extLst>
                  <a:ext uri="{FF2B5EF4-FFF2-40B4-BE49-F238E27FC236}">
                    <a16:creationId xmlns:a16="http://schemas.microsoft.com/office/drawing/2014/main" id="{EDECA1FB-CA80-DF16-49E2-0905CF6BBFD4}"/>
                  </a:ext>
                </a:extLst>
              </p:cNvPr>
              <p:cNvSpPr txBox="1"/>
              <p:nvPr/>
            </p:nvSpPr>
            <p:spPr>
              <a:xfrm>
                <a:off x="3408150" y="4474729"/>
                <a:ext cx="2377440" cy="276999"/>
              </a:xfrm>
              <a:prstGeom prst="rect">
                <a:avLst/>
              </a:prstGeom>
              <a:noFill/>
            </p:spPr>
            <p:txBody>
              <a:bodyPr wrap="square" rtlCol="0">
                <a:spAutoFit/>
              </a:bodyPr>
              <a:lstStyle/>
              <a:p>
                <a:pPr algn="ctr"/>
                <a:r>
                  <a:rPr kumimoji="1" lang="ja-JP" altLang="en-US" sz="1200" b="1"/>
                  <a:t>人　件　費</a:t>
                </a:r>
              </a:p>
            </p:txBody>
          </p:sp>
        </p:grpSp>
        <p:cxnSp>
          <p:nvCxnSpPr>
            <p:cNvPr id="98" name="直線コネクタ 97">
              <a:extLst>
                <a:ext uri="{FF2B5EF4-FFF2-40B4-BE49-F238E27FC236}">
                  <a16:creationId xmlns:a16="http://schemas.microsoft.com/office/drawing/2014/main" id="{D2987864-9A55-99F6-B09A-2813D0E08169}"/>
                </a:ext>
              </a:extLst>
            </p:cNvPr>
            <p:cNvCxnSpPr/>
            <p:nvPr/>
          </p:nvCxnSpPr>
          <p:spPr>
            <a:xfrm>
              <a:off x="3933123" y="4764506"/>
              <a:ext cx="1203158" cy="0"/>
            </a:xfrm>
            <a:prstGeom prst="line">
              <a:avLst/>
            </a:prstGeom>
            <a:ln w="3492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101" name="テキスト ボックス 100">
            <a:extLst>
              <a:ext uri="{FF2B5EF4-FFF2-40B4-BE49-F238E27FC236}">
                <a16:creationId xmlns:a16="http://schemas.microsoft.com/office/drawing/2014/main" id="{BAB5DF1A-6F0E-68D5-CC97-0816E7E85053}"/>
              </a:ext>
            </a:extLst>
          </p:cNvPr>
          <p:cNvSpPr txBox="1"/>
          <p:nvPr/>
        </p:nvSpPr>
        <p:spPr>
          <a:xfrm>
            <a:off x="4778240" y="6095116"/>
            <a:ext cx="1702774" cy="369332"/>
          </a:xfrm>
          <a:prstGeom prst="rect">
            <a:avLst/>
          </a:prstGeom>
          <a:noFill/>
        </p:spPr>
        <p:txBody>
          <a:bodyPr wrap="square" rtlCol="0">
            <a:spAutoFit/>
          </a:bodyPr>
          <a:lstStyle/>
          <a:p>
            <a:r>
              <a:rPr kumimoji="1" lang="ja-JP" altLang="en-US" sz="1400" b="1"/>
              <a:t>の</a:t>
            </a:r>
            <a:r>
              <a:rPr kumimoji="1" lang="ja-JP" altLang="en-US" b="1"/>
              <a:t>傾向</a:t>
            </a:r>
            <a:r>
              <a:rPr kumimoji="1" lang="ja-JP" altLang="en-US" sz="1400" b="1"/>
              <a:t>を見る</a:t>
            </a:r>
            <a:endParaRPr kumimoji="1" lang="ja-JP" altLang="en-US" b="1"/>
          </a:p>
        </p:txBody>
      </p:sp>
      <p:sp>
        <p:nvSpPr>
          <p:cNvPr id="102" name="正方形/長方形 101">
            <a:extLst>
              <a:ext uri="{FF2B5EF4-FFF2-40B4-BE49-F238E27FC236}">
                <a16:creationId xmlns:a16="http://schemas.microsoft.com/office/drawing/2014/main" id="{80942F5A-C39E-A0E3-F604-F280069E0D90}"/>
              </a:ext>
            </a:extLst>
          </p:cNvPr>
          <p:cNvSpPr/>
          <p:nvPr/>
        </p:nvSpPr>
        <p:spPr>
          <a:xfrm>
            <a:off x="6328889" y="6022796"/>
            <a:ext cx="2820202" cy="5805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000" b="1">
                <a:solidFill>
                  <a:schemeClr val="tx1"/>
                </a:solidFill>
                <a:latin typeface="+mn-ea"/>
              </a:rPr>
              <a:t>　　　～大きな変化がある場合～</a:t>
            </a:r>
            <a:endParaRPr kumimoji="1" lang="en-US" altLang="ja-JP" sz="1000" b="1">
              <a:solidFill>
                <a:schemeClr val="tx1"/>
              </a:solidFill>
              <a:latin typeface="+mn-ea"/>
            </a:endParaRPr>
          </a:p>
          <a:p>
            <a:r>
              <a:rPr kumimoji="1" lang="ja-JP" altLang="en-US" sz="1000">
                <a:solidFill>
                  <a:schemeClr val="tx1"/>
                </a:solidFill>
                <a:latin typeface="+mn-ea"/>
              </a:rPr>
              <a:t>□ 人気の派遣医の退職（入社）</a:t>
            </a:r>
            <a:endParaRPr kumimoji="1" lang="en-US" altLang="ja-JP" sz="1000">
              <a:solidFill>
                <a:schemeClr val="tx1"/>
              </a:solidFill>
              <a:latin typeface="+mn-ea"/>
            </a:endParaRPr>
          </a:p>
          <a:p>
            <a:r>
              <a:rPr kumimoji="1" lang="ja-JP" altLang="en-US" sz="1000">
                <a:solidFill>
                  <a:schemeClr val="tx1"/>
                </a:solidFill>
                <a:latin typeface="+mn-ea"/>
              </a:rPr>
              <a:t>□ 窓口・看護師の対応の悪化（良化）</a:t>
            </a:r>
            <a:endParaRPr kumimoji="1" lang="en-US" altLang="ja-JP" sz="1000">
              <a:solidFill>
                <a:schemeClr val="tx1"/>
              </a:solidFill>
              <a:latin typeface="+mn-ea"/>
            </a:endParaRPr>
          </a:p>
          <a:p>
            <a:r>
              <a:rPr kumimoji="1" lang="ja-JP" altLang="en-US" sz="1000">
                <a:solidFill>
                  <a:schemeClr val="tx1"/>
                </a:solidFill>
                <a:latin typeface="+mn-ea"/>
              </a:rPr>
              <a:t>□ 後継者（院長）と創業医のイメージ</a:t>
            </a:r>
            <a:endParaRPr kumimoji="1" lang="en-US" altLang="ja-JP" sz="1000">
              <a:solidFill>
                <a:schemeClr val="tx1"/>
              </a:solidFill>
              <a:latin typeface="+mn-ea"/>
            </a:endParaRPr>
          </a:p>
          <a:p>
            <a:r>
              <a:rPr kumimoji="1" lang="ja-JP" altLang="en-US" sz="1000">
                <a:solidFill>
                  <a:schemeClr val="tx1"/>
                </a:solidFill>
                <a:latin typeface="+mn-ea"/>
              </a:rPr>
              <a:t>　 ギャップによる評判悪化（良化）</a:t>
            </a:r>
            <a:endParaRPr kumimoji="1" lang="en-US" altLang="ja-JP" sz="1000">
              <a:solidFill>
                <a:schemeClr val="tx1"/>
              </a:solidFill>
              <a:latin typeface="+mn-ea"/>
            </a:endParaRPr>
          </a:p>
        </p:txBody>
      </p:sp>
      <p:sp>
        <p:nvSpPr>
          <p:cNvPr id="103" name="テキスト ボックス 102">
            <a:extLst>
              <a:ext uri="{FF2B5EF4-FFF2-40B4-BE49-F238E27FC236}">
                <a16:creationId xmlns:a16="http://schemas.microsoft.com/office/drawing/2014/main" id="{92E6CF23-E15E-A373-5082-6E3EC142CF62}"/>
              </a:ext>
            </a:extLst>
          </p:cNvPr>
          <p:cNvSpPr txBox="1"/>
          <p:nvPr/>
        </p:nvSpPr>
        <p:spPr>
          <a:xfrm>
            <a:off x="8564641" y="6095116"/>
            <a:ext cx="1063147" cy="338554"/>
          </a:xfrm>
          <a:prstGeom prst="rect">
            <a:avLst/>
          </a:prstGeom>
          <a:noFill/>
        </p:spPr>
        <p:txBody>
          <a:bodyPr wrap="square" rtlCol="0">
            <a:spAutoFit/>
          </a:bodyPr>
          <a:lstStyle/>
          <a:p>
            <a:r>
              <a:rPr kumimoji="1" lang="ja-JP" altLang="en-US" sz="1400" b="1"/>
              <a:t>の</a:t>
            </a:r>
            <a:r>
              <a:rPr kumimoji="1" lang="ja-JP" altLang="en-US" sz="1600" b="1"/>
              <a:t>可能性</a:t>
            </a:r>
            <a:endParaRPr kumimoji="1" lang="ja-JP" altLang="en-US" b="1"/>
          </a:p>
        </p:txBody>
      </p:sp>
      <p:cxnSp>
        <p:nvCxnSpPr>
          <p:cNvPr id="87" name="直線コネクタ 86">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1F44959B-879A-4247-9FA4-69D56E4D3C49}"/>
              </a:ext>
            </a:extLst>
          </p:cNvPr>
          <p:cNvCxnSpPr/>
          <p:nvPr/>
        </p:nvCxnSpPr>
        <p:spPr>
          <a:xfrm>
            <a:off x="157163" y="10845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05" name="グループ化 104">
            <a:extLst>
              <a:ext uri="{FF2B5EF4-FFF2-40B4-BE49-F238E27FC236}">
                <a16:creationId xmlns:a16="http://schemas.microsoft.com/office/drawing/2014/main" id="{6B4898C4-ECA8-99C0-B958-1CCFBD2B7266}"/>
              </a:ext>
            </a:extLst>
          </p:cNvPr>
          <p:cNvGrpSpPr/>
          <p:nvPr/>
        </p:nvGrpSpPr>
        <p:grpSpPr>
          <a:xfrm>
            <a:off x="1909192" y="519913"/>
            <a:ext cx="3164582" cy="379952"/>
            <a:chOff x="4872767" y="283344"/>
            <a:chExt cx="2156059" cy="554517"/>
          </a:xfrm>
        </p:grpSpPr>
        <p:sp>
          <p:nvSpPr>
            <p:cNvPr id="106" name="テキスト ボックス 105">
              <a:extLst>
                <a:ext uri="{FF2B5EF4-FFF2-40B4-BE49-F238E27FC236}">
                  <a16:creationId xmlns:a16="http://schemas.microsoft.com/office/drawing/2014/main" id="{D1F11296-4772-CE2D-7C65-9C374A0D2D97}"/>
                </a:ext>
              </a:extLst>
            </p:cNvPr>
            <p:cNvSpPr txBox="1"/>
            <p:nvPr/>
          </p:nvSpPr>
          <p:spPr>
            <a:xfrm>
              <a:off x="4872767" y="337831"/>
              <a:ext cx="2156059" cy="494101"/>
            </a:xfrm>
            <a:prstGeom prst="rect">
              <a:avLst/>
            </a:prstGeom>
            <a:noFill/>
          </p:spPr>
          <p:txBody>
            <a:bodyPr wrap="square" rtlCol="0">
              <a:spAutoFit/>
            </a:bodyPr>
            <a:lstStyle/>
            <a:p>
              <a:pPr algn="ctr"/>
              <a:r>
                <a:rPr kumimoji="1" lang="ja-JP" altLang="en-US" sz="1600" b="1"/>
                <a:t>小規模医療業の定義</a:t>
              </a:r>
            </a:p>
          </p:txBody>
        </p:sp>
        <p:sp>
          <p:nvSpPr>
            <p:cNvPr id="107" name="正方形/長方形 106">
              <a:extLst>
                <a:ext uri="{FF2B5EF4-FFF2-40B4-BE49-F238E27FC236}">
                  <a16:creationId xmlns:a16="http://schemas.microsoft.com/office/drawing/2014/main" id="{14640808-7299-0FB0-5D91-832F42561FD9}"/>
                </a:ext>
              </a:extLst>
            </p:cNvPr>
            <p:cNvSpPr/>
            <p:nvPr/>
          </p:nvSpPr>
          <p:spPr>
            <a:xfrm>
              <a:off x="5178393" y="283344"/>
              <a:ext cx="1570867" cy="554517"/>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8"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テキスト ボックス 108">
            <a:extLst>
              <a:ext uri="{FF2B5EF4-FFF2-40B4-BE49-F238E27FC236}">
                <a16:creationId xmlns:a16="http://schemas.microsoft.com/office/drawing/2014/main" id="{D6693D5E-7BDC-6CF9-8CC9-E223A9AF057D}"/>
              </a:ext>
            </a:extLst>
          </p:cNvPr>
          <p:cNvSpPr txBox="1"/>
          <p:nvPr/>
        </p:nvSpPr>
        <p:spPr>
          <a:xfrm>
            <a:off x="5206951" y="319206"/>
            <a:ext cx="3118582" cy="707886"/>
          </a:xfrm>
          <a:prstGeom prst="rect">
            <a:avLst/>
          </a:prstGeom>
          <a:noFill/>
        </p:spPr>
        <p:txBody>
          <a:bodyPr wrap="square" rtlCol="0">
            <a:spAutoFit/>
          </a:bodyPr>
          <a:lstStyle/>
          <a:p>
            <a:r>
              <a:rPr kumimoji="1" lang="ja-JP" altLang="en-US" sz="1000">
                <a:latin typeface="+mn-ea"/>
              </a:rPr>
              <a:t>□ 医療法で「診療所」と区分される医療機関</a:t>
            </a:r>
            <a:endParaRPr kumimoji="1" lang="en-US" altLang="ja-JP" sz="1000">
              <a:latin typeface="+mn-ea"/>
            </a:endParaRPr>
          </a:p>
          <a:p>
            <a:r>
              <a:rPr kumimoji="1" lang="ja-JP" altLang="en-US" sz="1000">
                <a:latin typeface="+mn-ea"/>
              </a:rPr>
              <a:t>□ 入院患者用のベッドが</a:t>
            </a:r>
            <a:r>
              <a:rPr kumimoji="1" lang="en-US" altLang="ja-JP" sz="1000">
                <a:latin typeface="+mn-ea"/>
              </a:rPr>
              <a:t>19</a:t>
            </a:r>
            <a:r>
              <a:rPr kumimoji="1" lang="ja-JP" altLang="en-US" sz="1000">
                <a:latin typeface="+mn-ea"/>
              </a:rPr>
              <a:t>床以下または無し</a:t>
            </a:r>
            <a:endParaRPr kumimoji="1" lang="en-US" altLang="ja-JP" sz="1000">
              <a:latin typeface="+mn-ea"/>
            </a:endParaRPr>
          </a:p>
          <a:p>
            <a:r>
              <a:rPr kumimoji="1" lang="ja-JP" altLang="en-US" sz="1000">
                <a:latin typeface="+mn-ea"/>
              </a:rPr>
              <a:t>□ 一般に地域医療の「入口」的な役割</a:t>
            </a:r>
            <a:endParaRPr kumimoji="1" lang="en-US" altLang="ja-JP" sz="1000">
              <a:latin typeface="+mn-ea"/>
            </a:endParaRPr>
          </a:p>
          <a:p>
            <a:r>
              <a:rPr kumimoji="1" lang="ja-JP" altLang="en-US" sz="1000">
                <a:latin typeface="+mn-ea"/>
              </a:rPr>
              <a:t>□ 個人経営・医療法人経営の双方を含む</a:t>
            </a:r>
          </a:p>
        </p:txBody>
      </p:sp>
      <p:sp>
        <p:nvSpPr>
          <p:cNvPr id="110" name="テキスト ボックス 10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の目利き（決算資料編）　その１</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112" name="テキスト ボックス 11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113" name="テキスト ボックス 11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sp>
        <p:nvSpPr>
          <p:cNvPr id="111"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25</a:t>
            </a:r>
            <a:endParaRPr kumimoji="1" lang="ja-JP" altLang="en-US" dirty="0"/>
          </a:p>
        </p:txBody>
      </p:sp>
      <p:grpSp>
        <p:nvGrpSpPr>
          <p:cNvPr id="114" name="グループ化 113">
            <a:extLst>
              <a:ext uri="{FF2B5EF4-FFF2-40B4-BE49-F238E27FC236}">
                <a16:creationId xmlns:a16="http://schemas.microsoft.com/office/drawing/2014/main" id="{69068A97-50FD-44A1-A988-0B3D3EFD7DA7}"/>
              </a:ext>
            </a:extLst>
          </p:cNvPr>
          <p:cNvGrpSpPr/>
          <p:nvPr/>
        </p:nvGrpSpPr>
        <p:grpSpPr>
          <a:xfrm>
            <a:off x="287773" y="1197201"/>
            <a:ext cx="1162051" cy="885825"/>
            <a:chOff x="295274" y="1523999"/>
            <a:chExt cx="1162051" cy="885825"/>
          </a:xfrm>
        </p:grpSpPr>
        <p:sp>
          <p:nvSpPr>
            <p:cNvPr id="115" name="楕円 114">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117" name="正方形/長方形 116">
            <a:extLst>
              <a:ext uri="{FF2B5EF4-FFF2-40B4-BE49-F238E27FC236}">
                <a16:creationId xmlns:a16="http://schemas.microsoft.com/office/drawing/2014/main" id="{89E35265-CCA6-4F7A-9424-8CAB2F5451E4}"/>
              </a:ext>
            </a:extLst>
          </p:cNvPr>
          <p:cNvSpPr/>
          <p:nvPr/>
        </p:nvSpPr>
        <p:spPr>
          <a:xfrm>
            <a:off x="1354574" y="1345522"/>
            <a:ext cx="1997827"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医業収益の推移</a:t>
            </a:r>
            <a:endParaRPr kumimoji="1" lang="en-US" altLang="ja-JP" sz="1400" b="1" dirty="0">
              <a:solidFill>
                <a:schemeClr val="tx1"/>
              </a:solidFill>
            </a:endParaRPr>
          </a:p>
          <a:p>
            <a:pPr algn="ctr"/>
            <a:r>
              <a:rPr kumimoji="1" lang="ja-JP" altLang="en-US" sz="1400" b="1" dirty="0" smtClean="0">
                <a:solidFill>
                  <a:schemeClr val="tx1"/>
                </a:solidFill>
              </a:rPr>
              <a:t>（売上高）</a:t>
            </a:r>
            <a:endParaRPr kumimoji="1" lang="en-US" altLang="ja-JP" sz="1400" b="1" dirty="0">
              <a:solidFill>
                <a:schemeClr val="tx1"/>
              </a:solidFill>
            </a:endParaRPr>
          </a:p>
        </p:txBody>
      </p:sp>
      <p:grpSp>
        <p:nvGrpSpPr>
          <p:cNvPr id="118" name="グループ化 117">
            <a:extLst>
              <a:ext uri="{FF2B5EF4-FFF2-40B4-BE49-F238E27FC236}">
                <a16:creationId xmlns:a16="http://schemas.microsoft.com/office/drawing/2014/main" id="{8ABB6722-DECF-4076-BEFF-B18C6191B012}"/>
              </a:ext>
            </a:extLst>
          </p:cNvPr>
          <p:cNvGrpSpPr/>
          <p:nvPr/>
        </p:nvGrpSpPr>
        <p:grpSpPr>
          <a:xfrm>
            <a:off x="284412" y="4158101"/>
            <a:ext cx="1162051" cy="885825"/>
            <a:chOff x="2409824" y="3038474"/>
            <a:chExt cx="1162051" cy="885825"/>
          </a:xfrm>
        </p:grpSpPr>
        <p:sp>
          <p:nvSpPr>
            <p:cNvPr id="119" name="楕円 118">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テキスト ボックス 119">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121" name="正方形/長方形 120">
            <a:extLst>
              <a:ext uri="{FF2B5EF4-FFF2-40B4-BE49-F238E27FC236}">
                <a16:creationId xmlns:a16="http://schemas.microsoft.com/office/drawing/2014/main" id="{CA1DA63E-8C33-4A20-A3AC-72D866FD193E}"/>
              </a:ext>
            </a:extLst>
          </p:cNvPr>
          <p:cNvSpPr/>
          <p:nvPr/>
        </p:nvSpPr>
        <p:spPr>
          <a:xfrm>
            <a:off x="1351213" y="4300688"/>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人件費率の推移</a:t>
            </a:r>
            <a:endParaRPr kumimoji="1" lang="en-US" altLang="ja-JP" sz="1400" b="1">
              <a:solidFill>
                <a:schemeClr val="tx1"/>
              </a:solidFill>
            </a:endParaRPr>
          </a:p>
          <a:p>
            <a:pPr algn="ctr"/>
            <a:r>
              <a:rPr kumimoji="1" lang="ja-JP" altLang="en-US" sz="1400" b="1">
                <a:solidFill>
                  <a:schemeClr val="tx1"/>
                </a:solidFill>
              </a:rPr>
              <a:t>（人件費</a:t>
            </a:r>
            <a:r>
              <a:rPr kumimoji="1" lang="en-US" altLang="ja-JP" sz="1400" b="1">
                <a:solidFill>
                  <a:schemeClr val="tx1"/>
                </a:solidFill>
              </a:rPr>
              <a:t>÷</a:t>
            </a:r>
            <a:r>
              <a:rPr kumimoji="1" lang="ja-JP" altLang="en-US" sz="1400" b="1">
                <a:solidFill>
                  <a:schemeClr val="tx1"/>
                </a:solidFill>
              </a:rPr>
              <a:t>医業収益）</a:t>
            </a:r>
            <a:endParaRPr kumimoji="1" lang="en-US" altLang="ja-JP" sz="1400" b="1">
              <a:solidFill>
                <a:schemeClr val="tx1"/>
              </a:solidFill>
            </a:endParaRPr>
          </a:p>
        </p:txBody>
      </p:sp>
      <p:sp>
        <p:nvSpPr>
          <p:cNvPr id="2" name="左大かっこ 1"/>
          <p:cNvSpPr/>
          <p:nvPr/>
        </p:nvSpPr>
        <p:spPr>
          <a:xfrm>
            <a:off x="3749751" y="1769182"/>
            <a:ext cx="45719" cy="405332"/>
          </a:xfrm>
          <a:prstGeom prst="lef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 name="右大かっこ 2"/>
          <p:cNvSpPr/>
          <p:nvPr/>
        </p:nvSpPr>
        <p:spPr>
          <a:xfrm>
            <a:off x="8532108" y="1769401"/>
            <a:ext cx="49926" cy="402577"/>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2459427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a:extLst>
              <a:ext uri="{FF2B5EF4-FFF2-40B4-BE49-F238E27FC236}">
                <a16:creationId xmlns:a16="http://schemas.microsoft.com/office/drawing/2014/main" id="{45CF6B82-BFC1-4CE4-96E7-B63B034B2B2D}"/>
              </a:ext>
            </a:extLst>
          </p:cNvPr>
          <p:cNvCxnSpPr/>
          <p:nvPr/>
        </p:nvCxnSpPr>
        <p:spPr>
          <a:xfrm>
            <a:off x="157163" y="3959838"/>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59259"/>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BE3186E6-BD15-36B7-A71C-BF8F7B363E95}"/>
              </a:ext>
            </a:extLst>
          </p:cNvPr>
          <p:cNvSpPr txBox="1"/>
          <p:nvPr/>
        </p:nvSpPr>
        <p:spPr>
          <a:xfrm>
            <a:off x="3391773" y="1303066"/>
            <a:ext cx="6059074" cy="707886"/>
          </a:xfrm>
          <a:prstGeom prst="rect">
            <a:avLst/>
          </a:prstGeom>
          <a:noFill/>
        </p:spPr>
        <p:txBody>
          <a:bodyPr wrap="square" rtlCol="0">
            <a:spAutoFit/>
          </a:bodyPr>
          <a:lstStyle/>
          <a:p>
            <a:r>
              <a:rPr kumimoji="1" lang="ja-JP" altLang="en-US" sz="1000"/>
              <a:t>□  開業医（オーナー）は開業の資格要件（医師免許）を持った事業の中心</a:t>
            </a:r>
            <a:endParaRPr kumimoji="1" lang="en-US" altLang="ja-JP" sz="1000"/>
          </a:p>
          <a:p>
            <a:r>
              <a:rPr kumimoji="1" lang="ja-JP" altLang="en-US" sz="1000"/>
              <a:t>□  医師は開業前から高額報酬を得ている場合が多く、役員報酬なども高額になりがち</a:t>
            </a:r>
            <a:endParaRPr kumimoji="1" lang="en-US" altLang="ja-JP" sz="1000"/>
          </a:p>
          <a:p>
            <a:r>
              <a:rPr kumimoji="1" lang="ja-JP" altLang="en-US" sz="1000"/>
              <a:t>□  節税などの観点から、役員報酬以外の科目にも実質的な報酬が計上されているケースもある</a:t>
            </a:r>
            <a:endParaRPr kumimoji="1" lang="en-US" altLang="ja-JP" sz="1000"/>
          </a:p>
          <a:p>
            <a:r>
              <a:rPr kumimoji="1" lang="ja-JP" altLang="en-US" sz="1000"/>
              <a:t>□  医療に留まらず、小規模企業や家族経営では留意したい論点</a:t>
            </a:r>
            <a:endParaRPr kumimoji="1" lang="en-US" altLang="ja-JP" sz="1000"/>
          </a:p>
        </p:txBody>
      </p:sp>
      <p:grpSp>
        <p:nvGrpSpPr>
          <p:cNvPr id="115" name="グループ化 114">
            <a:extLst>
              <a:ext uri="{FF2B5EF4-FFF2-40B4-BE49-F238E27FC236}">
                <a16:creationId xmlns:a16="http://schemas.microsoft.com/office/drawing/2014/main" id="{D35ECE51-5BC5-C966-7FE9-A482B6C7F853}"/>
              </a:ext>
            </a:extLst>
          </p:cNvPr>
          <p:cNvGrpSpPr/>
          <p:nvPr/>
        </p:nvGrpSpPr>
        <p:grpSpPr>
          <a:xfrm>
            <a:off x="296627" y="2314687"/>
            <a:ext cx="1274045" cy="1433022"/>
            <a:chOff x="296627" y="2314687"/>
            <a:chExt cx="1274045" cy="1433022"/>
          </a:xfrm>
        </p:grpSpPr>
        <p:sp>
          <p:nvSpPr>
            <p:cNvPr id="19" name="正方形/長方形 18">
              <a:extLst>
                <a:ext uri="{FF2B5EF4-FFF2-40B4-BE49-F238E27FC236}">
                  <a16:creationId xmlns:a16="http://schemas.microsoft.com/office/drawing/2014/main" id="{E3DB5CAC-30AB-B44D-4D3D-5CA6A387F951}"/>
                </a:ext>
              </a:extLst>
            </p:cNvPr>
            <p:cNvSpPr/>
            <p:nvPr/>
          </p:nvSpPr>
          <p:spPr>
            <a:xfrm>
              <a:off x="372115" y="2314687"/>
              <a:ext cx="1123551" cy="1433022"/>
            </a:xfrm>
            <a:prstGeom prst="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0EB52F82-BA09-38D6-047B-28DBE415269A}"/>
                </a:ext>
              </a:extLst>
            </p:cNvPr>
            <p:cNvSpPr txBox="1"/>
            <p:nvPr/>
          </p:nvSpPr>
          <p:spPr>
            <a:xfrm>
              <a:off x="296627" y="2330741"/>
              <a:ext cx="1274045" cy="923330"/>
            </a:xfrm>
            <a:prstGeom prst="rect">
              <a:avLst/>
            </a:prstGeom>
            <a:noFill/>
          </p:spPr>
          <p:txBody>
            <a:bodyPr wrap="square" rtlCol="0">
              <a:spAutoFit/>
            </a:bodyPr>
            <a:lstStyle/>
            <a:p>
              <a:pPr algn="ctr"/>
              <a:r>
                <a:rPr kumimoji="1" lang="ja-JP" altLang="en-US" sz="1200" b="1"/>
                <a:t>実質的な報酬</a:t>
              </a:r>
              <a:endParaRPr kumimoji="1" lang="en-US" altLang="ja-JP" sz="1200" b="1"/>
            </a:p>
            <a:p>
              <a:pPr algn="ctr"/>
              <a:r>
                <a:rPr kumimoji="1" lang="ja-JP" altLang="en-US" sz="1200" b="1"/>
                <a:t>と見なせる</a:t>
              </a:r>
              <a:endParaRPr kumimoji="1" lang="en-US" altLang="ja-JP" sz="1200" b="1"/>
            </a:p>
            <a:p>
              <a:pPr algn="ctr"/>
              <a:r>
                <a:rPr kumimoji="1" lang="ja-JP" altLang="en-US" sz="1200" b="1"/>
                <a:t>可能性がある</a:t>
              </a:r>
              <a:endParaRPr kumimoji="1" lang="en-US" altLang="ja-JP" sz="1200" b="1"/>
            </a:p>
            <a:p>
              <a:pPr algn="ctr"/>
              <a:endParaRPr kumimoji="1" lang="en-US" altLang="ja-JP" b="1"/>
            </a:p>
          </p:txBody>
        </p:sp>
        <p:sp>
          <p:nvSpPr>
            <p:cNvPr id="26" name="テキスト ボックス 25">
              <a:extLst>
                <a:ext uri="{FF2B5EF4-FFF2-40B4-BE49-F238E27FC236}">
                  <a16:creationId xmlns:a16="http://schemas.microsoft.com/office/drawing/2014/main" id="{7A697621-7346-9D4D-DB03-F4B9A9D3DBDE}"/>
                </a:ext>
              </a:extLst>
            </p:cNvPr>
            <p:cNvSpPr txBox="1"/>
            <p:nvPr/>
          </p:nvSpPr>
          <p:spPr>
            <a:xfrm>
              <a:off x="481261" y="2878212"/>
              <a:ext cx="904775" cy="830997"/>
            </a:xfrm>
            <a:prstGeom prst="rect">
              <a:avLst/>
            </a:prstGeom>
            <a:noFill/>
          </p:spPr>
          <p:txBody>
            <a:bodyPr wrap="square" rtlCol="0">
              <a:spAutoFit/>
            </a:bodyPr>
            <a:lstStyle/>
            <a:p>
              <a:pPr algn="ctr"/>
              <a:r>
                <a:rPr kumimoji="1" lang="ja-JP" altLang="en-US" sz="2400" b="1">
                  <a:latin typeface="HGS創英角ｺﾞｼｯｸUB" panose="020B0900000000000000" pitchFamily="50" charset="-128"/>
                  <a:ea typeface="HGS創英角ｺﾞｼｯｸUB" panose="020B0900000000000000" pitchFamily="50" charset="-128"/>
                </a:rPr>
                <a:t>費用</a:t>
              </a:r>
              <a:endParaRPr kumimoji="1" lang="en-US" altLang="ja-JP" sz="2400" b="1">
                <a:latin typeface="HGS創英角ｺﾞｼｯｸUB" panose="020B0900000000000000" pitchFamily="50" charset="-128"/>
                <a:ea typeface="HGS創英角ｺﾞｼｯｸUB" panose="020B0900000000000000" pitchFamily="50" charset="-128"/>
              </a:endParaRPr>
            </a:p>
            <a:p>
              <a:pPr algn="ctr"/>
              <a:r>
                <a:rPr kumimoji="1" lang="ja-JP" altLang="en-US" sz="2400" b="1">
                  <a:latin typeface="HGS創英角ｺﾞｼｯｸUB" panose="020B0900000000000000" pitchFamily="50" charset="-128"/>
                  <a:ea typeface="HGS創英角ｺﾞｼｯｸUB" panose="020B0900000000000000" pitchFamily="50" charset="-128"/>
                </a:rPr>
                <a:t>科目</a:t>
              </a:r>
            </a:p>
          </p:txBody>
        </p:sp>
      </p:grpSp>
      <p:grpSp>
        <p:nvGrpSpPr>
          <p:cNvPr id="60" name="グループ化 59">
            <a:extLst>
              <a:ext uri="{FF2B5EF4-FFF2-40B4-BE49-F238E27FC236}">
                <a16:creationId xmlns:a16="http://schemas.microsoft.com/office/drawing/2014/main" id="{8A6F1673-6593-54C3-48A6-90FABA290158}"/>
              </a:ext>
            </a:extLst>
          </p:cNvPr>
          <p:cNvGrpSpPr/>
          <p:nvPr/>
        </p:nvGrpSpPr>
        <p:grpSpPr>
          <a:xfrm>
            <a:off x="1375013" y="2668916"/>
            <a:ext cx="1776192" cy="369332"/>
            <a:chOff x="4858184" y="2287692"/>
            <a:chExt cx="1776192" cy="369332"/>
          </a:xfrm>
        </p:grpSpPr>
        <p:sp>
          <p:nvSpPr>
            <p:cNvPr id="30" name="テキスト ボックス 29">
              <a:extLst>
                <a:ext uri="{FF2B5EF4-FFF2-40B4-BE49-F238E27FC236}">
                  <a16:creationId xmlns:a16="http://schemas.microsoft.com/office/drawing/2014/main" id="{33575E76-2E51-63E5-CD28-702B60D7FC53}"/>
                </a:ext>
              </a:extLst>
            </p:cNvPr>
            <p:cNvSpPr txBox="1"/>
            <p:nvPr/>
          </p:nvSpPr>
          <p:spPr>
            <a:xfrm>
              <a:off x="4858184" y="2287692"/>
              <a:ext cx="1776192" cy="369332"/>
            </a:xfrm>
            <a:prstGeom prst="rect">
              <a:avLst/>
            </a:prstGeom>
            <a:noFill/>
          </p:spPr>
          <p:txBody>
            <a:bodyPr wrap="square" rtlCol="0">
              <a:spAutoFit/>
            </a:bodyPr>
            <a:lstStyle/>
            <a:p>
              <a:pPr algn="ctr"/>
              <a:r>
                <a:rPr kumimoji="1" lang="ja-JP" altLang="en-US" b="1"/>
                <a:t>専従者給与</a:t>
              </a:r>
            </a:p>
          </p:txBody>
        </p:sp>
        <p:sp>
          <p:nvSpPr>
            <p:cNvPr id="41" name="正方形/長方形 40">
              <a:extLst>
                <a:ext uri="{FF2B5EF4-FFF2-40B4-BE49-F238E27FC236}">
                  <a16:creationId xmlns:a16="http://schemas.microsoft.com/office/drawing/2014/main" id="{959D91C5-C960-6723-C6A6-6C0AEEE3AE7E}"/>
                </a:ext>
              </a:extLst>
            </p:cNvPr>
            <p:cNvSpPr/>
            <p:nvPr/>
          </p:nvSpPr>
          <p:spPr>
            <a:xfrm>
              <a:off x="5049850" y="2297317"/>
              <a:ext cx="1392861" cy="300781"/>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3" name="グループ化 72">
            <a:extLst>
              <a:ext uri="{FF2B5EF4-FFF2-40B4-BE49-F238E27FC236}">
                <a16:creationId xmlns:a16="http://schemas.microsoft.com/office/drawing/2014/main" id="{3AF35F4E-AFE8-4EB7-C9A2-C8D7F2E20C3E}"/>
              </a:ext>
            </a:extLst>
          </p:cNvPr>
          <p:cNvGrpSpPr/>
          <p:nvPr/>
        </p:nvGrpSpPr>
        <p:grpSpPr>
          <a:xfrm>
            <a:off x="1375013" y="3031928"/>
            <a:ext cx="1776192" cy="369332"/>
            <a:chOff x="4854809" y="3001345"/>
            <a:chExt cx="1776192" cy="369332"/>
          </a:xfrm>
        </p:grpSpPr>
        <p:sp>
          <p:nvSpPr>
            <p:cNvPr id="31" name="テキスト ボックス 30">
              <a:extLst>
                <a:ext uri="{FF2B5EF4-FFF2-40B4-BE49-F238E27FC236}">
                  <a16:creationId xmlns:a16="http://schemas.microsoft.com/office/drawing/2014/main" id="{C0F49D5B-FA16-7C27-5770-D9A0A0B9389F}"/>
                </a:ext>
              </a:extLst>
            </p:cNvPr>
            <p:cNvSpPr txBox="1"/>
            <p:nvPr/>
          </p:nvSpPr>
          <p:spPr>
            <a:xfrm>
              <a:off x="4854809" y="3001345"/>
              <a:ext cx="1776192" cy="369332"/>
            </a:xfrm>
            <a:prstGeom prst="rect">
              <a:avLst/>
            </a:prstGeom>
            <a:noFill/>
          </p:spPr>
          <p:txBody>
            <a:bodyPr wrap="square" rtlCol="0">
              <a:spAutoFit/>
            </a:bodyPr>
            <a:lstStyle/>
            <a:p>
              <a:pPr algn="ctr"/>
              <a:r>
                <a:rPr kumimoji="1" lang="ja-JP" altLang="en-US" b="1"/>
                <a:t>地代家賃</a:t>
              </a:r>
            </a:p>
          </p:txBody>
        </p:sp>
        <p:sp>
          <p:nvSpPr>
            <p:cNvPr id="61" name="正方形/長方形 60">
              <a:extLst>
                <a:ext uri="{FF2B5EF4-FFF2-40B4-BE49-F238E27FC236}">
                  <a16:creationId xmlns:a16="http://schemas.microsoft.com/office/drawing/2014/main" id="{2D64917C-0ED7-E392-F24C-EAA246A3B291}"/>
                </a:ext>
              </a:extLst>
            </p:cNvPr>
            <p:cNvSpPr/>
            <p:nvPr/>
          </p:nvSpPr>
          <p:spPr>
            <a:xfrm>
              <a:off x="5049849" y="3020595"/>
              <a:ext cx="1392861" cy="300781"/>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9" name="グループ化 88">
            <a:extLst>
              <a:ext uri="{FF2B5EF4-FFF2-40B4-BE49-F238E27FC236}">
                <a16:creationId xmlns:a16="http://schemas.microsoft.com/office/drawing/2014/main" id="{0954DFF9-B0BB-5C60-41E0-4C9160649AE9}"/>
              </a:ext>
            </a:extLst>
          </p:cNvPr>
          <p:cNvGrpSpPr/>
          <p:nvPr/>
        </p:nvGrpSpPr>
        <p:grpSpPr>
          <a:xfrm>
            <a:off x="1375013" y="2292841"/>
            <a:ext cx="1776192" cy="369332"/>
            <a:chOff x="4858184" y="2287692"/>
            <a:chExt cx="1776192" cy="369332"/>
          </a:xfrm>
        </p:grpSpPr>
        <p:sp>
          <p:nvSpPr>
            <p:cNvPr id="105" name="テキスト ボックス 104">
              <a:extLst>
                <a:ext uri="{FF2B5EF4-FFF2-40B4-BE49-F238E27FC236}">
                  <a16:creationId xmlns:a16="http://schemas.microsoft.com/office/drawing/2014/main" id="{31836F1A-4F24-BAE8-FD5A-F3D328392EEC}"/>
                </a:ext>
              </a:extLst>
            </p:cNvPr>
            <p:cNvSpPr txBox="1"/>
            <p:nvPr/>
          </p:nvSpPr>
          <p:spPr>
            <a:xfrm>
              <a:off x="4858184" y="2287692"/>
              <a:ext cx="1776192" cy="369332"/>
            </a:xfrm>
            <a:prstGeom prst="rect">
              <a:avLst/>
            </a:prstGeom>
            <a:noFill/>
          </p:spPr>
          <p:txBody>
            <a:bodyPr wrap="square" rtlCol="0">
              <a:spAutoFit/>
            </a:bodyPr>
            <a:lstStyle/>
            <a:p>
              <a:pPr algn="ctr"/>
              <a:r>
                <a:rPr kumimoji="1" lang="ja-JP" altLang="en-US" b="1"/>
                <a:t>役員報酬</a:t>
              </a:r>
            </a:p>
          </p:txBody>
        </p:sp>
        <p:sp>
          <p:nvSpPr>
            <p:cNvPr id="106" name="正方形/長方形 105">
              <a:extLst>
                <a:ext uri="{FF2B5EF4-FFF2-40B4-BE49-F238E27FC236}">
                  <a16:creationId xmlns:a16="http://schemas.microsoft.com/office/drawing/2014/main" id="{9563D5BF-8FD5-5E74-C7A8-FC3D75CC2256}"/>
                </a:ext>
              </a:extLst>
            </p:cNvPr>
            <p:cNvSpPr/>
            <p:nvPr/>
          </p:nvSpPr>
          <p:spPr>
            <a:xfrm>
              <a:off x="5049850" y="2297317"/>
              <a:ext cx="1392861" cy="300781"/>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07" name="グループ化 106">
            <a:extLst>
              <a:ext uri="{FF2B5EF4-FFF2-40B4-BE49-F238E27FC236}">
                <a16:creationId xmlns:a16="http://schemas.microsoft.com/office/drawing/2014/main" id="{AA913E77-AA37-37DC-BFC3-33ECC569F14E}"/>
              </a:ext>
            </a:extLst>
          </p:cNvPr>
          <p:cNvGrpSpPr/>
          <p:nvPr/>
        </p:nvGrpSpPr>
        <p:grpSpPr>
          <a:xfrm>
            <a:off x="1375013" y="3421066"/>
            <a:ext cx="1776192" cy="369332"/>
            <a:chOff x="4854809" y="3001345"/>
            <a:chExt cx="1776192" cy="369332"/>
          </a:xfrm>
        </p:grpSpPr>
        <p:sp>
          <p:nvSpPr>
            <p:cNvPr id="108" name="テキスト ボックス 107">
              <a:extLst>
                <a:ext uri="{FF2B5EF4-FFF2-40B4-BE49-F238E27FC236}">
                  <a16:creationId xmlns:a16="http://schemas.microsoft.com/office/drawing/2014/main" id="{E668A092-9080-3E24-4A13-59142C4F88AB}"/>
                </a:ext>
              </a:extLst>
            </p:cNvPr>
            <p:cNvSpPr txBox="1"/>
            <p:nvPr/>
          </p:nvSpPr>
          <p:spPr>
            <a:xfrm>
              <a:off x="4854809" y="3001345"/>
              <a:ext cx="1776192" cy="369332"/>
            </a:xfrm>
            <a:prstGeom prst="rect">
              <a:avLst/>
            </a:prstGeom>
            <a:noFill/>
          </p:spPr>
          <p:txBody>
            <a:bodyPr wrap="square" rtlCol="0">
              <a:spAutoFit/>
            </a:bodyPr>
            <a:lstStyle/>
            <a:p>
              <a:pPr algn="ctr"/>
              <a:r>
                <a:rPr kumimoji="1" lang="ja-JP" altLang="en-US" b="1"/>
                <a:t>交  際  費</a:t>
              </a:r>
            </a:p>
          </p:txBody>
        </p:sp>
        <p:sp>
          <p:nvSpPr>
            <p:cNvPr id="109" name="正方形/長方形 108">
              <a:extLst>
                <a:ext uri="{FF2B5EF4-FFF2-40B4-BE49-F238E27FC236}">
                  <a16:creationId xmlns:a16="http://schemas.microsoft.com/office/drawing/2014/main" id="{13CB9842-2A5B-13CD-75EF-F6A6C0659BD3}"/>
                </a:ext>
              </a:extLst>
            </p:cNvPr>
            <p:cNvSpPr/>
            <p:nvPr/>
          </p:nvSpPr>
          <p:spPr>
            <a:xfrm>
              <a:off x="5049849" y="3020595"/>
              <a:ext cx="1392861" cy="300781"/>
            </a:xfrm>
            <a:prstGeom prst="rect">
              <a:avLst/>
            </a:prstGeom>
            <a:noFill/>
            <a:ln w="25400">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1" name="テキスト ボックス 110">
            <a:extLst>
              <a:ext uri="{FF2B5EF4-FFF2-40B4-BE49-F238E27FC236}">
                <a16:creationId xmlns:a16="http://schemas.microsoft.com/office/drawing/2014/main" id="{36603ABA-658C-59D2-40FF-5995A6647743}"/>
              </a:ext>
            </a:extLst>
          </p:cNvPr>
          <p:cNvSpPr txBox="1"/>
          <p:nvPr/>
        </p:nvSpPr>
        <p:spPr>
          <a:xfrm>
            <a:off x="2949415" y="2256043"/>
            <a:ext cx="2351688" cy="415498"/>
          </a:xfrm>
          <a:prstGeom prst="rect">
            <a:avLst/>
          </a:prstGeom>
          <a:noFill/>
        </p:spPr>
        <p:txBody>
          <a:bodyPr wrap="square" rtlCol="0">
            <a:spAutoFit/>
          </a:bodyPr>
          <a:lstStyle/>
          <a:p>
            <a:r>
              <a:rPr kumimoji="1" lang="ja-JP" altLang="en-US" sz="1000"/>
              <a:t>□  自身の報酬</a:t>
            </a:r>
            <a:endParaRPr kumimoji="1" lang="en-US" altLang="ja-JP" sz="1000"/>
          </a:p>
          <a:p>
            <a:r>
              <a:rPr kumimoji="1" lang="ja-JP" altLang="en-US" sz="1000"/>
              <a:t>□  高額傾向 </a:t>
            </a:r>
            <a:r>
              <a:rPr kumimoji="1" lang="ja-JP" altLang="en-US" sz="1050"/>
              <a:t>　</a:t>
            </a:r>
            <a:endParaRPr kumimoji="1" lang="en-US" altLang="ja-JP" sz="1050"/>
          </a:p>
        </p:txBody>
      </p:sp>
      <p:sp>
        <p:nvSpPr>
          <p:cNvPr id="112" name="テキスト ボックス 111">
            <a:extLst>
              <a:ext uri="{FF2B5EF4-FFF2-40B4-BE49-F238E27FC236}">
                <a16:creationId xmlns:a16="http://schemas.microsoft.com/office/drawing/2014/main" id="{99F67F79-941A-3DCD-BEC7-F1A7FBC87237}"/>
              </a:ext>
            </a:extLst>
          </p:cNvPr>
          <p:cNvSpPr txBox="1"/>
          <p:nvPr/>
        </p:nvSpPr>
        <p:spPr>
          <a:xfrm>
            <a:off x="2949415" y="2636656"/>
            <a:ext cx="2431199" cy="415498"/>
          </a:xfrm>
          <a:prstGeom prst="rect">
            <a:avLst/>
          </a:prstGeom>
          <a:noFill/>
        </p:spPr>
        <p:txBody>
          <a:bodyPr wrap="square" rtlCol="0">
            <a:spAutoFit/>
          </a:bodyPr>
          <a:lstStyle/>
          <a:p>
            <a:r>
              <a:rPr kumimoji="1" lang="ja-JP" altLang="en-US" sz="1000"/>
              <a:t>□  配偶者の給与</a:t>
            </a:r>
            <a:endParaRPr kumimoji="1" lang="en-US" altLang="ja-JP" sz="1000"/>
          </a:p>
          <a:p>
            <a:r>
              <a:rPr kumimoji="1" lang="ja-JP" altLang="en-US" sz="1000"/>
              <a:t>□  法人の場合は役員報酬等</a:t>
            </a:r>
            <a:endParaRPr kumimoji="1" lang="en-US" altLang="ja-JP" sz="1000"/>
          </a:p>
        </p:txBody>
      </p:sp>
      <p:sp>
        <p:nvSpPr>
          <p:cNvPr id="113" name="テキスト ボックス 112">
            <a:extLst>
              <a:ext uri="{FF2B5EF4-FFF2-40B4-BE49-F238E27FC236}">
                <a16:creationId xmlns:a16="http://schemas.microsoft.com/office/drawing/2014/main" id="{68F7DD63-7C71-D226-EFF5-F044040A4FC7}"/>
              </a:ext>
            </a:extLst>
          </p:cNvPr>
          <p:cNvSpPr txBox="1"/>
          <p:nvPr/>
        </p:nvSpPr>
        <p:spPr>
          <a:xfrm>
            <a:off x="2949415" y="3007383"/>
            <a:ext cx="2506205" cy="415498"/>
          </a:xfrm>
          <a:prstGeom prst="rect">
            <a:avLst/>
          </a:prstGeom>
          <a:noFill/>
        </p:spPr>
        <p:txBody>
          <a:bodyPr wrap="square" rtlCol="0">
            <a:spAutoFit/>
          </a:bodyPr>
          <a:lstStyle/>
          <a:p>
            <a:r>
              <a:rPr kumimoji="1" lang="ja-JP" altLang="en-US" sz="1000"/>
              <a:t>□  土地・建物・駐車場を個人から賃借</a:t>
            </a:r>
            <a:endParaRPr kumimoji="1" lang="en-US" altLang="ja-JP" sz="1000"/>
          </a:p>
          <a:p>
            <a:r>
              <a:rPr kumimoji="1" lang="ja-JP" altLang="en-US" sz="1000"/>
              <a:t>□  事実上の報酬</a:t>
            </a:r>
            <a:endParaRPr kumimoji="1" lang="en-US" altLang="ja-JP" sz="1000"/>
          </a:p>
        </p:txBody>
      </p:sp>
      <p:sp>
        <p:nvSpPr>
          <p:cNvPr id="114" name="テキスト ボックス 113">
            <a:extLst>
              <a:ext uri="{FF2B5EF4-FFF2-40B4-BE49-F238E27FC236}">
                <a16:creationId xmlns:a16="http://schemas.microsoft.com/office/drawing/2014/main" id="{054348A7-61AC-6756-91AC-F7E7E2FE0575}"/>
              </a:ext>
            </a:extLst>
          </p:cNvPr>
          <p:cNvSpPr txBox="1"/>
          <p:nvPr/>
        </p:nvSpPr>
        <p:spPr>
          <a:xfrm>
            <a:off x="2949415" y="3414020"/>
            <a:ext cx="2351688" cy="415498"/>
          </a:xfrm>
          <a:prstGeom prst="rect">
            <a:avLst/>
          </a:prstGeom>
          <a:noFill/>
        </p:spPr>
        <p:txBody>
          <a:bodyPr wrap="square" rtlCol="0">
            <a:spAutoFit/>
          </a:bodyPr>
          <a:lstStyle/>
          <a:p>
            <a:r>
              <a:rPr kumimoji="1" lang="ja-JP" altLang="en-US" sz="1000"/>
              <a:t>□  個人的支出の一部計上</a:t>
            </a:r>
            <a:endParaRPr kumimoji="1" lang="en-US" altLang="ja-JP" sz="1000"/>
          </a:p>
          <a:p>
            <a:r>
              <a:rPr kumimoji="1" lang="ja-JP" altLang="en-US" sz="1000"/>
              <a:t>□  事実上の報酬</a:t>
            </a:r>
            <a:endParaRPr kumimoji="1" lang="en-US" altLang="ja-JP" sz="1000"/>
          </a:p>
        </p:txBody>
      </p:sp>
      <p:sp>
        <p:nvSpPr>
          <p:cNvPr id="116" name="正方形/長方形 115">
            <a:extLst>
              <a:ext uri="{FF2B5EF4-FFF2-40B4-BE49-F238E27FC236}">
                <a16:creationId xmlns:a16="http://schemas.microsoft.com/office/drawing/2014/main" id="{FEEC27DC-DF26-B228-FD89-8AC94271E6D2}"/>
              </a:ext>
            </a:extLst>
          </p:cNvPr>
          <p:cNvSpPr/>
          <p:nvPr/>
        </p:nvSpPr>
        <p:spPr>
          <a:xfrm>
            <a:off x="5445143" y="2281550"/>
            <a:ext cx="1123551" cy="1433022"/>
          </a:xfrm>
          <a:prstGeom prst="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テキスト ボックス 116">
            <a:extLst>
              <a:ext uri="{FF2B5EF4-FFF2-40B4-BE49-F238E27FC236}">
                <a16:creationId xmlns:a16="http://schemas.microsoft.com/office/drawing/2014/main" id="{3BCEC1BA-A6E5-6F6C-5AE2-09C9B3C4304D}"/>
              </a:ext>
            </a:extLst>
          </p:cNvPr>
          <p:cNvSpPr txBox="1"/>
          <p:nvPr/>
        </p:nvSpPr>
        <p:spPr>
          <a:xfrm>
            <a:off x="5407995" y="2555676"/>
            <a:ext cx="1197845" cy="923330"/>
          </a:xfrm>
          <a:prstGeom prst="rect">
            <a:avLst/>
          </a:prstGeom>
          <a:noFill/>
        </p:spPr>
        <p:txBody>
          <a:bodyPr wrap="square" rtlCol="0">
            <a:spAutoFit/>
          </a:bodyPr>
          <a:lstStyle/>
          <a:p>
            <a:pPr algn="ctr"/>
            <a:r>
              <a:rPr kumimoji="1" lang="ja-JP" altLang="en-US" b="1"/>
              <a:t>総合的</a:t>
            </a:r>
            <a:endParaRPr kumimoji="1" lang="en-US" altLang="ja-JP" b="1"/>
          </a:p>
          <a:p>
            <a:pPr algn="ctr"/>
            <a:r>
              <a:rPr kumimoji="1" lang="ja-JP" altLang="en-US" b="1"/>
              <a:t>報酬の</a:t>
            </a:r>
            <a:endParaRPr kumimoji="1" lang="en-US" altLang="ja-JP" b="1"/>
          </a:p>
          <a:p>
            <a:pPr algn="ctr"/>
            <a:r>
              <a:rPr kumimoji="1" lang="ja-JP" altLang="en-US" b="1"/>
              <a:t>特徴</a:t>
            </a:r>
            <a:endParaRPr kumimoji="1" lang="en-US" altLang="ja-JP" b="1"/>
          </a:p>
        </p:txBody>
      </p:sp>
      <p:sp>
        <p:nvSpPr>
          <p:cNvPr id="118" name="テキスト ボックス 117">
            <a:extLst>
              <a:ext uri="{FF2B5EF4-FFF2-40B4-BE49-F238E27FC236}">
                <a16:creationId xmlns:a16="http://schemas.microsoft.com/office/drawing/2014/main" id="{9C7ADC6D-A2F9-127B-FF0D-E0742058B1D3}"/>
              </a:ext>
            </a:extLst>
          </p:cNvPr>
          <p:cNvSpPr txBox="1"/>
          <p:nvPr/>
        </p:nvSpPr>
        <p:spPr>
          <a:xfrm>
            <a:off x="6568694" y="2231077"/>
            <a:ext cx="3222426" cy="1631216"/>
          </a:xfrm>
          <a:prstGeom prst="rect">
            <a:avLst/>
          </a:prstGeom>
          <a:noFill/>
        </p:spPr>
        <p:txBody>
          <a:bodyPr wrap="square" rtlCol="0">
            <a:spAutoFit/>
          </a:bodyPr>
          <a:lstStyle/>
          <a:p>
            <a:r>
              <a:rPr kumimoji="1" lang="ja-JP" altLang="en-US" sz="1000" dirty="0">
                <a:latin typeface="+mn-ea"/>
              </a:rPr>
              <a:t>□  これらの総額が実質的にはオーナーの</a:t>
            </a:r>
            <a:r>
              <a:rPr kumimoji="1" lang="ja-JP" altLang="en-US" sz="1000" dirty="0" smtClean="0">
                <a:latin typeface="+mn-ea"/>
              </a:rPr>
              <a:t>報酬</a:t>
            </a:r>
            <a:endParaRPr kumimoji="1" lang="en-US" altLang="ja-JP" sz="1000" dirty="0" smtClean="0">
              <a:latin typeface="+mn-ea"/>
            </a:endParaRPr>
          </a:p>
          <a:p>
            <a:r>
              <a:rPr kumimoji="1" lang="ja-JP" altLang="en-US" sz="1000" dirty="0" smtClean="0">
                <a:latin typeface="+mn-ea"/>
              </a:rPr>
              <a:t>　  と見なせる場合がある</a:t>
            </a:r>
            <a:endParaRPr kumimoji="1" lang="en-US" altLang="ja-JP" sz="1000" dirty="0" smtClean="0">
              <a:latin typeface="+mn-ea"/>
            </a:endParaRPr>
          </a:p>
          <a:p>
            <a:r>
              <a:rPr kumimoji="1" lang="ja-JP" altLang="en-US" sz="1000" dirty="0" smtClean="0">
                <a:latin typeface="+mn-ea"/>
              </a:rPr>
              <a:t>□   </a:t>
            </a:r>
            <a:r>
              <a:rPr kumimoji="1" lang="ja-JP" altLang="en-US" sz="1000" dirty="0">
                <a:latin typeface="+mn-ea"/>
              </a:rPr>
              <a:t>事業の損益状況が悪くても、借入の返済が</a:t>
            </a:r>
            <a:endParaRPr kumimoji="1" lang="en-US" altLang="ja-JP" sz="1000" dirty="0">
              <a:latin typeface="+mn-ea"/>
            </a:endParaRPr>
          </a:p>
          <a:p>
            <a:r>
              <a:rPr kumimoji="1" lang="ja-JP" altLang="en-US" sz="1000" dirty="0">
                <a:latin typeface="+mn-ea"/>
              </a:rPr>
              <a:t>　   滞らない場合などに着目する</a:t>
            </a:r>
            <a:endParaRPr kumimoji="1" lang="en-US" altLang="ja-JP" sz="1000" dirty="0">
              <a:latin typeface="+mn-ea"/>
            </a:endParaRPr>
          </a:p>
          <a:p>
            <a:r>
              <a:rPr kumimoji="1" lang="ja-JP" altLang="en-US" sz="1000" dirty="0">
                <a:latin typeface="+mn-ea"/>
              </a:rPr>
              <a:t>□   金融機関側の危機感（損益悪化）と</a:t>
            </a:r>
            <a:r>
              <a:rPr kumimoji="1" lang="ja-JP" altLang="en-US" sz="1000" dirty="0" smtClean="0">
                <a:latin typeface="+mn-ea"/>
              </a:rPr>
              <a:t>事業者側</a:t>
            </a:r>
            <a:endParaRPr kumimoji="1" lang="en-US" altLang="ja-JP" sz="1000" dirty="0" smtClean="0">
              <a:latin typeface="+mn-ea"/>
            </a:endParaRPr>
          </a:p>
          <a:p>
            <a:r>
              <a:rPr kumimoji="1" lang="ja-JP" altLang="en-US" sz="1000" dirty="0" smtClean="0">
                <a:latin typeface="+mn-ea"/>
              </a:rPr>
              <a:t>　   の認識が合わない時などは確認すると良い</a:t>
            </a:r>
            <a:endParaRPr kumimoji="1" lang="en-US" altLang="ja-JP" sz="1000" dirty="0" smtClean="0">
              <a:latin typeface="+mn-ea"/>
            </a:endParaRPr>
          </a:p>
          <a:p>
            <a:r>
              <a:rPr kumimoji="1" lang="ja-JP" altLang="en-US" sz="1000" dirty="0" smtClean="0">
                <a:latin typeface="+mn-ea"/>
              </a:rPr>
              <a:t>□  </a:t>
            </a:r>
            <a:r>
              <a:rPr kumimoji="1" lang="ja-JP" altLang="en-US" sz="1000" dirty="0">
                <a:latin typeface="+mn-ea"/>
              </a:rPr>
              <a:t>これらの科目も加味すると実際の収益力</a:t>
            </a:r>
            <a:r>
              <a:rPr kumimoji="1" lang="ja-JP" altLang="en-US" sz="1000" dirty="0" smtClean="0">
                <a:latin typeface="+mn-ea"/>
              </a:rPr>
              <a:t>が</a:t>
            </a:r>
            <a:endParaRPr kumimoji="1" lang="en-US" altLang="ja-JP" sz="1000" dirty="0" smtClean="0">
              <a:latin typeface="+mn-ea"/>
            </a:endParaRPr>
          </a:p>
          <a:p>
            <a:r>
              <a:rPr kumimoji="1" lang="ja-JP" altLang="en-US" sz="1000" dirty="0" smtClean="0">
                <a:latin typeface="+mn-ea"/>
              </a:rPr>
              <a:t>　   把握できる場合もあるので注視が必要</a:t>
            </a:r>
            <a:endParaRPr kumimoji="1" lang="en-US" altLang="ja-JP" sz="1000" dirty="0" smtClean="0">
              <a:latin typeface="+mn-ea"/>
            </a:endParaRPr>
          </a:p>
          <a:p>
            <a:r>
              <a:rPr kumimoji="1" lang="ja-JP" altLang="en-US" sz="1000" dirty="0" smtClean="0">
                <a:latin typeface="+mn-ea"/>
              </a:rPr>
              <a:t>□   </a:t>
            </a:r>
            <a:r>
              <a:rPr kumimoji="1" lang="ja-JP" altLang="en-US" sz="1000" dirty="0">
                <a:latin typeface="+mn-ea"/>
              </a:rPr>
              <a:t>反対に総合的な報酬感覚が放漫経営の元に</a:t>
            </a:r>
            <a:r>
              <a:rPr kumimoji="1" lang="ja-JP" altLang="en-US" sz="1000" dirty="0" smtClean="0">
                <a:latin typeface="+mn-ea"/>
              </a:rPr>
              <a:t>なる</a:t>
            </a:r>
            <a:endParaRPr kumimoji="1" lang="en-US" altLang="ja-JP" sz="1000" dirty="0" smtClean="0">
              <a:latin typeface="+mn-ea"/>
            </a:endParaRPr>
          </a:p>
          <a:p>
            <a:r>
              <a:rPr kumimoji="1" lang="ja-JP" altLang="en-US" sz="1000" dirty="0" smtClean="0">
                <a:latin typeface="+mn-ea"/>
              </a:rPr>
              <a:t>　   ことにも留意が必要</a:t>
            </a:r>
            <a:endParaRPr kumimoji="1" lang="en-US" altLang="ja-JP" sz="1000" dirty="0">
              <a:latin typeface="+mn-ea"/>
            </a:endParaRPr>
          </a:p>
        </p:txBody>
      </p:sp>
      <p:sp>
        <p:nvSpPr>
          <p:cNvPr id="123" name="テキスト ボックス 122">
            <a:extLst>
              <a:ext uri="{FF2B5EF4-FFF2-40B4-BE49-F238E27FC236}">
                <a16:creationId xmlns:a16="http://schemas.microsoft.com/office/drawing/2014/main" id="{C46821B7-EB95-F4C2-A563-D979808CCFEF}"/>
              </a:ext>
            </a:extLst>
          </p:cNvPr>
          <p:cNvSpPr txBox="1"/>
          <p:nvPr/>
        </p:nvSpPr>
        <p:spPr>
          <a:xfrm>
            <a:off x="3391772" y="4145393"/>
            <a:ext cx="6166565" cy="861774"/>
          </a:xfrm>
          <a:prstGeom prst="rect">
            <a:avLst/>
          </a:prstGeom>
          <a:noFill/>
        </p:spPr>
        <p:txBody>
          <a:bodyPr wrap="square" rtlCol="0">
            <a:spAutoFit/>
          </a:bodyPr>
          <a:lstStyle/>
          <a:p>
            <a:r>
              <a:rPr kumimoji="1" lang="ja-JP" altLang="en-US" sz="1000">
                <a:latin typeface="+mn-ea"/>
              </a:rPr>
              <a:t>□  一般に、医療業は一定の来院者が確保できれば、資金繰りに窮することは少ない</a:t>
            </a:r>
            <a:endParaRPr kumimoji="1" lang="en-US" altLang="ja-JP" sz="1000">
              <a:latin typeface="+mn-ea"/>
            </a:endParaRPr>
          </a:p>
          <a:p>
            <a:r>
              <a:rPr kumimoji="1" lang="ja-JP" altLang="en-US" sz="1000">
                <a:latin typeface="+mn-ea"/>
              </a:rPr>
              <a:t>□  創業時の数か月分の固定費や、賞与資金などの需要はあるが、内部留保を積み上げる健全･安定的な</a:t>
            </a:r>
            <a:endParaRPr kumimoji="1" lang="en-US" altLang="ja-JP" sz="1000">
              <a:latin typeface="+mn-ea"/>
            </a:endParaRPr>
          </a:p>
          <a:p>
            <a:r>
              <a:rPr kumimoji="1" lang="ja-JP" altLang="en-US" sz="1000">
                <a:latin typeface="+mn-ea"/>
              </a:rPr>
              <a:t>　  経営に推移すると固定的で多額の運転資金が必要な業種ではない</a:t>
            </a:r>
            <a:endParaRPr kumimoji="1" lang="en-US" altLang="ja-JP" sz="1000">
              <a:latin typeface="+mn-ea"/>
            </a:endParaRPr>
          </a:p>
          <a:p>
            <a:r>
              <a:rPr kumimoji="1" lang="ja-JP" altLang="en-US" sz="1000">
                <a:latin typeface="+mn-ea"/>
              </a:rPr>
              <a:t>□ しかし、入金された診療報酬（手元現金）で設備・備品を一括購入したり、個人支出などで社外流出</a:t>
            </a:r>
            <a:endParaRPr kumimoji="1" lang="en-US" altLang="ja-JP" sz="1000">
              <a:latin typeface="+mn-ea"/>
            </a:endParaRPr>
          </a:p>
          <a:p>
            <a:r>
              <a:rPr kumimoji="1" lang="ja-JP" altLang="en-US" sz="1000">
                <a:latin typeface="+mn-ea"/>
              </a:rPr>
              <a:t>　 したりすると資金繰りの悪化に直結するので、留意が必要</a:t>
            </a:r>
            <a:endParaRPr kumimoji="1" lang="en-US" altLang="ja-JP" sz="1000">
              <a:latin typeface="+mn-ea"/>
            </a:endParaRPr>
          </a:p>
        </p:txBody>
      </p:sp>
      <p:grpSp>
        <p:nvGrpSpPr>
          <p:cNvPr id="142" name="グループ化 141">
            <a:extLst>
              <a:ext uri="{FF2B5EF4-FFF2-40B4-BE49-F238E27FC236}">
                <a16:creationId xmlns:a16="http://schemas.microsoft.com/office/drawing/2014/main" id="{31C77F1C-E328-C7DF-02F9-2A5AB5FA0F28}"/>
              </a:ext>
            </a:extLst>
          </p:cNvPr>
          <p:cNvGrpSpPr/>
          <p:nvPr/>
        </p:nvGrpSpPr>
        <p:grpSpPr>
          <a:xfrm>
            <a:off x="289727" y="5189900"/>
            <a:ext cx="1274045" cy="1484357"/>
            <a:chOff x="289727" y="5189900"/>
            <a:chExt cx="1274045" cy="1484357"/>
          </a:xfrm>
        </p:grpSpPr>
        <p:sp>
          <p:nvSpPr>
            <p:cNvPr id="125" name="正方形/長方形 124">
              <a:extLst>
                <a:ext uri="{FF2B5EF4-FFF2-40B4-BE49-F238E27FC236}">
                  <a16:creationId xmlns:a16="http://schemas.microsoft.com/office/drawing/2014/main" id="{8FB81BE8-C494-B468-C465-51401E2960B6}"/>
                </a:ext>
              </a:extLst>
            </p:cNvPr>
            <p:cNvSpPr/>
            <p:nvPr/>
          </p:nvSpPr>
          <p:spPr>
            <a:xfrm>
              <a:off x="371872" y="5189900"/>
              <a:ext cx="1123551" cy="1433022"/>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6" name="テキスト ボックス 125">
              <a:extLst>
                <a:ext uri="{FF2B5EF4-FFF2-40B4-BE49-F238E27FC236}">
                  <a16:creationId xmlns:a16="http://schemas.microsoft.com/office/drawing/2014/main" id="{1173B051-8B54-841A-8519-05FF20A3C43E}"/>
                </a:ext>
              </a:extLst>
            </p:cNvPr>
            <p:cNvSpPr txBox="1"/>
            <p:nvPr/>
          </p:nvSpPr>
          <p:spPr>
            <a:xfrm>
              <a:off x="289727" y="5458540"/>
              <a:ext cx="1274045" cy="1215717"/>
            </a:xfrm>
            <a:prstGeom prst="rect">
              <a:avLst/>
            </a:prstGeom>
            <a:noFill/>
          </p:spPr>
          <p:txBody>
            <a:bodyPr wrap="square" rtlCol="0">
              <a:spAutoFit/>
            </a:bodyPr>
            <a:lstStyle/>
            <a:p>
              <a:pPr algn="ctr"/>
              <a:r>
                <a:rPr kumimoji="1" lang="ja-JP" altLang="en-US" sz="2000" b="1">
                  <a:latin typeface="HG創英角ｺﾞｼｯｸUB" panose="020B0909000000000000" pitchFamily="49" charset="-128"/>
                  <a:ea typeface="HG創英角ｺﾞｼｯｸUB" panose="020B0909000000000000" pitchFamily="49" charset="-128"/>
                </a:rPr>
                <a:t>流動比率</a:t>
              </a:r>
              <a:endParaRPr kumimoji="1" lang="en-US" altLang="ja-JP" sz="2000" b="1">
                <a:latin typeface="HG創英角ｺﾞｼｯｸUB" panose="020B0909000000000000" pitchFamily="49" charset="-128"/>
                <a:ea typeface="HG創英角ｺﾞｼｯｸUB" panose="020B0909000000000000" pitchFamily="49" charset="-128"/>
              </a:endParaRPr>
            </a:p>
            <a:p>
              <a:pPr algn="ctr"/>
              <a:r>
                <a:rPr kumimoji="1" lang="ja-JP" altLang="en-US" sz="1100" b="1"/>
                <a:t>だけで判断する</a:t>
              </a:r>
              <a:r>
                <a:rPr kumimoji="1" lang="ja-JP" altLang="en-US" sz="2400" b="1">
                  <a:latin typeface="HG創英角ｺﾞｼｯｸUB" panose="020B0909000000000000" pitchFamily="49" charset="-128"/>
                  <a:ea typeface="HG創英角ｺﾞｼｯｸUB" panose="020B0909000000000000" pitchFamily="49" charset="-128"/>
                </a:rPr>
                <a:t>リスク</a:t>
              </a:r>
              <a:endParaRPr kumimoji="1" lang="en-US" altLang="ja-JP" sz="1200" b="1">
                <a:latin typeface="HG創英角ｺﾞｼｯｸUB" panose="020B0909000000000000" pitchFamily="49" charset="-128"/>
                <a:ea typeface="HG創英角ｺﾞｼｯｸUB" panose="020B0909000000000000" pitchFamily="49" charset="-128"/>
              </a:endParaRPr>
            </a:p>
            <a:p>
              <a:pPr algn="ctr"/>
              <a:endParaRPr kumimoji="1" lang="en-US" altLang="ja-JP" b="1"/>
            </a:p>
          </p:txBody>
        </p:sp>
      </p:grpSp>
      <p:sp>
        <p:nvSpPr>
          <p:cNvPr id="127" name="テキスト ボックス 126">
            <a:extLst>
              <a:ext uri="{FF2B5EF4-FFF2-40B4-BE49-F238E27FC236}">
                <a16:creationId xmlns:a16="http://schemas.microsoft.com/office/drawing/2014/main" id="{EB5A4C9A-ABD6-E3D4-3B7B-4AC9980BDE1C}"/>
              </a:ext>
            </a:extLst>
          </p:cNvPr>
          <p:cNvSpPr txBox="1"/>
          <p:nvPr/>
        </p:nvSpPr>
        <p:spPr>
          <a:xfrm>
            <a:off x="1476577" y="5153954"/>
            <a:ext cx="3008796" cy="861774"/>
          </a:xfrm>
          <a:prstGeom prst="rect">
            <a:avLst/>
          </a:prstGeom>
          <a:noFill/>
        </p:spPr>
        <p:txBody>
          <a:bodyPr wrap="square" rtlCol="0">
            <a:spAutoFit/>
          </a:bodyPr>
          <a:lstStyle/>
          <a:p>
            <a:r>
              <a:rPr kumimoji="1" lang="ja-JP" altLang="en-US" sz="1000">
                <a:latin typeface="+mn-ea"/>
              </a:rPr>
              <a:t>□  一見すると良好に見える</a:t>
            </a:r>
            <a:endParaRPr kumimoji="1" lang="en-US" altLang="ja-JP" sz="1000">
              <a:latin typeface="+mn-ea"/>
            </a:endParaRPr>
          </a:p>
          <a:p>
            <a:r>
              <a:rPr kumimoji="1" lang="ja-JP" altLang="en-US" sz="1000">
                <a:latin typeface="+mn-ea"/>
              </a:rPr>
              <a:t>□  医業未収金（診療報酬）の割合が多い</a:t>
            </a:r>
            <a:endParaRPr kumimoji="1" lang="en-US" altLang="ja-JP" sz="1000">
              <a:latin typeface="+mn-ea"/>
            </a:endParaRPr>
          </a:p>
          <a:p>
            <a:r>
              <a:rPr kumimoji="1" lang="ja-JP" altLang="en-US" sz="1000">
                <a:latin typeface="+mn-ea"/>
              </a:rPr>
              <a:t>□  </a:t>
            </a:r>
            <a:r>
              <a:rPr kumimoji="1" lang="en-US" altLang="ja-JP" sz="1000">
                <a:latin typeface="+mn-ea"/>
              </a:rPr>
              <a:t>ABL</a:t>
            </a:r>
            <a:r>
              <a:rPr kumimoji="1" lang="ja-JP" altLang="en-US" sz="1000">
                <a:latin typeface="+mn-ea"/>
              </a:rPr>
              <a:t>などで早期に資金化していることもある</a:t>
            </a:r>
            <a:endParaRPr kumimoji="1" lang="en-US" altLang="ja-JP" sz="1000">
              <a:latin typeface="+mn-ea"/>
            </a:endParaRPr>
          </a:p>
          <a:p>
            <a:r>
              <a:rPr kumimoji="1" lang="ja-JP" altLang="en-US" sz="1000">
                <a:latin typeface="+mn-ea"/>
              </a:rPr>
              <a:t>□  入金後に即支出してしまうこともある</a:t>
            </a:r>
            <a:endParaRPr kumimoji="1" lang="en-US" altLang="ja-JP" sz="1000">
              <a:latin typeface="+mn-ea"/>
            </a:endParaRPr>
          </a:p>
          <a:p>
            <a:endParaRPr kumimoji="1" lang="en-US" altLang="ja-JP" sz="1000">
              <a:latin typeface="+mn-ea"/>
            </a:endParaRPr>
          </a:p>
        </p:txBody>
      </p:sp>
      <p:grpSp>
        <p:nvGrpSpPr>
          <p:cNvPr id="138" name="グループ化 137">
            <a:extLst>
              <a:ext uri="{FF2B5EF4-FFF2-40B4-BE49-F238E27FC236}">
                <a16:creationId xmlns:a16="http://schemas.microsoft.com/office/drawing/2014/main" id="{0D8884B8-5B4C-B4EC-52F9-B2B5C9502CBD}"/>
              </a:ext>
            </a:extLst>
          </p:cNvPr>
          <p:cNvGrpSpPr/>
          <p:nvPr/>
        </p:nvGrpSpPr>
        <p:grpSpPr>
          <a:xfrm>
            <a:off x="1356744" y="5860997"/>
            <a:ext cx="2731821" cy="819037"/>
            <a:chOff x="1424119" y="5841747"/>
            <a:chExt cx="2731821" cy="819037"/>
          </a:xfrm>
        </p:grpSpPr>
        <p:sp>
          <p:nvSpPr>
            <p:cNvPr id="128" name="テキスト ボックス 127">
              <a:extLst>
                <a:ext uri="{FF2B5EF4-FFF2-40B4-BE49-F238E27FC236}">
                  <a16:creationId xmlns:a16="http://schemas.microsoft.com/office/drawing/2014/main" id="{24BA2847-EEB6-574D-EDD8-77973A461392}"/>
                </a:ext>
              </a:extLst>
            </p:cNvPr>
            <p:cNvSpPr txBox="1"/>
            <p:nvPr/>
          </p:nvSpPr>
          <p:spPr>
            <a:xfrm>
              <a:off x="1424119" y="5841747"/>
              <a:ext cx="2731821" cy="415498"/>
            </a:xfrm>
            <a:prstGeom prst="rect">
              <a:avLst/>
            </a:prstGeom>
            <a:noFill/>
          </p:spPr>
          <p:txBody>
            <a:bodyPr wrap="square" rtlCol="0">
              <a:spAutoFit/>
            </a:bodyPr>
            <a:lstStyle/>
            <a:p>
              <a:pPr algn="ctr"/>
              <a:r>
                <a:rPr kumimoji="1" lang="ja-JP" altLang="en-US" sz="1200" b="1"/>
                <a:t>国負担の診療報酬の入金時期</a:t>
              </a:r>
              <a:endParaRPr kumimoji="1" lang="en-US" altLang="ja-JP" sz="1200" b="1"/>
            </a:p>
            <a:p>
              <a:pPr algn="ctr"/>
              <a:r>
                <a:rPr kumimoji="1" lang="ja-JP" altLang="en-US" sz="900"/>
                <a:t>～医業収益の実質大半を占める～</a:t>
              </a:r>
              <a:endParaRPr kumimoji="1" lang="en-US" altLang="ja-JP" sz="900"/>
            </a:p>
          </p:txBody>
        </p:sp>
        <p:grpSp>
          <p:nvGrpSpPr>
            <p:cNvPr id="137" name="グループ化 136">
              <a:extLst>
                <a:ext uri="{FF2B5EF4-FFF2-40B4-BE49-F238E27FC236}">
                  <a16:creationId xmlns:a16="http://schemas.microsoft.com/office/drawing/2014/main" id="{8E73EB5D-E09C-2E22-3243-CB37876BCB80}"/>
                </a:ext>
              </a:extLst>
            </p:cNvPr>
            <p:cNvGrpSpPr/>
            <p:nvPr/>
          </p:nvGrpSpPr>
          <p:grpSpPr>
            <a:xfrm>
              <a:off x="1799188" y="6243981"/>
              <a:ext cx="1981683" cy="416803"/>
              <a:chOff x="1772797" y="6263231"/>
              <a:chExt cx="1981683" cy="416803"/>
            </a:xfrm>
          </p:grpSpPr>
          <p:grpSp>
            <p:nvGrpSpPr>
              <p:cNvPr id="132" name="グループ化 131">
                <a:extLst>
                  <a:ext uri="{FF2B5EF4-FFF2-40B4-BE49-F238E27FC236}">
                    <a16:creationId xmlns:a16="http://schemas.microsoft.com/office/drawing/2014/main" id="{2F5D4FB0-0C72-871B-5DC0-B0AC06AB2D06}"/>
                  </a:ext>
                </a:extLst>
              </p:cNvPr>
              <p:cNvGrpSpPr/>
              <p:nvPr/>
            </p:nvGrpSpPr>
            <p:grpSpPr>
              <a:xfrm>
                <a:off x="1772797" y="6263231"/>
                <a:ext cx="729766" cy="363283"/>
                <a:chOff x="1570672" y="6281678"/>
                <a:chExt cx="940294" cy="328742"/>
              </a:xfrm>
            </p:grpSpPr>
            <p:sp>
              <p:nvSpPr>
                <p:cNvPr id="130" name="テキスト ボックス 129">
                  <a:extLst>
                    <a:ext uri="{FF2B5EF4-FFF2-40B4-BE49-F238E27FC236}">
                      <a16:creationId xmlns:a16="http://schemas.microsoft.com/office/drawing/2014/main" id="{10898211-2CD1-863A-5484-AB874C8D2E7B}"/>
                    </a:ext>
                  </a:extLst>
                </p:cNvPr>
                <p:cNvSpPr txBox="1"/>
                <p:nvPr/>
              </p:nvSpPr>
              <p:spPr>
                <a:xfrm>
                  <a:off x="1583074" y="6317697"/>
                  <a:ext cx="927892" cy="278514"/>
                </a:xfrm>
                <a:prstGeom prst="rect">
                  <a:avLst/>
                </a:prstGeom>
                <a:noFill/>
              </p:spPr>
              <p:txBody>
                <a:bodyPr wrap="square" rtlCol="0">
                  <a:spAutoFit/>
                </a:bodyPr>
                <a:lstStyle/>
                <a:p>
                  <a:pPr algn="ctr"/>
                  <a:r>
                    <a:rPr kumimoji="1" lang="ja-JP" altLang="en-US" sz="1400" b="1"/>
                    <a:t>当月分</a:t>
                  </a:r>
                </a:p>
              </p:txBody>
            </p:sp>
            <p:sp>
              <p:nvSpPr>
                <p:cNvPr id="131" name="正方形/長方形 130">
                  <a:extLst>
                    <a:ext uri="{FF2B5EF4-FFF2-40B4-BE49-F238E27FC236}">
                      <a16:creationId xmlns:a16="http://schemas.microsoft.com/office/drawing/2014/main" id="{09A6A957-E1CB-CCF6-2DDC-01E31726471D}"/>
                    </a:ext>
                  </a:extLst>
                </p:cNvPr>
                <p:cNvSpPr/>
                <p:nvPr/>
              </p:nvSpPr>
              <p:spPr>
                <a:xfrm>
                  <a:off x="1570672" y="6281678"/>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3" name="矢印: 右 132">
                <a:extLst>
                  <a:ext uri="{FF2B5EF4-FFF2-40B4-BE49-F238E27FC236}">
                    <a16:creationId xmlns:a16="http://schemas.microsoft.com/office/drawing/2014/main" id="{DCAA31CE-85D3-A3A5-3168-BD74F6DF5F3A}"/>
                  </a:ext>
                </a:extLst>
              </p:cNvPr>
              <p:cNvSpPr/>
              <p:nvPr/>
            </p:nvSpPr>
            <p:spPr>
              <a:xfrm>
                <a:off x="2637008" y="6284081"/>
                <a:ext cx="274093" cy="321583"/>
              </a:xfrm>
              <a:prstGeom prst="rightArrow">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4" name="グループ化 133">
                <a:extLst>
                  <a:ext uri="{FF2B5EF4-FFF2-40B4-BE49-F238E27FC236}">
                    <a16:creationId xmlns:a16="http://schemas.microsoft.com/office/drawing/2014/main" id="{9AE7FC17-1040-28EE-84EA-41A96F380EA1}"/>
                  </a:ext>
                </a:extLst>
              </p:cNvPr>
              <p:cNvGrpSpPr/>
              <p:nvPr/>
            </p:nvGrpSpPr>
            <p:grpSpPr>
              <a:xfrm>
                <a:off x="3024714" y="6263231"/>
                <a:ext cx="729766" cy="416803"/>
                <a:chOff x="1570672" y="6281678"/>
                <a:chExt cx="940294" cy="377173"/>
              </a:xfrm>
            </p:grpSpPr>
            <p:sp>
              <p:nvSpPr>
                <p:cNvPr id="135" name="テキスト ボックス 134">
                  <a:extLst>
                    <a:ext uri="{FF2B5EF4-FFF2-40B4-BE49-F238E27FC236}">
                      <a16:creationId xmlns:a16="http://schemas.microsoft.com/office/drawing/2014/main" id="{4159DC6C-4B49-6296-C276-CDCC48696738}"/>
                    </a:ext>
                  </a:extLst>
                </p:cNvPr>
                <p:cNvSpPr txBox="1"/>
                <p:nvPr/>
              </p:nvSpPr>
              <p:spPr>
                <a:xfrm>
                  <a:off x="1583074" y="6282858"/>
                  <a:ext cx="927892" cy="375993"/>
                </a:xfrm>
                <a:prstGeom prst="rect">
                  <a:avLst/>
                </a:prstGeom>
                <a:noFill/>
              </p:spPr>
              <p:txBody>
                <a:bodyPr wrap="square" rtlCol="0">
                  <a:spAutoFit/>
                </a:bodyPr>
                <a:lstStyle/>
                <a:p>
                  <a:pPr algn="ctr"/>
                  <a:r>
                    <a:rPr kumimoji="1" lang="ja-JP" altLang="en-US" sz="1000" b="1"/>
                    <a:t>翌々月</a:t>
                  </a:r>
                  <a:endParaRPr kumimoji="1" lang="en-US" altLang="ja-JP" sz="1000" b="1"/>
                </a:p>
                <a:p>
                  <a:pPr algn="ctr"/>
                  <a:r>
                    <a:rPr kumimoji="1" lang="en-US" altLang="ja-JP" sz="1000" b="1"/>
                    <a:t>20</a:t>
                  </a:r>
                  <a:r>
                    <a:rPr kumimoji="1" lang="ja-JP" altLang="en-US" sz="1000" b="1"/>
                    <a:t>日前後</a:t>
                  </a:r>
                </a:p>
              </p:txBody>
            </p:sp>
            <p:sp>
              <p:nvSpPr>
                <p:cNvPr id="136" name="正方形/長方形 135">
                  <a:extLst>
                    <a:ext uri="{FF2B5EF4-FFF2-40B4-BE49-F238E27FC236}">
                      <a16:creationId xmlns:a16="http://schemas.microsoft.com/office/drawing/2014/main" id="{462DE979-B81B-7EAE-C0FD-1910AA737210}"/>
                    </a:ext>
                  </a:extLst>
                </p:cNvPr>
                <p:cNvSpPr/>
                <p:nvPr/>
              </p:nvSpPr>
              <p:spPr>
                <a:xfrm>
                  <a:off x="1570672" y="6281678"/>
                  <a:ext cx="927892" cy="328742"/>
                </a:xfrm>
                <a:prstGeom prst="rect">
                  <a:avLst/>
                </a:prstGeom>
                <a:noFill/>
                <a:ln w="28575">
                  <a:solidFill>
                    <a:schemeClr val="bg1">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grpSp>
        <p:nvGrpSpPr>
          <p:cNvPr id="141" name="グループ化 140">
            <a:extLst>
              <a:ext uri="{FF2B5EF4-FFF2-40B4-BE49-F238E27FC236}">
                <a16:creationId xmlns:a16="http://schemas.microsoft.com/office/drawing/2014/main" id="{569B2393-93F8-40FF-2E53-465D135DDA07}"/>
              </a:ext>
            </a:extLst>
          </p:cNvPr>
          <p:cNvGrpSpPr/>
          <p:nvPr/>
        </p:nvGrpSpPr>
        <p:grpSpPr>
          <a:xfrm>
            <a:off x="4355883" y="5201996"/>
            <a:ext cx="1274045" cy="1433022"/>
            <a:chOff x="4413633" y="5201996"/>
            <a:chExt cx="1274045" cy="1433022"/>
          </a:xfrm>
        </p:grpSpPr>
        <p:sp>
          <p:nvSpPr>
            <p:cNvPr id="139" name="正方形/長方形 138">
              <a:extLst>
                <a:ext uri="{FF2B5EF4-FFF2-40B4-BE49-F238E27FC236}">
                  <a16:creationId xmlns:a16="http://schemas.microsoft.com/office/drawing/2014/main" id="{29EC6FB9-D5E2-E313-BB8D-5E529C6D3A36}"/>
                </a:ext>
              </a:extLst>
            </p:cNvPr>
            <p:cNvSpPr/>
            <p:nvPr/>
          </p:nvSpPr>
          <p:spPr>
            <a:xfrm>
              <a:off x="4485373" y="5201996"/>
              <a:ext cx="1123551" cy="1433022"/>
            </a:xfrm>
            <a:prstGeom prst="rect">
              <a:avLst/>
            </a:prstGeom>
            <a:noFill/>
            <a:ln w="3810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テキスト ボックス 139">
              <a:extLst>
                <a:ext uri="{FF2B5EF4-FFF2-40B4-BE49-F238E27FC236}">
                  <a16:creationId xmlns:a16="http://schemas.microsoft.com/office/drawing/2014/main" id="{6C49AB3A-D23C-22EE-4536-5AB491511BCF}"/>
                </a:ext>
              </a:extLst>
            </p:cNvPr>
            <p:cNvSpPr txBox="1"/>
            <p:nvPr/>
          </p:nvSpPr>
          <p:spPr>
            <a:xfrm>
              <a:off x="4413633" y="5409154"/>
              <a:ext cx="1274045" cy="1215717"/>
            </a:xfrm>
            <a:prstGeom prst="rect">
              <a:avLst/>
            </a:prstGeom>
            <a:noFill/>
          </p:spPr>
          <p:txBody>
            <a:bodyPr wrap="square" rtlCol="0">
              <a:spAutoFit/>
            </a:bodyPr>
            <a:lstStyle/>
            <a:p>
              <a:pPr algn="ctr"/>
              <a:r>
                <a:rPr kumimoji="1" lang="ja-JP" altLang="en-US" sz="2000" b="1">
                  <a:latin typeface="HG創英角ｺﾞｼｯｸUB" panose="020B0909000000000000" pitchFamily="49" charset="-128"/>
                  <a:ea typeface="HG創英角ｺﾞｼｯｸUB" panose="020B0909000000000000" pitchFamily="49" charset="-128"/>
                </a:rPr>
                <a:t>簡易</a:t>
              </a:r>
              <a:r>
                <a:rPr kumimoji="1" lang="en-US" altLang="ja-JP" sz="2000" b="1">
                  <a:latin typeface="HG創英角ｺﾞｼｯｸUB" panose="020B0909000000000000" pitchFamily="49" charset="-128"/>
                  <a:ea typeface="HG創英角ｺﾞｼｯｸUB" panose="020B0909000000000000" pitchFamily="49" charset="-128"/>
                </a:rPr>
                <a:t>CF</a:t>
              </a:r>
            </a:p>
            <a:p>
              <a:pPr algn="ctr"/>
              <a:r>
                <a:rPr kumimoji="1" lang="ja-JP" altLang="en-US" sz="1100" b="1"/>
                <a:t>だけで判断する</a:t>
              </a:r>
              <a:r>
                <a:rPr kumimoji="1" lang="ja-JP" altLang="en-US" sz="2400" b="1">
                  <a:latin typeface="HG創英角ｺﾞｼｯｸUB" panose="020B0909000000000000" pitchFamily="49" charset="-128"/>
                  <a:ea typeface="HG創英角ｺﾞｼｯｸUB" panose="020B0909000000000000" pitchFamily="49" charset="-128"/>
                </a:rPr>
                <a:t>リスク</a:t>
              </a:r>
              <a:endParaRPr kumimoji="1" lang="en-US" altLang="ja-JP" sz="1200" b="1">
                <a:latin typeface="HG創英角ｺﾞｼｯｸUB" panose="020B0909000000000000" pitchFamily="49" charset="-128"/>
                <a:ea typeface="HG創英角ｺﾞｼｯｸUB" panose="020B0909000000000000" pitchFamily="49" charset="-128"/>
              </a:endParaRPr>
            </a:p>
            <a:p>
              <a:pPr algn="ctr"/>
              <a:endParaRPr kumimoji="1" lang="en-US" altLang="ja-JP" b="1"/>
            </a:p>
          </p:txBody>
        </p:sp>
      </p:grpSp>
      <p:sp>
        <p:nvSpPr>
          <p:cNvPr id="145" name="テキスト ボックス 144">
            <a:extLst>
              <a:ext uri="{FF2B5EF4-FFF2-40B4-BE49-F238E27FC236}">
                <a16:creationId xmlns:a16="http://schemas.microsoft.com/office/drawing/2014/main" id="{F76E6904-0775-0F6E-9F1D-728AA6E2510B}"/>
              </a:ext>
            </a:extLst>
          </p:cNvPr>
          <p:cNvSpPr txBox="1"/>
          <p:nvPr/>
        </p:nvSpPr>
        <p:spPr>
          <a:xfrm>
            <a:off x="7301149" y="5142950"/>
            <a:ext cx="2620567" cy="861774"/>
          </a:xfrm>
          <a:prstGeom prst="rect">
            <a:avLst/>
          </a:prstGeom>
          <a:noFill/>
        </p:spPr>
        <p:txBody>
          <a:bodyPr wrap="square" rtlCol="0">
            <a:spAutoFit/>
          </a:bodyPr>
          <a:lstStyle/>
          <a:p>
            <a:r>
              <a:rPr kumimoji="1" lang="ja-JP" altLang="en-US" sz="1000"/>
              <a:t>□  一見すると成り立っている</a:t>
            </a:r>
            <a:endParaRPr kumimoji="1" lang="en-US" altLang="ja-JP" sz="1000"/>
          </a:p>
          <a:p>
            <a:r>
              <a:rPr kumimoji="1" lang="ja-JP" altLang="en-US" sz="1000"/>
              <a:t>□  但し投資等の支出が考慮されていない</a:t>
            </a:r>
            <a:endParaRPr kumimoji="1" lang="en-US" altLang="ja-JP" sz="1000"/>
          </a:p>
          <a:p>
            <a:r>
              <a:rPr kumimoji="1" lang="ja-JP" altLang="en-US" sz="1000"/>
              <a:t>□  病院だから大丈夫と放置されている</a:t>
            </a:r>
            <a:endParaRPr kumimoji="1" lang="en-US" altLang="ja-JP" sz="1000"/>
          </a:p>
          <a:p>
            <a:r>
              <a:rPr kumimoji="1" lang="ja-JP" altLang="en-US" sz="1000"/>
              <a:t>　  ケースが多い</a:t>
            </a:r>
            <a:endParaRPr kumimoji="1" lang="en-US" altLang="ja-JP" sz="1000"/>
          </a:p>
          <a:p>
            <a:r>
              <a:rPr kumimoji="1" lang="ja-JP" altLang="en-US" sz="1000"/>
              <a:t>□  損益と資金需要の乖離には注意が必要</a:t>
            </a:r>
            <a:endParaRPr kumimoji="1" lang="en-US" altLang="ja-JP" sz="1000"/>
          </a:p>
        </p:txBody>
      </p:sp>
      <p:cxnSp>
        <p:nvCxnSpPr>
          <p:cNvPr id="147" name="直線コネクタ 146">
            <a:extLst>
              <a:ext uri="{FF2B5EF4-FFF2-40B4-BE49-F238E27FC236}">
                <a16:creationId xmlns:a16="http://schemas.microsoft.com/office/drawing/2014/main" id="{88BEBD66-8DBC-94BC-F5D1-B0DBC06325F9}"/>
              </a:ext>
            </a:extLst>
          </p:cNvPr>
          <p:cNvCxnSpPr>
            <a:cxnSpLocks/>
          </p:cNvCxnSpPr>
          <p:nvPr/>
        </p:nvCxnSpPr>
        <p:spPr>
          <a:xfrm>
            <a:off x="5551174" y="6076724"/>
            <a:ext cx="4161192" cy="3403"/>
          </a:xfrm>
          <a:prstGeom prst="line">
            <a:avLst/>
          </a:prstGeom>
          <a:ln w="31750">
            <a:solidFill>
              <a:srgbClr val="FFC000"/>
            </a:solidFill>
          </a:ln>
        </p:spPr>
        <p:style>
          <a:lnRef idx="1">
            <a:schemeClr val="accent1"/>
          </a:lnRef>
          <a:fillRef idx="0">
            <a:schemeClr val="accent1"/>
          </a:fillRef>
          <a:effectRef idx="0">
            <a:schemeClr val="accent1"/>
          </a:effectRef>
          <a:fontRef idx="minor">
            <a:schemeClr val="tx1"/>
          </a:fontRef>
        </p:style>
      </p:cxnSp>
      <p:sp>
        <p:nvSpPr>
          <p:cNvPr id="149" name="テキスト ボックス 148">
            <a:extLst>
              <a:ext uri="{FF2B5EF4-FFF2-40B4-BE49-F238E27FC236}">
                <a16:creationId xmlns:a16="http://schemas.microsoft.com/office/drawing/2014/main" id="{40644A92-37B9-EF28-CE77-4C6B677A3142}"/>
              </a:ext>
            </a:extLst>
          </p:cNvPr>
          <p:cNvSpPr txBox="1"/>
          <p:nvPr/>
        </p:nvSpPr>
        <p:spPr>
          <a:xfrm>
            <a:off x="5622915" y="6128965"/>
            <a:ext cx="4168206" cy="553998"/>
          </a:xfrm>
          <a:prstGeom prst="rect">
            <a:avLst/>
          </a:prstGeom>
          <a:noFill/>
        </p:spPr>
        <p:txBody>
          <a:bodyPr wrap="square" rtlCol="0">
            <a:spAutoFit/>
          </a:bodyPr>
          <a:lstStyle/>
          <a:p>
            <a:r>
              <a:rPr kumimoji="1" lang="ja-JP" altLang="en-US" sz="1000" spc="-100"/>
              <a:t>流動性に大きな資金が入金しても、知らないうちに複数台の車両や有価証券などに形を変えてしまい、資金収支の赤字が借入金増加に跳ね返ってくることもあるので注意が必要です。</a:t>
            </a:r>
            <a:endParaRPr kumimoji="1" lang="en-US" altLang="ja-JP" sz="1000" spc="-100"/>
          </a:p>
        </p:txBody>
      </p:sp>
      <p:cxnSp>
        <p:nvCxnSpPr>
          <p:cNvPr id="66" name="直線コネクタ 65">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1F44959B-879A-4247-9FA4-69D56E4D3C49}"/>
              </a:ext>
            </a:extLst>
          </p:cNvPr>
          <p:cNvCxnSpPr/>
          <p:nvPr/>
        </p:nvCxnSpPr>
        <p:spPr>
          <a:xfrm>
            <a:off x="157163" y="106794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69" name="グループ化 68">
            <a:extLst>
              <a:ext uri="{FF2B5EF4-FFF2-40B4-BE49-F238E27FC236}">
                <a16:creationId xmlns:a16="http://schemas.microsoft.com/office/drawing/2014/main" id="{6B4898C4-ECA8-99C0-B958-1CCFBD2B7266}"/>
              </a:ext>
            </a:extLst>
          </p:cNvPr>
          <p:cNvGrpSpPr/>
          <p:nvPr/>
        </p:nvGrpSpPr>
        <p:grpSpPr>
          <a:xfrm>
            <a:off x="1909192" y="519913"/>
            <a:ext cx="3164582" cy="379952"/>
            <a:chOff x="4872767" y="283344"/>
            <a:chExt cx="2156059" cy="554517"/>
          </a:xfrm>
        </p:grpSpPr>
        <p:sp>
          <p:nvSpPr>
            <p:cNvPr id="70" name="テキスト ボックス 69">
              <a:extLst>
                <a:ext uri="{FF2B5EF4-FFF2-40B4-BE49-F238E27FC236}">
                  <a16:creationId xmlns:a16="http://schemas.microsoft.com/office/drawing/2014/main" id="{D1F11296-4772-CE2D-7C65-9C374A0D2D97}"/>
                </a:ext>
              </a:extLst>
            </p:cNvPr>
            <p:cNvSpPr txBox="1"/>
            <p:nvPr/>
          </p:nvSpPr>
          <p:spPr>
            <a:xfrm>
              <a:off x="4872767" y="337831"/>
              <a:ext cx="2156059" cy="494101"/>
            </a:xfrm>
            <a:prstGeom prst="rect">
              <a:avLst/>
            </a:prstGeom>
            <a:noFill/>
          </p:spPr>
          <p:txBody>
            <a:bodyPr wrap="square" rtlCol="0">
              <a:spAutoFit/>
            </a:bodyPr>
            <a:lstStyle/>
            <a:p>
              <a:pPr algn="ctr"/>
              <a:r>
                <a:rPr kumimoji="1" lang="ja-JP" altLang="en-US" sz="1600" b="1"/>
                <a:t>小規模医療業の定義</a:t>
              </a:r>
            </a:p>
          </p:txBody>
        </p:sp>
        <p:sp>
          <p:nvSpPr>
            <p:cNvPr id="71" name="正方形/長方形 70">
              <a:extLst>
                <a:ext uri="{FF2B5EF4-FFF2-40B4-BE49-F238E27FC236}">
                  <a16:creationId xmlns:a16="http://schemas.microsoft.com/office/drawing/2014/main" id="{14640808-7299-0FB0-5D91-832F42561FD9}"/>
                </a:ext>
              </a:extLst>
            </p:cNvPr>
            <p:cNvSpPr/>
            <p:nvPr/>
          </p:nvSpPr>
          <p:spPr>
            <a:xfrm>
              <a:off x="5178393" y="283344"/>
              <a:ext cx="1570867" cy="554517"/>
            </a:xfrm>
            <a:prstGeom prst="rect">
              <a:avLst/>
            </a:prstGeom>
            <a:noFill/>
            <a:ln w="34925">
              <a:solidFill>
                <a:schemeClr val="bg1">
                  <a:lumMod val="6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2"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chemeClr val="bg1">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a:extLst>
              <a:ext uri="{FF2B5EF4-FFF2-40B4-BE49-F238E27FC236}">
                <a16:creationId xmlns:a16="http://schemas.microsoft.com/office/drawing/2014/main" id="{D6693D5E-7BDC-6CF9-8CC9-E223A9AF057D}"/>
              </a:ext>
            </a:extLst>
          </p:cNvPr>
          <p:cNvSpPr txBox="1"/>
          <p:nvPr/>
        </p:nvSpPr>
        <p:spPr>
          <a:xfrm>
            <a:off x="5206951" y="319206"/>
            <a:ext cx="3118582" cy="707886"/>
          </a:xfrm>
          <a:prstGeom prst="rect">
            <a:avLst/>
          </a:prstGeom>
          <a:noFill/>
        </p:spPr>
        <p:txBody>
          <a:bodyPr wrap="square" rtlCol="0">
            <a:spAutoFit/>
          </a:bodyPr>
          <a:lstStyle/>
          <a:p>
            <a:r>
              <a:rPr kumimoji="1" lang="ja-JP" altLang="en-US" sz="1000">
                <a:latin typeface="+mn-ea"/>
              </a:rPr>
              <a:t>□ 医療法で「診療所」と区分される医療機関</a:t>
            </a:r>
            <a:endParaRPr kumimoji="1" lang="en-US" altLang="ja-JP" sz="1000">
              <a:latin typeface="+mn-ea"/>
            </a:endParaRPr>
          </a:p>
          <a:p>
            <a:r>
              <a:rPr kumimoji="1" lang="ja-JP" altLang="en-US" sz="1000">
                <a:latin typeface="+mn-ea"/>
              </a:rPr>
              <a:t>□ 入院患者用のベッドが</a:t>
            </a:r>
            <a:r>
              <a:rPr kumimoji="1" lang="en-US" altLang="ja-JP" sz="1000">
                <a:latin typeface="+mn-ea"/>
              </a:rPr>
              <a:t>19</a:t>
            </a:r>
            <a:r>
              <a:rPr kumimoji="1" lang="ja-JP" altLang="en-US" sz="1000">
                <a:latin typeface="+mn-ea"/>
              </a:rPr>
              <a:t>床以下または無し</a:t>
            </a:r>
            <a:endParaRPr kumimoji="1" lang="en-US" altLang="ja-JP" sz="1000">
              <a:latin typeface="+mn-ea"/>
            </a:endParaRPr>
          </a:p>
          <a:p>
            <a:r>
              <a:rPr kumimoji="1" lang="ja-JP" altLang="en-US" sz="1000">
                <a:latin typeface="+mn-ea"/>
              </a:rPr>
              <a:t>□ 一般に地域医療の「入口」的な役割</a:t>
            </a:r>
            <a:endParaRPr kumimoji="1" lang="en-US" altLang="ja-JP" sz="1000">
              <a:latin typeface="+mn-ea"/>
            </a:endParaRPr>
          </a:p>
          <a:p>
            <a:r>
              <a:rPr kumimoji="1" lang="ja-JP" altLang="en-US" sz="1000">
                <a:latin typeface="+mn-ea"/>
              </a:rPr>
              <a:t>□ 個人経営・医療法人経営の双方を含む</a:t>
            </a:r>
          </a:p>
        </p:txBody>
      </p:sp>
      <p:sp>
        <p:nvSpPr>
          <p:cNvPr id="75" name="テキスト ボックス 74">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の目利き（決算資料編）　その２</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77" name="テキスト ボックス 76"/>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決算資料編</a:t>
            </a:r>
          </a:p>
        </p:txBody>
      </p:sp>
      <p:sp>
        <p:nvSpPr>
          <p:cNvPr id="78" name="テキスト ボックス 77"/>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pic>
        <p:nvPicPr>
          <p:cNvPr id="9" name="図 8"/>
          <p:cNvPicPr>
            <a:picLocks noChangeAspect="1"/>
          </p:cNvPicPr>
          <p:nvPr/>
        </p:nvPicPr>
        <p:blipFill>
          <a:blip r:embed="rId2"/>
          <a:stretch>
            <a:fillRect/>
          </a:stretch>
        </p:blipFill>
        <p:spPr>
          <a:xfrm>
            <a:off x="5734234" y="5048599"/>
            <a:ext cx="1541363" cy="965832"/>
          </a:xfrm>
          <a:prstGeom prst="rect">
            <a:avLst/>
          </a:prstGeom>
        </p:spPr>
      </p:pic>
      <p:sp>
        <p:nvSpPr>
          <p:cNvPr id="76"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26</a:t>
            </a:r>
            <a:endParaRPr kumimoji="1" lang="ja-JP" altLang="en-US" dirty="0"/>
          </a:p>
        </p:txBody>
      </p:sp>
      <p:grpSp>
        <p:nvGrpSpPr>
          <p:cNvPr id="79" name="グループ化 78">
            <a:extLst>
              <a:ext uri="{FF2B5EF4-FFF2-40B4-BE49-F238E27FC236}">
                <a16:creationId xmlns:a16="http://schemas.microsoft.com/office/drawing/2014/main" id="{4950B9DA-A143-4374-A938-3FF1963CB9D1}"/>
              </a:ext>
            </a:extLst>
          </p:cNvPr>
          <p:cNvGrpSpPr/>
          <p:nvPr/>
        </p:nvGrpSpPr>
        <p:grpSpPr>
          <a:xfrm>
            <a:off x="243239" y="1217792"/>
            <a:ext cx="1162051" cy="885825"/>
            <a:chOff x="2409824" y="3038474"/>
            <a:chExt cx="1162051" cy="885825"/>
          </a:xfrm>
          <a:noFill/>
        </p:grpSpPr>
        <p:sp>
          <p:nvSpPr>
            <p:cNvPr id="80" name="楕円 79">
              <a:extLst>
                <a:ext uri="{FF2B5EF4-FFF2-40B4-BE49-F238E27FC236}">
                  <a16:creationId xmlns:a16="http://schemas.microsoft.com/office/drawing/2014/main" id="{14798D23-64F0-4206-91F8-7BCFF12F20FF}"/>
                </a:ext>
              </a:extLst>
            </p:cNvPr>
            <p:cNvSpPr/>
            <p:nvPr/>
          </p:nvSpPr>
          <p:spPr>
            <a:xfrm>
              <a:off x="2409824" y="3038474"/>
              <a:ext cx="895350" cy="885825"/>
            </a:xfrm>
            <a:prstGeom prst="ellipse">
              <a:avLst/>
            </a:prstGeom>
            <a:solidFill>
              <a:schemeClr val="accent6">
                <a:lumMod val="40000"/>
                <a:lumOff val="60000"/>
                <a:alpha val="35000"/>
              </a:schemeClr>
            </a:solidFill>
            <a:ln w="63500">
              <a:solidFill>
                <a:schemeClr val="accent6">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a:extLst>
                <a:ext uri="{FF2B5EF4-FFF2-40B4-BE49-F238E27FC236}">
                  <a16:creationId xmlns:a16="http://schemas.microsoft.com/office/drawing/2014/main" id="{06187633-0999-42C9-8343-C43517CE6892}"/>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6">
                      <a:lumMod val="60000"/>
                      <a:lumOff val="40000"/>
                    </a:schemeClr>
                  </a:solidFill>
                  <a:latin typeface="Britannic Bold" panose="020B0903060703020204" pitchFamily="34" charset="0"/>
                </a:rPr>
                <a:t>３</a:t>
              </a:r>
            </a:p>
          </p:txBody>
        </p:sp>
      </p:grpSp>
      <p:sp>
        <p:nvSpPr>
          <p:cNvPr id="82" name="正方形/長方形 81">
            <a:extLst>
              <a:ext uri="{FF2B5EF4-FFF2-40B4-BE49-F238E27FC236}">
                <a16:creationId xmlns:a16="http://schemas.microsoft.com/office/drawing/2014/main" id="{845FE9B1-8B0F-47E7-8FD5-6F49135D7B31}"/>
              </a:ext>
            </a:extLst>
          </p:cNvPr>
          <p:cNvSpPr/>
          <p:nvPr/>
        </p:nvSpPr>
        <p:spPr>
          <a:xfrm>
            <a:off x="1310040" y="1351936"/>
            <a:ext cx="1981201" cy="583911"/>
          </a:xfrm>
          <a:prstGeom prst="rect">
            <a:avLst/>
          </a:prstGeom>
          <a:solidFill>
            <a:schemeClr val="accent6">
              <a:lumMod val="40000"/>
              <a:lumOff val="60000"/>
              <a:alpha val="27000"/>
            </a:schemeClr>
          </a:solidFill>
          <a:ln w="635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総合的報酬の確認</a:t>
            </a:r>
            <a:endParaRPr kumimoji="1" lang="en-US" altLang="ja-JP" sz="1400" b="1">
              <a:solidFill>
                <a:schemeClr val="tx1"/>
              </a:solidFill>
            </a:endParaRPr>
          </a:p>
          <a:p>
            <a:pPr algn="ctr"/>
            <a:r>
              <a:rPr kumimoji="1" lang="ja-JP" altLang="en-US" sz="1400" b="1">
                <a:solidFill>
                  <a:schemeClr val="tx1"/>
                </a:solidFill>
              </a:rPr>
              <a:t>（実際の収益力把握）</a:t>
            </a:r>
            <a:endParaRPr kumimoji="1" lang="en-US" altLang="ja-JP" sz="1400" b="1">
              <a:solidFill>
                <a:schemeClr val="tx1"/>
              </a:solidFill>
            </a:endParaRPr>
          </a:p>
        </p:txBody>
      </p:sp>
      <p:sp>
        <p:nvSpPr>
          <p:cNvPr id="83" name="正方形/長方形 82">
            <a:extLst>
              <a:ext uri="{FF2B5EF4-FFF2-40B4-BE49-F238E27FC236}">
                <a16:creationId xmlns:a16="http://schemas.microsoft.com/office/drawing/2014/main" id="{68D1248C-3CF7-D475-D62E-42DC49784756}"/>
              </a:ext>
            </a:extLst>
          </p:cNvPr>
          <p:cNvSpPr/>
          <p:nvPr/>
        </p:nvSpPr>
        <p:spPr>
          <a:xfrm>
            <a:off x="1340968" y="4185632"/>
            <a:ext cx="1981201" cy="583911"/>
          </a:xfrm>
          <a:prstGeom prst="rect">
            <a:avLst/>
          </a:prstGeom>
          <a:solidFill>
            <a:schemeClr val="accent4">
              <a:lumMod val="40000"/>
              <a:lumOff val="60000"/>
              <a:alpha val="26000"/>
            </a:schemeClr>
          </a:solidFill>
          <a:ln w="63500">
            <a:solidFill>
              <a:schemeClr val="accent4">
                <a:lumMod val="40000"/>
                <a:lumOff val="60000"/>
                <a:alpha val="8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実際の資金繰りの確認</a:t>
            </a:r>
            <a:endParaRPr kumimoji="1" lang="en-US" altLang="ja-JP" sz="1400" b="1">
              <a:solidFill>
                <a:schemeClr val="tx1"/>
              </a:solidFill>
            </a:endParaRPr>
          </a:p>
        </p:txBody>
      </p:sp>
      <p:grpSp>
        <p:nvGrpSpPr>
          <p:cNvPr id="84" name="グループ化 83">
            <a:extLst>
              <a:ext uri="{FF2B5EF4-FFF2-40B4-BE49-F238E27FC236}">
                <a16:creationId xmlns:a16="http://schemas.microsoft.com/office/drawing/2014/main" id="{6701FD87-118B-CE0C-3A3C-69F82F168E0B}"/>
              </a:ext>
            </a:extLst>
          </p:cNvPr>
          <p:cNvGrpSpPr/>
          <p:nvPr/>
        </p:nvGrpSpPr>
        <p:grpSpPr>
          <a:xfrm>
            <a:off x="274167" y="4073149"/>
            <a:ext cx="1141933" cy="840828"/>
            <a:chOff x="2409824" y="3038474"/>
            <a:chExt cx="1162051" cy="885825"/>
          </a:xfrm>
          <a:noFill/>
        </p:grpSpPr>
        <p:sp>
          <p:nvSpPr>
            <p:cNvPr id="85" name="楕円 84">
              <a:extLst>
                <a:ext uri="{FF2B5EF4-FFF2-40B4-BE49-F238E27FC236}">
                  <a16:creationId xmlns:a16="http://schemas.microsoft.com/office/drawing/2014/main" id="{768AB0D8-80B7-8602-90BC-510781DB926B}"/>
                </a:ext>
              </a:extLst>
            </p:cNvPr>
            <p:cNvSpPr/>
            <p:nvPr/>
          </p:nvSpPr>
          <p:spPr>
            <a:xfrm>
              <a:off x="2409824" y="3038474"/>
              <a:ext cx="895350" cy="885825"/>
            </a:xfrm>
            <a:prstGeom prst="ellipse">
              <a:avLst/>
            </a:prstGeom>
            <a:solidFill>
              <a:schemeClr val="accent4">
                <a:lumMod val="60000"/>
                <a:lumOff val="40000"/>
                <a:alpha val="23000"/>
              </a:schemeClr>
            </a:solidFill>
            <a:ln w="63500">
              <a:solidFill>
                <a:schemeClr val="accent4">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テキスト ボックス 85">
              <a:extLst>
                <a:ext uri="{FF2B5EF4-FFF2-40B4-BE49-F238E27FC236}">
                  <a16:creationId xmlns:a16="http://schemas.microsoft.com/office/drawing/2014/main" id="{D40AD0F2-0C57-0E0A-81AD-1F29A937B64D}"/>
                </a:ext>
              </a:extLst>
            </p:cNvPr>
            <p:cNvSpPr txBox="1"/>
            <p:nvPr/>
          </p:nvSpPr>
          <p:spPr>
            <a:xfrm>
              <a:off x="2486025" y="3186795"/>
              <a:ext cx="1085850" cy="646331"/>
            </a:xfrm>
            <a:prstGeom prst="rect">
              <a:avLst/>
            </a:prstGeom>
            <a:grpFill/>
            <a:ln>
              <a:noFill/>
            </a:ln>
          </p:spPr>
          <p:txBody>
            <a:bodyPr wrap="square" rtlCol="0">
              <a:spAutoFit/>
            </a:bodyPr>
            <a:lstStyle/>
            <a:p>
              <a:r>
                <a:rPr kumimoji="1" lang="ja-JP" altLang="en-US" sz="3600" b="1" i="1">
                  <a:solidFill>
                    <a:schemeClr val="accent4">
                      <a:lumMod val="60000"/>
                      <a:lumOff val="40000"/>
                    </a:schemeClr>
                  </a:solidFill>
                  <a:latin typeface="Britannic Bold" panose="020B0903060703020204" pitchFamily="34" charset="0"/>
                </a:rPr>
                <a:t>４</a:t>
              </a:r>
            </a:p>
          </p:txBody>
        </p:sp>
      </p:grpSp>
    </p:spTree>
    <p:extLst>
      <p:ext uri="{BB962C8B-B14F-4D97-AF65-F5344CB8AC3E}">
        <p14:creationId xmlns:p14="http://schemas.microsoft.com/office/powerpoint/2010/main" val="765451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テキスト ボックス 27">
            <a:extLst>
              <a:ext uri="{FF2B5EF4-FFF2-40B4-BE49-F238E27FC236}">
                <a16:creationId xmlns:a16="http://schemas.microsoft.com/office/drawing/2014/main" id="{47570E17-F89C-82F6-7EF0-5AA84C9BC983}"/>
              </a:ext>
            </a:extLst>
          </p:cNvPr>
          <p:cNvSpPr txBox="1"/>
          <p:nvPr/>
        </p:nvSpPr>
        <p:spPr>
          <a:xfrm>
            <a:off x="5946912" y="2041464"/>
            <a:ext cx="3959088" cy="692497"/>
          </a:xfrm>
          <a:prstGeom prst="rect">
            <a:avLst/>
          </a:prstGeom>
          <a:noFill/>
        </p:spPr>
        <p:txBody>
          <a:bodyPr wrap="square" rtlCol="0">
            <a:spAutoFit/>
          </a:bodyPr>
          <a:lstStyle/>
          <a:p>
            <a:r>
              <a:rPr kumimoji="1" lang="ja-JP" altLang="en-US" sz="1100" b="1"/>
              <a:t>診察時間</a:t>
            </a:r>
            <a:r>
              <a:rPr kumimoji="1" lang="en-US" altLang="ja-JP" sz="2000" b="1"/>
              <a:t>5</a:t>
            </a:r>
            <a:r>
              <a:rPr kumimoji="1" lang="ja-JP" altLang="en-US" sz="2000" b="1"/>
              <a:t>分未満～</a:t>
            </a:r>
            <a:r>
              <a:rPr kumimoji="1" lang="en-US" altLang="ja-JP" sz="2000" b="1"/>
              <a:t>10</a:t>
            </a:r>
            <a:r>
              <a:rPr kumimoji="1" lang="ja-JP" altLang="en-US" sz="2000" b="1"/>
              <a:t>分</a:t>
            </a:r>
            <a:r>
              <a:rPr kumimoji="1" lang="ja-JP" altLang="en-US" sz="1100" b="1"/>
              <a:t>の患者の割合</a:t>
            </a:r>
            <a:r>
              <a:rPr kumimoji="1" lang="en-US" altLang="ja-JP" sz="2000" b="1"/>
              <a:t>68.8</a:t>
            </a:r>
            <a:r>
              <a:rPr kumimoji="1" lang="ja-JP" altLang="en-US" sz="2000" b="1"/>
              <a:t>％</a:t>
            </a:r>
            <a:endParaRPr kumimoji="1" lang="en-US" altLang="ja-JP" sz="2000" b="1"/>
          </a:p>
          <a:p>
            <a:r>
              <a:rPr kumimoji="1" lang="en-US" altLang="ja-JP" sz="900"/>
              <a:t>※</a:t>
            </a:r>
            <a:r>
              <a:rPr kumimoji="1" lang="ja-JP" altLang="en-US" sz="900"/>
              <a:t>令和</a:t>
            </a:r>
            <a:r>
              <a:rPr kumimoji="1" lang="en-US" altLang="ja-JP" sz="900"/>
              <a:t>2</a:t>
            </a:r>
            <a:r>
              <a:rPr kumimoji="1" lang="ja-JP" altLang="en-US" sz="900"/>
              <a:t>年受療行動調査より</a:t>
            </a:r>
            <a:endParaRPr kumimoji="1" lang="en-US" altLang="ja-JP" sz="900"/>
          </a:p>
          <a:p>
            <a:endParaRPr kumimoji="1" lang="ja-JP" altLang="en-US" sz="1000" b="1"/>
          </a:p>
        </p:txBody>
      </p:sp>
      <p:sp>
        <p:nvSpPr>
          <p:cNvPr id="23" name="テキスト ボックス 22">
            <a:extLst>
              <a:ext uri="{FF2B5EF4-FFF2-40B4-BE49-F238E27FC236}">
                <a16:creationId xmlns:a16="http://schemas.microsoft.com/office/drawing/2014/main" id="{268241D9-6B44-4FA0-9B20-8D4984A61E9D}"/>
              </a:ext>
            </a:extLst>
          </p:cNvPr>
          <p:cNvSpPr txBox="1"/>
          <p:nvPr/>
        </p:nvSpPr>
        <p:spPr>
          <a:xfrm>
            <a:off x="3373036" y="1235146"/>
            <a:ext cx="6185301" cy="707886"/>
          </a:xfrm>
          <a:prstGeom prst="rect">
            <a:avLst/>
          </a:prstGeom>
          <a:noFill/>
        </p:spPr>
        <p:txBody>
          <a:bodyPr wrap="square" rtlCol="0">
            <a:spAutoFit/>
          </a:bodyPr>
          <a:lstStyle/>
          <a:p>
            <a:r>
              <a:rPr kumimoji="1" lang="ja-JP" altLang="en-US" sz="1000">
                <a:latin typeface="+mn-ea"/>
              </a:rPr>
              <a:t>□　小売業や飲食業と同じで、利用者（患者）を集められるかが、最大のポイント</a:t>
            </a:r>
            <a:endParaRPr kumimoji="1" lang="en-US" altLang="ja-JP" sz="1000">
              <a:latin typeface="+mn-ea"/>
            </a:endParaRPr>
          </a:p>
          <a:p>
            <a:r>
              <a:rPr kumimoji="1" lang="ja-JP" altLang="en-US" sz="1000">
                <a:latin typeface="+mn-ea"/>
              </a:rPr>
              <a:t>□　診療科などによってバラつきもあるが、一定の目安をもってヒアリングすることが大切</a:t>
            </a:r>
            <a:endParaRPr kumimoji="1" lang="en-US" altLang="ja-JP" sz="1000">
              <a:latin typeface="+mn-ea"/>
            </a:endParaRPr>
          </a:p>
          <a:p>
            <a:r>
              <a:rPr kumimoji="1" lang="ja-JP" altLang="en-US" sz="1000">
                <a:latin typeface="+mn-ea"/>
              </a:rPr>
              <a:t>□　診療報酬は国によって定められているので、余程特殊な診療・手術を行うなどの特殊性がない限り、 </a:t>
            </a:r>
            <a:endParaRPr kumimoji="1" lang="en-US" altLang="ja-JP" sz="1000">
              <a:latin typeface="+mn-ea"/>
            </a:endParaRPr>
          </a:p>
          <a:p>
            <a:r>
              <a:rPr kumimoji="1" lang="en-US" altLang="ja-JP" sz="1000">
                <a:latin typeface="+mn-ea"/>
              </a:rPr>
              <a:t>       </a:t>
            </a:r>
            <a:r>
              <a:rPr kumimoji="1" lang="ja-JP" altLang="en-US" sz="1000">
                <a:latin typeface="+mn-ea"/>
              </a:rPr>
              <a:t>金融機関も必ず確認しておきたい事項</a:t>
            </a:r>
            <a:endParaRPr kumimoji="1" lang="en-US" altLang="ja-JP" sz="1000">
              <a:latin typeface="+mn-ea"/>
            </a:endParaRPr>
          </a:p>
        </p:txBody>
      </p:sp>
      <p:cxnSp>
        <p:nvCxnSpPr>
          <p:cNvPr id="34" name="直線コネクタ 33">
            <a:extLst>
              <a:ext uri="{FF2B5EF4-FFF2-40B4-BE49-F238E27FC236}">
                <a16:creationId xmlns:a16="http://schemas.microsoft.com/office/drawing/2014/main" id="{45CF6B82-BFC1-4CE4-96E7-B63B034B2B2D}"/>
              </a:ext>
            </a:extLst>
          </p:cNvPr>
          <p:cNvCxnSpPr/>
          <p:nvPr/>
        </p:nvCxnSpPr>
        <p:spPr>
          <a:xfrm>
            <a:off x="173134" y="445854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9B9343EB-8340-43B2-BFCB-44120E0835EB}"/>
              </a:ext>
            </a:extLst>
          </p:cNvPr>
          <p:cNvCxnSpPr>
            <a:cxnSpLocks/>
          </p:cNvCxnSpPr>
          <p:nvPr/>
        </p:nvCxnSpPr>
        <p:spPr>
          <a:xfrm>
            <a:off x="226613" y="6788134"/>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D6693D5E-7BDC-6CF9-8CC9-E223A9AF057D}"/>
              </a:ext>
            </a:extLst>
          </p:cNvPr>
          <p:cNvSpPr txBox="1"/>
          <p:nvPr/>
        </p:nvSpPr>
        <p:spPr>
          <a:xfrm>
            <a:off x="5091608" y="360526"/>
            <a:ext cx="3324017" cy="707886"/>
          </a:xfrm>
          <a:prstGeom prst="rect">
            <a:avLst/>
          </a:prstGeom>
          <a:noFill/>
        </p:spPr>
        <p:txBody>
          <a:bodyPr wrap="square" rtlCol="0">
            <a:spAutoFit/>
          </a:bodyPr>
          <a:lstStyle/>
          <a:p>
            <a:r>
              <a:rPr kumimoji="1" lang="ja-JP" altLang="en-US" sz="1000"/>
              <a:t>□  大病院と異なり、経理・事務部署も少人数のため、</a:t>
            </a:r>
            <a:endParaRPr kumimoji="1" lang="en-US" altLang="ja-JP" sz="1000"/>
          </a:p>
          <a:p>
            <a:r>
              <a:rPr kumimoji="1" lang="ja-JP" altLang="en-US" sz="1000"/>
              <a:t>　 長時間のヒアリングは困難</a:t>
            </a:r>
            <a:endParaRPr kumimoji="1" lang="en-US" altLang="ja-JP" sz="1000"/>
          </a:p>
          <a:p>
            <a:r>
              <a:rPr kumimoji="1" lang="ja-JP" altLang="en-US" sz="1000"/>
              <a:t>□  院長へのヒアリングも、昼休みや診療後になること</a:t>
            </a:r>
            <a:endParaRPr kumimoji="1" lang="en-US" altLang="ja-JP" sz="1000"/>
          </a:p>
          <a:p>
            <a:r>
              <a:rPr kumimoji="1" lang="ja-JP" altLang="en-US" sz="1000"/>
              <a:t>　 も多いので、手短に終えるようにポイントを絞る</a:t>
            </a:r>
            <a:endParaRPr kumimoji="1" lang="en-US" altLang="ja-JP" sz="1000"/>
          </a:p>
        </p:txBody>
      </p:sp>
      <p:grpSp>
        <p:nvGrpSpPr>
          <p:cNvPr id="15" name="グループ化 14">
            <a:extLst>
              <a:ext uri="{FF2B5EF4-FFF2-40B4-BE49-F238E27FC236}">
                <a16:creationId xmlns:a16="http://schemas.microsoft.com/office/drawing/2014/main" id="{B7F60C82-501C-656A-2FF5-B63CAB23A124}"/>
              </a:ext>
            </a:extLst>
          </p:cNvPr>
          <p:cNvGrpSpPr/>
          <p:nvPr/>
        </p:nvGrpSpPr>
        <p:grpSpPr>
          <a:xfrm>
            <a:off x="-26202" y="2156527"/>
            <a:ext cx="1457072" cy="1433022"/>
            <a:chOff x="221620" y="2314687"/>
            <a:chExt cx="1457072" cy="1433022"/>
          </a:xfrm>
        </p:grpSpPr>
        <p:sp>
          <p:nvSpPr>
            <p:cNvPr id="5" name="正方形/長方形 4">
              <a:extLst>
                <a:ext uri="{FF2B5EF4-FFF2-40B4-BE49-F238E27FC236}">
                  <a16:creationId xmlns:a16="http://schemas.microsoft.com/office/drawing/2014/main" id="{3C372F9E-EB8D-71CB-6038-FAB0FC0599B1}"/>
                </a:ext>
              </a:extLst>
            </p:cNvPr>
            <p:cNvSpPr/>
            <p:nvPr/>
          </p:nvSpPr>
          <p:spPr>
            <a:xfrm>
              <a:off x="372115" y="2314687"/>
              <a:ext cx="1123551" cy="1433022"/>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6B1CA5A-071C-028B-5BDE-7E9FCD2E2EA5}"/>
                </a:ext>
              </a:extLst>
            </p:cNvPr>
            <p:cNvSpPr txBox="1"/>
            <p:nvPr/>
          </p:nvSpPr>
          <p:spPr>
            <a:xfrm>
              <a:off x="221620" y="2382862"/>
              <a:ext cx="1443790" cy="830997"/>
            </a:xfrm>
            <a:prstGeom prst="rect">
              <a:avLst/>
            </a:prstGeom>
            <a:noFill/>
          </p:spPr>
          <p:txBody>
            <a:bodyPr wrap="square" rtlCol="0">
              <a:spAutoFit/>
            </a:bodyPr>
            <a:lstStyle/>
            <a:p>
              <a:pPr algn="ctr"/>
              <a:r>
                <a:rPr kumimoji="1" lang="ja-JP" altLang="en-US" sz="1600" b="1"/>
                <a:t>統計資料の</a:t>
              </a:r>
              <a:endParaRPr kumimoji="1" lang="en-US" altLang="ja-JP" sz="1600" b="1"/>
            </a:p>
            <a:p>
              <a:pPr algn="ctr"/>
              <a:r>
                <a:rPr kumimoji="1" lang="ja-JP" altLang="en-US" sz="1600" b="1"/>
                <a:t>単純平均</a:t>
              </a:r>
              <a:endParaRPr kumimoji="1" lang="en-US" altLang="ja-JP" sz="1600" b="1"/>
            </a:p>
            <a:p>
              <a:pPr algn="ctr"/>
              <a:r>
                <a:rPr kumimoji="1" lang="ja-JP" altLang="en-US" sz="1600" b="1"/>
                <a:t>から</a:t>
              </a:r>
            </a:p>
          </p:txBody>
        </p:sp>
        <p:sp>
          <p:nvSpPr>
            <p:cNvPr id="13" name="テキスト ボックス 12">
              <a:extLst>
                <a:ext uri="{FF2B5EF4-FFF2-40B4-BE49-F238E27FC236}">
                  <a16:creationId xmlns:a16="http://schemas.microsoft.com/office/drawing/2014/main" id="{338404F9-95C4-2DBE-102F-5971BFD94AE5}"/>
                </a:ext>
              </a:extLst>
            </p:cNvPr>
            <p:cNvSpPr txBox="1"/>
            <p:nvPr/>
          </p:nvSpPr>
          <p:spPr>
            <a:xfrm>
              <a:off x="391364" y="3085683"/>
              <a:ext cx="1287328" cy="646331"/>
            </a:xfrm>
            <a:prstGeom prst="rect">
              <a:avLst/>
            </a:prstGeom>
            <a:noFill/>
          </p:spPr>
          <p:txBody>
            <a:bodyPr wrap="square" rtlCol="0">
              <a:spAutoFit/>
            </a:bodyPr>
            <a:lstStyle/>
            <a:p>
              <a:r>
                <a:rPr kumimoji="1" lang="en-US" altLang="ja-JP" sz="3600" b="1"/>
                <a:t>30</a:t>
              </a:r>
              <a:r>
                <a:rPr kumimoji="1" lang="ja-JP" altLang="en-US" sz="1100" b="1"/>
                <a:t>人前後</a:t>
              </a:r>
              <a:endParaRPr kumimoji="1" lang="ja-JP" altLang="en-US" b="1"/>
            </a:p>
          </p:txBody>
        </p:sp>
      </p:grpSp>
      <p:grpSp>
        <p:nvGrpSpPr>
          <p:cNvPr id="19" name="グループ化 18">
            <a:extLst>
              <a:ext uri="{FF2B5EF4-FFF2-40B4-BE49-F238E27FC236}">
                <a16:creationId xmlns:a16="http://schemas.microsoft.com/office/drawing/2014/main" id="{DF6F8DFD-A7D9-FA14-808E-242F82431DB9}"/>
              </a:ext>
            </a:extLst>
          </p:cNvPr>
          <p:cNvGrpSpPr/>
          <p:nvPr/>
        </p:nvGrpSpPr>
        <p:grpSpPr>
          <a:xfrm>
            <a:off x="4672866" y="2167197"/>
            <a:ext cx="1443790" cy="1433022"/>
            <a:chOff x="221620" y="2314687"/>
            <a:chExt cx="1443790" cy="1433022"/>
          </a:xfrm>
        </p:grpSpPr>
        <p:sp>
          <p:nvSpPr>
            <p:cNvPr id="20" name="正方形/長方形 19">
              <a:extLst>
                <a:ext uri="{FF2B5EF4-FFF2-40B4-BE49-F238E27FC236}">
                  <a16:creationId xmlns:a16="http://schemas.microsoft.com/office/drawing/2014/main" id="{EA898131-A4A2-BEA9-04D2-2B7C987973E1}"/>
                </a:ext>
              </a:extLst>
            </p:cNvPr>
            <p:cNvSpPr/>
            <p:nvPr/>
          </p:nvSpPr>
          <p:spPr>
            <a:xfrm>
              <a:off x="372115" y="2314687"/>
              <a:ext cx="1123551" cy="1433022"/>
            </a:xfrm>
            <a:prstGeom prst="rect">
              <a:avLst/>
            </a:prstGeom>
            <a:noFill/>
            <a:ln w="38100">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6EEF137D-6CE4-85F9-39EE-EE99C4090B11}"/>
                </a:ext>
              </a:extLst>
            </p:cNvPr>
            <p:cNvSpPr txBox="1"/>
            <p:nvPr/>
          </p:nvSpPr>
          <p:spPr>
            <a:xfrm>
              <a:off x="221620" y="2382862"/>
              <a:ext cx="1443790" cy="830997"/>
            </a:xfrm>
            <a:prstGeom prst="rect">
              <a:avLst/>
            </a:prstGeom>
            <a:noFill/>
          </p:spPr>
          <p:txBody>
            <a:bodyPr wrap="square" rtlCol="0">
              <a:spAutoFit/>
            </a:bodyPr>
            <a:lstStyle/>
            <a:p>
              <a:pPr algn="ctr"/>
              <a:r>
                <a:rPr kumimoji="1" lang="ja-JP" altLang="en-US" sz="1600" b="1"/>
                <a:t>診療時間</a:t>
              </a:r>
              <a:endParaRPr kumimoji="1" lang="en-US" altLang="ja-JP" sz="1600" b="1"/>
            </a:p>
            <a:p>
              <a:pPr algn="ctr"/>
              <a:r>
                <a:rPr kumimoji="1" lang="ja-JP" altLang="en-US" sz="1600" b="1"/>
                <a:t>からみる</a:t>
              </a:r>
              <a:endParaRPr kumimoji="1" lang="en-US" altLang="ja-JP" sz="1600" b="1"/>
            </a:p>
            <a:p>
              <a:pPr algn="ctr"/>
              <a:r>
                <a:rPr kumimoji="1" lang="ja-JP" altLang="en-US" sz="1600" b="1"/>
                <a:t>目標数</a:t>
              </a:r>
            </a:p>
          </p:txBody>
        </p:sp>
      </p:grpSp>
      <p:sp>
        <p:nvSpPr>
          <p:cNvPr id="27" name="テキスト ボックス 26">
            <a:extLst>
              <a:ext uri="{FF2B5EF4-FFF2-40B4-BE49-F238E27FC236}">
                <a16:creationId xmlns:a16="http://schemas.microsoft.com/office/drawing/2014/main" id="{EB980873-FB35-4450-C225-FEBA5AF70353}"/>
              </a:ext>
            </a:extLst>
          </p:cNvPr>
          <p:cNvSpPr txBox="1"/>
          <p:nvPr/>
        </p:nvSpPr>
        <p:spPr>
          <a:xfrm>
            <a:off x="4857750" y="2971624"/>
            <a:ext cx="1287328" cy="646331"/>
          </a:xfrm>
          <a:prstGeom prst="rect">
            <a:avLst/>
          </a:prstGeom>
          <a:noFill/>
        </p:spPr>
        <p:txBody>
          <a:bodyPr wrap="square" rtlCol="0">
            <a:spAutoFit/>
          </a:bodyPr>
          <a:lstStyle/>
          <a:p>
            <a:r>
              <a:rPr kumimoji="1" lang="en-US" altLang="ja-JP" sz="3600" b="1"/>
              <a:t>40</a:t>
            </a:r>
            <a:r>
              <a:rPr kumimoji="1" lang="ja-JP" altLang="en-US" sz="1100" b="1"/>
              <a:t>人以上</a:t>
            </a:r>
            <a:endParaRPr kumimoji="1" lang="ja-JP" altLang="en-US" b="1"/>
          </a:p>
        </p:txBody>
      </p:sp>
      <p:pic>
        <p:nvPicPr>
          <p:cNvPr id="41" name="図 40">
            <a:extLst>
              <a:ext uri="{FF2B5EF4-FFF2-40B4-BE49-F238E27FC236}">
                <a16:creationId xmlns:a16="http://schemas.microsoft.com/office/drawing/2014/main" id="{3BC90BEC-112C-43B1-F8B9-9B326964E8E6}"/>
              </a:ext>
            </a:extLst>
          </p:cNvPr>
          <p:cNvPicPr>
            <a:picLocks noChangeAspect="1"/>
          </p:cNvPicPr>
          <p:nvPr/>
        </p:nvPicPr>
        <p:blipFill>
          <a:blip r:embed="rId2"/>
          <a:stretch>
            <a:fillRect/>
          </a:stretch>
        </p:blipFill>
        <p:spPr>
          <a:xfrm>
            <a:off x="5997927" y="2547196"/>
            <a:ext cx="3154386" cy="1086649"/>
          </a:xfrm>
          <a:prstGeom prst="rect">
            <a:avLst/>
          </a:prstGeom>
        </p:spPr>
      </p:pic>
      <p:sp>
        <p:nvSpPr>
          <p:cNvPr id="43" name="テキスト ボックス 42">
            <a:extLst>
              <a:ext uri="{FF2B5EF4-FFF2-40B4-BE49-F238E27FC236}">
                <a16:creationId xmlns:a16="http://schemas.microsoft.com/office/drawing/2014/main" id="{9AEB2F90-076B-B65D-EAAB-3AFF4BB90B18}"/>
              </a:ext>
            </a:extLst>
          </p:cNvPr>
          <p:cNvSpPr txBox="1"/>
          <p:nvPr/>
        </p:nvSpPr>
        <p:spPr>
          <a:xfrm>
            <a:off x="252955" y="3697961"/>
            <a:ext cx="9185562" cy="707886"/>
          </a:xfrm>
          <a:prstGeom prst="rect">
            <a:avLst/>
          </a:prstGeom>
          <a:noFill/>
        </p:spPr>
        <p:txBody>
          <a:bodyPr wrap="square" rtlCol="0">
            <a:spAutoFit/>
          </a:bodyPr>
          <a:lstStyle/>
          <a:p>
            <a:r>
              <a:rPr kumimoji="1" lang="ja-JP" altLang="en-US" sz="1000" spc="-50" dirty="0">
                <a:latin typeface="+mn-ea"/>
              </a:rPr>
              <a:t>　</a:t>
            </a:r>
            <a:r>
              <a:rPr kumimoji="1" lang="ja-JP" altLang="en-US" sz="1000" spc="-50" dirty="0" smtClean="0">
                <a:latin typeface="+mn-ea"/>
              </a:rPr>
              <a:t>厚生</a:t>
            </a:r>
            <a:r>
              <a:rPr kumimoji="1" lang="ja-JP" altLang="en-US" sz="1000" spc="-50" dirty="0">
                <a:latin typeface="+mn-ea"/>
              </a:rPr>
              <a:t>労働省が公表している、各種医療関係の統計資料からは１日当りの患者数は約</a:t>
            </a:r>
            <a:r>
              <a:rPr kumimoji="1" lang="en-US" altLang="ja-JP" sz="1000" spc="-50" dirty="0">
                <a:latin typeface="+mn-ea"/>
              </a:rPr>
              <a:t>30</a:t>
            </a:r>
            <a:r>
              <a:rPr kumimoji="1" lang="ja-JP" altLang="en-US" sz="1000" spc="-50" dirty="0">
                <a:latin typeface="+mn-ea"/>
              </a:rPr>
              <a:t>人、診療時間の統計からは診療時間が</a:t>
            </a:r>
            <a:r>
              <a:rPr kumimoji="1" lang="en-US" altLang="ja-JP" sz="1000" spc="-50" dirty="0">
                <a:latin typeface="+mn-ea"/>
              </a:rPr>
              <a:t>10</a:t>
            </a:r>
            <a:r>
              <a:rPr kumimoji="1" lang="ja-JP" altLang="en-US" sz="1000" spc="-50" dirty="0">
                <a:latin typeface="+mn-ea"/>
              </a:rPr>
              <a:t>分以下の患者の割合が全体の７割近くを占めていることが分かります。仮に患者当りの診察時間を</a:t>
            </a:r>
            <a:r>
              <a:rPr kumimoji="1" lang="en-US" altLang="ja-JP" sz="1000" spc="-50" dirty="0">
                <a:latin typeface="+mn-ea"/>
              </a:rPr>
              <a:t>10</a:t>
            </a:r>
            <a:r>
              <a:rPr kumimoji="1" lang="ja-JP" altLang="en-US" sz="1000" spc="-50" dirty="0">
                <a:latin typeface="+mn-ea"/>
              </a:rPr>
              <a:t>分と見た場合、</a:t>
            </a:r>
            <a:r>
              <a:rPr kumimoji="1" lang="en-US" altLang="ja-JP" sz="1000" spc="-50" dirty="0">
                <a:latin typeface="+mn-ea"/>
              </a:rPr>
              <a:t>1</a:t>
            </a:r>
            <a:r>
              <a:rPr kumimoji="1" lang="ja-JP" altLang="en-US" sz="1000" spc="-50" dirty="0">
                <a:latin typeface="+mn-ea"/>
              </a:rPr>
              <a:t>時間当りで６名、一般的に良く見受けられる診療時間に置き換えると７時間で</a:t>
            </a:r>
            <a:r>
              <a:rPr kumimoji="1" lang="en-US" altLang="ja-JP" sz="1000" spc="-50" dirty="0">
                <a:latin typeface="+mn-ea"/>
              </a:rPr>
              <a:t>40</a:t>
            </a:r>
            <a:r>
              <a:rPr kumimoji="1" lang="ja-JP" altLang="en-US" sz="1000" spc="-50" dirty="0">
                <a:latin typeface="+mn-ea"/>
              </a:rPr>
              <a:t>人以上と推計されます。診療科により大きく異なるといえますが単純平均（経営状況を考慮しない）で患者が１日当り</a:t>
            </a:r>
            <a:r>
              <a:rPr kumimoji="1" lang="en-US" altLang="ja-JP" sz="1000" spc="-50" dirty="0">
                <a:latin typeface="+mn-ea"/>
              </a:rPr>
              <a:t>30</a:t>
            </a:r>
            <a:r>
              <a:rPr kumimoji="1" lang="ja-JP" altLang="en-US" sz="1000" spc="-50" dirty="0">
                <a:latin typeface="+mn-ea"/>
              </a:rPr>
              <a:t>人前後、無駄の少ない診療所運営をしていれば患者</a:t>
            </a:r>
            <a:r>
              <a:rPr kumimoji="1" lang="en-US" altLang="ja-JP" sz="1000" spc="-50" dirty="0">
                <a:latin typeface="+mn-ea"/>
              </a:rPr>
              <a:t>40</a:t>
            </a:r>
            <a:r>
              <a:rPr kumimoji="1" lang="ja-JP" altLang="en-US" sz="1000" spc="-50" dirty="0">
                <a:latin typeface="+mn-ea"/>
              </a:rPr>
              <a:t>人以上を確保していることは、初動でのひとつの目安になります。</a:t>
            </a:r>
            <a:endParaRPr kumimoji="1" lang="en-US" altLang="ja-JP" sz="1000" spc="-50" dirty="0">
              <a:latin typeface="+mn-ea"/>
            </a:endParaRPr>
          </a:p>
        </p:txBody>
      </p:sp>
      <p:sp>
        <p:nvSpPr>
          <p:cNvPr id="45" name="テキスト ボックス 44">
            <a:extLst>
              <a:ext uri="{FF2B5EF4-FFF2-40B4-BE49-F238E27FC236}">
                <a16:creationId xmlns:a16="http://schemas.microsoft.com/office/drawing/2014/main" id="{DD136211-9A5F-CE44-6415-13B5FF749987}"/>
              </a:ext>
            </a:extLst>
          </p:cNvPr>
          <p:cNvSpPr txBox="1"/>
          <p:nvPr/>
        </p:nvSpPr>
        <p:spPr>
          <a:xfrm>
            <a:off x="3373037" y="4628108"/>
            <a:ext cx="5834064" cy="707886"/>
          </a:xfrm>
          <a:prstGeom prst="rect">
            <a:avLst/>
          </a:prstGeom>
          <a:noFill/>
        </p:spPr>
        <p:txBody>
          <a:bodyPr wrap="square" rtlCol="0">
            <a:spAutoFit/>
          </a:bodyPr>
          <a:lstStyle/>
          <a:p>
            <a:r>
              <a:rPr kumimoji="1" lang="ja-JP" altLang="en-US" sz="1000">
                <a:latin typeface="+mn-ea"/>
              </a:rPr>
              <a:t>□　医師数・看護師数・その他医療技術者数・事務員数などの内訳確認</a:t>
            </a:r>
            <a:endParaRPr kumimoji="1" lang="en-US" altLang="ja-JP" sz="1000">
              <a:latin typeface="+mn-ea"/>
            </a:endParaRPr>
          </a:p>
          <a:p>
            <a:r>
              <a:rPr kumimoji="1" lang="ja-JP" altLang="en-US" sz="1000">
                <a:latin typeface="+mn-ea"/>
              </a:rPr>
              <a:t>□　院長以外の医師や医療技術者の存在（診察頻度・人数）</a:t>
            </a:r>
            <a:endParaRPr kumimoji="1" lang="en-US" altLang="ja-JP" sz="1000">
              <a:latin typeface="+mn-ea"/>
            </a:endParaRPr>
          </a:p>
          <a:p>
            <a:r>
              <a:rPr kumimoji="1" lang="ja-JP" altLang="en-US" sz="1000">
                <a:latin typeface="+mn-ea"/>
              </a:rPr>
              <a:t>□　年齢・勤務年数などの属性情報</a:t>
            </a:r>
            <a:endParaRPr kumimoji="1" lang="en-US" altLang="ja-JP" sz="1000">
              <a:latin typeface="+mn-ea"/>
            </a:endParaRPr>
          </a:p>
          <a:p>
            <a:r>
              <a:rPr kumimoji="1" lang="ja-JP" altLang="en-US" sz="1000">
                <a:latin typeface="+mn-ea"/>
              </a:rPr>
              <a:t>□　看護長や事務長といった部門責任者の存在</a:t>
            </a:r>
            <a:endParaRPr kumimoji="1" lang="en-US" altLang="ja-JP" sz="1000">
              <a:latin typeface="+mn-ea"/>
            </a:endParaRPr>
          </a:p>
        </p:txBody>
      </p:sp>
      <p:grpSp>
        <p:nvGrpSpPr>
          <p:cNvPr id="49" name="グループ化 48">
            <a:extLst>
              <a:ext uri="{FF2B5EF4-FFF2-40B4-BE49-F238E27FC236}">
                <a16:creationId xmlns:a16="http://schemas.microsoft.com/office/drawing/2014/main" id="{5DE9FD86-135C-1A0B-4DEA-27C4A82380DC}"/>
              </a:ext>
            </a:extLst>
          </p:cNvPr>
          <p:cNvGrpSpPr/>
          <p:nvPr/>
        </p:nvGrpSpPr>
        <p:grpSpPr>
          <a:xfrm>
            <a:off x="-26202" y="5527513"/>
            <a:ext cx="1443790" cy="1191773"/>
            <a:chOff x="13014" y="5550431"/>
            <a:chExt cx="1443790" cy="1191773"/>
          </a:xfrm>
        </p:grpSpPr>
        <p:sp>
          <p:nvSpPr>
            <p:cNvPr id="46" name="正方形/長方形 45">
              <a:extLst>
                <a:ext uri="{FF2B5EF4-FFF2-40B4-BE49-F238E27FC236}">
                  <a16:creationId xmlns:a16="http://schemas.microsoft.com/office/drawing/2014/main" id="{47F88AB0-DFE9-1505-9A66-640DD9D13AFE}"/>
                </a:ext>
              </a:extLst>
            </p:cNvPr>
            <p:cNvSpPr/>
            <p:nvPr/>
          </p:nvSpPr>
          <p:spPr>
            <a:xfrm>
              <a:off x="173134" y="5550431"/>
              <a:ext cx="1123551" cy="1191773"/>
            </a:xfrm>
            <a:prstGeom prst="rect">
              <a:avLst/>
            </a:prstGeom>
            <a:noFill/>
            <a:ln w="38100">
              <a:solidFill>
                <a:srgbClr val="FF0000">
                  <a:alpha val="40000"/>
                </a:srgb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90AC139E-41F4-8C8D-C792-0DEB983A3709}"/>
                </a:ext>
              </a:extLst>
            </p:cNvPr>
            <p:cNvSpPr txBox="1"/>
            <p:nvPr/>
          </p:nvSpPr>
          <p:spPr>
            <a:xfrm>
              <a:off x="13014" y="5656161"/>
              <a:ext cx="1443790" cy="707886"/>
            </a:xfrm>
            <a:prstGeom prst="rect">
              <a:avLst/>
            </a:prstGeom>
            <a:noFill/>
          </p:spPr>
          <p:txBody>
            <a:bodyPr wrap="square" rtlCol="0">
              <a:spAutoFit/>
            </a:bodyPr>
            <a:lstStyle/>
            <a:p>
              <a:pPr algn="ctr"/>
              <a:r>
                <a:rPr kumimoji="1" lang="ja-JP" altLang="en-US" sz="1600" b="1"/>
                <a:t>統計資料</a:t>
              </a:r>
              <a:endParaRPr kumimoji="1" lang="en-US" altLang="ja-JP" sz="1600" b="1"/>
            </a:p>
            <a:p>
              <a:pPr algn="ctr"/>
              <a:r>
                <a:rPr kumimoji="1" lang="ja-JP" altLang="en-US" sz="1200" b="1"/>
                <a:t>からみる</a:t>
              </a:r>
              <a:endParaRPr kumimoji="1" lang="en-US" altLang="ja-JP" sz="1200" b="1"/>
            </a:p>
            <a:p>
              <a:pPr algn="ctr"/>
              <a:r>
                <a:rPr kumimoji="1" lang="ja-JP" altLang="en-US" sz="1200" b="1"/>
                <a:t>職種別</a:t>
              </a:r>
            </a:p>
          </p:txBody>
        </p:sp>
        <p:sp>
          <p:nvSpPr>
            <p:cNvPr id="48" name="テキスト ボックス 47">
              <a:extLst>
                <a:ext uri="{FF2B5EF4-FFF2-40B4-BE49-F238E27FC236}">
                  <a16:creationId xmlns:a16="http://schemas.microsoft.com/office/drawing/2014/main" id="{4F23BA56-437A-9603-D8DB-E61DA2423F38}"/>
                </a:ext>
              </a:extLst>
            </p:cNvPr>
            <p:cNvSpPr txBox="1"/>
            <p:nvPr/>
          </p:nvSpPr>
          <p:spPr>
            <a:xfrm>
              <a:off x="97335" y="6281685"/>
              <a:ext cx="1275147" cy="369332"/>
            </a:xfrm>
            <a:prstGeom prst="rect">
              <a:avLst/>
            </a:prstGeom>
            <a:noFill/>
          </p:spPr>
          <p:txBody>
            <a:bodyPr wrap="square" rtlCol="0">
              <a:spAutoFit/>
            </a:bodyPr>
            <a:lstStyle/>
            <a:p>
              <a:pPr algn="ctr"/>
              <a:r>
                <a:rPr kumimoji="1" lang="ja-JP" altLang="en-US" b="1"/>
                <a:t>平均年収</a:t>
              </a:r>
              <a:endParaRPr kumimoji="1" lang="ja-JP" altLang="en-US" sz="1050" b="1"/>
            </a:p>
          </p:txBody>
        </p:sp>
      </p:grpSp>
      <p:sp>
        <p:nvSpPr>
          <p:cNvPr id="56" name="テキスト ボックス 55">
            <a:extLst>
              <a:ext uri="{FF2B5EF4-FFF2-40B4-BE49-F238E27FC236}">
                <a16:creationId xmlns:a16="http://schemas.microsoft.com/office/drawing/2014/main" id="{C78E21C5-7874-CE2C-05B4-FBCB0C7C5C57}"/>
              </a:ext>
            </a:extLst>
          </p:cNvPr>
          <p:cNvSpPr txBox="1"/>
          <p:nvPr/>
        </p:nvSpPr>
        <p:spPr>
          <a:xfrm>
            <a:off x="2900320" y="5468201"/>
            <a:ext cx="2922219" cy="261610"/>
          </a:xfrm>
          <a:prstGeom prst="rect">
            <a:avLst/>
          </a:prstGeom>
          <a:noFill/>
        </p:spPr>
        <p:txBody>
          <a:bodyPr wrap="square" rtlCol="0">
            <a:spAutoFit/>
          </a:bodyPr>
          <a:lstStyle/>
          <a:p>
            <a:pPr algn="ctr"/>
            <a:r>
              <a:rPr kumimoji="1" lang="ja-JP" altLang="en-US" sz="1100" b="1"/>
              <a:t>～平均賃金からの類推～</a:t>
            </a:r>
          </a:p>
        </p:txBody>
      </p:sp>
      <p:sp>
        <p:nvSpPr>
          <p:cNvPr id="57" name="テキスト ボックス 56">
            <a:extLst>
              <a:ext uri="{FF2B5EF4-FFF2-40B4-BE49-F238E27FC236}">
                <a16:creationId xmlns:a16="http://schemas.microsoft.com/office/drawing/2014/main" id="{D019DE40-E6D7-286F-8772-8B6F4C5C6B60}"/>
              </a:ext>
            </a:extLst>
          </p:cNvPr>
          <p:cNvSpPr txBox="1"/>
          <p:nvPr/>
        </p:nvSpPr>
        <p:spPr>
          <a:xfrm>
            <a:off x="3657262" y="5693762"/>
            <a:ext cx="6034084" cy="1015663"/>
          </a:xfrm>
          <a:prstGeom prst="rect">
            <a:avLst/>
          </a:prstGeom>
          <a:noFill/>
        </p:spPr>
        <p:txBody>
          <a:bodyPr wrap="square" rtlCol="0">
            <a:spAutoFit/>
          </a:bodyPr>
          <a:lstStyle/>
          <a:p>
            <a:r>
              <a:rPr kumimoji="1" lang="ja-JP" altLang="en-US" sz="1000">
                <a:latin typeface="+mn-ea"/>
              </a:rPr>
              <a:t>□　人数と決算書から当該診療所の役割別の賃金の推計が可能（個別に聞けるとより望ましい）</a:t>
            </a:r>
            <a:endParaRPr kumimoji="1" lang="en-US" altLang="ja-JP" sz="1000">
              <a:latin typeface="+mn-ea"/>
            </a:endParaRPr>
          </a:p>
          <a:p>
            <a:r>
              <a:rPr kumimoji="1" lang="ja-JP" altLang="en-US" sz="1000">
                <a:latin typeface="+mn-ea"/>
              </a:rPr>
              <a:t>□　院長以外の賃金が平均を上回るにもかかわらず、勤続年数が短い場合は、組織内に定性的な</a:t>
            </a:r>
            <a:endParaRPr kumimoji="1" lang="en-US" altLang="ja-JP" sz="1000">
              <a:latin typeface="+mn-ea"/>
            </a:endParaRPr>
          </a:p>
          <a:p>
            <a:r>
              <a:rPr kumimoji="1" lang="ja-JP" altLang="en-US" sz="1000">
                <a:latin typeface="+mn-ea"/>
              </a:rPr>
              <a:t>　　ボトルネックがあったり、患者数が多さから忙しすぎたりして、長続きしないなどが類推される</a:t>
            </a:r>
            <a:endParaRPr kumimoji="1" lang="en-US" altLang="ja-JP" sz="1000">
              <a:latin typeface="+mn-ea"/>
            </a:endParaRPr>
          </a:p>
          <a:p>
            <a:r>
              <a:rPr kumimoji="1" lang="ja-JP" altLang="en-US" sz="1000">
                <a:latin typeface="+mn-ea"/>
              </a:rPr>
              <a:t>□　院長以外の賃金が平均を下回るのに、勤続年数が長い場合は、組織内に定性面の強みが</a:t>
            </a:r>
            <a:endParaRPr kumimoji="1" lang="en-US" altLang="ja-JP" sz="1000">
              <a:latin typeface="+mn-ea"/>
            </a:endParaRPr>
          </a:p>
          <a:p>
            <a:r>
              <a:rPr kumimoji="1" lang="ja-JP" altLang="en-US" sz="1000">
                <a:latin typeface="+mn-ea"/>
              </a:rPr>
              <a:t>　　存在している可能性もある（院長・ベテラン看護師の人柄、職場環境等）</a:t>
            </a:r>
            <a:endParaRPr kumimoji="1" lang="en-US" altLang="ja-JP" sz="1000">
              <a:latin typeface="+mn-ea"/>
            </a:endParaRPr>
          </a:p>
          <a:p>
            <a:r>
              <a:rPr kumimoji="1" lang="ja-JP" altLang="en-US" sz="1000">
                <a:latin typeface="+mn-ea"/>
              </a:rPr>
              <a:t>□　あくまでも平均値であり、実際には人材不足により獲得競争になっている側面もある</a:t>
            </a:r>
            <a:endParaRPr kumimoji="1" lang="en-US" altLang="ja-JP" sz="1000">
              <a:latin typeface="+mn-ea"/>
            </a:endParaRPr>
          </a:p>
        </p:txBody>
      </p:sp>
      <p:cxnSp>
        <p:nvCxnSpPr>
          <p:cNvPr id="42" name="直線コネクタ 41">
            <a:extLst>
              <a:ext uri="{FF2B5EF4-FFF2-40B4-BE49-F238E27FC236}">
                <a16:creationId xmlns:a16="http://schemas.microsoft.com/office/drawing/2014/main" id="{1F44959B-879A-4247-9FA4-69D56E4D3C49}"/>
              </a:ext>
            </a:extLst>
          </p:cNvPr>
          <p:cNvCxnSpPr/>
          <p:nvPr/>
        </p:nvCxnSpPr>
        <p:spPr>
          <a:xfrm>
            <a:off x="157163" y="108457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D4752185-2BD0-4EA9-940A-569F7948A4AD}"/>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医療業</a:t>
            </a:r>
            <a:r>
              <a:rPr kumimoji="1" lang="ja-JP" altLang="en-US" b="1" u="sng">
                <a:latin typeface="+mn-ea"/>
              </a:rPr>
              <a:t>の目利き（訪問時編）　</a:t>
            </a:r>
            <a:r>
              <a:rPr kumimoji="1" lang="ja-JP" altLang="en-US" u="sng">
                <a:latin typeface="HGP創英角ｺﾞｼｯｸUB" panose="020B0900000000000000" pitchFamily="50" charset="-128"/>
                <a:ea typeface="HGP創英角ｺﾞｼｯｸUB" panose="020B0900000000000000" pitchFamily="50" charset="-128"/>
              </a:rPr>
              <a:t>　</a:t>
            </a:r>
          </a:p>
        </p:txBody>
      </p:sp>
      <p:sp>
        <p:nvSpPr>
          <p:cNvPr id="52" name="テキスト ボックス 51"/>
          <p:cNvSpPr txBox="1"/>
          <p:nvPr/>
        </p:nvSpPr>
        <p:spPr>
          <a:xfrm>
            <a:off x="8899576"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訪問時編</a:t>
            </a:r>
          </a:p>
        </p:txBody>
      </p:sp>
      <p:sp>
        <p:nvSpPr>
          <p:cNvPr id="53" name="テキスト ボックス 52"/>
          <p:cNvSpPr txBox="1"/>
          <p:nvPr/>
        </p:nvSpPr>
        <p:spPr>
          <a:xfrm>
            <a:off x="8899576" y="203538"/>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sp>
        <p:nvSpPr>
          <p:cNvPr id="58" name="テキスト ボックス 57">
            <a:extLst>
              <a:ext uri="{FF2B5EF4-FFF2-40B4-BE49-F238E27FC236}">
                <a16:creationId xmlns:a16="http://schemas.microsoft.com/office/drawing/2014/main" id="{D1F11296-4772-CE2D-7C65-9C374A0D2D97}"/>
              </a:ext>
            </a:extLst>
          </p:cNvPr>
          <p:cNvSpPr txBox="1"/>
          <p:nvPr/>
        </p:nvSpPr>
        <p:spPr>
          <a:xfrm>
            <a:off x="1844646" y="525867"/>
            <a:ext cx="3164582" cy="338555"/>
          </a:xfrm>
          <a:prstGeom prst="rect">
            <a:avLst/>
          </a:prstGeom>
          <a:noFill/>
          <a:ln>
            <a:noFill/>
          </a:ln>
        </p:spPr>
        <p:txBody>
          <a:bodyPr wrap="square" rtlCol="0">
            <a:spAutoFit/>
          </a:bodyPr>
          <a:lstStyle/>
          <a:p>
            <a:pPr algn="ctr"/>
            <a:r>
              <a:rPr kumimoji="1" lang="ja-JP" altLang="en-US" sz="1600" b="1"/>
              <a:t>訪問時の留意点</a:t>
            </a:r>
          </a:p>
        </p:txBody>
      </p:sp>
      <p:sp>
        <p:nvSpPr>
          <p:cNvPr id="59" name="正方形/長方形 58">
            <a:extLst>
              <a:ext uri="{FF2B5EF4-FFF2-40B4-BE49-F238E27FC236}">
                <a16:creationId xmlns:a16="http://schemas.microsoft.com/office/drawing/2014/main" id="{14640808-7299-0FB0-5D91-832F42561FD9}"/>
              </a:ext>
            </a:extLst>
          </p:cNvPr>
          <p:cNvSpPr/>
          <p:nvPr/>
        </p:nvSpPr>
        <p:spPr>
          <a:xfrm>
            <a:off x="2357779" y="519913"/>
            <a:ext cx="2305659" cy="379952"/>
          </a:xfrm>
          <a:prstGeom prst="rect">
            <a:avLst/>
          </a:prstGeom>
          <a:noFill/>
          <a:ln w="34925">
            <a:solidFill>
              <a:srgbClr val="F87E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矢印: 右 16">
            <a:extLst>
              <a:ext uri="{FF2B5EF4-FFF2-40B4-BE49-F238E27FC236}">
                <a16:creationId xmlns:a16="http://schemas.microsoft.com/office/drawing/2014/main" id="{F455819E-4261-7C6F-7654-5924597DF0EC}"/>
              </a:ext>
            </a:extLst>
          </p:cNvPr>
          <p:cNvSpPr/>
          <p:nvPr/>
        </p:nvSpPr>
        <p:spPr>
          <a:xfrm>
            <a:off x="4776378" y="507182"/>
            <a:ext cx="317633" cy="387208"/>
          </a:xfrm>
          <a:prstGeom prst="rightArrow">
            <a:avLst/>
          </a:prstGeom>
          <a:solidFill>
            <a:srgbClr val="F87E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スライド番号プレースホルダー 1"/>
          <p:cNvSpPr>
            <a:spLocks noGrp="1"/>
          </p:cNvSpPr>
          <p:nvPr>
            <p:ph type="sldNum" sz="quarter" idx="12"/>
          </p:nvPr>
        </p:nvSpPr>
        <p:spPr>
          <a:xfrm>
            <a:off x="9418320" y="6563360"/>
            <a:ext cx="487680" cy="294640"/>
          </a:xfrm>
        </p:spPr>
        <p:txBody>
          <a:bodyPr/>
          <a:lstStyle/>
          <a:p>
            <a:r>
              <a:rPr kumimoji="1" lang="en-US" altLang="ja-JP" dirty="0"/>
              <a:t>27</a:t>
            </a:r>
            <a:endParaRPr kumimoji="1" lang="ja-JP" altLang="en-US" dirty="0"/>
          </a:p>
        </p:txBody>
      </p:sp>
      <p:grpSp>
        <p:nvGrpSpPr>
          <p:cNvPr id="61" name="グループ化 60">
            <a:extLst>
              <a:ext uri="{FF2B5EF4-FFF2-40B4-BE49-F238E27FC236}">
                <a16:creationId xmlns:a16="http://schemas.microsoft.com/office/drawing/2014/main" id="{69068A97-50FD-44A1-A988-0B3D3EFD7DA7}"/>
              </a:ext>
            </a:extLst>
          </p:cNvPr>
          <p:cNvGrpSpPr/>
          <p:nvPr/>
        </p:nvGrpSpPr>
        <p:grpSpPr>
          <a:xfrm>
            <a:off x="221271" y="1155639"/>
            <a:ext cx="1162051" cy="885825"/>
            <a:chOff x="295274" y="1523999"/>
            <a:chExt cx="1162051" cy="885825"/>
          </a:xfrm>
        </p:grpSpPr>
        <p:sp>
          <p:nvSpPr>
            <p:cNvPr id="62" name="楕円 61">
              <a:extLst>
                <a:ext uri="{FF2B5EF4-FFF2-40B4-BE49-F238E27FC236}">
                  <a16:creationId xmlns:a16="http://schemas.microsoft.com/office/drawing/2014/main" id="{D336C257-C369-4DD1-8BF0-A5FE96268861}"/>
                </a:ext>
              </a:extLst>
            </p:cNvPr>
            <p:cNvSpPr/>
            <p:nvPr/>
          </p:nvSpPr>
          <p:spPr>
            <a:xfrm>
              <a:off x="295274" y="1523999"/>
              <a:ext cx="895350" cy="885825"/>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a:extLst>
                <a:ext uri="{FF2B5EF4-FFF2-40B4-BE49-F238E27FC236}">
                  <a16:creationId xmlns:a16="http://schemas.microsoft.com/office/drawing/2014/main" id="{A1BAF1EE-6B0C-4537-9E7D-69A1F5F8F659}"/>
                </a:ext>
              </a:extLst>
            </p:cNvPr>
            <p:cNvSpPr txBox="1"/>
            <p:nvPr/>
          </p:nvSpPr>
          <p:spPr>
            <a:xfrm>
              <a:off x="371475" y="1672320"/>
              <a:ext cx="1085850" cy="646331"/>
            </a:xfrm>
            <a:prstGeom prst="rect">
              <a:avLst/>
            </a:prstGeom>
            <a:noFill/>
            <a:ln>
              <a:noFill/>
            </a:ln>
          </p:spPr>
          <p:txBody>
            <a:bodyPr wrap="square" rtlCol="0">
              <a:spAutoFit/>
            </a:bodyPr>
            <a:lstStyle/>
            <a:p>
              <a:r>
                <a:rPr kumimoji="1" lang="ja-JP" altLang="en-US" sz="3600" b="1" i="1">
                  <a:solidFill>
                    <a:schemeClr val="accent1">
                      <a:lumMod val="60000"/>
                      <a:lumOff val="40000"/>
                    </a:schemeClr>
                  </a:solidFill>
                  <a:latin typeface="Britannic Bold" panose="020B0903060703020204" pitchFamily="34" charset="0"/>
                </a:rPr>
                <a:t>１</a:t>
              </a:r>
            </a:p>
          </p:txBody>
        </p:sp>
      </p:grpSp>
      <p:sp>
        <p:nvSpPr>
          <p:cNvPr id="64" name="正方形/長方形 63">
            <a:extLst>
              <a:ext uri="{FF2B5EF4-FFF2-40B4-BE49-F238E27FC236}">
                <a16:creationId xmlns:a16="http://schemas.microsoft.com/office/drawing/2014/main" id="{89E35265-CCA6-4F7A-9424-8CAB2F5451E4}"/>
              </a:ext>
            </a:extLst>
          </p:cNvPr>
          <p:cNvSpPr/>
          <p:nvPr/>
        </p:nvSpPr>
        <p:spPr>
          <a:xfrm>
            <a:off x="1288072" y="1303960"/>
            <a:ext cx="1997827" cy="583911"/>
          </a:xfrm>
          <a:prstGeom prst="rect">
            <a:avLst/>
          </a:prstGeom>
          <a:solidFill>
            <a:schemeClr val="accent5">
              <a:lumMod val="40000"/>
              <a:lumOff val="60000"/>
              <a:alpha val="26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latin typeface="+mn-ea"/>
              </a:rPr>
              <a:t>１日あたりの患者数</a:t>
            </a:r>
            <a:endParaRPr kumimoji="1" lang="en-US" altLang="ja-JP" sz="1400" b="1">
              <a:solidFill>
                <a:schemeClr val="tx1"/>
              </a:solidFill>
              <a:latin typeface="+mn-ea"/>
            </a:endParaRPr>
          </a:p>
          <a:p>
            <a:pPr algn="ctr"/>
            <a:r>
              <a:rPr kumimoji="1" lang="ja-JP" altLang="en-US" sz="900" b="1">
                <a:solidFill>
                  <a:schemeClr val="tx1"/>
                </a:solidFill>
                <a:latin typeface="+mn-ea"/>
              </a:rPr>
              <a:t>（医師一人）</a:t>
            </a:r>
            <a:endParaRPr kumimoji="1" lang="en-US" altLang="ja-JP" sz="1400" b="1">
              <a:solidFill>
                <a:schemeClr val="tx1"/>
              </a:solidFill>
              <a:latin typeface="+mn-ea"/>
            </a:endParaRPr>
          </a:p>
        </p:txBody>
      </p:sp>
      <p:grpSp>
        <p:nvGrpSpPr>
          <p:cNvPr id="65" name="グループ化 64">
            <a:extLst>
              <a:ext uri="{FF2B5EF4-FFF2-40B4-BE49-F238E27FC236}">
                <a16:creationId xmlns:a16="http://schemas.microsoft.com/office/drawing/2014/main" id="{8ABB6722-DECF-4076-BEFF-B18C6191B012}"/>
              </a:ext>
            </a:extLst>
          </p:cNvPr>
          <p:cNvGrpSpPr/>
          <p:nvPr/>
        </p:nvGrpSpPr>
        <p:grpSpPr>
          <a:xfrm>
            <a:off x="217037" y="4556308"/>
            <a:ext cx="1162051" cy="885825"/>
            <a:chOff x="2409824" y="3038474"/>
            <a:chExt cx="1162051" cy="885825"/>
          </a:xfrm>
        </p:grpSpPr>
        <p:sp>
          <p:nvSpPr>
            <p:cNvPr id="66" name="楕円 65">
              <a:extLst>
                <a:ext uri="{FF2B5EF4-FFF2-40B4-BE49-F238E27FC236}">
                  <a16:creationId xmlns:a16="http://schemas.microsoft.com/office/drawing/2014/main" id="{27252918-E44B-477D-BB0F-3A23DFD23368}"/>
                </a:ext>
              </a:extLst>
            </p:cNvPr>
            <p:cNvSpPr/>
            <p:nvPr/>
          </p:nvSpPr>
          <p:spPr>
            <a:xfrm>
              <a:off x="2409824" y="3038474"/>
              <a:ext cx="895350" cy="885825"/>
            </a:xfrm>
            <a:prstGeom prst="ellipse">
              <a:avLst/>
            </a:prstGeom>
            <a:solidFill>
              <a:schemeClr val="accent2">
                <a:lumMod val="60000"/>
                <a:lumOff val="40000"/>
                <a:alpha val="23000"/>
              </a:schemeClr>
            </a:solidFill>
            <a:ln w="63500">
              <a:solidFill>
                <a:schemeClr val="accent2">
                  <a:lumMod val="60000"/>
                  <a:lumOff val="40000"/>
                  <a:alpha val="4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テキスト ボックス 66">
              <a:extLst>
                <a:ext uri="{FF2B5EF4-FFF2-40B4-BE49-F238E27FC236}">
                  <a16:creationId xmlns:a16="http://schemas.microsoft.com/office/drawing/2014/main" id="{3BED0DEB-0131-46A0-9342-7360EE95B2C7}"/>
                </a:ext>
              </a:extLst>
            </p:cNvPr>
            <p:cNvSpPr txBox="1"/>
            <p:nvPr/>
          </p:nvSpPr>
          <p:spPr>
            <a:xfrm>
              <a:off x="2486025" y="3186795"/>
              <a:ext cx="1085850" cy="646331"/>
            </a:xfrm>
            <a:prstGeom prst="rect">
              <a:avLst/>
            </a:prstGeom>
            <a:noFill/>
            <a:ln>
              <a:noFill/>
            </a:ln>
          </p:spPr>
          <p:txBody>
            <a:bodyPr wrap="square" rtlCol="0">
              <a:spAutoFit/>
            </a:bodyPr>
            <a:lstStyle/>
            <a:p>
              <a:r>
                <a:rPr kumimoji="1" lang="ja-JP" altLang="en-US" sz="3600" b="1" i="1">
                  <a:solidFill>
                    <a:schemeClr val="accent2">
                      <a:lumMod val="40000"/>
                      <a:lumOff val="60000"/>
                    </a:schemeClr>
                  </a:solidFill>
                  <a:latin typeface="Britannic Bold" panose="020B0903060703020204" pitchFamily="34" charset="0"/>
                </a:rPr>
                <a:t>２</a:t>
              </a:r>
            </a:p>
          </p:txBody>
        </p:sp>
      </p:grpSp>
      <p:sp>
        <p:nvSpPr>
          <p:cNvPr id="68" name="正方形/長方形 67">
            <a:extLst>
              <a:ext uri="{FF2B5EF4-FFF2-40B4-BE49-F238E27FC236}">
                <a16:creationId xmlns:a16="http://schemas.microsoft.com/office/drawing/2014/main" id="{CA1DA63E-8C33-4A20-A3AC-72D866FD193E}"/>
              </a:ext>
            </a:extLst>
          </p:cNvPr>
          <p:cNvSpPr/>
          <p:nvPr/>
        </p:nvSpPr>
        <p:spPr>
          <a:xfrm>
            <a:off x="1283838" y="4698895"/>
            <a:ext cx="1981201" cy="583911"/>
          </a:xfrm>
          <a:prstGeom prst="rect">
            <a:avLst/>
          </a:prstGeom>
          <a:solidFill>
            <a:schemeClr val="accent2">
              <a:lumMod val="40000"/>
              <a:lumOff val="60000"/>
              <a:alpha val="22000"/>
            </a:schemeClr>
          </a:solidFill>
          <a:ln w="635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a:solidFill>
                  <a:schemeClr val="tx1"/>
                </a:solidFill>
              </a:rPr>
              <a:t>人件費の内訳</a:t>
            </a:r>
            <a:endParaRPr kumimoji="1" lang="en-US" altLang="ja-JP" sz="1400" b="1">
              <a:solidFill>
                <a:schemeClr val="tx1"/>
              </a:solidFill>
            </a:endParaRPr>
          </a:p>
        </p:txBody>
      </p:sp>
      <p:pic>
        <p:nvPicPr>
          <p:cNvPr id="44" name="図 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65382" y="2168204"/>
            <a:ext cx="3344746" cy="1472368"/>
          </a:xfrm>
          <a:prstGeom prst="rect">
            <a:avLst/>
          </a:prstGeom>
          <a:noFill/>
          <a:extLst>
            <a:ext uri="{909E8E84-426E-40DD-AFC4-6F175D3DCCD1}">
              <a14:hiddenFill xmlns:a14="http://schemas.microsoft.com/office/drawing/2010/main">
                <a:solidFill>
                  <a:srgbClr val="FFFFFF"/>
                </a:solidFill>
              </a14:hiddenFill>
            </a:ext>
          </a:extLst>
        </p:spPr>
      </p:pic>
      <p:pic>
        <p:nvPicPr>
          <p:cNvPr id="55" name="図 54"/>
          <p:cNvPicPr/>
          <p:nvPr/>
        </p:nvPicPr>
        <p:blipFill>
          <a:blip r:embed="rId4">
            <a:extLst>
              <a:ext uri="{28A0092B-C50C-407E-A947-70E740481C1C}">
                <a14:useLocalDpi xmlns:a14="http://schemas.microsoft.com/office/drawing/2010/main" val="0"/>
              </a:ext>
            </a:extLst>
          </a:blip>
          <a:srcRect/>
          <a:stretch>
            <a:fillRect/>
          </a:stretch>
        </p:blipFill>
        <p:spPr bwMode="auto">
          <a:xfrm>
            <a:off x="1344958" y="5352620"/>
            <a:ext cx="2191385" cy="1422400"/>
          </a:xfrm>
          <a:prstGeom prst="rect">
            <a:avLst/>
          </a:prstGeom>
          <a:noFill/>
        </p:spPr>
      </p:pic>
    </p:spTree>
    <p:extLst>
      <p:ext uri="{BB962C8B-B14F-4D97-AF65-F5344CB8AC3E}">
        <p14:creationId xmlns:p14="http://schemas.microsoft.com/office/powerpoint/2010/main" val="2700431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232022" y="1181188"/>
            <a:ext cx="6407217" cy="707886"/>
          </a:xfrm>
          <a:prstGeom prst="rect">
            <a:avLst/>
          </a:prstGeom>
          <a:noFill/>
        </p:spPr>
        <p:txBody>
          <a:bodyPr wrap="square" rtlCol="0">
            <a:spAutoFit/>
          </a:bodyPr>
          <a:lstStyle/>
          <a:p>
            <a:r>
              <a:rPr kumimoji="1" lang="ja-JP" altLang="en-US" sz="1000">
                <a:latin typeface="+mn-ea"/>
              </a:rPr>
              <a:t>□　</a:t>
            </a:r>
            <a:r>
              <a:rPr kumimoji="1" lang="en-US" altLang="ja-JP" sz="1000">
                <a:latin typeface="+mn-ea"/>
              </a:rPr>
              <a:t>19</a:t>
            </a:r>
            <a:r>
              <a:rPr kumimoji="1" lang="ja-JP" altLang="en-US" sz="1000">
                <a:latin typeface="+mn-ea"/>
              </a:rPr>
              <a:t>床の有床診療所の開業支援事案</a:t>
            </a:r>
            <a:endParaRPr kumimoji="1" lang="en-US" altLang="ja-JP" sz="1000">
              <a:latin typeface="+mn-ea"/>
            </a:endParaRPr>
          </a:p>
          <a:p>
            <a:r>
              <a:rPr kumimoji="1" lang="ja-JP" altLang="en-US" sz="1000">
                <a:latin typeface="+mn-ea"/>
              </a:rPr>
              <a:t>□　内視鏡による関節手術を中心とした開業</a:t>
            </a:r>
            <a:endParaRPr kumimoji="1" lang="en-US" altLang="ja-JP" sz="1000">
              <a:latin typeface="+mn-ea"/>
            </a:endParaRPr>
          </a:p>
          <a:p>
            <a:r>
              <a:rPr kumimoji="1" lang="ja-JP" altLang="en-US" sz="1000">
                <a:latin typeface="+mn-ea"/>
              </a:rPr>
              <a:t>□　地元病院の勤務医であったが、地元に縁もゆかりもなく、先進的な技術を全面に出した創業だった</a:t>
            </a:r>
            <a:endParaRPr kumimoji="1" lang="en-US" altLang="ja-JP" sz="1000">
              <a:latin typeface="+mn-ea"/>
            </a:endParaRPr>
          </a:p>
          <a:p>
            <a:r>
              <a:rPr kumimoji="1" lang="ja-JP" altLang="en-US" sz="1000">
                <a:latin typeface="+mn-ea"/>
              </a:rPr>
              <a:t>□　創業を支援する医療コンサルタントなどに依頼をせず、事業計画の策定からの支援依頼があった</a:t>
            </a:r>
            <a:endParaRPr kumimoji="1" lang="en-US" altLang="ja-JP" sz="1000">
              <a:latin typeface="+mn-ea"/>
            </a:endParaRP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232022" y="2078893"/>
            <a:ext cx="6832934" cy="707886"/>
          </a:xfrm>
          <a:prstGeom prst="rect">
            <a:avLst/>
          </a:prstGeom>
          <a:noFill/>
        </p:spPr>
        <p:txBody>
          <a:bodyPr wrap="square" rtlCol="0">
            <a:spAutoFit/>
          </a:bodyPr>
          <a:lstStyle/>
          <a:p>
            <a:r>
              <a:rPr kumimoji="1" lang="ja-JP" altLang="en-US" sz="1000">
                <a:latin typeface="+mn-ea"/>
              </a:rPr>
              <a:t>□　専門医の経歴と、開業希望医師の手術実績（件数・内容）</a:t>
            </a:r>
            <a:endParaRPr kumimoji="1" lang="en-US" altLang="ja-JP" sz="1000">
              <a:latin typeface="+mn-ea"/>
            </a:endParaRPr>
          </a:p>
          <a:p>
            <a:r>
              <a:rPr kumimoji="1" lang="ja-JP" altLang="en-US" sz="1000">
                <a:latin typeface="+mn-ea"/>
              </a:rPr>
              <a:t>□　一般に公表されているいくつかの類似医院の手術数などと比較しても高い実績があった</a:t>
            </a:r>
            <a:endParaRPr kumimoji="1" lang="en-US" altLang="ja-JP" sz="1000">
              <a:latin typeface="+mn-ea"/>
            </a:endParaRPr>
          </a:p>
          <a:p>
            <a:r>
              <a:rPr kumimoji="1" lang="ja-JP" altLang="en-US" sz="1000">
                <a:latin typeface="+mn-ea"/>
              </a:rPr>
              <a:t>□　術式についても国内では新しいものである点も、独自のリサーチから確認でき、海外での研修を経て</a:t>
            </a:r>
            <a:endParaRPr kumimoji="1" lang="en-US" altLang="ja-JP" sz="1000">
              <a:latin typeface="+mn-ea"/>
            </a:endParaRPr>
          </a:p>
          <a:p>
            <a:r>
              <a:rPr kumimoji="1" lang="ja-JP" altLang="en-US" sz="1000">
                <a:latin typeface="+mn-ea"/>
              </a:rPr>
              <a:t>　　その術式を習得していた開業希望の医師には十分な先行優位性があると判断できた</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232022" y="3070434"/>
            <a:ext cx="6832934" cy="861774"/>
          </a:xfrm>
          <a:prstGeom prst="rect">
            <a:avLst/>
          </a:prstGeom>
          <a:noFill/>
        </p:spPr>
        <p:txBody>
          <a:bodyPr wrap="square" rtlCol="0">
            <a:spAutoFit/>
          </a:bodyPr>
          <a:lstStyle/>
          <a:p>
            <a:r>
              <a:rPr kumimoji="1" lang="ja-JP" altLang="en-US" sz="1000">
                <a:latin typeface="+mn-ea"/>
              </a:rPr>
              <a:t>□　事業計画については、開業希望の医師と何度もヒアリングをするというオーソドックスな手順で</a:t>
            </a:r>
            <a:endParaRPr kumimoji="1" lang="en-US" altLang="ja-JP" sz="1000">
              <a:latin typeface="+mn-ea"/>
            </a:endParaRPr>
          </a:p>
          <a:p>
            <a:r>
              <a:rPr kumimoji="1" lang="ja-JP" altLang="en-US" sz="1000">
                <a:latin typeface="+mn-ea"/>
              </a:rPr>
              <a:t>　　策定を支援した（公表されている調査や統計も大いに活用した）</a:t>
            </a:r>
            <a:endParaRPr kumimoji="1" lang="en-US" altLang="ja-JP" sz="1000">
              <a:latin typeface="+mn-ea"/>
            </a:endParaRPr>
          </a:p>
          <a:p>
            <a:r>
              <a:rPr kumimoji="1" lang="ja-JP" altLang="en-US" sz="1000">
                <a:latin typeface="+mn-ea"/>
              </a:rPr>
              <a:t>□　</a:t>
            </a:r>
            <a:r>
              <a:rPr kumimoji="1" lang="ja-JP" altLang="en-US" sz="1000" spc="-20">
                <a:latin typeface="+mn-ea"/>
              </a:rPr>
              <a:t>手術設備などの高額機器はリース会社からの調達となったこともあり、</a:t>
            </a:r>
            <a:r>
              <a:rPr kumimoji="1" lang="en-US" altLang="ja-JP" sz="1000" spc="-20">
                <a:latin typeface="+mn-ea"/>
              </a:rPr>
              <a:t>DCF</a:t>
            </a:r>
            <a:r>
              <a:rPr kumimoji="1" lang="ja-JP" altLang="en-US" sz="1000" spc="-20">
                <a:latin typeface="+mn-ea"/>
              </a:rPr>
              <a:t>法や診療報酬の低減の</a:t>
            </a:r>
            <a:endParaRPr kumimoji="1" lang="en-US" altLang="ja-JP" sz="1000" spc="-20">
              <a:latin typeface="+mn-ea"/>
            </a:endParaRPr>
          </a:p>
          <a:p>
            <a:r>
              <a:rPr kumimoji="1" lang="ja-JP" altLang="en-US" sz="1000" spc="-20">
                <a:latin typeface="+mn-ea"/>
              </a:rPr>
              <a:t>　　トレンドを加味したストレステストを行い、投資の経済合理性の算定に注力し、自組織以外の</a:t>
            </a:r>
            <a:endParaRPr kumimoji="1" lang="en-US" altLang="ja-JP" sz="1000" spc="-20">
              <a:latin typeface="+mn-ea"/>
            </a:endParaRPr>
          </a:p>
          <a:p>
            <a:r>
              <a:rPr kumimoji="1" lang="ja-JP" altLang="en-US" sz="1000" spc="-20">
                <a:latin typeface="+mn-ea"/>
              </a:rPr>
              <a:t>　　審査基準にも耐性がある事業であるかという面も考慮した支援をした　</a:t>
            </a:r>
            <a:endParaRPr kumimoji="1" lang="en-US" altLang="ja-JP" sz="1000" spc="-20">
              <a:latin typeface="+mn-ea"/>
            </a:endParaRP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232022" y="4187685"/>
            <a:ext cx="6880259" cy="415498"/>
          </a:xfrm>
          <a:prstGeom prst="rect">
            <a:avLst/>
          </a:prstGeom>
          <a:noFill/>
        </p:spPr>
        <p:txBody>
          <a:bodyPr wrap="square" rtlCol="0">
            <a:spAutoFit/>
          </a:bodyPr>
          <a:lstStyle/>
          <a:p>
            <a:r>
              <a:rPr kumimoji="1" lang="ja-JP" altLang="en-US" sz="1000">
                <a:latin typeface="+mn-ea"/>
              </a:rPr>
              <a:t>□　慎重なストレステストを実施したこともあるが、想定を遥かに上回る業績推移に至った</a:t>
            </a:r>
            <a:endParaRPr kumimoji="1" lang="en-US" altLang="ja-JP" sz="1000">
              <a:latin typeface="+mn-ea"/>
            </a:endParaRPr>
          </a:p>
          <a:p>
            <a:r>
              <a:rPr kumimoji="1" lang="ja-JP" altLang="en-US" sz="1000">
                <a:latin typeface="+mn-ea"/>
              </a:rPr>
              <a:t>□　</a:t>
            </a:r>
            <a:r>
              <a:rPr kumimoji="1" lang="ja-JP" altLang="en-US" sz="1000" spc="-30">
                <a:latin typeface="+mn-ea"/>
              </a:rPr>
              <a:t>創業から数年でより大きな診療スペースと利便性を求めて好立地に移転し、更なる成長局面に向かっている</a:t>
            </a:r>
            <a:endParaRPr kumimoji="1" lang="en-US" altLang="ja-JP" sz="1000" spc="-30">
              <a:latin typeface="+mn-ea"/>
            </a:endParaRP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521452" y="5558908"/>
            <a:ext cx="9038186" cy="707886"/>
          </a:xfrm>
          <a:prstGeom prst="rect">
            <a:avLst/>
          </a:prstGeom>
          <a:noFill/>
        </p:spPr>
        <p:txBody>
          <a:bodyPr wrap="square" rtlCol="0">
            <a:spAutoFit/>
          </a:bodyPr>
          <a:lstStyle/>
          <a:p>
            <a:r>
              <a:rPr kumimoji="1" lang="ja-JP" altLang="en-US" sz="1000"/>
              <a:t>　まずは、案件に取り組むに際して担当支店の支店長と企業支援専担者である私で、明確な役割分担ができたので、創業計画の組立に注力できたことは</a:t>
            </a:r>
            <a:endParaRPr kumimoji="1" lang="en-US" altLang="ja-JP" sz="1000"/>
          </a:p>
          <a:p>
            <a:r>
              <a:rPr kumimoji="1" lang="ja-JP" altLang="en-US" sz="1000"/>
              <a:t>大きかったと思います。医師と何度も話し合い創業計画を組上げていく過程で、事業自体の深掘りができたこともありますが、医師の実務や、医師から</a:t>
            </a:r>
            <a:endParaRPr kumimoji="1" lang="en-US" altLang="ja-JP" sz="1000"/>
          </a:p>
          <a:p>
            <a:r>
              <a:rPr kumimoji="1" lang="ja-JP" altLang="en-US" sz="1000"/>
              <a:t>みた医療という視点について多くを学べたことが、その後の医療業界の理解を深める知見になりました。普段は医師といろんな質問をしたり意見交換</a:t>
            </a:r>
            <a:endParaRPr kumimoji="1" lang="en-US" altLang="ja-JP" sz="1000"/>
          </a:p>
          <a:p>
            <a:r>
              <a:rPr kumimoji="1" lang="ja-JP" altLang="en-US" sz="1000"/>
              <a:t>したりする機会に恵まれませんので、貴重な機会になりました。</a:t>
            </a:r>
            <a:endParaRPr kumimoji="1" lang="en-US" altLang="ja-JP" sz="1000"/>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28</a:t>
            </a:r>
            <a:endParaRPr kumimoji="1" lang="ja-JP" altLang="en-US" dirty="0"/>
          </a:p>
        </p:txBody>
      </p:sp>
      <p:sp>
        <p:nvSpPr>
          <p:cNvPr id="35" name="テキスト ボックス 34">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a:t>
            </a:r>
            <a:r>
              <a:rPr kumimoji="1" lang="en-US" altLang="ja-JP" b="1" u="sng">
                <a:latin typeface="+mn-ea"/>
              </a:rPr>
              <a:t>1</a:t>
            </a:r>
          </a:p>
        </p:txBody>
      </p:sp>
      <p:sp>
        <p:nvSpPr>
          <p:cNvPr id="36" name="テキスト ボックス 35">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a:p>
        </p:txBody>
      </p:sp>
      <p:sp>
        <p:nvSpPr>
          <p:cNvPr id="37" name="テキスト ボックス 36"/>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8" name="テキスト ボックス 37"/>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cxnSp>
        <p:nvCxnSpPr>
          <p:cNvPr id="39" name="直線コネクタ 38">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直線コネクタ 66">
            <a:extLst>
              <a:ext uri="{FF2B5EF4-FFF2-40B4-BE49-F238E27FC236}">
                <a16:creationId xmlns:a16="http://schemas.microsoft.com/office/drawing/2014/main" id="{6953F065-07C0-479B-ADBB-DF89BC859277}"/>
              </a:ext>
            </a:extLst>
          </p:cNvPr>
          <p:cNvCxnSpPr/>
          <p:nvPr/>
        </p:nvCxnSpPr>
        <p:spPr>
          <a:xfrm>
            <a:off x="222020" y="479403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0F6F2528-8826-4499-997C-75D3EE061DC6}"/>
              </a:ext>
            </a:extLst>
          </p:cNvPr>
          <p:cNvSpPr/>
          <p:nvPr/>
        </p:nvSpPr>
        <p:spPr>
          <a:xfrm>
            <a:off x="273000" y="4984694"/>
            <a:ext cx="9360000"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grpSp>
        <p:nvGrpSpPr>
          <p:cNvPr id="69" name="グループ化 68"/>
          <p:cNvGrpSpPr/>
          <p:nvPr/>
        </p:nvGrpSpPr>
        <p:grpSpPr>
          <a:xfrm>
            <a:off x="367553" y="1134858"/>
            <a:ext cx="9069336" cy="599750"/>
            <a:chOff x="529931" y="3981513"/>
            <a:chExt cx="9069336" cy="599750"/>
          </a:xfrm>
        </p:grpSpPr>
        <p:grpSp>
          <p:nvGrpSpPr>
            <p:cNvPr id="70" name="グループ化 69"/>
            <p:cNvGrpSpPr/>
            <p:nvPr/>
          </p:nvGrpSpPr>
          <p:grpSpPr>
            <a:xfrm>
              <a:off x="529931" y="4005263"/>
              <a:ext cx="2774055" cy="576000"/>
              <a:chOff x="4409473" y="1240406"/>
              <a:chExt cx="2774055" cy="576000"/>
            </a:xfrm>
          </p:grpSpPr>
          <p:sp>
            <p:nvSpPr>
              <p:cNvPr id="72" name="正方形/長方形 71">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73" name="グループ化 72"/>
              <p:cNvGrpSpPr/>
              <p:nvPr/>
            </p:nvGrpSpPr>
            <p:grpSpPr>
              <a:xfrm>
                <a:off x="4409473" y="1240406"/>
                <a:ext cx="576000" cy="576000"/>
                <a:chOff x="279451" y="1197222"/>
                <a:chExt cx="576000" cy="576000"/>
              </a:xfrm>
            </p:grpSpPr>
            <p:sp>
              <p:nvSpPr>
                <p:cNvPr id="74" name="楕円 73">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sp>
          <p:nvSpPr>
            <p:cNvPr id="71" name="テキスト ボックス 70">
              <a:extLst>
                <a:ext uri="{FF2B5EF4-FFF2-40B4-BE49-F238E27FC236}">
                  <a16:creationId xmlns:a16="http://schemas.microsoft.com/office/drawing/2014/main" id="{2DAA054F-36DC-D855-3203-33015158E6CC}"/>
                </a:ext>
              </a:extLst>
            </p:cNvPr>
            <p:cNvSpPr txBox="1"/>
            <p:nvPr/>
          </p:nvSpPr>
          <p:spPr>
            <a:xfrm>
              <a:off x="3331509" y="3981513"/>
              <a:ext cx="6267758" cy="246221"/>
            </a:xfrm>
            <a:prstGeom prst="rect">
              <a:avLst/>
            </a:prstGeom>
            <a:noFill/>
          </p:spPr>
          <p:txBody>
            <a:bodyPr wrap="square" rtlCol="0">
              <a:spAutoFit/>
            </a:bodyPr>
            <a:lstStyle/>
            <a:p>
              <a:endParaRPr kumimoji="1" lang="en-US" altLang="ja-JP" sz="1000">
                <a:latin typeface="+mn-ea"/>
              </a:endParaRPr>
            </a:p>
          </p:txBody>
        </p:sp>
      </p:grpSp>
      <p:grpSp>
        <p:nvGrpSpPr>
          <p:cNvPr id="77" name="グループ化 76"/>
          <p:cNvGrpSpPr/>
          <p:nvPr/>
        </p:nvGrpSpPr>
        <p:grpSpPr>
          <a:xfrm>
            <a:off x="367553" y="2132071"/>
            <a:ext cx="2774055" cy="576000"/>
            <a:chOff x="4409473" y="2044014"/>
            <a:chExt cx="2774055" cy="576000"/>
          </a:xfrm>
        </p:grpSpPr>
        <p:sp>
          <p:nvSpPr>
            <p:cNvPr id="79" name="正方形/長方形 78">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80" name="楕円 79">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81" name="テキスト ボックス 80">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82" name="グループ化 81"/>
          <p:cNvGrpSpPr/>
          <p:nvPr/>
        </p:nvGrpSpPr>
        <p:grpSpPr>
          <a:xfrm>
            <a:off x="367553" y="3105534"/>
            <a:ext cx="2774054" cy="576000"/>
            <a:chOff x="367553" y="2051424"/>
            <a:chExt cx="2774054" cy="576000"/>
          </a:xfrm>
        </p:grpSpPr>
        <p:sp>
          <p:nvSpPr>
            <p:cNvPr id="83" name="楕円 82">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84" name="正方形/長方形 83">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85" name="正方形/長方形 84"/>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87" name="グループ化 86"/>
          <p:cNvGrpSpPr/>
          <p:nvPr/>
        </p:nvGrpSpPr>
        <p:grpSpPr>
          <a:xfrm>
            <a:off x="367553" y="4078997"/>
            <a:ext cx="2774054" cy="576000"/>
            <a:chOff x="367553" y="2051424"/>
            <a:chExt cx="2774054" cy="576000"/>
          </a:xfrm>
        </p:grpSpPr>
        <p:sp>
          <p:nvSpPr>
            <p:cNvPr id="88" name="楕円 87">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89" name="正方形/長方形 88">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90" name="正方形/長方形 89"/>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40" name="テキスト ボックス 39">
            <a:extLst>
              <a:ext uri="{FF2B5EF4-FFF2-40B4-BE49-F238E27FC236}">
                <a16:creationId xmlns:a16="http://schemas.microsoft.com/office/drawing/2014/main" id="{807A53AA-EC3A-45EB-B92A-132AF7107C18}"/>
              </a:ext>
            </a:extLst>
          </p:cNvPr>
          <p:cNvSpPr txBox="1"/>
          <p:nvPr/>
        </p:nvSpPr>
        <p:spPr>
          <a:xfrm>
            <a:off x="522223" y="6216955"/>
            <a:ext cx="9038186" cy="400110"/>
          </a:xfrm>
          <a:prstGeom prst="rect">
            <a:avLst/>
          </a:prstGeom>
          <a:noFill/>
        </p:spPr>
        <p:txBody>
          <a:bodyPr wrap="square" rtlCol="0">
            <a:spAutoFit/>
          </a:bodyPr>
          <a:lstStyle/>
          <a:p>
            <a:r>
              <a:rPr kumimoji="1" lang="ja-JP" altLang="en-US" sz="1000"/>
              <a:t>　医療は地域に必須の機能であり極めて専門性が高いので、診療点数早見表、お薬辞典を参考資料にして、インターネットなどで手術動画を閲覧したり、</a:t>
            </a:r>
            <a:endParaRPr kumimoji="1" lang="en-US" altLang="ja-JP" sz="1000"/>
          </a:p>
          <a:p>
            <a:r>
              <a:rPr kumimoji="1" lang="ja-JP" altLang="en-US" sz="1000"/>
              <a:t>厚生労働省の公開資料を参照したり、創業後の事業モデルを描くことができた、非常に印象に残る案件でした。</a:t>
            </a:r>
            <a:endParaRPr kumimoji="1" lang="en-US" altLang="ja-JP" sz="1000"/>
          </a:p>
        </p:txBody>
      </p:sp>
      <p:cxnSp>
        <p:nvCxnSpPr>
          <p:cNvPr id="2" name="直線コネクタ 1">
            <a:extLst>
              <a:ext uri="{FF2B5EF4-FFF2-40B4-BE49-F238E27FC236}">
                <a16:creationId xmlns:a16="http://schemas.microsoft.com/office/drawing/2014/main" id="{FEC99DE2-6367-4A6B-5F78-A11F3F66DEBE}"/>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28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a:extLst>
              <a:ext uri="{FF2B5EF4-FFF2-40B4-BE49-F238E27FC236}">
                <a16:creationId xmlns:a16="http://schemas.microsoft.com/office/drawing/2014/main" id="{72957CD5-E172-48DA-8098-4C3CC3A6C0BD}"/>
              </a:ext>
            </a:extLst>
          </p:cNvPr>
          <p:cNvSpPr txBox="1"/>
          <p:nvPr/>
        </p:nvSpPr>
        <p:spPr>
          <a:xfrm>
            <a:off x="3141607" y="1132856"/>
            <a:ext cx="6462766" cy="707886"/>
          </a:xfrm>
          <a:prstGeom prst="rect">
            <a:avLst/>
          </a:prstGeom>
          <a:noFill/>
        </p:spPr>
        <p:txBody>
          <a:bodyPr wrap="square" rtlCol="0">
            <a:spAutoFit/>
          </a:bodyPr>
          <a:lstStyle/>
          <a:p>
            <a:r>
              <a:rPr kumimoji="1" lang="ja-JP" altLang="en-US" sz="1000">
                <a:latin typeface="+mn-ea"/>
              </a:rPr>
              <a:t>□　</a:t>
            </a:r>
            <a:r>
              <a:rPr kumimoji="1" lang="en-US" altLang="ja-JP" sz="1000">
                <a:latin typeface="+mn-ea"/>
              </a:rPr>
              <a:t>19</a:t>
            </a:r>
            <a:r>
              <a:rPr kumimoji="1" lang="ja-JP" altLang="en-US" sz="1000">
                <a:latin typeface="+mn-ea"/>
              </a:rPr>
              <a:t>床の有床診療所の業務改善事例</a:t>
            </a:r>
          </a:p>
          <a:p>
            <a:r>
              <a:rPr kumimoji="1" lang="ja-JP" altLang="en-US" sz="1000">
                <a:latin typeface="+mn-ea"/>
              </a:rPr>
              <a:t>□　</a:t>
            </a:r>
            <a:r>
              <a:rPr kumimoji="1" lang="en-US" altLang="ja-JP" sz="1000">
                <a:latin typeface="+mn-ea"/>
              </a:rPr>
              <a:t>1940</a:t>
            </a:r>
            <a:r>
              <a:rPr kumimoji="1" lang="ja-JP" altLang="en-US" sz="1000">
                <a:latin typeface="+mn-ea"/>
              </a:rPr>
              <a:t>年代に開業、当地では老舗クリニックとして、地域医療を長く守っていた</a:t>
            </a:r>
            <a:endParaRPr kumimoji="1" lang="en-US" altLang="ja-JP" sz="1000">
              <a:latin typeface="+mn-ea"/>
            </a:endParaRPr>
          </a:p>
          <a:p>
            <a:r>
              <a:rPr kumimoji="1" lang="ja-JP" altLang="en-US" sz="1000">
                <a:latin typeface="+mn-ea"/>
              </a:rPr>
              <a:t>□　診療科目は、内科・小児科・心療内科・精神科、デイケアサービスなど幅広く地域医療を担う</a:t>
            </a:r>
          </a:p>
          <a:p>
            <a:r>
              <a:rPr kumimoji="1" lang="ja-JP" altLang="en-US" sz="1000">
                <a:latin typeface="+mn-ea"/>
              </a:rPr>
              <a:t>□　現院長は、</a:t>
            </a:r>
            <a:r>
              <a:rPr kumimoji="1" lang="en-US" altLang="ja-JP" sz="1000">
                <a:latin typeface="+mn-ea"/>
              </a:rPr>
              <a:t>2003</a:t>
            </a:r>
            <a:r>
              <a:rPr kumimoji="1" lang="ja-JP" altLang="en-US" sz="1000">
                <a:latin typeface="+mn-ea"/>
              </a:rPr>
              <a:t>年より事業承継し、</a:t>
            </a:r>
            <a:r>
              <a:rPr kumimoji="1" lang="en-US" altLang="ja-JP" sz="1000">
                <a:latin typeface="+mn-ea"/>
              </a:rPr>
              <a:t>2006</a:t>
            </a:r>
            <a:r>
              <a:rPr kumimoji="1" lang="ja-JP" altLang="en-US" sz="1000">
                <a:latin typeface="+mn-ea"/>
              </a:rPr>
              <a:t>年に医療法人成り</a:t>
            </a:r>
          </a:p>
        </p:txBody>
      </p:sp>
      <p:sp>
        <p:nvSpPr>
          <p:cNvPr id="16" name="テキスト ボックス 15">
            <a:extLst>
              <a:ext uri="{FF2B5EF4-FFF2-40B4-BE49-F238E27FC236}">
                <a16:creationId xmlns:a16="http://schemas.microsoft.com/office/drawing/2014/main" id="{E1BA2D67-CEE5-44EB-8596-CB96B2797287}"/>
              </a:ext>
            </a:extLst>
          </p:cNvPr>
          <p:cNvSpPr txBox="1"/>
          <p:nvPr/>
        </p:nvSpPr>
        <p:spPr>
          <a:xfrm>
            <a:off x="3141607" y="2038198"/>
            <a:ext cx="6832934" cy="861774"/>
          </a:xfrm>
          <a:prstGeom prst="rect">
            <a:avLst/>
          </a:prstGeom>
          <a:noFill/>
        </p:spPr>
        <p:txBody>
          <a:bodyPr wrap="square" rtlCol="0">
            <a:spAutoFit/>
          </a:bodyPr>
          <a:lstStyle/>
          <a:p>
            <a:r>
              <a:rPr kumimoji="1" lang="ja-JP" altLang="en-US" sz="1000">
                <a:latin typeface="+mn-ea"/>
              </a:rPr>
              <a:t>□　院長の人柄もよく、従業員も比較的定着していたものの、経営状態は低調に推移</a:t>
            </a:r>
            <a:endParaRPr kumimoji="1" lang="en-US" altLang="ja-JP" sz="1000">
              <a:latin typeface="+mn-ea"/>
            </a:endParaRPr>
          </a:p>
          <a:p>
            <a:r>
              <a:rPr kumimoji="1" lang="ja-JP" altLang="en-US" sz="1000">
                <a:latin typeface="+mn-ea"/>
              </a:rPr>
              <a:t>□　残業代を含めた人件費率の高さが</a:t>
            </a:r>
            <a:r>
              <a:rPr kumimoji="1" lang="en-US" altLang="ja-JP" sz="1000">
                <a:latin typeface="+mn-ea"/>
              </a:rPr>
              <a:t>60</a:t>
            </a:r>
            <a:r>
              <a:rPr kumimoji="1" lang="ja-JP" altLang="en-US" sz="1000">
                <a:latin typeface="+mn-ea"/>
              </a:rPr>
              <a:t>％を超えており、クリニック側にも高いという認識があった</a:t>
            </a:r>
            <a:endParaRPr kumimoji="1" lang="en-US" altLang="ja-JP" sz="1000">
              <a:latin typeface="+mn-ea"/>
            </a:endParaRPr>
          </a:p>
          <a:p>
            <a:r>
              <a:rPr kumimoji="1" lang="ja-JP" altLang="en-US" sz="1000">
                <a:latin typeface="+mn-ea"/>
              </a:rPr>
              <a:t>□　クリニックも事業領域の見直し（入院：縮小）や人員の再配置等を進めていたが、業務の効率化に課題認識</a:t>
            </a:r>
            <a:endParaRPr kumimoji="1" lang="en-US" altLang="ja-JP" sz="1000">
              <a:latin typeface="+mn-ea"/>
            </a:endParaRPr>
          </a:p>
          <a:p>
            <a:r>
              <a:rPr kumimoji="1" lang="ja-JP" altLang="en-US" sz="1000">
                <a:latin typeface="+mn-ea"/>
              </a:rPr>
              <a:t>□　会計の締めに時間を要しており、現金勘定に違算が発生することがあった</a:t>
            </a:r>
            <a:endParaRPr kumimoji="1" lang="en-US" altLang="ja-JP" sz="1000">
              <a:latin typeface="+mn-ea"/>
            </a:endParaRPr>
          </a:p>
          <a:p>
            <a:r>
              <a:rPr kumimoji="1" lang="ja-JP" altLang="en-US" sz="1000">
                <a:latin typeface="+mn-ea"/>
              </a:rPr>
              <a:t>□　担当者の感覚からも、会計待ちの患者が多く、診察終了後のレジ締め業務の時間が長い点に着目</a:t>
            </a:r>
            <a:endParaRPr kumimoji="1" lang="en-US" altLang="ja-JP" sz="1000">
              <a:latin typeface="+mn-ea"/>
            </a:endParaRPr>
          </a:p>
        </p:txBody>
      </p:sp>
      <p:sp>
        <p:nvSpPr>
          <p:cNvPr id="20" name="テキスト ボックス 19">
            <a:extLst>
              <a:ext uri="{FF2B5EF4-FFF2-40B4-BE49-F238E27FC236}">
                <a16:creationId xmlns:a16="http://schemas.microsoft.com/office/drawing/2014/main" id="{C1AF4CCB-C94F-4329-8852-949F957E4F65}"/>
              </a:ext>
            </a:extLst>
          </p:cNvPr>
          <p:cNvSpPr txBox="1"/>
          <p:nvPr/>
        </p:nvSpPr>
        <p:spPr>
          <a:xfrm>
            <a:off x="3141607" y="4110764"/>
            <a:ext cx="6637393" cy="707886"/>
          </a:xfrm>
          <a:prstGeom prst="rect">
            <a:avLst/>
          </a:prstGeom>
          <a:noFill/>
        </p:spPr>
        <p:txBody>
          <a:bodyPr wrap="square" rtlCol="0">
            <a:spAutoFit/>
          </a:bodyPr>
          <a:lstStyle/>
          <a:p>
            <a:r>
              <a:rPr kumimoji="1" lang="ja-JP" altLang="en-US" sz="1000">
                <a:latin typeface="+mn-ea"/>
              </a:rPr>
              <a:t>□　医療会計事務を効率化できたことで、患者の待ち時間が大幅に短縮され、すぐに効果が現れた</a:t>
            </a:r>
            <a:endParaRPr kumimoji="1" lang="en-US" altLang="ja-JP" sz="1000" strike="sngStrike">
              <a:latin typeface="+mn-ea"/>
            </a:endParaRPr>
          </a:p>
          <a:p>
            <a:r>
              <a:rPr kumimoji="1" lang="ja-JP" altLang="en-US" sz="1000">
                <a:latin typeface="+mn-ea"/>
              </a:rPr>
              <a:t>□　ボトルネックとなっていた毎日の会計の締め業務の時間も短縮され、事務員の時間外勤務も削減</a:t>
            </a:r>
            <a:endParaRPr kumimoji="1" lang="en-US" altLang="ja-JP" sz="1000">
              <a:latin typeface="+mn-ea"/>
            </a:endParaRPr>
          </a:p>
          <a:p>
            <a:r>
              <a:rPr kumimoji="1" lang="ja-JP" altLang="en-US" sz="1000">
                <a:latin typeface="+mn-ea"/>
              </a:rPr>
              <a:t>□　クリニック全体として、他の職員の時間外勤務も削減でき、人件費率は</a:t>
            </a:r>
            <a:r>
              <a:rPr kumimoji="1" lang="en-US" altLang="ja-JP" sz="1000">
                <a:latin typeface="+mn-ea"/>
              </a:rPr>
              <a:t>55%</a:t>
            </a:r>
            <a:r>
              <a:rPr kumimoji="1" lang="ja-JP" altLang="en-US" sz="1000" err="1">
                <a:latin typeface="+mn-ea"/>
              </a:rPr>
              <a:t>まで</a:t>
            </a:r>
            <a:r>
              <a:rPr kumimoji="1" lang="ja-JP" altLang="en-US" sz="1000">
                <a:latin typeface="+mn-ea"/>
              </a:rPr>
              <a:t>改善された</a:t>
            </a:r>
            <a:endParaRPr kumimoji="1" lang="en-US" altLang="ja-JP" sz="1000">
              <a:latin typeface="+mn-ea"/>
            </a:endParaRPr>
          </a:p>
          <a:p>
            <a:r>
              <a:rPr kumimoji="1" lang="ja-JP" altLang="en-US" sz="1000">
                <a:latin typeface="+mn-ea"/>
              </a:rPr>
              <a:t>□　事業の見直しは継続しており、デイケアサービスの拡大に向けた設備投資を検討している</a:t>
            </a:r>
          </a:p>
        </p:txBody>
      </p:sp>
      <p:sp>
        <p:nvSpPr>
          <p:cNvPr id="24" name="テキスト ボックス 23">
            <a:extLst>
              <a:ext uri="{FF2B5EF4-FFF2-40B4-BE49-F238E27FC236}">
                <a16:creationId xmlns:a16="http://schemas.microsoft.com/office/drawing/2014/main" id="{8ABBEE60-7E4D-4D43-A7FC-B86C0B7522C1}"/>
              </a:ext>
            </a:extLst>
          </p:cNvPr>
          <p:cNvSpPr txBox="1"/>
          <p:nvPr/>
        </p:nvSpPr>
        <p:spPr>
          <a:xfrm>
            <a:off x="3141607" y="3028257"/>
            <a:ext cx="6832934" cy="861774"/>
          </a:xfrm>
          <a:prstGeom prst="rect">
            <a:avLst/>
          </a:prstGeom>
          <a:noFill/>
        </p:spPr>
        <p:txBody>
          <a:bodyPr wrap="square" rtlCol="0">
            <a:spAutoFit/>
          </a:bodyPr>
          <a:lstStyle/>
          <a:p>
            <a:r>
              <a:rPr kumimoji="1" lang="ja-JP" altLang="en-US" sz="1000">
                <a:latin typeface="+mn-ea"/>
              </a:rPr>
              <a:t>□　診療報酬明細書（レセプト）が、手書きの場合、保険制度に関わる一定の知識と計算力が必要となるため、</a:t>
            </a:r>
            <a:endParaRPr kumimoji="1" lang="en-US" altLang="ja-JP" sz="1000">
              <a:latin typeface="+mn-ea"/>
            </a:endParaRPr>
          </a:p>
          <a:p>
            <a:r>
              <a:rPr kumimoji="1" lang="ja-JP" altLang="en-US" sz="1000">
                <a:latin typeface="+mn-ea"/>
              </a:rPr>
              <a:t>　　医療会計に対する業務負担が大きくなることから、医療会計システムの導入の必要性を検討</a:t>
            </a:r>
            <a:endParaRPr kumimoji="1" lang="en-US" altLang="ja-JP" sz="1000">
              <a:latin typeface="+mn-ea"/>
            </a:endParaRPr>
          </a:p>
          <a:p>
            <a:r>
              <a:rPr kumimoji="1" lang="ja-JP" altLang="en-US" sz="1000">
                <a:latin typeface="+mn-ea"/>
              </a:rPr>
              <a:t>□　現金の違算に関しては、自動精算機の導入とともにキャッシュレス決済について、クリニックの許可を</a:t>
            </a:r>
            <a:endParaRPr kumimoji="1" lang="en-US" altLang="ja-JP" sz="1000">
              <a:latin typeface="+mn-ea"/>
            </a:endParaRPr>
          </a:p>
          <a:p>
            <a:r>
              <a:rPr kumimoji="1" lang="ja-JP" altLang="en-US" sz="1000">
                <a:latin typeface="+mn-ea"/>
              </a:rPr>
              <a:t>　　得たうえで、機器類の導入に係るビジネスマッチングを実施</a:t>
            </a:r>
            <a:endParaRPr kumimoji="1" lang="en-US" altLang="ja-JP" sz="1000">
              <a:latin typeface="+mn-ea"/>
            </a:endParaRPr>
          </a:p>
          <a:p>
            <a:r>
              <a:rPr kumimoji="1" lang="ja-JP" altLang="en-US" sz="1000">
                <a:latin typeface="+mn-ea"/>
              </a:rPr>
              <a:t>□　金融支援は継続するとともに、まずは目の前にある「会計」という問題に着目して支援した</a:t>
            </a:r>
            <a:endParaRPr kumimoji="1" lang="en-US" altLang="ja-JP" sz="1000">
              <a:latin typeface="+mn-ea"/>
            </a:endParaRPr>
          </a:p>
        </p:txBody>
      </p:sp>
      <p:sp>
        <p:nvSpPr>
          <p:cNvPr id="26" name="正方形/長方形 25">
            <a:extLst>
              <a:ext uri="{FF2B5EF4-FFF2-40B4-BE49-F238E27FC236}">
                <a16:creationId xmlns:a16="http://schemas.microsoft.com/office/drawing/2014/main" id="{0F6F2528-8826-4499-997C-75D3EE061DC6}"/>
              </a:ext>
            </a:extLst>
          </p:cNvPr>
          <p:cNvSpPr/>
          <p:nvPr/>
        </p:nvSpPr>
        <p:spPr>
          <a:xfrm>
            <a:off x="203199" y="5128577"/>
            <a:ext cx="9401174" cy="406635"/>
          </a:xfrm>
          <a:prstGeom prst="rect">
            <a:avLst/>
          </a:prstGeom>
          <a:solidFill>
            <a:schemeClr val="bg1">
              <a:lumMod val="75000"/>
              <a:alpha val="23000"/>
            </a:schemeClr>
          </a:solidFill>
          <a:ln w="635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　企業支援担当者として、どのように感じたか　～</a:t>
            </a:r>
          </a:p>
        </p:txBody>
      </p:sp>
      <p:sp>
        <p:nvSpPr>
          <p:cNvPr id="27" name="テキスト ボックス 26">
            <a:extLst>
              <a:ext uri="{FF2B5EF4-FFF2-40B4-BE49-F238E27FC236}">
                <a16:creationId xmlns:a16="http://schemas.microsoft.com/office/drawing/2014/main" id="{807A53AA-EC3A-45EB-B92A-132AF7107C18}"/>
              </a:ext>
            </a:extLst>
          </p:cNvPr>
          <p:cNvSpPr txBox="1"/>
          <p:nvPr/>
        </p:nvSpPr>
        <p:spPr>
          <a:xfrm>
            <a:off x="186902" y="5652168"/>
            <a:ext cx="9466685" cy="1015663"/>
          </a:xfrm>
          <a:prstGeom prst="rect">
            <a:avLst/>
          </a:prstGeom>
          <a:noFill/>
        </p:spPr>
        <p:txBody>
          <a:bodyPr wrap="square" rtlCol="0">
            <a:spAutoFit/>
          </a:bodyPr>
          <a:lstStyle/>
          <a:p>
            <a:r>
              <a:rPr kumimoji="1" lang="ja-JP" altLang="en-US" sz="1000">
                <a:latin typeface="+mn-ea"/>
              </a:rPr>
              <a:t>　地元の老舗クリニックとは、長らくお取引をいただいていましたが、医療という専門分野という点から、当初、担当者として知識不足から及び腰になっていた点は否めません。また、苦手意識から、一般的な企業同様にデジタル化や自動化といった業務の改善まで、意識が至っていなかったのかもしれません。</a:t>
            </a:r>
            <a:endParaRPr kumimoji="1" lang="en-US" altLang="ja-JP" sz="1000">
              <a:latin typeface="+mn-ea"/>
            </a:endParaRPr>
          </a:p>
          <a:p>
            <a:r>
              <a:rPr kumimoji="1" lang="ja-JP" altLang="en-US" sz="1000">
                <a:latin typeface="+mn-ea"/>
              </a:rPr>
              <a:t>　今回、当クリニックは地域で幅広く医療介護関係を手掛けており、「老舗で相応の医療法人だから集客しやすい」ように感じておりました。しかし、決算書では収益力が高くなく、何よりも医療関係者の人材確保が難しいとはいえ、人件費率が</a:t>
            </a:r>
            <a:r>
              <a:rPr kumimoji="1" lang="en-US" altLang="ja-JP" sz="1000">
                <a:latin typeface="+mn-ea"/>
              </a:rPr>
              <a:t>60</a:t>
            </a:r>
            <a:r>
              <a:rPr kumimoji="1" lang="ja-JP" altLang="en-US" sz="1000">
                <a:latin typeface="+mn-ea"/>
              </a:rPr>
              <a:t>数パーセントと平均よりも</a:t>
            </a:r>
            <a:r>
              <a:rPr kumimoji="1" lang="en-US" altLang="ja-JP" sz="1000">
                <a:latin typeface="+mn-ea"/>
              </a:rPr>
              <a:t>10</a:t>
            </a:r>
            <a:r>
              <a:rPr kumimoji="1" lang="ja-JP" altLang="en-US" sz="1000">
                <a:latin typeface="+mn-ea"/>
              </a:rPr>
              <a:t>％以上も高い状態が続いていたことが気になっていました。専門的な知見は不十分でありましたが、そこで、「患者目線で話してみよう」としたことで、同クリニックの</a:t>
            </a:r>
            <a:r>
              <a:rPr kumimoji="1" lang="en-US" altLang="ja-JP" sz="1000">
                <a:latin typeface="+mn-ea"/>
              </a:rPr>
              <a:t>『</a:t>
            </a:r>
            <a:r>
              <a:rPr kumimoji="1" lang="ja-JP" altLang="en-US" sz="1000">
                <a:latin typeface="+mn-ea"/>
              </a:rPr>
              <a:t>会計</a:t>
            </a:r>
            <a:r>
              <a:rPr kumimoji="1" lang="en-US" altLang="ja-JP" sz="1000">
                <a:latin typeface="+mn-ea"/>
              </a:rPr>
              <a:t>』</a:t>
            </a:r>
            <a:r>
              <a:rPr kumimoji="1" lang="ja-JP" altLang="en-US" sz="1000">
                <a:latin typeface="+mn-ea"/>
              </a:rPr>
              <a:t>というボトルネックに気がつくことができました。いろいろな課題はあるとは思いますが、一歩目として具体的な解決策が提案できたことで、業績改善に結びつけられた事例となりました。</a:t>
            </a:r>
            <a:endParaRPr kumimoji="1" lang="en-US" altLang="ja-JP" sz="1000">
              <a:latin typeface="+mn-ea"/>
            </a:endParaRPr>
          </a:p>
        </p:txBody>
      </p:sp>
      <p:sp>
        <p:nvSpPr>
          <p:cNvPr id="28" name="スライド番号プレースホルダー 1"/>
          <p:cNvSpPr>
            <a:spLocks noGrp="1"/>
          </p:cNvSpPr>
          <p:nvPr>
            <p:ph type="sldNum" sz="quarter" idx="4294967295"/>
          </p:nvPr>
        </p:nvSpPr>
        <p:spPr>
          <a:xfrm>
            <a:off x="9418638" y="6494463"/>
            <a:ext cx="487362" cy="363537"/>
          </a:xfrm>
        </p:spPr>
        <p:txBody>
          <a:bodyPr/>
          <a:lstStyle/>
          <a:p>
            <a:r>
              <a:rPr kumimoji="1" lang="en-US" altLang="ja-JP" dirty="0"/>
              <a:t>29</a:t>
            </a:r>
            <a:endParaRPr kumimoji="1" lang="ja-JP" altLang="en-US" dirty="0"/>
          </a:p>
        </p:txBody>
      </p:sp>
      <p:sp>
        <p:nvSpPr>
          <p:cNvPr id="30" name="テキスト ボックス 29">
            <a:extLst>
              <a:ext uri="{FF2B5EF4-FFF2-40B4-BE49-F238E27FC236}">
                <a16:creationId xmlns:a16="http://schemas.microsoft.com/office/drawing/2014/main" id="{14AD9B2A-0831-4649-8972-681F24874B44}"/>
              </a:ext>
            </a:extLst>
          </p:cNvPr>
          <p:cNvSpPr txBox="1"/>
          <p:nvPr/>
        </p:nvSpPr>
        <p:spPr>
          <a:xfrm>
            <a:off x="186902" y="484931"/>
            <a:ext cx="8405005" cy="400110"/>
          </a:xfrm>
          <a:prstGeom prst="rect">
            <a:avLst/>
          </a:prstGeom>
          <a:noFill/>
        </p:spPr>
        <p:txBody>
          <a:bodyPr wrap="square" rtlCol="0">
            <a:spAutoFit/>
          </a:bodyPr>
          <a:lstStyle/>
          <a:p>
            <a:r>
              <a:rPr kumimoji="1" lang="ja-JP" altLang="en-US" sz="1000"/>
              <a:t>ここでは、単なる財務分析の結果だけではなく、総合的にどのような点に注目し、金融機関の支援部署や現場職員が、企業の事業性や成長の　可能性を見出して、支援したかに焦点を当てて、取組事例を紹介します。</a:t>
            </a:r>
            <a:endParaRPr kumimoji="1" lang="en-US" altLang="ja-JP" sz="1000"/>
          </a:p>
        </p:txBody>
      </p:sp>
      <p:sp>
        <p:nvSpPr>
          <p:cNvPr id="31" name="テキスト ボックス 30"/>
          <p:cNvSpPr txBox="1"/>
          <p:nvPr/>
        </p:nvSpPr>
        <p:spPr>
          <a:xfrm>
            <a:off x="8894101" y="367422"/>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参考事例</a:t>
            </a:r>
          </a:p>
        </p:txBody>
      </p:sp>
      <p:sp>
        <p:nvSpPr>
          <p:cNvPr id="32" name="テキスト ボックス 31"/>
          <p:cNvSpPr txBox="1"/>
          <p:nvPr/>
        </p:nvSpPr>
        <p:spPr>
          <a:xfrm>
            <a:off x="8899500" y="209014"/>
            <a:ext cx="777600" cy="123111"/>
          </a:xfrm>
          <a:prstGeom prst="rect">
            <a:avLst/>
          </a:prstGeom>
          <a:solidFill>
            <a:schemeClr val="accent1">
              <a:lumMod val="20000"/>
              <a:lumOff val="80000"/>
            </a:schemeClr>
          </a:solidFill>
          <a:ln>
            <a:solidFill>
              <a:schemeClr val="bg1">
                <a:lumMod val="50000"/>
              </a:schemeClr>
            </a:solidFill>
          </a:ln>
        </p:spPr>
        <p:txBody>
          <a:bodyPr vert="horz" wrap="square" lIns="0" tIns="0" rIns="0" bIns="0" rtlCol="0" anchor="ctr">
            <a:spAutoFit/>
          </a:bodyPr>
          <a:lstStyle/>
          <a:p>
            <a:pPr algn="ctr"/>
            <a:r>
              <a:rPr kumimoji="1" lang="ja-JP" altLang="en-US" sz="800" b="1">
                <a:solidFill>
                  <a:schemeClr val="bg1">
                    <a:lumMod val="50000"/>
                  </a:schemeClr>
                </a:solidFill>
              </a:rPr>
              <a:t>医療業</a:t>
            </a:r>
          </a:p>
        </p:txBody>
      </p:sp>
      <p:cxnSp>
        <p:nvCxnSpPr>
          <p:cNvPr id="34" name="直線コネクタ 33">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0EB3233E-B893-4679-07F8-520BB236E985}"/>
              </a:ext>
            </a:extLst>
          </p:cNvPr>
          <p:cNvCxnSpPr/>
          <p:nvPr/>
        </p:nvCxnSpPr>
        <p:spPr>
          <a:xfrm>
            <a:off x="252413" y="981075"/>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6953F065-07C0-479B-ADBB-DF89BC859277}"/>
              </a:ext>
            </a:extLst>
          </p:cNvPr>
          <p:cNvCxnSpPr/>
          <p:nvPr/>
        </p:nvCxnSpPr>
        <p:spPr>
          <a:xfrm>
            <a:off x="234720" y="5011620"/>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7553" y="1158608"/>
            <a:ext cx="2774055" cy="576000"/>
            <a:chOff x="4409473" y="1240406"/>
            <a:chExt cx="2774055" cy="576000"/>
          </a:xfrm>
        </p:grpSpPr>
        <p:sp>
          <p:nvSpPr>
            <p:cNvPr id="40" name="正方形/長方形 39">
              <a:extLst>
                <a:ext uri="{FF2B5EF4-FFF2-40B4-BE49-F238E27FC236}">
                  <a16:creationId xmlns:a16="http://schemas.microsoft.com/office/drawing/2014/main" id="{DDD7D659-CF17-8913-C4B6-41195AD6009C}"/>
                </a:ext>
              </a:extLst>
            </p:cNvPr>
            <p:cNvSpPr/>
            <p:nvPr/>
          </p:nvSpPr>
          <p:spPr>
            <a:xfrm>
              <a:off x="5075889" y="1291612"/>
              <a:ext cx="2107639" cy="501049"/>
            </a:xfrm>
            <a:prstGeom prst="rect">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latin typeface="+mn-ea"/>
                </a:rPr>
                <a:t>企業概要</a:t>
              </a:r>
              <a:endParaRPr kumimoji="1" lang="en-US" altLang="ja-JP" sz="1200" b="1">
                <a:solidFill>
                  <a:schemeClr val="tx1"/>
                </a:solidFill>
                <a:latin typeface="+mn-ea"/>
              </a:endParaRPr>
            </a:p>
          </p:txBody>
        </p:sp>
        <p:grpSp>
          <p:nvGrpSpPr>
            <p:cNvPr id="41" name="グループ化 40"/>
            <p:cNvGrpSpPr/>
            <p:nvPr/>
          </p:nvGrpSpPr>
          <p:grpSpPr>
            <a:xfrm>
              <a:off x="4409473" y="1240406"/>
              <a:ext cx="576000" cy="576000"/>
              <a:chOff x="279451" y="1197222"/>
              <a:chExt cx="576000" cy="576000"/>
            </a:xfrm>
          </p:grpSpPr>
          <p:sp>
            <p:nvSpPr>
              <p:cNvPr id="42" name="楕円 41">
                <a:extLst>
                  <a:ext uri="{FF2B5EF4-FFF2-40B4-BE49-F238E27FC236}">
                    <a16:creationId xmlns:a16="http://schemas.microsoft.com/office/drawing/2014/main" id="{D6C718EC-4506-4F10-A867-0ED5A2B249F1}"/>
                  </a:ext>
                </a:extLst>
              </p:cNvPr>
              <p:cNvSpPr/>
              <p:nvPr/>
            </p:nvSpPr>
            <p:spPr>
              <a:xfrm>
                <a:off x="279451" y="1197222"/>
                <a:ext cx="576000" cy="576000"/>
              </a:xfrm>
              <a:prstGeom prst="ellipse">
                <a:avLst/>
              </a:prstGeom>
              <a:solidFill>
                <a:schemeClr val="accent5">
                  <a:lumMod val="40000"/>
                  <a:lumOff val="60000"/>
                  <a:alpha val="23000"/>
                </a:schemeClr>
              </a:solidFill>
              <a:ln w="635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3889E09E-65AA-41E6-A714-64593052375D}"/>
                  </a:ext>
                </a:extLst>
              </p:cNvPr>
              <p:cNvSpPr txBox="1"/>
              <p:nvPr/>
            </p:nvSpPr>
            <p:spPr>
              <a:xfrm>
                <a:off x="316795" y="1279927"/>
                <a:ext cx="451302" cy="461665"/>
              </a:xfrm>
              <a:prstGeom prst="rect">
                <a:avLst/>
              </a:prstGeom>
              <a:noFill/>
              <a:ln>
                <a:noFill/>
              </a:ln>
            </p:spPr>
            <p:txBody>
              <a:bodyPr wrap="square" rtlCol="0">
                <a:spAutoFit/>
              </a:bodyPr>
              <a:lstStyle/>
              <a:p>
                <a:pPr algn="ctr"/>
                <a:r>
                  <a:rPr kumimoji="1" lang="ja-JP" altLang="en-US" sz="2400" b="1" i="1">
                    <a:solidFill>
                      <a:schemeClr val="accent1">
                        <a:lumMod val="60000"/>
                        <a:lumOff val="40000"/>
                      </a:schemeClr>
                    </a:solidFill>
                    <a:latin typeface="Britannic Bold" panose="020B0903060703020204" pitchFamily="34" charset="0"/>
                  </a:rPr>
                  <a:t>１</a:t>
                </a:r>
              </a:p>
            </p:txBody>
          </p:sp>
        </p:grpSp>
      </p:grpSp>
      <p:grpSp>
        <p:nvGrpSpPr>
          <p:cNvPr id="45" name="グループ化 44"/>
          <p:cNvGrpSpPr/>
          <p:nvPr/>
        </p:nvGrpSpPr>
        <p:grpSpPr>
          <a:xfrm>
            <a:off x="367553" y="2132071"/>
            <a:ext cx="2774055" cy="576000"/>
            <a:chOff x="4409473" y="2044014"/>
            <a:chExt cx="2774055" cy="576000"/>
          </a:xfrm>
        </p:grpSpPr>
        <p:sp>
          <p:nvSpPr>
            <p:cNvPr id="47" name="正方形/長方形 46">
              <a:extLst>
                <a:ext uri="{FF2B5EF4-FFF2-40B4-BE49-F238E27FC236}">
                  <a16:creationId xmlns:a16="http://schemas.microsoft.com/office/drawing/2014/main" id="{2DB0A65F-C9AA-7882-B8D9-A92CAAAA3628}"/>
                </a:ext>
              </a:extLst>
            </p:cNvPr>
            <p:cNvSpPr/>
            <p:nvPr/>
          </p:nvSpPr>
          <p:spPr>
            <a:xfrm>
              <a:off x="5075889" y="2081489"/>
              <a:ext cx="2107639" cy="501049"/>
            </a:xfrm>
            <a:prstGeom prst="rect">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着目したポイント</a:t>
              </a:r>
              <a:endParaRPr kumimoji="1" lang="en-US" altLang="ja-JP" sz="1200" b="1">
                <a:solidFill>
                  <a:schemeClr val="tx1"/>
                </a:solidFill>
              </a:endParaRPr>
            </a:p>
          </p:txBody>
        </p:sp>
        <p:sp>
          <p:nvSpPr>
            <p:cNvPr id="48" name="楕円 47">
              <a:extLst>
                <a:ext uri="{FF2B5EF4-FFF2-40B4-BE49-F238E27FC236}">
                  <a16:creationId xmlns:a16="http://schemas.microsoft.com/office/drawing/2014/main" id="{194C0FAD-4A21-444C-8E29-82337037759B}"/>
                </a:ext>
              </a:extLst>
            </p:cNvPr>
            <p:cNvSpPr/>
            <p:nvPr/>
          </p:nvSpPr>
          <p:spPr>
            <a:xfrm>
              <a:off x="4409473" y="2044014"/>
              <a:ext cx="576000" cy="576000"/>
            </a:xfrm>
            <a:prstGeom prst="ellipse">
              <a:avLst/>
            </a:prstGeom>
            <a:solidFill>
              <a:schemeClr val="accent2">
                <a:lumMod val="40000"/>
                <a:lumOff val="60000"/>
                <a:alpha val="23000"/>
              </a:schemeClr>
            </a:solidFill>
            <a:ln w="635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400" b="1" i="1">
                <a:solidFill>
                  <a:schemeClr val="accent2"/>
                </a:solidFill>
                <a:latin typeface="+mn-ea"/>
              </a:endParaRPr>
            </a:p>
          </p:txBody>
        </p:sp>
        <p:sp>
          <p:nvSpPr>
            <p:cNvPr id="49" name="テキスト ボックス 48">
              <a:extLst>
                <a:ext uri="{FF2B5EF4-FFF2-40B4-BE49-F238E27FC236}">
                  <a16:creationId xmlns:a16="http://schemas.microsoft.com/office/drawing/2014/main" id="{8FC5ADF6-F119-4452-98CF-8090C0B4CC5F}"/>
                </a:ext>
              </a:extLst>
            </p:cNvPr>
            <p:cNvSpPr txBox="1"/>
            <p:nvPr/>
          </p:nvSpPr>
          <p:spPr>
            <a:xfrm>
              <a:off x="4441106" y="2115855"/>
              <a:ext cx="457869" cy="461665"/>
            </a:xfrm>
            <a:prstGeom prst="rect">
              <a:avLst/>
            </a:prstGeom>
            <a:noFill/>
            <a:ln>
              <a:noFill/>
            </a:ln>
          </p:spPr>
          <p:txBody>
            <a:bodyPr wrap="square" rtlCol="0">
              <a:spAutoFit/>
            </a:bodyPr>
            <a:lstStyle/>
            <a:p>
              <a:pPr algn="ctr"/>
              <a:r>
                <a:rPr kumimoji="1" lang="ja-JP" altLang="en-US" sz="2400" b="1" i="1">
                  <a:solidFill>
                    <a:schemeClr val="accent2">
                      <a:lumMod val="60000"/>
                      <a:lumOff val="40000"/>
                    </a:schemeClr>
                  </a:solidFill>
                  <a:latin typeface="Britannic Bold" panose="020B0903060703020204" pitchFamily="34" charset="0"/>
                </a:rPr>
                <a:t>２</a:t>
              </a:r>
            </a:p>
          </p:txBody>
        </p:sp>
      </p:grpSp>
      <p:grpSp>
        <p:nvGrpSpPr>
          <p:cNvPr id="50" name="グループ化 49"/>
          <p:cNvGrpSpPr/>
          <p:nvPr/>
        </p:nvGrpSpPr>
        <p:grpSpPr>
          <a:xfrm>
            <a:off x="367553" y="3145726"/>
            <a:ext cx="2774054" cy="576000"/>
            <a:chOff x="367553" y="2051424"/>
            <a:chExt cx="2774054" cy="576000"/>
          </a:xfrm>
        </p:grpSpPr>
        <p:sp>
          <p:nvSpPr>
            <p:cNvPr id="51" name="楕円 50">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2" name="正方形/長方形 51">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6">
                <a:lumMod val="40000"/>
                <a:lumOff val="60000"/>
                <a:alpha val="23000"/>
              </a:schemeClr>
            </a:solidFill>
            <a:ln w="635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金融機関としての支援</a:t>
              </a:r>
              <a:endParaRPr kumimoji="1" lang="en-US" altLang="ja-JP" sz="1200" b="1">
                <a:solidFill>
                  <a:schemeClr val="tx1"/>
                </a:solidFill>
              </a:endParaRPr>
            </a:p>
          </p:txBody>
        </p:sp>
        <p:sp>
          <p:nvSpPr>
            <p:cNvPr id="53" name="正方形/長方形 52"/>
            <p:cNvSpPr/>
            <p:nvPr/>
          </p:nvSpPr>
          <p:spPr>
            <a:xfrm>
              <a:off x="424205" y="2122575"/>
              <a:ext cx="400361" cy="461665"/>
            </a:xfrm>
            <a:prstGeom prst="rect">
              <a:avLst/>
            </a:prstGeom>
          </p:spPr>
          <p:txBody>
            <a:bodyPr wrap="square">
              <a:spAutoFit/>
            </a:bodyPr>
            <a:lstStyle/>
            <a:p>
              <a:pPr algn="ctr"/>
              <a:r>
                <a:rPr kumimoji="1" lang="ja-JP" altLang="en-US" sz="2400" b="1" i="1">
                  <a:solidFill>
                    <a:schemeClr val="accent6">
                      <a:lumMod val="60000"/>
                      <a:lumOff val="40000"/>
                    </a:schemeClr>
                  </a:solidFill>
                  <a:latin typeface="+mn-ea"/>
                  <a:cs typeface="Times New Roman" panose="02020603050405020304" pitchFamily="18" charset="0"/>
                </a:rPr>
                <a:t>３</a:t>
              </a:r>
            </a:p>
          </p:txBody>
        </p:sp>
      </p:grpSp>
      <p:grpSp>
        <p:nvGrpSpPr>
          <p:cNvPr id="55" name="グループ化 54"/>
          <p:cNvGrpSpPr/>
          <p:nvPr/>
        </p:nvGrpSpPr>
        <p:grpSpPr>
          <a:xfrm>
            <a:off x="367553" y="4179477"/>
            <a:ext cx="2774054" cy="576000"/>
            <a:chOff x="367553" y="2051424"/>
            <a:chExt cx="2774054" cy="576000"/>
          </a:xfrm>
        </p:grpSpPr>
        <p:sp>
          <p:nvSpPr>
            <p:cNvPr id="56" name="楕円 55">
              <a:extLst>
                <a:ext uri="{FF2B5EF4-FFF2-40B4-BE49-F238E27FC236}">
                  <a16:creationId xmlns:a16="http://schemas.microsoft.com/office/drawing/2014/main" id="{2AE0324C-3B8C-24E1-8BC4-F9FCA16881D9}"/>
                </a:ext>
              </a:extLst>
            </p:cNvPr>
            <p:cNvSpPr/>
            <p:nvPr/>
          </p:nvSpPr>
          <p:spPr>
            <a:xfrm>
              <a:off x="367553" y="2051424"/>
              <a:ext cx="576000" cy="576000"/>
            </a:xfrm>
            <a:prstGeom prst="ellipse">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2400" b="1" i="1">
                <a:solidFill>
                  <a:schemeClr val="accent6">
                    <a:lumMod val="60000"/>
                    <a:lumOff val="40000"/>
                  </a:schemeClr>
                </a:solidFill>
                <a:latin typeface="+mn-ea"/>
                <a:cs typeface="Times New Roman" panose="02020603050405020304" pitchFamily="18" charset="0"/>
              </a:endParaRPr>
            </a:p>
          </p:txBody>
        </p:sp>
        <p:sp>
          <p:nvSpPr>
            <p:cNvPr id="57" name="正方形/長方形 56">
              <a:extLst>
                <a:ext uri="{FF2B5EF4-FFF2-40B4-BE49-F238E27FC236}">
                  <a16:creationId xmlns:a16="http://schemas.microsoft.com/office/drawing/2014/main" id="{3EC40967-2ED1-3B72-5B58-805876737928}"/>
                </a:ext>
              </a:extLst>
            </p:cNvPr>
            <p:cNvSpPr/>
            <p:nvPr/>
          </p:nvSpPr>
          <p:spPr>
            <a:xfrm>
              <a:off x="1033968" y="2083191"/>
              <a:ext cx="2107639" cy="501049"/>
            </a:xfrm>
            <a:prstGeom prst="rect">
              <a:avLst/>
            </a:prstGeom>
            <a:solidFill>
              <a:schemeClr val="accent4">
                <a:lumMod val="40000"/>
                <a:lumOff val="60000"/>
                <a:alpha val="23000"/>
              </a:schemeClr>
            </a:solidFill>
            <a:ln w="63500">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a:solidFill>
                    <a:schemeClr val="tx1"/>
                  </a:solidFill>
                </a:rPr>
                <a:t>支援後の経過</a:t>
              </a:r>
              <a:endParaRPr kumimoji="1" lang="en-US" altLang="ja-JP" sz="1200" b="1">
                <a:solidFill>
                  <a:schemeClr val="tx1"/>
                </a:solidFill>
              </a:endParaRPr>
            </a:p>
          </p:txBody>
        </p:sp>
        <p:sp>
          <p:nvSpPr>
            <p:cNvPr id="58" name="正方形/長方形 57"/>
            <p:cNvSpPr/>
            <p:nvPr/>
          </p:nvSpPr>
          <p:spPr>
            <a:xfrm>
              <a:off x="424205" y="2122575"/>
              <a:ext cx="400361" cy="461665"/>
            </a:xfrm>
            <a:prstGeom prst="rect">
              <a:avLst/>
            </a:prstGeom>
          </p:spPr>
          <p:txBody>
            <a:bodyPr wrap="square">
              <a:spAutoFit/>
            </a:bodyPr>
            <a:lstStyle/>
            <a:p>
              <a:pPr algn="ctr"/>
              <a:r>
                <a:rPr kumimoji="1" lang="en-US" altLang="ja-JP" sz="2400" b="1" i="1">
                  <a:solidFill>
                    <a:schemeClr val="accent4">
                      <a:lumMod val="60000"/>
                      <a:lumOff val="40000"/>
                    </a:schemeClr>
                  </a:solidFill>
                  <a:latin typeface="+mn-ea"/>
                  <a:cs typeface="Times New Roman" panose="02020603050405020304" pitchFamily="18" charset="0"/>
                </a:rPr>
                <a:t>4</a:t>
              </a:r>
              <a:endParaRPr kumimoji="1" lang="ja-JP" altLang="en-US" sz="2400" b="1" i="1">
                <a:solidFill>
                  <a:schemeClr val="accent4">
                    <a:lumMod val="60000"/>
                    <a:lumOff val="40000"/>
                  </a:schemeClr>
                </a:solidFill>
                <a:latin typeface="+mn-ea"/>
                <a:cs typeface="Times New Roman" panose="02020603050405020304" pitchFamily="18" charset="0"/>
              </a:endParaRPr>
            </a:p>
          </p:txBody>
        </p:sp>
      </p:grpSp>
      <p:sp>
        <p:nvSpPr>
          <p:cNvPr id="33" name="テキスト ボックス 32">
            <a:extLst>
              <a:ext uri="{FF2B5EF4-FFF2-40B4-BE49-F238E27FC236}">
                <a16:creationId xmlns:a16="http://schemas.microsoft.com/office/drawing/2014/main" id="{21591358-06F4-48AA-B482-626AABC335E6}"/>
              </a:ext>
            </a:extLst>
          </p:cNvPr>
          <p:cNvSpPr txBox="1"/>
          <p:nvPr/>
        </p:nvSpPr>
        <p:spPr>
          <a:xfrm>
            <a:off x="0" y="0"/>
            <a:ext cx="6448425" cy="492443"/>
          </a:xfrm>
          <a:prstGeom prst="rect">
            <a:avLst/>
          </a:prstGeom>
          <a:noFill/>
        </p:spPr>
        <p:txBody>
          <a:bodyPr wrap="square" rtlCol="0">
            <a:spAutoFit/>
          </a:bodyPr>
          <a:lstStyle/>
          <a:p>
            <a:r>
              <a:rPr kumimoji="1" lang="ja-JP" altLang="en-US" b="1" u="sng">
                <a:latin typeface="+mn-ea"/>
              </a:rPr>
              <a:t>小規模</a:t>
            </a:r>
            <a:r>
              <a:rPr kumimoji="1" lang="ja-JP" altLang="en-US" sz="2600" b="1" u="sng">
                <a:latin typeface="+mn-ea"/>
              </a:rPr>
              <a:t>医療</a:t>
            </a:r>
            <a:r>
              <a:rPr kumimoji="1" lang="ja-JP" altLang="en-US" sz="2600" b="1" u="sng">
                <a:solidFill>
                  <a:prstClr val="black"/>
                </a:solidFill>
                <a:latin typeface="游ゴシック" panose="020B0400000000000000" pitchFamily="50" charset="-128"/>
              </a:rPr>
              <a:t>業</a:t>
            </a:r>
            <a:r>
              <a:rPr kumimoji="1" lang="ja-JP" altLang="en-US" b="1" u="sng">
                <a:latin typeface="+mn-ea"/>
              </a:rPr>
              <a:t>の目利き（参考事例）　その２</a:t>
            </a:r>
            <a:endParaRPr kumimoji="1" lang="en-US" altLang="ja-JP" b="1" u="sng">
              <a:latin typeface="+mn-ea"/>
            </a:endParaRPr>
          </a:p>
        </p:txBody>
      </p:sp>
      <p:cxnSp>
        <p:nvCxnSpPr>
          <p:cNvPr id="2" name="直線コネクタ 1">
            <a:extLst>
              <a:ext uri="{FF2B5EF4-FFF2-40B4-BE49-F238E27FC236}">
                <a16:creationId xmlns:a16="http://schemas.microsoft.com/office/drawing/2014/main" id="{DFC33435-34C0-55C9-B7AD-7AC9F623D97A}"/>
              </a:ext>
            </a:extLst>
          </p:cNvPr>
          <p:cNvCxnSpPr/>
          <p:nvPr/>
        </p:nvCxnSpPr>
        <p:spPr>
          <a:xfrm>
            <a:off x="113314" y="6637941"/>
            <a:ext cx="9401175" cy="0"/>
          </a:xfrm>
          <a:prstGeom prst="line">
            <a:avLst/>
          </a:prstGeom>
          <a:ln w="2857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73975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4725</Words>
  <Application>Microsoft Office PowerPoint</Application>
  <PresentationFormat>A4 210 x 297 mm</PresentationFormat>
  <Paragraphs>384</Paragraphs>
  <Slides>10</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10</vt:i4>
      </vt:variant>
    </vt:vector>
  </HeadingPairs>
  <TitlesOfParts>
    <vt:vector size="22" baseType="lpstr">
      <vt:lpstr>HGP創英角ｺﾞｼｯｸUB</vt:lpstr>
      <vt:lpstr>HGS創英角ｺﾞｼｯｸUB</vt:lpstr>
      <vt:lpstr>HG創英角ｺﾞｼｯｸUB</vt:lpstr>
      <vt:lpstr>Meiryo UI</vt:lpstr>
      <vt:lpstr>游ゴシック</vt:lpstr>
      <vt:lpstr>游ゴシック Light</vt:lpstr>
      <vt:lpstr>Arial</vt:lpstr>
      <vt:lpstr>Britannic Bold</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2024-03-25T07:25:37Z</dcterms:created>
  <dcterms:modified xsi:type="dcterms:W3CDTF">2024-10-15T08:13:44Z</dcterms:modified>
</cp:coreProperties>
</file>