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notesSlides/notesSlide1.xml" ContentType="application/vnd.openxmlformats-officedocument.presentationml.notesSlide+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35" r:id="rId1"/>
    <p:sldMasterId id="2147483786" r:id="rId2"/>
  </p:sldMasterIdLst>
  <p:notesMasterIdLst>
    <p:notesMasterId r:id="rId10"/>
  </p:notesMasterIdLst>
  <p:handoutMasterIdLst>
    <p:handoutMasterId r:id="rId11"/>
  </p:handoutMasterIdLst>
  <p:sldIdLst>
    <p:sldId id="257" r:id="rId3"/>
    <p:sldId id="310" r:id="rId4"/>
    <p:sldId id="544" r:id="rId5"/>
    <p:sldId id="548" r:id="rId6"/>
    <p:sldId id="545" r:id="rId7"/>
    <p:sldId id="546" r:id="rId8"/>
    <p:sldId id="547" r:id="rId9"/>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052" userDrawn="1">
          <p15:clr>
            <a:srgbClr val="A4A3A4"/>
          </p15:clr>
        </p15:guide>
        <p15:guide id="4" orient="horz" pos="2205"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1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267E"/>
    <a:srgbClr val="000066"/>
    <a:srgbClr val="E7E6E6"/>
    <a:srgbClr val="9DC3E6"/>
    <a:srgbClr val="C267EB"/>
    <a:srgbClr val="BA52E8"/>
    <a:srgbClr val="00AD9B"/>
    <a:srgbClr val="008A9F"/>
    <a:srgbClr val="006158"/>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F6E4D5-27D9-C406-527D-CF379B86112C}" v="162" dt="2025-03-04T07:25:15.063"/>
    <p1510:client id="{8C806AC7-E06B-34D5-039C-0B1125DBF6A8}" v="25" dt="2025-03-04T08:34:31.153"/>
    <p1510:client id="{AB041E47-5B70-B64F-D70B-F779316C0B34}" v="11" dt="2025-03-04T07:59:03.29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446" y="96"/>
      </p:cViewPr>
      <p:guideLst>
        <p:guide pos="3052"/>
        <p:guide orient="horz" pos="2205"/>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tableStyles" Target="tableStyles.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19"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4813"/>
          </a:xfrm>
          <a:prstGeom prst="rect">
            <a:avLst/>
          </a:prstGeom>
        </p:spPr>
        <p:txBody>
          <a:bodyPr vert="horz" lIns="90635" tIns="45317" rIns="90635" bIns="453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2" y="0"/>
            <a:ext cx="2918621" cy="494813"/>
          </a:xfrm>
          <a:prstGeom prst="rect">
            <a:avLst/>
          </a:prstGeom>
        </p:spPr>
        <p:txBody>
          <a:bodyPr vert="horz" lIns="90635" tIns="45317" rIns="90635" bIns="45317" rtlCol="0"/>
          <a:lstStyle>
            <a:lvl1pPr algn="r">
              <a:defRPr sz="1200"/>
            </a:lvl1pPr>
          </a:lstStyle>
          <a:p>
            <a:fld id="{F0E400C4-62FC-465D-ACBC-5BF91F622C6A}" type="datetimeFigureOut">
              <a:rPr kumimoji="1" lang="ja-JP" altLang="en-US" smtClean="0"/>
              <a:t>2025/3/6</a:t>
            </a:fld>
            <a:endParaRPr kumimoji="1" lang="ja-JP" altLang="en-US"/>
          </a:p>
        </p:txBody>
      </p:sp>
      <p:sp>
        <p:nvSpPr>
          <p:cNvPr id="4" name="フッター プレースホルダー 3"/>
          <p:cNvSpPr>
            <a:spLocks noGrp="1"/>
          </p:cNvSpPr>
          <p:nvPr>
            <p:ph type="ftr" sz="quarter" idx="2"/>
          </p:nvPr>
        </p:nvSpPr>
        <p:spPr>
          <a:xfrm>
            <a:off x="2" y="9371502"/>
            <a:ext cx="2918621" cy="494813"/>
          </a:xfrm>
          <a:prstGeom prst="rect">
            <a:avLst/>
          </a:prstGeom>
        </p:spPr>
        <p:txBody>
          <a:bodyPr vert="horz" lIns="90635" tIns="45317" rIns="90635" bIns="453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1502"/>
            <a:ext cx="2918621" cy="494813"/>
          </a:xfrm>
          <a:prstGeom prst="rect">
            <a:avLst/>
          </a:prstGeom>
        </p:spPr>
        <p:txBody>
          <a:bodyPr vert="horz" lIns="90635" tIns="45317" rIns="90635" bIns="45317" rtlCol="0" anchor="b"/>
          <a:lstStyle>
            <a:lvl1pPr algn="r">
              <a:defRPr sz="1200"/>
            </a:lvl1pPr>
          </a:lstStyle>
          <a:p>
            <a:fld id="{28F77E1B-6127-4E8F-B340-BAC4A2D59DCF}" type="slidenum">
              <a:rPr kumimoji="1" lang="ja-JP" altLang="en-US" smtClean="0"/>
              <a:t>‹#›</a:t>
            </a:fld>
            <a:endParaRPr kumimoji="1" lang="ja-JP" altLang="en-US"/>
          </a:p>
        </p:txBody>
      </p:sp>
    </p:spTree>
    <p:extLst>
      <p:ext uri="{BB962C8B-B14F-4D97-AF65-F5344CB8AC3E}">
        <p14:creationId xmlns:p14="http://schemas.microsoft.com/office/powerpoint/2010/main" val="1620843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18831" cy="495029"/>
          </a:xfrm>
          <a:prstGeom prst="rect">
            <a:avLst/>
          </a:prstGeom>
        </p:spPr>
        <p:txBody>
          <a:bodyPr vert="horz" lIns="90635" tIns="45317" rIns="90635" bIns="453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2"/>
            <a:ext cx="2918831" cy="495029"/>
          </a:xfrm>
          <a:prstGeom prst="rect">
            <a:avLst/>
          </a:prstGeom>
        </p:spPr>
        <p:txBody>
          <a:bodyPr vert="horz" lIns="90635" tIns="45317" rIns="90635" bIns="45317" rtlCol="0"/>
          <a:lstStyle>
            <a:lvl1pPr algn="r">
              <a:defRPr sz="1200"/>
            </a:lvl1pPr>
          </a:lstStyle>
          <a:p>
            <a:fld id="{E2C52428-4ED6-4669-87B1-627096DC22A0}" type="datetimeFigureOut">
              <a:rPr kumimoji="1" lang="ja-JP" altLang="en-US" smtClean="0"/>
              <a:t>2025/3/6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5" tIns="45317" rIns="90635" bIns="45317" rtlCol="0" anchor="ctr"/>
          <a:lstStyle/>
          <a:p>
            <a:endParaRPr lang="ja-JP" altLang="en-US"/>
          </a:p>
        </p:txBody>
      </p:sp>
      <p:sp>
        <p:nvSpPr>
          <p:cNvPr id="5" name="ノート プレースホルダー 4"/>
          <p:cNvSpPr>
            <a:spLocks noGrp="1"/>
          </p:cNvSpPr>
          <p:nvPr>
            <p:ph type="body" sz="quarter" idx="3"/>
          </p:nvPr>
        </p:nvSpPr>
        <p:spPr>
          <a:xfrm>
            <a:off x="673577" y="4748165"/>
            <a:ext cx="5388610" cy="3884860"/>
          </a:xfrm>
          <a:prstGeom prst="rect">
            <a:avLst/>
          </a:prstGeom>
        </p:spPr>
        <p:txBody>
          <a:bodyPr vert="horz" lIns="90635" tIns="45317" rIns="90635" bIns="453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35" tIns="45317" rIns="90635" bIns="453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35" tIns="45317" rIns="90635" bIns="45317" rtlCol="0" anchor="b"/>
          <a:lstStyle>
            <a:lvl1pPr algn="r">
              <a:defRPr sz="1200"/>
            </a:lvl1pPr>
          </a:lstStyle>
          <a:p>
            <a:fld id="{B4754AF3-11AD-4DEF-A075-341F0C8AC012}" type="slidenum">
              <a:rPr kumimoji="1" lang="ja-JP" altLang="en-US" smtClean="0"/>
              <a:t>‹#›</a:t>
            </a:fld>
            <a:endParaRPr kumimoji="1" lang="ja-JP" altLang="en-US"/>
          </a:p>
        </p:txBody>
      </p:sp>
    </p:spTree>
    <p:extLst>
      <p:ext uri="{BB962C8B-B14F-4D97-AF65-F5344CB8AC3E}">
        <p14:creationId xmlns:p14="http://schemas.microsoft.com/office/powerpoint/2010/main" val="3764475582"/>
      </p:ext>
    </p:extLst>
  </p:cSld>
  <p:clrMap bg1="lt1" tx1="dk1" bg2="lt2" tx2="dk2" accent1="accent1" accent2="accent2" accent3="accent3" accent4="accent4" accent5="accent5" accent6="accent6" hlink="hlink" folHlink="folHlink"/>
  <p:notesStyle>
    <a:lvl1pPr marL="0" algn="l" defTabSz="663123" rtl="0" eaLnBrk="1" latinLnBrk="0" hangingPunct="1">
      <a:defRPr kumimoji="1" sz="870" kern="1200">
        <a:solidFill>
          <a:schemeClr val="tx1"/>
        </a:solidFill>
        <a:latin typeface="+mn-lt"/>
        <a:ea typeface="+mn-ea"/>
        <a:cs typeface="+mn-cs"/>
      </a:defRPr>
    </a:lvl1pPr>
    <a:lvl2pPr marL="331561" algn="l" defTabSz="663123" rtl="0" eaLnBrk="1" latinLnBrk="0" hangingPunct="1">
      <a:defRPr kumimoji="1" sz="870" kern="1200">
        <a:solidFill>
          <a:schemeClr val="tx1"/>
        </a:solidFill>
        <a:latin typeface="+mn-lt"/>
        <a:ea typeface="+mn-ea"/>
        <a:cs typeface="+mn-cs"/>
      </a:defRPr>
    </a:lvl2pPr>
    <a:lvl3pPr marL="663123" algn="l" defTabSz="663123" rtl="0" eaLnBrk="1" latinLnBrk="0" hangingPunct="1">
      <a:defRPr kumimoji="1" sz="870" kern="1200">
        <a:solidFill>
          <a:schemeClr val="tx1"/>
        </a:solidFill>
        <a:latin typeface="+mn-lt"/>
        <a:ea typeface="+mn-ea"/>
        <a:cs typeface="+mn-cs"/>
      </a:defRPr>
    </a:lvl3pPr>
    <a:lvl4pPr marL="994684" algn="l" defTabSz="663123" rtl="0" eaLnBrk="1" latinLnBrk="0" hangingPunct="1">
      <a:defRPr kumimoji="1" sz="870" kern="1200">
        <a:solidFill>
          <a:schemeClr val="tx1"/>
        </a:solidFill>
        <a:latin typeface="+mn-lt"/>
        <a:ea typeface="+mn-ea"/>
        <a:cs typeface="+mn-cs"/>
      </a:defRPr>
    </a:lvl4pPr>
    <a:lvl5pPr marL="1326246" algn="l" defTabSz="663123" rtl="0" eaLnBrk="1" latinLnBrk="0" hangingPunct="1">
      <a:defRPr kumimoji="1" sz="870" kern="1200">
        <a:solidFill>
          <a:schemeClr val="tx1"/>
        </a:solidFill>
        <a:latin typeface="+mn-lt"/>
        <a:ea typeface="+mn-ea"/>
        <a:cs typeface="+mn-cs"/>
      </a:defRPr>
    </a:lvl5pPr>
    <a:lvl6pPr marL="1657807" algn="l" defTabSz="663123" rtl="0" eaLnBrk="1" latinLnBrk="0" hangingPunct="1">
      <a:defRPr kumimoji="1" sz="870" kern="1200">
        <a:solidFill>
          <a:schemeClr val="tx1"/>
        </a:solidFill>
        <a:latin typeface="+mn-lt"/>
        <a:ea typeface="+mn-ea"/>
        <a:cs typeface="+mn-cs"/>
      </a:defRPr>
    </a:lvl6pPr>
    <a:lvl7pPr marL="1989369" algn="l" defTabSz="663123" rtl="0" eaLnBrk="1" latinLnBrk="0" hangingPunct="1">
      <a:defRPr kumimoji="1" sz="870" kern="1200">
        <a:solidFill>
          <a:schemeClr val="tx1"/>
        </a:solidFill>
        <a:latin typeface="+mn-lt"/>
        <a:ea typeface="+mn-ea"/>
        <a:cs typeface="+mn-cs"/>
      </a:defRPr>
    </a:lvl7pPr>
    <a:lvl8pPr marL="2320930" algn="l" defTabSz="663123" rtl="0" eaLnBrk="1" latinLnBrk="0" hangingPunct="1">
      <a:defRPr kumimoji="1" sz="870" kern="1200">
        <a:solidFill>
          <a:schemeClr val="tx1"/>
        </a:solidFill>
        <a:latin typeface="+mn-lt"/>
        <a:ea typeface="+mn-ea"/>
        <a:cs typeface="+mn-cs"/>
      </a:defRPr>
    </a:lvl8pPr>
    <a:lvl9pPr marL="2652492" algn="l" defTabSz="663123" rtl="0" eaLnBrk="1" latinLnBrk="0" hangingPunct="1">
      <a:defRPr kumimoji="1" sz="87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B2036E3-79E7-B741-8F1E-1D7C8ECA7E81}" type="slidenum">
              <a:rPr kumimoji="1" lang="ja-JP" altLang="en-US" smtClean="0"/>
              <a:t>1</a:t>
            </a:fld>
            <a:endParaRPr kumimoji="1" lang="ja-JP" altLang="en-US"/>
          </a:p>
        </p:txBody>
      </p:sp>
    </p:spTree>
    <p:extLst>
      <p:ext uri="{BB962C8B-B14F-4D97-AF65-F5344CB8AC3E}">
        <p14:creationId xmlns:p14="http://schemas.microsoft.com/office/powerpoint/2010/main" val="1273077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081952-E956-A0AB-A328-34F0A9518CB9}"/>
              </a:ext>
            </a:extLst>
          </p:cNvPr>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744C966-88B3-E2FF-5E6A-68D8E336D0A1}"/>
              </a:ext>
            </a:extLst>
          </p:cNvPr>
          <p:cNvSpPr>
            <a:spLocks noGrp="1"/>
          </p:cNvSpPr>
          <p:nvPr>
            <p:ph type="subTitle" idx="1"/>
          </p:nvPr>
        </p:nvSpPr>
        <p:spPr>
          <a:xfrm>
            <a:off x="1238250" y="3602038"/>
            <a:ext cx="7429500" cy="1655762"/>
          </a:xfrm>
        </p:spPr>
        <p:txBody>
          <a:bodyPr/>
          <a:lstStyle>
            <a:lvl1pPr marL="0" indent="0" algn="ctr">
              <a:buNone/>
              <a:defRPr sz="2400"/>
            </a:lvl1pPr>
            <a:lvl2pPr marL="457197" indent="0" algn="ctr">
              <a:buNone/>
              <a:defRPr sz="2000"/>
            </a:lvl2pPr>
            <a:lvl3pPr marL="914395" indent="0" algn="ctr">
              <a:buNone/>
              <a:defRPr sz="1800"/>
            </a:lvl3pPr>
            <a:lvl4pPr marL="1371592" indent="0" algn="ctr">
              <a:buNone/>
              <a:defRPr sz="1600"/>
            </a:lvl4pPr>
            <a:lvl5pPr marL="1828789" indent="0" algn="ctr">
              <a:buNone/>
              <a:defRPr sz="1600"/>
            </a:lvl5pPr>
            <a:lvl6pPr marL="2285987" indent="0" algn="ctr">
              <a:buNone/>
              <a:defRPr sz="1600"/>
            </a:lvl6pPr>
            <a:lvl7pPr marL="2743184" indent="0" algn="ctr">
              <a:buNone/>
              <a:defRPr sz="1600"/>
            </a:lvl7pPr>
            <a:lvl8pPr marL="3200381" indent="0" algn="ctr">
              <a:buNone/>
              <a:defRPr sz="1600"/>
            </a:lvl8pPr>
            <a:lvl9pPr marL="3657579"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30CCDF1-01FA-418A-0F5F-A2A3DC01C814}"/>
              </a:ext>
            </a:extLst>
          </p:cNvPr>
          <p:cNvSpPr>
            <a:spLocks noGrp="1"/>
          </p:cNvSpPr>
          <p:nvPr>
            <p:ph type="dt" sz="half" idx="10"/>
          </p:nvPr>
        </p:nvSpPr>
        <p:spPr/>
        <p:txBody>
          <a:bodyPr/>
          <a:lstStyle/>
          <a:p>
            <a:fld id="{1F0A8C01-6538-4D8A-AF3A-87EE73D8F63F}" type="datetimeFigureOut">
              <a:rPr kumimoji="1" lang="ja-JP" altLang="en-US" smtClean="0"/>
              <a:t>2025/3/6</a:t>
            </a:fld>
            <a:endParaRPr kumimoji="1" lang="ja-JP" altLang="en-US"/>
          </a:p>
        </p:txBody>
      </p:sp>
      <p:sp>
        <p:nvSpPr>
          <p:cNvPr id="5" name="フッター プレースホルダー 4">
            <a:extLst>
              <a:ext uri="{FF2B5EF4-FFF2-40B4-BE49-F238E27FC236}">
                <a16:creationId xmlns:a16="http://schemas.microsoft.com/office/drawing/2014/main" id="{51EBCC9B-EE8B-F336-2EF1-A34DB0B4B5E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A3F043A-B2DF-13F3-21C8-5669B20F874A}"/>
              </a:ext>
            </a:extLst>
          </p:cNvPr>
          <p:cNvSpPr>
            <a:spLocks noGrp="1"/>
          </p:cNvSpPr>
          <p:nvPr>
            <p:ph type="sldNum" sz="quarter" idx="12"/>
          </p:nvPr>
        </p:nvSpPr>
        <p:spPr/>
        <p:txBody>
          <a:bodyPr/>
          <a:lstStyle/>
          <a:p>
            <a:fld id="{FF95C75E-6BF2-4FEE-A1E5-876106829793}" type="slidenum">
              <a:rPr kumimoji="1" lang="ja-JP" altLang="en-US" smtClean="0"/>
              <a:t>‹#›</a:t>
            </a:fld>
            <a:endParaRPr kumimoji="1" lang="ja-JP" altLang="en-US"/>
          </a:p>
        </p:txBody>
      </p:sp>
    </p:spTree>
    <p:extLst>
      <p:ext uri="{BB962C8B-B14F-4D97-AF65-F5344CB8AC3E}">
        <p14:creationId xmlns:p14="http://schemas.microsoft.com/office/powerpoint/2010/main" val="4145571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4CE635-4A16-08F5-45B3-4754F35966A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4878B2C-F0C1-5A37-0522-9DD7527083A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52BC05E-F8F9-A4F7-E964-6433C5F413FF}"/>
              </a:ext>
            </a:extLst>
          </p:cNvPr>
          <p:cNvSpPr>
            <a:spLocks noGrp="1"/>
          </p:cNvSpPr>
          <p:nvPr>
            <p:ph type="dt" sz="half" idx="10"/>
          </p:nvPr>
        </p:nvSpPr>
        <p:spPr/>
        <p:txBody>
          <a:bodyPr/>
          <a:lstStyle/>
          <a:p>
            <a:fld id="{1F0A8C01-6538-4D8A-AF3A-87EE73D8F63F}" type="datetimeFigureOut">
              <a:rPr kumimoji="1" lang="ja-JP" altLang="en-US" smtClean="0"/>
              <a:t>2025/3/6</a:t>
            </a:fld>
            <a:endParaRPr kumimoji="1" lang="ja-JP" altLang="en-US"/>
          </a:p>
        </p:txBody>
      </p:sp>
      <p:sp>
        <p:nvSpPr>
          <p:cNvPr id="5" name="フッター プレースホルダー 4">
            <a:extLst>
              <a:ext uri="{FF2B5EF4-FFF2-40B4-BE49-F238E27FC236}">
                <a16:creationId xmlns:a16="http://schemas.microsoft.com/office/drawing/2014/main" id="{2E06067D-7F52-D182-FAE6-453B7CB336D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48E02DC-893B-CEE0-33F8-18C03C0E5B7E}"/>
              </a:ext>
            </a:extLst>
          </p:cNvPr>
          <p:cNvSpPr>
            <a:spLocks noGrp="1"/>
          </p:cNvSpPr>
          <p:nvPr>
            <p:ph type="sldNum" sz="quarter" idx="12"/>
          </p:nvPr>
        </p:nvSpPr>
        <p:spPr/>
        <p:txBody>
          <a:bodyPr/>
          <a:lstStyle/>
          <a:p>
            <a:fld id="{FF95C75E-6BF2-4FEE-A1E5-876106829793}" type="slidenum">
              <a:rPr kumimoji="1" lang="ja-JP" altLang="en-US" smtClean="0"/>
              <a:t>‹#›</a:t>
            </a:fld>
            <a:endParaRPr kumimoji="1" lang="ja-JP" altLang="en-US"/>
          </a:p>
        </p:txBody>
      </p:sp>
    </p:spTree>
    <p:extLst>
      <p:ext uri="{BB962C8B-B14F-4D97-AF65-F5344CB8AC3E}">
        <p14:creationId xmlns:p14="http://schemas.microsoft.com/office/powerpoint/2010/main" val="3743130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8F919C1-C753-3167-06BE-49D8BE0E4410}"/>
              </a:ext>
            </a:extLst>
          </p:cNvPr>
          <p:cNvSpPr>
            <a:spLocks noGrp="1"/>
          </p:cNvSpPr>
          <p:nvPr>
            <p:ph type="title" orient="vert"/>
          </p:nvPr>
        </p:nvSpPr>
        <p:spPr>
          <a:xfrm>
            <a:off x="7089777" y="365125"/>
            <a:ext cx="2135188"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E262383-BD4E-40FE-8F0F-8A1B0F6B55CE}"/>
              </a:ext>
            </a:extLst>
          </p:cNvPr>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84A4E0-7DE7-F17F-492F-C3DFB6752969}"/>
              </a:ext>
            </a:extLst>
          </p:cNvPr>
          <p:cNvSpPr>
            <a:spLocks noGrp="1"/>
          </p:cNvSpPr>
          <p:nvPr>
            <p:ph type="dt" sz="half" idx="10"/>
          </p:nvPr>
        </p:nvSpPr>
        <p:spPr/>
        <p:txBody>
          <a:bodyPr/>
          <a:lstStyle/>
          <a:p>
            <a:fld id="{1F0A8C01-6538-4D8A-AF3A-87EE73D8F63F}" type="datetimeFigureOut">
              <a:rPr kumimoji="1" lang="ja-JP" altLang="en-US" smtClean="0"/>
              <a:t>2025/3/6</a:t>
            </a:fld>
            <a:endParaRPr kumimoji="1" lang="ja-JP" altLang="en-US"/>
          </a:p>
        </p:txBody>
      </p:sp>
      <p:sp>
        <p:nvSpPr>
          <p:cNvPr id="5" name="フッター プレースホルダー 4">
            <a:extLst>
              <a:ext uri="{FF2B5EF4-FFF2-40B4-BE49-F238E27FC236}">
                <a16:creationId xmlns:a16="http://schemas.microsoft.com/office/drawing/2014/main" id="{10213DAD-86D6-3434-B27B-6C5027D2342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AE880D-B183-0B02-0655-218CBB77C775}"/>
              </a:ext>
            </a:extLst>
          </p:cNvPr>
          <p:cNvSpPr>
            <a:spLocks noGrp="1"/>
          </p:cNvSpPr>
          <p:nvPr>
            <p:ph type="sldNum" sz="quarter" idx="12"/>
          </p:nvPr>
        </p:nvSpPr>
        <p:spPr/>
        <p:txBody>
          <a:bodyPr/>
          <a:lstStyle/>
          <a:p>
            <a:fld id="{FF95C75E-6BF2-4FEE-A1E5-876106829793}" type="slidenum">
              <a:rPr kumimoji="1" lang="ja-JP" altLang="en-US" smtClean="0"/>
              <a:t>‹#›</a:t>
            </a:fld>
            <a:endParaRPr kumimoji="1" lang="ja-JP" altLang="en-US"/>
          </a:p>
        </p:txBody>
      </p:sp>
    </p:spTree>
    <p:extLst>
      <p:ext uri="{BB962C8B-B14F-4D97-AF65-F5344CB8AC3E}">
        <p14:creationId xmlns:p14="http://schemas.microsoft.com/office/powerpoint/2010/main" val="2745816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84883706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80453777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126956749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31136773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396237626"/>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1872781393"/>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081868619"/>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87943269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ABCB06-BD80-52D0-3E05-DE05D2A3405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8F787CF-01B2-2FF8-D313-C7B6E1AA689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F7A6337-3503-E0BA-147F-6E120122DD0D}"/>
              </a:ext>
            </a:extLst>
          </p:cNvPr>
          <p:cNvSpPr>
            <a:spLocks noGrp="1"/>
          </p:cNvSpPr>
          <p:nvPr>
            <p:ph type="dt" sz="half" idx="10"/>
          </p:nvPr>
        </p:nvSpPr>
        <p:spPr/>
        <p:txBody>
          <a:bodyPr/>
          <a:lstStyle/>
          <a:p>
            <a:fld id="{1F0A8C01-6538-4D8A-AF3A-87EE73D8F63F}" type="datetimeFigureOut">
              <a:rPr kumimoji="1" lang="ja-JP" altLang="en-US" smtClean="0"/>
              <a:t>2025/3/6</a:t>
            </a:fld>
            <a:endParaRPr kumimoji="1" lang="ja-JP" altLang="en-US"/>
          </a:p>
        </p:txBody>
      </p:sp>
      <p:sp>
        <p:nvSpPr>
          <p:cNvPr id="5" name="フッター プレースホルダー 4">
            <a:extLst>
              <a:ext uri="{FF2B5EF4-FFF2-40B4-BE49-F238E27FC236}">
                <a16:creationId xmlns:a16="http://schemas.microsoft.com/office/drawing/2014/main" id="{51731B96-6EE5-64A0-D569-45F745977E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419F957-5F44-C0B1-EB2B-AF0603EEDD29}"/>
              </a:ext>
            </a:extLst>
          </p:cNvPr>
          <p:cNvSpPr>
            <a:spLocks noGrp="1"/>
          </p:cNvSpPr>
          <p:nvPr>
            <p:ph type="sldNum" sz="quarter" idx="12"/>
          </p:nvPr>
        </p:nvSpPr>
        <p:spPr/>
        <p:txBody>
          <a:bodyPr/>
          <a:lstStyle/>
          <a:p>
            <a:fld id="{FF95C75E-6BF2-4FEE-A1E5-876106829793}" type="slidenum">
              <a:rPr kumimoji="1" lang="ja-JP" altLang="en-US" smtClean="0"/>
              <a:t>‹#›</a:t>
            </a:fld>
            <a:endParaRPr kumimoji="1" lang="ja-JP" altLang="en-US"/>
          </a:p>
        </p:txBody>
      </p:sp>
    </p:spTree>
    <p:extLst>
      <p:ext uri="{BB962C8B-B14F-4D97-AF65-F5344CB8AC3E}">
        <p14:creationId xmlns:p14="http://schemas.microsoft.com/office/powerpoint/2010/main" val="41128802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1553006582"/>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75877684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124346168"/>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10" name="テキスト プレースホルダー 12">
            <a:extLst>
              <a:ext uri="{FF2B5EF4-FFF2-40B4-BE49-F238E27FC236}">
                <a16:creationId xmlns:a16="http://schemas.microsoft.com/office/drawing/2014/main" id="{9DCAF9C8-27DC-4EF8-B2EF-234970A68E88}"/>
              </a:ext>
            </a:extLst>
          </p:cNvPr>
          <p:cNvSpPr>
            <a:spLocks noGrp="1"/>
          </p:cNvSpPr>
          <p:nvPr>
            <p:ph type="body" sz="quarter" idx="14" hasCustomPrompt="1"/>
          </p:nvPr>
        </p:nvSpPr>
        <p:spPr>
          <a:xfrm>
            <a:off x="109060" y="751621"/>
            <a:ext cx="9722842" cy="581818"/>
          </a:xfrm>
        </p:spPr>
        <p:txBody>
          <a:bodyPr lIns="72000" tIns="36000" rIns="72000" bIns="36000" anchor="t">
            <a:normAutofit/>
          </a:bodyPr>
          <a:lstStyle>
            <a:lvl1pPr marL="79636" indent="-79636">
              <a:lnSpc>
                <a:spcPts val="708"/>
              </a:lnSpc>
              <a:spcBef>
                <a:spcPts val="0"/>
              </a:spcBef>
              <a:buFont typeface="Wingdings" panose="05000000000000000000" pitchFamily="2" charset="2"/>
              <a:buChar char="n"/>
              <a:defRPr sz="531">
                <a:solidFill>
                  <a:schemeClr val="tx1"/>
                </a:solidFill>
                <a:latin typeface="ＭＳ ゴシック" panose="020B0609070205080204" pitchFamily="49" charset="-128"/>
                <a:ea typeface="ＭＳ ゴシック" panose="020B0609070205080204" pitchFamily="49" charset="-128"/>
              </a:defRPr>
            </a:lvl1pPr>
          </a:lstStyle>
          <a:p>
            <a:pPr lvl="0"/>
            <a:r>
              <a:rPr kumimoji="1" lang="en-US" altLang="ja-JP"/>
              <a:t>T3</a:t>
            </a:r>
          </a:p>
        </p:txBody>
      </p:sp>
      <p:sp>
        <p:nvSpPr>
          <p:cNvPr id="11" name="テキスト プレースホルダー 12">
            <a:extLst>
              <a:ext uri="{FF2B5EF4-FFF2-40B4-BE49-F238E27FC236}">
                <a16:creationId xmlns:a16="http://schemas.microsoft.com/office/drawing/2014/main" id="{3FA3CF54-D857-4305-865E-3B156FADD0E0}"/>
              </a:ext>
            </a:extLst>
          </p:cNvPr>
          <p:cNvSpPr>
            <a:spLocks noGrp="1"/>
          </p:cNvSpPr>
          <p:nvPr>
            <p:ph type="body" sz="quarter" idx="15" hasCustomPrompt="1"/>
          </p:nvPr>
        </p:nvSpPr>
        <p:spPr>
          <a:xfrm>
            <a:off x="109060" y="2217684"/>
            <a:ext cx="9722842" cy="4202782"/>
          </a:xfrm>
        </p:spPr>
        <p:txBody>
          <a:bodyPr>
            <a:noAutofit/>
          </a:bodyPr>
          <a:lstStyle>
            <a:lvl1pPr marL="79636" indent="-79636">
              <a:lnSpc>
                <a:spcPct val="150000"/>
              </a:lnSpc>
              <a:spcBef>
                <a:spcPts val="0"/>
              </a:spcBef>
              <a:buFont typeface="Arial" panose="020B0604020202020204" pitchFamily="34" charset="0"/>
              <a:buChar char="•"/>
              <a:defRPr sz="531">
                <a:solidFill>
                  <a:schemeClr val="tx1"/>
                </a:solidFill>
                <a:latin typeface="ＭＳ ゴシック" panose="020B0609070205080204" pitchFamily="49" charset="-128"/>
                <a:ea typeface="ＭＳ ゴシック" panose="020B0609070205080204" pitchFamily="49" charset="-128"/>
              </a:defRPr>
            </a:lvl1pPr>
          </a:lstStyle>
          <a:p>
            <a:pPr lvl="0"/>
            <a:r>
              <a:rPr kumimoji="1" lang="en-US" altLang="ja-JP"/>
              <a:t>B1</a:t>
            </a:r>
          </a:p>
        </p:txBody>
      </p:sp>
      <p:sp>
        <p:nvSpPr>
          <p:cNvPr id="18" name="テキスト プレースホルダー 12">
            <a:extLst>
              <a:ext uri="{FF2B5EF4-FFF2-40B4-BE49-F238E27FC236}">
                <a16:creationId xmlns:a16="http://schemas.microsoft.com/office/drawing/2014/main" id="{745834F0-E8CA-4508-B8C9-62DF02512FEC}"/>
              </a:ext>
            </a:extLst>
          </p:cNvPr>
          <p:cNvSpPr>
            <a:spLocks noGrp="1"/>
          </p:cNvSpPr>
          <p:nvPr>
            <p:ph type="body" sz="quarter" idx="16" hasCustomPrompt="1"/>
          </p:nvPr>
        </p:nvSpPr>
        <p:spPr>
          <a:xfrm>
            <a:off x="109060" y="155279"/>
            <a:ext cx="9722842" cy="360000"/>
          </a:xfrm>
        </p:spPr>
        <p:txBody>
          <a:bodyPr lIns="72000" tIns="36000" rIns="72000" bIns="36000" anchor="ctr">
            <a:noAutofit/>
          </a:bodyPr>
          <a:lstStyle>
            <a:lvl1pPr marL="0" indent="0">
              <a:buNone/>
              <a:defRPr sz="1062" b="1">
                <a:solidFill>
                  <a:schemeClr val="accent1">
                    <a:lumMod val="50000"/>
                  </a:schemeClr>
                </a:solidFill>
                <a:latin typeface="ＭＳ ゴシック" panose="020B0609070205080204" pitchFamily="49" charset="-128"/>
                <a:ea typeface="ＭＳ ゴシック" panose="020B0609070205080204" pitchFamily="49" charset="-128"/>
              </a:defRPr>
            </a:lvl1pPr>
          </a:lstStyle>
          <a:p>
            <a:pPr lvl="0"/>
            <a:r>
              <a:rPr kumimoji="1" lang="en-US" altLang="ja-JP"/>
              <a:t>T2</a:t>
            </a:r>
          </a:p>
        </p:txBody>
      </p:sp>
      <p:sp>
        <p:nvSpPr>
          <p:cNvPr id="3" name="正方形/長方形 2">
            <a:extLst>
              <a:ext uri="{FF2B5EF4-FFF2-40B4-BE49-F238E27FC236}">
                <a16:creationId xmlns:a16="http://schemas.microsoft.com/office/drawing/2014/main" id="{CEAF68E2-11D9-C23B-BA9B-C59A0CE8E8C8}"/>
              </a:ext>
            </a:extLst>
          </p:cNvPr>
          <p:cNvSpPr/>
          <p:nvPr userDrawn="1"/>
        </p:nvSpPr>
        <p:spPr>
          <a:xfrm>
            <a:off x="0" y="600349"/>
            <a:ext cx="9906000" cy="72651"/>
          </a:xfrm>
          <a:prstGeom prst="rect">
            <a:avLst/>
          </a:prstGeom>
          <a:solidFill>
            <a:srgbClr val="1526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97"/>
          </a:p>
        </p:txBody>
      </p:sp>
    </p:spTree>
    <p:extLst>
      <p:ext uri="{BB962C8B-B14F-4D97-AF65-F5344CB8AC3E}">
        <p14:creationId xmlns:p14="http://schemas.microsoft.com/office/powerpoint/2010/main" val="1854992591"/>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15" name="タイトル 1">
            <a:extLst>
              <a:ext uri="{FF2B5EF4-FFF2-40B4-BE49-F238E27FC236}">
                <a16:creationId xmlns:a16="http://schemas.microsoft.com/office/drawing/2014/main" id="{620DE157-5EE1-4EA0-81F6-327024E6EEFE}"/>
              </a:ext>
            </a:extLst>
          </p:cNvPr>
          <p:cNvSpPr>
            <a:spLocks noGrp="1"/>
          </p:cNvSpPr>
          <p:nvPr>
            <p:ph type="title" hasCustomPrompt="1"/>
          </p:nvPr>
        </p:nvSpPr>
        <p:spPr>
          <a:xfrm>
            <a:off x="638133" y="2696050"/>
            <a:ext cx="8648480" cy="654338"/>
          </a:xfrm>
        </p:spPr>
        <p:txBody>
          <a:bodyPr anchor="ctr">
            <a:normAutofit/>
          </a:bodyPr>
          <a:lstStyle>
            <a:lvl1pPr algn="ctr">
              <a:defRPr sz="1415" b="0">
                <a:solidFill>
                  <a:schemeClr val="bg1"/>
                </a:solidFill>
                <a:latin typeface="ＭＳ ゴシック" panose="020B0609070205080204" pitchFamily="49" charset="-128"/>
                <a:ea typeface="ＭＳ ゴシック" panose="020B0609070205080204" pitchFamily="49" charset="-128"/>
              </a:defRPr>
            </a:lvl1pPr>
          </a:lstStyle>
          <a:p>
            <a:r>
              <a:rPr kumimoji="1" lang="ja-JP" altLang="en-US"/>
              <a:t>資料名称</a:t>
            </a:r>
          </a:p>
        </p:txBody>
      </p: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175600"/>
            <a:ext cx="8648480" cy="398809"/>
          </a:xfrm>
        </p:spPr>
        <p:txBody>
          <a:bodyPr anchor="ctr">
            <a:noAutofit/>
          </a:bodyPr>
          <a:lstStyle>
            <a:lvl1pPr marL="0" indent="0">
              <a:buNone/>
              <a:defRPr sz="1062">
                <a:solidFill>
                  <a:schemeClr val="bg1"/>
                </a:solidFill>
                <a:latin typeface="ＭＳ ゴシック" panose="020B0609070205080204" pitchFamily="49" charset="-128"/>
                <a:ea typeface="ＭＳ ゴシック" panose="020B0609070205080204" pitchFamily="49" charset="-128"/>
              </a:defRPr>
            </a:lvl1pPr>
          </a:lstStyle>
          <a:p>
            <a:pPr lvl="0"/>
            <a:r>
              <a:rPr kumimoji="1" lang="ja-JP" altLang="en-US"/>
              <a:t>業務名称</a:t>
            </a:r>
            <a:endParaRPr kumimoji="1" lang="en-US" altLang="ja-JP"/>
          </a:p>
        </p:txBody>
      </p:sp>
      <p:sp>
        <p:nvSpPr>
          <p:cNvPr id="22" name="テキスト プレースホルダー 12">
            <a:extLst>
              <a:ext uri="{FF2B5EF4-FFF2-40B4-BE49-F238E27FC236}">
                <a16:creationId xmlns:a16="http://schemas.microsoft.com/office/drawing/2014/main" id="{EE0AAE2A-01E5-417A-BCBF-5BA202887782}"/>
              </a:ext>
            </a:extLst>
          </p:cNvPr>
          <p:cNvSpPr>
            <a:spLocks noGrp="1"/>
          </p:cNvSpPr>
          <p:nvPr>
            <p:ph type="body" sz="quarter" idx="15" hasCustomPrompt="1"/>
          </p:nvPr>
        </p:nvSpPr>
        <p:spPr>
          <a:xfrm>
            <a:off x="3502694" y="4570862"/>
            <a:ext cx="2900625" cy="398809"/>
          </a:xfrm>
        </p:spPr>
        <p:txBody>
          <a:bodyPr anchor="ctr">
            <a:noAutofit/>
          </a:bodyPr>
          <a:lstStyle>
            <a:lvl1pPr marL="0" indent="0" algn="ctr">
              <a:buNone/>
              <a:defRPr sz="885">
                <a:solidFill>
                  <a:schemeClr val="tx1"/>
                </a:solidFill>
                <a:latin typeface="ＭＳ ゴシック" panose="020B0609070205080204" pitchFamily="49" charset="-128"/>
                <a:ea typeface="ＭＳ ゴシック" panose="020B0609070205080204" pitchFamily="49" charset="-128"/>
              </a:defRPr>
            </a:lvl1pPr>
          </a:lstStyle>
          <a:p>
            <a:pPr lvl="0"/>
            <a:r>
              <a:rPr kumimoji="1" lang="ja-JP" altLang="en-US"/>
              <a:t>提案日時</a:t>
            </a:r>
            <a:endParaRPr kumimoji="1" lang="en-US" altLang="ja-JP"/>
          </a:p>
        </p:txBody>
      </p:sp>
    </p:spTree>
    <p:extLst>
      <p:ext uri="{BB962C8B-B14F-4D97-AF65-F5344CB8AC3E}">
        <p14:creationId xmlns:p14="http://schemas.microsoft.com/office/powerpoint/2010/main" val="2040984911"/>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853620"/>
            <a:ext cx="8648480" cy="398809"/>
          </a:xfrm>
        </p:spPr>
        <p:txBody>
          <a:bodyPr anchor="ctr">
            <a:noAutofit/>
          </a:bodyPr>
          <a:lstStyle>
            <a:lvl1pPr marL="0" indent="0">
              <a:buNone/>
              <a:defRPr sz="1062">
                <a:solidFill>
                  <a:schemeClr val="tx1"/>
                </a:solidFill>
                <a:latin typeface="ＭＳ ゴシック" panose="020B0609070205080204" pitchFamily="49" charset="-128"/>
                <a:ea typeface="ＭＳ ゴシック" panose="020B0609070205080204" pitchFamily="49" charset="-128"/>
              </a:defRPr>
            </a:lvl1pPr>
          </a:lstStyle>
          <a:p>
            <a:pPr lvl="0"/>
            <a:r>
              <a:rPr kumimoji="1" lang="ja-JP" altLang="en-US"/>
              <a:t>業務名称</a:t>
            </a:r>
            <a:endParaRPr kumimoji="1" lang="en-US" altLang="ja-JP"/>
          </a:p>
        </p:txBody>
      </p:sp>
      <p:sp>
        <p:nvSpPr>
          <p:cNvPr id="4" name="スライド番号プレースホルダー 4">
            <a:extLst>
              <a:ext uri="{FF2B5EF4-FFF2-40B4-BE49-F238E27FC236}">
                <a16:creationId xmlns:a16="http://schemas.microsoft.com/office/drawing/2014/main" id="{F30180BB-38D3-40D1-BD2B-918D5C34DF04}"/>
              </a:ext>
            </a:extLst>
          </p:cNvPr>
          <p:cNvSpPr>
            <a:spLocks noGrp="1"/>
          </p:cNvSpPr>
          <p:nvPr>
            <p:ph type="sldNum" sz="quarter" idx="12"/>
          </p:nvPr>
        </p:nvSpPr>
        <p:spPr>
          <a:xfrm>
            <a:off x="9113924" y="6585534"/>
            <a:ext cx="792080" cy="238256"/>
          </a:xfrm>
        </p:spPr>
        <p:txBody>
          <a:bodyPr/>
          <a:lstStyle>
            <a:lvl1pPr>
              <a:defRPr>
                <a:solidFill>
                  <a:schemeClr val="tx1"/>
                </a:solidFill>
                <a:latin typeface="Meiryo UI" panose="020B0604030504040204" pitchFamily="50" charset="-128"/>
                <a:ea typeface="Meiryo UI" panose="020B0604030504040204" pitchFamily="50" charset="-128"/>
              </a:defRPr>
            </a:lvl1pPr>
          </a:lstStyle>
          <a:p>
            <a:fld id="{CAE0F744-F338-469C-81DD-7D82C9B8CA64}" type="slidenum">
              <a:rPr kumimoji="1" lang="ja-JP" altLang="en-US" smtClean="0"/>
              <a:pPr/>
              <a:t>‹#›</a:t>
            </a:fld>
            <a:endParaRPr kumimoji="1" lang="ja-JP" altLang="en-US"/>
          </a:p>
        </p:txBody>
      </p:sp>
      <p:sp>
        <p:nvSpPr>
          <p:cNvPr id="2" name="正方形/長方形 1">
            <a:extLst>
              <a:ext uri="{FF2B5EF4-FFF2-40B4-BE49-F238E27FC236}">
                <a16:creationId xmlns:a16="http://schemas.microsoft.com/office/drawing/2014/main" id="{77B5D93B-9F80-1783-D3A7-A5A376BDACB7}"/>
              </a:ext>
            </a:extLst>
          </p:cNvPr>
          <p:cNvSpPr/>
          <p:nvPr userDrawn="1"/>
        </p:nvSpPr>
        <p:spPr>
          <a:xfrm>
            <a:off x="9374" y="3356356"/>
            <a:ext cx="8762488" cy="7265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97"/>
          </a:p>
        </p:txBody>
      </p:sp>
    </p:spTree>
    <p:extLst>
      <p:ext uri="{BB962C8B-B14F-4D97-AF65-F5344CB8AC3E}">
        <p14:creationId xmlns:p14="http://schemas.microsoft.com/office/powerpoint/2010/main" val="3957578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A22266-55E0-096B-7FBF-386AE93CCA3D}"/>
              </a:ext>
            </a:extLst>
          </p:cNvPr>
          <p:cNvSpPr>
            <a:spLocks noGrp="1"/>
          </p:cNvSpPr>
          <p:nvPr>
            <p:ph type="title"/>
          </p:nvPr>
        </p:nvSpPr>
        <p:spPr>
          <a:xfrm>
            <a:off x="676275" y="1709742"/>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088542E-9478-29D6-762F-7DC0AB4A0628}"/>
              </a:ext>
            </a:extLst>
          </p:cNvPr>
          <p:cNvSpPr>
            <a:spLocks noGrp="1"/>
          </p:cNvSpPr>
          <p:nvPr>
            <p:ph type="body" idx="1"/>
          </p:nvPr>
        </p:nvSpPr>
        <p:spPr>
          <a:xfrm>
            <a:off x="676275" y="4589467"/>
            <a:ext cx="8543925" cy="1500187"/>
          </a:xfrm>
        </p:spPr>
        <p:txBody>
          <a:bodyPr/>
          <a:lstStyle>
            <a:lvl1pPr marL="0" indent="0">
              <a:buNone/>
              <a:defRPr sz="2400">
                <a:solidFill>
                  <a:schemeClr val="tx1">
                    <a:tint val="82000"/>
                  </a:schemeClr>
                </a:solidFill>
              </a:defRPr>
            </a:lvl1pPr>
            <a:lvl2pPr marL="457197" indent="0">
              <a:buNone/>
              <a:defRPr sz="2000">
                <a:solidFill>
                  <a:schemeClr val="tx1">
                    <a:tint val="82000"/>
                  </a:schemeClr>
                </a:solidFill>
              </a:defRPr>
            </a:lvl2pPr>
            <a:lvl3pPr marL="914395" indent="0">
              <a:buNone/>
              <a:defRPr sz="1800">
                <a:solidFill>
                  <a:schemeClr val="tx1">
                    <a:tint val="82000"/>
                  </a:schemeClr>
                </a:solidFill>
              </a:defRPr>
            </a:lvl3pPr>
            <a:lvl4pPr marL="1371592" indent="0">
              <a:buNone/>
              <a:defRPr sz="1600">
                <a:solidFill>
                  <a:schemeClr val="tx1">
                    <a:tint val="82000"/>
                  </a:schemeClr>
                </a:solidFill>
              </a:defRPr>
            </a:lvl4pPr>
            <a:lvl5pPr marL="1828789" indent="0">
              <a:buNone/>
              <a:defRPr sz="1600">
                <a:solidFill>
                  <a:schemeClr val="tx1">
                    <a:tint val="82000"/>
                  </a:schemeClr>
                </a:solidFill>
              </a:defRPr>
            </a:lvl5pPr>
            <a:lvl6pPr marL="2285987" indent="0">
              <a:buNone/>
              <a:defRPr sz="1600">
                <a:solidFill>
                  <a:schemeClr val="tx1">
                    <a:tint val="82000"/>
                  </a:schemeClr>
                </a:solidFill>
              </a:defRPr>
            </a:lvl6pPr>
            <a:lvl7pPr marL="2743184" indent="0">
              <a:buNone/>
              <a:defRPr sz="1600">
                <a:solidFill>
                  <a:schemeClr val="tx1">
                    <a:tint val="82000"/>
                  </a:schemeClr>
                </a:solidFill>
              </a:defRPr>
            </a:lvl7pPr>
            <a:lvl8pPr marL="3200381" indent="0">
              <a:buNone/>
              <a:defRPr sz="1600">
                <a:solidFill>
                  <a:schemeClr val="tx1">
                    <a:tint val="82000"/>
                  </a:schemeClr>
                </a:solidFill>
              </a:defRPr>
            </a:lvl8pPr>
            <a:lvl9pPr marL="3657579"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8D73CED-711C-0AD6-F811-882C924D0837}"/>
              </a:ext>
            </a:extLst>
          </p:cNvPr>
          <p:cNvSpPr>
            <a:spLocks noGrp="1"/>
          </p:cNvSpPr>
          <p:nvPr>
            <p:ph type="dt" sz="half" idx="10"/>
          </p:nvPr>
        </p:nvSpPr>
        <p:spPr/>
        <p:txBody>
          <a:bodyPr/>
          <a:lstStyle/>
          <a:p>
            <a:fld id="{1F0A8C01-6538-4D8A-AF3A-87EE73D8F63F}" type="datetimeFigureOut">
              <a:rPr kumimoji="1" lang="ja-JP" altLang="en-US" smtClean="0"/>
              <a:t>2025/3/6</a:t>
            </a:fld>
            <a:endParaRPr kumimoji="1" lang="ja-JP" altLang="en-US"/>
          </a:p>
        </p:txBody>
      </p:sp>
      <p:sp>
        <p:nvSpPr>
          <p:cNvPr id="5" name="フッター プレースホルダー 4">
            <a:extLst>
              <a:ext uri="{FF2B5EF4-FFF2-40B4-BE49-F238E27FC236}">
                <a16:creationId xmlns:a16="http://schemas.microsoft.com/office/drawing/2014/main" id="{4E23F343-CAF4-DE26-E7E7-4ED3572014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EAE1642-4234-1A3E-B1D0-BD005B8A9433}"/>
              </a:ext>
            </a:extLst>
          </p:cNvPr>
          <p:cNvSpPr>
            <a:spLocks noGrp="1"/>
          </p:cNvSpPr>
          <p:nvPr>
            <p:ph type="sldNum" sz="quarter" idx="12"/>
          </p:nvPr>
        </p:nvSpPr>
        <p:spPr/>
        <p:txBody>
          <a:bodyPr/>
          <a:lstStyle/>
          <a:p>
            <a:fld id="{FF95C75E-6BF2-4FEE-A1E5-876106829793}" type="slidenum">
              <a:rPr kumimoji="1" lang="ja-JP" altLang="en-US" smtClean="0"/>
              <a:t>‹#›</a:t>
            </a:fld>
            <a:endParaRPr kumimoji="1" lang="ja-JP" altLang="en-US"/>
          </a:p>
        </p:txBody>
      </p:sp>
    </p:spTree>
    <p:extLst>
      <p:ext uri="{BB962C8B-B14F-4D97-AF65-F5344CB8AC3E}">
        <p14:creationId xmlns:p14="http://schemas.microsoft.com/office/powerpoint/2010/main" val="4152360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9695E1-C811-80EC-1A69-470D6D65EE3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F403DD5-F93A-7123-A152-3F709921BC93}"/>
              </a:ext>
            </a:extLst>
          </p:cNvPr>
          <p:cNvSpPr>
            <a:spLocks noGrp="1"/>
          </p:cNvSpPr>
          <p:nvPr>
            <p:ph sz="half" idx="1"/>
          </p:nvPr>
        </p:nvSpPr>
        <p:spPr>
          <a:xfrm>
            <a:off x="681039"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9205410-6137-AAF5-157B-387573416246}"/>
              </a:ext>
            </a:extLst>
          </p:cNvPr>
          <p:cNvSpPr>
            <a:spLocks noGrp="1"/>
          </p:cNvSpPr>
          <p:nvPr>
            <p:ph sz="half" idx="2"/>
          </p:nvPr>
        </p:nvSpPr>
        <p:spPr>
          <a:xfrm>
            <a:off x="5029202"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6E65C56-FDD8-97A9-AEB8-5CF01DC9477C}"/>
              </a:ext>
            </a:extLst>
          </p:cNvPr>
          <p:cNvSpPr>
            <a:spLocks noGrp="1"/>
          </p:cNvSpPr>
          <p:nvPr>
            <p:ph type="dt" sz="half" idx="10"/>
          </p:nvPr>
        </p:nvSpPr>
        <p:spPr/>
        <p:txBody>
          <a:bodyPr/>
          <a:lstStyle/>
          <a:p>
            <a:fld id="{1F0A8C01-6538-4D8A-AF3A-87EE73D8F63F}" type="datetimeFigureOut">
              <a:rPr kumimoji="1" lang="ja-JP" altLang="en-US" smtClean="0"/>
              <a:t>2025/3/6</a:t>
            </a:fld>
            <a:endParaRPr kumimoji="1" lang="ja-JP" altLang="en-US"/>
          </a:p>
        </p:txBody>
      </p:sp>
      <p:sp>
        <p:nvSpPr>
          <p:cNvPr id="6" name="フッター プレースホルダー 5">
            <a:extLst>
              <a:ext uri="{FF2B5EF4-FFF2-40B4-BE49-F238E27FC236}">
                <a16:creationId xmlns:a16="http://schemas.microsoft.com/office/drawing/2014/main" id="{619AB083-C14E-C48A-492A-ABEC41413C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438FB63-EBD9-8224-C1A0-CBB72F878496}"/>
              </a:ext>
            </a:extLst>
          </p:cNvPr>
          <p:cNvSpPr>
            <a:spLocks noGrp="1"/>
          </p:cNvSpPr>
          <p:nvPr>
            <p:ph type="sldNum" sz="quarter" idx="12"/>
          </p:nvPr>
        </p:nvSpPr>
        <p:spPr/>
        <p:txBody>
          <a:bodyPr/>
          <a:lstStyle/>
          <a:p>
            <a:fld id="{FF95C75E-6BF2-4FEE-A1E5-876106829793}" type="slidenum">
              <a:rPr kumimoji="1" lang="ja-JP" altLang="en-US" smtClean="0"/>
              <a:t>‹#›</a:t>
            </a:fld>
            <a:endParaRPr kumimoji="1" lang="ja-JP" altLang="en-US"/>
          </a:p>
        </p:txBody>
      </p:sp>
    </p:spTree>
    <p:extLst>
      <p:ext uri="{BB962C8B-B14F-4D97-AF65-F5344CB8AC3E}">
        <p14:creationId xmlns:p14="http://schemas.microsoft.com/office/powerpoint/2010/main" val="424832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8D0FA2-3E7B-AE67-5733-39182C38FD35}"/>
              </a:ext>
            </a:extLst>
          </p:cNvPr>
          <p:cNvSpPr>
            <a:spLocks noGrp="1"/>
          </p:cNvSpPr>
          <p:nvPr>
            <p:ph type="title"/>
          </p:nvPr>
        </p:nvSpPr>
        <p:spPr>
          <a:xfrm>
            <a:off x="682627" y="365129"/>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97CF4F8-8A5C-2851-63C2-E15D2085ECC2}"/>
              </a:ext>
            </a:extLst>
          </p:cNvPr>
          <p:cNvSpPr>
            <a:spLocks noGrp="1"/>
          </p:cNvSpPr>
          <p:nvPr>
            <p:ph type="body" idx="1"/>
          </p:nvPr>
        </p:nvSpPr>
        <p:spPr>
          <a:xfrm>
            <a:off x="682627" y="1681163"/>
            <a:ext cx="4191000" cy="823912"/>
          </a:xfrm>
        </p:spPr>
        <p:txBody>
          <a:bodyPr anchor="b"/>
          <a:lstStyle>
            <a:lvl1pPr marL="0" indent="0">
              <a:buNone/>
              <a:defRPr sz="2400" b="1"/>
            </a:lvl1pPr>
            <a:lvl2pPr marL="457197"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4"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A7F6B2E-67AD-60D9-8102-1710842E49E4}"/>
              </a:ext>
            </a:extLst>
          </p:cNvPr>
          <p:cNvSpPr>
            <a:spLocks noGrp="1"/>
          </p:cNvSpPr>
          <p:nvPr>
            <p:ph sz="half" idx="2"/>
          </p:nvPr>
        </p:nvSpPr>
        <p:spPr>
          <a:xfrm>
            <a:off x="682627"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585D287-8B93-DEA8-C8B8-A5D54C56A4E7}"/>
              </a:ext>
            </a:extLst>
          </p:cNvPr>
          <p:cNvSpPr>
            <a:spLocks noGrp="1"/>
          </p:cNvSpPr>
          <p:nvPr>
            <p:ph type="body" sz="quarter" idx="3"/>
          </p:nvPr>
        </p:nvSpPr>
        <p:spPr>
          <a:xfrm>
            <a:off x="5014915" y="1681163"/>
            <a:ext cx="4211637" cy="823912"/>
          </a:xfrm>
        </p:spPr>
        <p:txBody>
          <a:bodyPr anchor="b"/>
          <a:lstStyle>
            <a:lvl1pPr marL="0" indent="0">
              <a:buNone/>
              <a:defRPr sz="2400" b="1"/>
            </a:lvl1pPr>
            <a:lvl2pPr marL="457197"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4"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1A12EEE-B208-286D-54FC-9F7DB940AE3E}"/>
              </a:ext>
            </a:extLst>
          </p:cNvPr>
          <p:cNvSpPr>
            <a:spLocks noGrp="1"/>
          </p:cNvSpPr>
          <p:nvPr>
            <p:ph sz="quarter" idx="4"/>
          </p:nvPr>
        </p:nvSpPr>
        <p:spPr>
          <a:xfrm>
            <a:off x="5014915"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A357E60-BBB7-6D99-155A-02E465D26A67}"/>
              </a:ext>
            </a:extLst>
          </p:cNvPr>
          <p:cNvSpPr>
            <a:spLocks noGrp="1"/>
          </p:cNvSpPr>
          <p:nvPr>
            <p:ph type="dt" sz="half" idx="10"/>
          </p:nvPr>
        </p:nvSpPr>
        <p:spPr/>
        <p:txBody>
          <a:bodyPr/>
          <a:lstStyle/>
          <a:p>
            <a:fld id="{1F0A8C01-6538-4D8A-AF3A-87EE73D8F63F}" type="datetimeFigureOut">
              <a:rPr kumimoji="1" lang="ja-JP" altLang="en-US" smtClean="0"/>
              <a:t>2025/3/6</a:t>
            </a:fld>
            <a:endParaRPr kumimoji="1" lang="ja-JP" altLang="en-US"/>
          </a:p>
        </p:txBody>
      </p:sp>
      <p:sp>
        <p:nvSpPr>
          <p:cNvPr id="8" name="フッター プレースホルダー 7">
            <a:extLst>
              <a:ext uri="{FF2B5EF4-FFF2-40B4-BE49-F238E27FC236}">
                <a16:creationId xmlns:a16="http://schemas.microsoft.com/office/drawing/2014/main" id="{0359BA19-46C5-E279-9818-C2FD813A4B9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CDE89E7-C5C5-CA57-5518-EC799ABF08F1}"/>
              </a:ext>
            </a:extLst>
          </p:cNvPr>
          <p:cNvSpPr>
            <a:spLocks noGrp="1"/>
          </p:cNvSpPr>
          <p:nvPr>
            <p:ph type="sldNum" sz="quarter" idx="12"/>
          </p:nvPr>
        </p:nvSpPr>
        <p:spPr/>
        <p:txBody>
          <a:bodyPr/>
          <a:lstStyle/>
          <a:p>
            <a:fld id="{FF95C75E-6BF2-4FEE-A1E5-876106829793}" type="slidenum">
              <a:rPr kumimoji="1" lang="ja-JP" altLang="en-US" smtClean="0"/>
              <a:t>‹#›</a:t>
            </a:fld>
            <a:endParaRPr kumimoji="1" lang="ja-JP" altLang="en-US"/>
          </a:p>
        </p:txBody>
      </p:sp>
    </p:spTree>
    <p:extLst>
      <p:ext uri="{BB962C8B-B14F-4D97-AF65-F5344CB8AC3E}">
        <p14:creationId xmlns:p14="http://schemas.microsoft.com/office/powerpoint/2010/main" val="348081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E4D3E0-FA7A-15ED-0E0E-4F6605D242C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570495D-8EA0-AB82-FC31-7F0C2D4E7B6F}"/>
              </a:ext>
            </a:extLst>
          </p:cNvPr>
          <p:cNvSpPr>
            <a:spLocks noGrp="1"/>
          </p:cNvSpPr>
          <p:nvPr>
            <p:ph type="dt" sz="half" idx="10"/>
          </p:nvPr>
        </p:nvSpPr>
        <p:spPr/>
        <p:txBody>
          <a:bodyPr/>
          <a:lstStyle/>
          <a:p>
            <a:fld id="{1F0A8C01-6538-4D8A-AF3A-87EE73D8F63F}" type="datetimeFigureOut">
              <a:rPr kumimoji="1" lang="ja-JP" altLang="en-US" smtClean="0"/>
              <a:t>2025/3/6</a:t>
            </a:fld>
            <a:endParaRPr kumimoji="1" lang="ja-JP" altLang="en-US"/>
          </a:p>
        </p:txBody>
      </p:sp>
      <p:sp>
        <p:nvSpPr>
          <p:cNvPr id="4" name="フッター プレースホルダー 3">
            <a:extLst>
              <a:ext uri="{FF2B5EF4-FFF2-40B4-BE49-F238E27FC236}">
                <a16:creationId xmlns:a16="http://schemas.microsoft.com/office/drawing/2014/main" id="{55B176E4-4BD8-CF25-7041-A2070522E65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04C907A-32BE-CC7B-D923-9D3892D65E37}"/>
              </a:ext>
            </a:extLst>
          </p:cNvPr>
          <p:cNvSpPr>
            <a:spLocks noGrp="1"/>
          </p:cNvSpPr>
          <p:nvPr>
            <p:ph type="sldNum" sz="quarter" idx="12"/>
          </p:nvPr>
        </p:nvSpPr>
        <p:spPr/>
        <p:txBody>
          <a:bodyPr/>
          <a:lstStyle/>
          <a:p>
            <a:fld id="{FF95C75E-6BF2-4FEE-A1E5-876106829793}" type="slidenum">
              <a:rPr kumimoji="1" lang="ja-JP" altLang="en-US" smtClean="0"/>
              <a:t>‹#›</a:t>
            </a:fld>
            <a:endParaRPr kumimoji="1" lang="ja-JP" altLang="en-US"/>
          </a:p>
        </p:txBody>
      </p:sp>
    </p:spTree>
    <p:extLst>
      <p:ext uri="{BB962C8B-B14F-4D97-AF65-F5344CB8AC3E}">
        <p14:creationId xmlns:p14="http://schemas.microsoft.com/office/powerpoint/2010/main" val="1820990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A6D0198-209E-8C90-A592-DC605E08DCC5}"/>
              </a:ext>
            </a:extLst>
          </p:cNvPr>
          <p:cNvSpPr>
            <a:spLocks noGrp="1"/>
          </p:cNvSpPr>
          <p:nvPr>
            <p:ph type="dt" sz="half" idx="10"/>
          </p:nvPr>
        </p:nvSpPr>
        <p:spPr/>
        <p:txBody>
          <a:bodyPr/>
          <a:lstStyle/>
          <a:p>
            <a:fld id="{1F0A8C01-6538-4D8A-AF3A-87EE73D8F63F}" type="datetimeFigureOut">
              <a:rPr kumimoji="1" lang="ja-JP" altLang="en-US" smtClean="0"/>
              <a:t>2025/3/6</a:t>
            </a:fld>
            <a:endParaRPr kumimoji="1" lang="ja-JP" altLang="en-US"/>
          </a:p>
        </p:txBody>
      </p:sp>
      <p:sp>
        <p:nvSpPr>
          <p:cNvPr id="3" name="フッター プレースホルダー 2">
            <a:extLst>
              <a:ext uri="{FF2B5EF4-FFF2-40B4-BE49-F238E27FC236}">
                <a16:creationId xmlns:a16="http://schemas.microsoft.com/office/drawing/2014/main" id="{9DB79BE2-6AFB-E454-81BA-9BB68713AE6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AE55DDF-C94C-C532-75BC-55129772C5FE}"/>
              </a:ext>
            </a:extLst>
          </p:cNvPr>
          <p:cNvSpPr>
            <a:spLocks noGrp="1"/>
          </p:cNvSpPr>
          <p:nvPr>
            <p:ph type="sldNum" sz="quarter" idx="12"/>
          </p:nvPr>
        </p:nvSpPr>
        <p:spPr/>
        <p:txBody>
          <a:bodyPr/>
          <a:lstStyle/>
          <a:p>
            <a:fld id="{FF95C75E-6BF2-4FEE-A1E5-876106829793}" type="slidenum">
              <a:rPr kumimoji="1" lang="ja-JP" altLang="en-US" smtClean="0"/>
              <a:t>‹#›</a:t>
            </a:fld>
            <a:endParaRPr kumimoji="1" lang="ja-JP" altLang="en-US"/>
          </a:p>
        </p:txBody>
      </p:sp>
    </p:spTree>
    <p:extLst>
      <p:ext uri="{BB962C8B-B14F-4D97-AF65-F5344CB8AC3E}">
        <p14:creationId xmlns:p14="http://schemas.microsoft.com/office/powerpoint/2010/main" val="3029549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F6AB33-5CCD-BD23-F47A-532A3128B485}"/>
              </a:ext>
            </a:extLst>
          </p:cNvPr>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0CF9D5D-0135-7BE7-475E-207E58109B6B}"/>
              </a:ext>
            </a:extLst>
          </p:cNvPr>
          <p:cNvSpPr>
            <a:spLocks noGrp="1"/>
          </p:cNvSpPr>
          <p:nvPr>
            <p:ph idx="1"/>
          </p:nvPr>
        </p:nvSpPr>
        <p:spPr>
          <a:xfrm>
            <a:off x="4211639" y="987429"/>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6F86543-D6E2-A8BA-1F4B-97F710941CF8}"/>
              </a:ext>
            </a:extLst>
          </p:cNvPr>
          <p:cNvSpPr>
            <a:spLocks noGrp="1"/>
          </p:cNvSpPr>
          <p:nvPr>
            <p:ph type="body" sz="half" idx="2"/>
          </p:nvPr>
        </p:nvSpPr>
        <p:spPr>
          <a:xfrm>
            <a:off x="682625" y="2057400"/>
            <a:ext cx="3194050" cy="3811588"/>
          </a:xfrm>
        </p:spPr>
        <p:txBody>
          <a:bodyPr/>
          <a:lstStyle>
            <a:lvl1pPr marL="0" indent="0">
              <a:buNone/>
              <a:defRPr sz="1600"/>
            </a:lvl1pPr>
            <a:lvl2pPr marL="457197"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4" indent="0">
              <a:buNone/>
              <a:defRPr sz="1000"/>
            </a:lvl7pPr>
            <a:lvl8pPr marL="3200381" indent="0">
              <a:buNone/>
              <a:defRPr sz="1000"/>
            </a:lvl8pPr>
            <a:lvl9pPr marL="365757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4A6057B-7961-280C-2923-B15FE5E3D896}"/>
              </a:ext>
            </a:extLst>
          </p:cNvPr>
          <p:cNvSpPr>
            <a:spLocks noGrp="1"/>
          </p:cNvSpPr>
          <p:nvPr>
            <p:ph type="dt" sz="half" idx="10"/>
          </p:nvPr>
        </p:nvSpPr>
        <p:spPr/>
        <p:txBody>
          <a:bodyPr/>
          <a:lstStyle/>
          <a:p>
            <a:fld id="{1F0A8C01-6538-4D8A-AF3A-87EE73D8F63F}" type="datetimeFigureOut">
              <a:rPr kumimoji="1" lang="ja-JP" altLang="en-US" smtClean="0"/>
              <a:t>2025/3/6</a:t>
            </a:fld>
            <a:endParaRPr kumimoji="1" lang="ja-JP" altLang="en-US"/>
          </a:p>
        </p:txBody>
      </p:sp>
      <p:sp>
        <p:nvSpPr>
          <p:cNvPr id="6" name="フッター プレースホルダー 5">
            <a:extLst>
              <a:ext uri="{FF2B5EF4-FFF2-40B4-BE49-F238E27FC236}">
                <a16:creationId xmlns:a16="http://schemas.microsoft.com/office/drawing/2014/main" id="{1E5389B1-691E-0E0B-3296-DC587EEDB81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7108ABB-618E-CE6A-B425-69A24EC77B01}"/>
              </a:ext>
            </a:extLst>
          </p:cNvPr>
          <p:cNvSpPr>
            <a:spLocks noGrp="1"/>
          </p:cNvSpPr>
          <p:nvPr>
            <p:ph type="sldNum" sz="quarter" idx="12"/>
          </p:nvPr>
        </p:nvSpPr>
        <p:spPr/>
        <p:txBody>
          <a:bodyPr/>
          <a:lstStyle/>
          <a:p>
            <a:fld id="{FF95C75E-6BF2-4FEE-A1E5-876106829793}" type="slidenum">
              <a:rPr kumimoji="1" lang="ja-JP" altLang="en-US" smtClean="0"/>
              <a:t>‹#›</a:t>
            </a:fld>
            <a:endParaRPr kumimoji="1" lang="ja-JP" altLang="en-US"/>
          </a:p>
        </p:txBody>
      </p:sp>
    </p:spTree>
    <p:extLst>
      <p:ext uri="{BB962C8B-B14F-4D97-AF65-F5344CB8AC3E}">
        <p14:creationId xmlns:p14="http://schemas.microsoft.com/office/powerpoint/2010/main" val="3274487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440144-E2C4-983F-1F9D-2669297C2D58}"/>
              </a:ext>
            </a:extLst>
          </p:cNvPr>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C8E2F44-4AEE-9D31-771A-38A79A33C4D6}"/>
              </a:ext>
            </a:extLst>
          </p:cNvPr>
          <p:cNvSpPr>
            <a:spLocks noGrp="1"/>
          </p:cNvSpPr>
          <p:nvPr>
            <p:ph type="pic" idx="1"/>
          </p:nvPr>
        </p:nvSpPr>
        <p:spPr>
          <a:xfrm>
            <a:off x="4211639" y="987429"/>
            <a:ext cx="5014913" cy="4873625"/>
          </a:xfrm>
        </p:spPr>
        <p:txBody>
          <a:bodyPr/>
          <a:lstStyle>
            <a:lvl1pPr marL="0" indent="0">
              <a:buNone/>
              <a:defRPr sz="3200"/>
            </a:lvl1pPr>
            <a:lvl2pPr marL="457197"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4" indent="0">
              <a:buNone/>
              <a:defRPr sz="2000"/>
            </a:lvl7pPr>
            <a:lvl8pPr marL="3200381" indent="0">
              <a:buNone/>
              <a:defRPr sz="2000"/>
            </a:lvl8pPr>
            <a:lvl9pPr marL="3657579"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B412DF4-9840-437D-E108-8A5363AADDD8}"/>
              </a:ext>
            </a:extLst>
          </p:cNvPr>
          <p:cNvSpPr>
            <a:spLocks noGrp="1"/>
          </p:cNvSpPr>
          <p:nvPr>
            <p:ph type="body" sz="half" idx="2"/>
          </p:nvPr>
        </p:nvSpPr>
        <p:spPr>
          <a:xfrm>
            <a:off x="682625" y="2057400"/>
            <a:ext cx="3194050" cy="3811588"/>
          </a:xfrm>
        </p:spPr>
        <p:txBody>
          <a:bodyPr/>
          <a:lstStyle>
            <a:lvl1pPr marL="0" indent="0">
              <a:buNone/>
              <a:defRPr sz="1600"/>
            </a:lvl1pPr>
            <a:lvl2pPr marL="457197"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4" indent="0">
              <a:buNone/>
              <a:defRPr sz="1000"/>
            </a:lvl7pPr>
            <a:lvl8pPr marL="3200381" indent="0">
              <a:buNone/>
              <a:defRPr sz="1000"/>
            </a:lvl8pPr>
            <a:lvl9pPr marL="365757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CFEBE62-9D66-0F9B-E4EB-EA833FE5647D}"/>
              </a:ext>
            </a:extLst>
          </p:cNvPr>
          <p:cNvSpPr>
            <a:spLocks noGrp="1"/>
          </p:cNvSpPr>
          <p:nvPr>
            <p:ph type="dt" sz="half" idx="10"/>
          </p:nvPr>
        </p:nvSpPr>
        <p:spPr/>
        <p:txBody>
          <a:bodyPr/>
          <a:lstStyle/>
          <a:p>
            <a:fld id="{1F0A8C01-6538-4D8A-AF3A-87EE73D8F63F}" type="datetimeFigureOut">
              <a:rPr kumimoji="1" lang="ja-JP" altLang="en-US" smtClean="0"/>
              <a:t>2025/3/6</a:t>
            </a:fld>
            <a:endParaRPr kumimoji="1" lang="ja-JP" altLang="en-US"/>
          </a:p>
        </p:txBody>
      </p:sp>
      <p:sp>
        <p:nvSpPr>
          <p:cNvPr id="6" name="フッター プレースホルダー 5">
            <a:extLst>
              <a:ext uri="{FF2B5EF4-FFF2-40B4-BE49-F238E27FC236}">
                <a16:creationId xmlns:a16="http://schemas.microsoft.com/office/drawing/2014/main" id="{3F19E547-F7DD-B1D1-84D6-211AB0F5C8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D41A23F-2595-F8AC-8239-33DE67333A39}"/>
              </a:ext>
            </a:extLst>
          </p:cNvPr>
          <p:cNvSpPr>
            <a:spLocks noGrp="1"/>
          </p:cNvSpPr>
          <p:nvPr>
            <p:ph type="sldNum" sz="quarter" idx="12"/>
          </p:nvPr>
        </p:nvSpPr>
        <p:spPr/>
        <p:txBody>
          <a:bodyPr/>
          <a:lstStyle/>
          <a:p>
            <a:fld id="{FF95C75E-6BF2-4FEE-A1E5-876106829793}" type="slidenum">
              <a:rPr kumimoji="1" lang="ja-JP" altLang="en-US" smtClean="0"/>
              <a:t>‹#›</a:t>
            </a:fld>
            <a:endParaRPr kumimoji="1" lang="ja-JP" altLang="en-US"/>
          </a:p>
        </p:txBody>
      </p:sp>
    </p:spTree>
    <p:extLst>
      <p:ext uri="{BB962C8B-B14F-4D97-AF65-F5344CB8AC3E}">
        <p14:creationId xmlns:p14="http://schemas.microsoft.com/office/powerpoint/2010/main" val="2188367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C58336B-B3B4-A529-9BDB-6F2F443A2B15}"/>
              </a:ext>
            </a:extLst>
          </p:cNvPr>
          <p:cNvSpPr>
            <a:spLocks noGrp="1"/>
          </p:cNvSpPr>
          <p:nvPr>
            <p:ph type="title"/>
          </p:nvPr>
        </p:nvSpPr>
        <p:spPr>
          <a:xfrm>
            <a:off x="681040" y="365129"/>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AA99622-2892-450F-4344-22EF7CED2044}"/>
              </a:ext>
            </a:extLst>
          </p:cNvPr>
          <p:cNvSpPr>
            <a:spLocks noGrp="1"/>
          </p:cNvSpPr>
          <p:nvPr>
            <p:ph type="body" idx="1"/>
          </p:nvPr>
        </p:nvSpPr>
        <p:spPr>
          <a:xfrm>
            <a:off x="681040"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F07D40E-5015-B264-D8AD-D0B0F8018B3E}"/>
              </a:ext>
            </a:extLst>
          </p:cNvPr>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F0A8C01-6538-4D8A-AF3A-87EE73D8F63F}" type="datetimeFigureOut">
              <a:rPr kumimoji="1" lang="ja-JP" altLang="en-US" smtClean="0"/>
              <a:t>2025/3/6</a:t>
            </a:fld>
            <a:endParaRPr kumimoji="1" lang="ja-JP" altLang="en-US"/>
          </a:p>
        </p:txBody>
      </p:sp>
      <p:sp>
        <p:nvSpPr>
          <p:cNvPr id="5" name="フッター プレースホルダー 4">
            <a:extLst>
              <a:ext uri="{FF2B5EF4-FFF2-40B4-BE49-F238E27FC236}">
                <a16:creationId xmlns:a16="http://schemas.microsoft.com/office/drawing/2014/main" id="{2A2CE812-DB41-AB25-6804-A8D351BED347}"/>
              </a:ext>
            </a:extLst>
          </p:cNvPr>
          <p:cNvSpPr>
            <a:spLocks noGrp="1"/>
          </p:cNvSpPr>
          <p:nvPr>
            <p:ph type="ftr" sz="quarter" idx="3"/>
          </p:nvPr>
        </p:nvSpPr>
        <p:spPr>
          <a:xfrm>
            <a:off x="3281365" y="6356354"/>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20C2EED-85A7-4257-ECF9-08C1C3F2AAF6}"/>
              </a:ext>
            </a:extLst>
          </p:cNvPr>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F95C75E-6BF2-4FEE-A1E5-876106829793}" type="slidenum">
              <a:rPr kumimoji="1" lang="ja-JP" altLang="en-US" smtClean="0"/>
              <a:t>‹#›</a:t>
            </a:fld>
            <a:endParaRPr kumimoji="1" lang="ja-JP" altLang="en-US"/>
          </a:p>
        </p:txBody>
      </p:sp>
    </p:spTree>
    <p:extLst>
      <p:ext uri="{BB962C8B-B14F-4D97-AF65-F5344CB8AC3E}">
        <p14:creationId xmlns:p14="http://schemas.microsoft.com/office/powerpoint/2010/main" val="2135517271"/>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914395"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9" indent="-228599" algn="l" defTabSz="914395"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96" indent="-228599" algn="l" defTabSz="914395"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93" indent="-228599" algn="l" defTabSz="914395"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91" indent="-228599"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88" indent="-228599"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85" indent="-228599"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9"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9"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9"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7"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4"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0A8C01-6538-4D8A-AF3A-87EE73D8F63F}" type="datetimeFigureOut">
              <a:rPr kumimoji="1" lang="ja-JP" altLang="en-US" smtClean="0"/>
              <a:t>2025/3/6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95C75E-6BF2-4FEE-A1E5-876106829793}" type="slidenum">
              <a:rPr kumimoji="1" lang="ja-JP" altLang="en-US" smtClean="0"/>
              <a:t>‹#›</a:t>
            </a:fld>
            <a:endParaRPr kumimoji="1" lang="ja-JP" altLang="en-US"/>
          </a:p>
        </p:txBody>
      </p:sp>
    </p:spTree>
    <p:extLst>
      <p:ext uri="{BB962C8B-B14F-4D97-AF65-F5344CB8AC3E}">
        <p14:creationId xmlns:p14="http://schemas.microsoft.com/office/powerpoint/2010/main" val="819588137"/>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661" r:id="rId13"/>
    <p:sldLayoutId id="2147483669" r:id="rId14"/>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6BEB3AB-996A-2C4D-9194-AE017B2C4C07}"/>
              </a:ext>
            </a:extLst>
          </p:cNvPr>
          <p:cNvSpPr txBox="1"/>
          <p:nvPr/>
        </p:nvSpPr>
        <p:spPr>
          <a:xfrm>
            <a:off x="2066289" y="2488724"/>
            <a:ext cx="5949064" cy="1717906"/>
          </a:xfrm>
          <a:prstGeom prst="rect">
            <a:avLst/>
          </a:prstGeom>
          <a:noFill/>
        </p:spPr>
        <p:txBody>
          <a:bodyPr wrap="none" rtlCol="0">
            <a:spAutoFit/>
          </a:bodyPr>
          <a:lstStyle/>
          <a:p>
            <a:pPr algn="ctr"/>
            <a:r>
              <a:rPr lang="en-US" altLang="ja-JP" sz="2641" b="1">
                <a:latin typeface="Meiryo" panose="020B0604030504040204" pitchFamily="34" charset="-128"/>
                <a:ea typeface="Meiryo" panose="020B0604030504040204" pitchFamily="34" charset="-128"/>
              </a:rPr>
              <a:t>『</a:t>
            </a:r>
            <a:r>
              <a:rPr lang="ja-JP" altLang="en-US" sz="2641" b="1">
                <a:latin typeface="Meiryo" panose="020B0604030504040204" pitchFamily="34" charset="-128"/>
                <a:ea typeface="Meiryo" panose="020B0604030504040204" pitchFamily="34" charset="-128"/>
              </a:rPr>
              <a:t>業種別支援の着眼点</a:t>
            </a:r>
            <a:r>
              <a:rPr lang="en-US" altLang="ja-JP" sz="2641" b="1">
                <a:latin typeface="Meiryo" panose="020B0604030504040204" pitchFamily="34" charset="-128"/>
                <a:ea typeface="Meiryo" panose="020B0604030504040204" pitchFamily="34" charset="-128"/>
              </a:rPr>
              <a:t>』</a:t>
            </a:r>
          </a:p>
          <a:p>
            <a:pPr algn="ctr"/>
            <a:r>
              <a:rPr lang="ja-JP" altLang="en-US" sz="2641" b="1">
                <a:latin typeface="Meiryo" panose="020B0604030504040204" pitchFamily="34" charset="-128"/>
                <a:ea typeface="Meiryo" panose="020B0604030504040204" pitchFamily="34" charset="-128"/>
              </a:rPr>
              <a:t>勉強会開催に向けた</a:t>
            </a:r>
            <a:endParaRPr lang="en-US" altLang="ja-JP" sz="2641" b="1">
              <a:latin typeface="Meiryo" panose="020B0604030504040204" pitchFamily="34" charset="-128"/>
              <a:ea typeface="Meiryo" panose="020B0604030504040204" pitchFamily="34" charset="-128"/>
            </a:endParaRPr>
          </a:p>
          <a:p>
            <a:pPr algn="ctr"/>
            <a:endParaRPr lang="en-US" altLang="ja-JP" sz="2641" b="1">
              <a:latin typeface="Meiryo" panose="020B0604030504040204" pitchFamily="34" charset="-128"/>
              <a:ea typeface="Meiryo" panose="020B0604030504040204" pitchFamily="34" charset="-128"/>
            </a:endParaRPr>
          </a:p>
          <a:p>
            <a:pPr algn="ctr"/>
            <a:r>
              <a:rPr lang="ja-JP" altLang="en-US" sz="2641" b="1">
                <a:latin typeface="Meiryo" panose="020B0604030504040204" pitchFamily="34" charset="-128"/>
                <a:ea typeface="Meiryo" panose="020B0604030504040204" pitchFamily="34" charset="-128"/>
              </a:rPr>
              <a:t>勉強会</a:t>
            </a:r>
            <a:r>
              <a:rPr lang="en-US" altLang="ja-JP" sz="2641" b="1">
                <a:latin typeface="Meiryo" panose="020B0604030504040204" pitchFamily="34" charset="-128"/>
                <a:ea typeface="Meiryo" panose="020B0604030504040204" pitchFamily="34" charset="-128"/>
              </a:rPr>
              <a:t>KIT/TIPS</a:t>
            </a:r>
            <a:r>
              <a:rPr lang="ja-JP" altLang="en-US" sz="2641" b="1">
                <a:latin typeface="Meiryo" panose="020B0604030504040204" pitchFamily="34" charset="-128"/>
                <a:ea typeface="Meiryo" panose="020B0604030504040204" pitchFamily="34" charset="-128"/>
              </a:rPr>
              <a:t>（ケーススタディ）</a:t>
            </a:r>
            <a:endParaRPr lang="en-US" altLang="ja-JP" sz="2641" b="1">
              <a:latin typeface="Meiryo" panose="020B0604030504040204" pitchFamily="34" charset="-128"/>
              <a:ea typeface="Meiryo" panose="020B0604030504040204" pitchFamily="34" charset="-128"/>
            </a:endParaRPr>
          </a:p>
        </p:txBody>
      </p:sp>
      <p:sp>
        <p:nvSpPr>
          <p:cNvPr id="2" name="テキスト ボックス 1">
            <a:extLst>
              <a:ext uri="{FF2B5EF4-FFF2-40B4-BE49-F238E27FC236}">
                <a16:creationId xmlns:a16="http://schemas.microsoft.com/office/drawing/2014/main" id="{BE5AA981-21E4-1EF2-D66D-C407FFFC2CC1}"/>
              </a:ext>
            </a:extLst>
          </p:cNvPr>
          <p:cNvSpPr txBox="1"/>
          <p:nvPr/>
        </p:nvSpPr>
        <p:spPr>
          <a:xfrm>
            <a:off x="945168" y="5741112"/>
            <a:ext cx="8031225" cy="199992"/>
          </a:xfrm>
          <a:prstGeom prst="rect">
            <a:avLst/>
          </a:prstGeom>
          <a:noFill/>
        </p:spPr>
        <p:txBody>
          <a:bodyPr rot="0" spcFirstLastPara="0" vertOverflow="overflow" horzOverflow="overflow" vert="horz" wrap="square" lIns="74295" tIns="37148" rIns="74295" bIns="37148" numCol="1" spcCol="0" rtlCol="0" fromWordArt="0" anchor="t" anchorCtr="0" forceAA="0" compatLnSpc="1">
            <a:prstTxWarp prst="textNoShape">
              <a:avLst/>
            </a:prstTxWarp>
            <a:spAutoFit/>
          </a:bodyPr>
          <a:lstStyle/>
          <a:p>
            <a:pPr algn="ctr"/>
            <a:r>
              <a:rPr lang="en-US" sz="812">
                <a:latin typeface="Meiryo" panose="020B0604030504040204" pitchFamily="34" charset="-128"/>
                <a:ea typeface="Meiryo" panose="020B0604030504040204" pitchFamily="34" charset="-128"/>
              </a:rPr>
              <a:t>※</a:t>
            </a:r>
            <a:r>
              <a:rPr lang="ja-JP" altLang="en-US" sz="812">
                <a:latin typeface="Meiryo" panose="020B0604030504040204" pitchFamily="34" charset="-128"/>
                <a:ea typeface="Meiryo" panose="020B0604030504040204" pitchFamily="34" charset="-128"/>
              </a:rPr>
              <a:t>本資料は、令和６年度「業種別支援の着眼点の拡充や普及促進に向けた委託事業」（金融庁委託事業）において、株式会社帝国データバンクが作成したものです。</a:t>
            </a:r>
            <a:endParaRPr lang="en-US" sz="812">
              <a:latin typeface="Meiryo" panose="020B0604030504040204" pitchFamily="34" charset="-128"/>
              <a:ea typeface="Meiryo" panose="020B0604030504040204" pitchFamily="34" charset="-128"/>
            </a:endParaRPr>
          </a:p>
        </p:txBody>
      </p:sp>
      <p:pic>
        <p:nvPicPr>
          <p:cNvPr id="3" name="図 2">
            <a:extLst>
              <a:ext uri="{FF2B5EF4-FFF2-40B4-BE49-F238E27FC236}">
                <a16:creationId xmlns:a16="http://schemas.microsoft.com/office/drawing/2014/main" id="{296F596D-AF10-8168-1901-AE8ED5A57468}"/>
              </a:ext>
            </a:extLst>
          </p:cNvPr>
          <p:cNvPicPr>
            <a:picLocks noChangeAspect="1"/>
          </p:cNvPicPr>
          <p:nvPr/>
        </p:nvPicPr>
        <p:blipFill>
          <a:blip r:embed="rId3"/>
          <a:stretch>
            <a:fillRect/>
          </a:stretch>
        </p:blipFill>
        <p:spPr>
          <a:xfrm>
            <a:off x="1385828" y="4825888"/>
            <a:ext cx="7266745" cy="726255"/>
          </a:xfrm>
          <a:prstGeom prst="rect">
            <a:avLst/>
          </a:prstGeom>
        </p:spPr>
      </p:pic>
    </p:spTree>
    <p:extLst>
      <p:ext uri="{BB962C8B-B14F-4D97-AF65-F5344CB8AC3E}">
        <p14:creationId xmlns:p14="http://schemas.microsoft.com/office/powerpoint/2010/main" val="1217719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FA54BFC6-D9DE-4E64-AB1E-D266BD84B1F9}"/>
              </a:ext>
            </a:extLst>
          </p:cNvPr>
          <p:cNvSpPr/>
          <p:nvPr/>
        </p:nvSpPr>
        <p:spPr>
          <a:xfrm>
            <a:off x="481671" y="987632"/>
            <a:ext cx="2809246" cy="3600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kumimoji="1" lang="ja-JP" altLang="en-US" sz="1600" b="1">
                <a:latin typeface="メイリオ"/>
                <a:ea typeface="メイリオ"/>
              </a:rPr>
              <a:t>ケース</a:t>
            </a:r>
            <a:r>
              <a:rPr kumimoji="1" lang="en-US" altLang="ja-JP" sz="1600" b="1">
                <a:latin typeface="メイリオ"/>
                <a:ea typeface="メイリオ"/>
              </a:rPr>
              <a:t>A</a:t>
            </a:r>
            <a:r>
              <a:rPr kumimoji="1" lang="ja-JP" altLang="en-US" sz="1600" b="1">
                <a:latin typeface="メイリオ"/>
                <a:ea typeface="メイリオ"/>
              </a:rPr>
              <a:t>（飲食業）</a:t>
            </a:r>
            <a:endParaRPr kumimoji="1" lang="en-US" altLang="ja-JP" sz="1600" b="1">
              <a:latin typeface="メイリオ"/>
              <a:ea typeface="メイリオ"/>
            </a:endParaRPr>
          </a:p>
        </p:txBody>
      </p:sp>
      <p:sp>
        <p:nvSpPr>
          <p:cNvPr id="7" name="テキスト プレースホルダー 3"/>
          <p:cNvSpPr>
            <a:spLocks noGrp="1"/>
          </p:cNvSpPr>
          <p:nvPr>
            <p:ph type="body" sz="quarter" idx="14"/>
          </p:nvPr>
        </p:nvSpPr>
        <p:spPr>
          <a:xfrm>
            <a:off x="481802" y="198000"/>
            <a:ext cx="8974931" cy="360000"/>
          </a:xfrm>
        </p:spPr>
        <p:txBody>
          <a:bodyPr/>
          <a:lstStyle/>
          <a:p>
            <a:pPr>
              <a:lnSpc>
                <a:spcPct val="70000"/>
              </a:lnSpc>
            </a:pPr>
            <a:r>
              <a:rPr lang="ja-JP" altLang="en-US" sz="1800">
                <a:solidFill>
                  <a:srgbClr val="15267E"/>
                </a:solidFill>
                <a:latin typeface="メイリオ" panose="020B0604030504040204" pitchFamily="50" charset="-128"/>
                <a:ea typeface="メイリオ" panose="020B0604030504040204" pitchFamily="50" charset="-128"/>
              </a:rPr>
              <a:t>勉強会</a:t>
            </a:r>
            <a:r>
              <a:rPr lang="en-US" altLang="ja-JP" sz="1800">
                <a:solidFill>
                  <a:srgbClr val="15267E"/>
                </a:solidFill>
                <a:latin typeface="メイリオ" panose="020B0604030504040204" pitchFamily="50" charset="-128"/>
                <a:ea typeface="メイリオ" panose="020B0604030504040204" pitchFamily="50" charset="-128"/>
              </a:rPr>
              <a:t>KIT/TIPS</a:t>
            </a:r>
            <a:r>
              <a:rPr lang="ja-JP" altLang="en-US" sz="1800">
                <a:solidFill>
                  <a:srgbClr val="15267E"/>
                </a:solidFill>
                <a:latin typeface="メイリオ" panose="020B0604030504040204" pitchFamily="50" charset="-128"/>
                <a:ea typeface="メイリオ" panose="020B0604030504040204" pitchFamily="50" charset="-128"/>
              </a:rPr>
              <a:t>（ケーススタディ）</a:t>
            </a:r>
          </a:p>
        </p:txBody>
      </p:sp>
      <p:sp>
        <p:nvSpPr>
          <p:cNvPr id="2" name="スライド番号プレースホルダー 1">
            <a:extLst>
              <a:ext uri="{FF2B5EF4-FFF2-40B4-BE49-F238E27FC236}">
                <a16:creationId xmlns:a16="http://schemas.microsoft.com/office/drawing/2014/main" id="{8B1CCB03-7277-F400-7308-C2E3C58B047E}"/>
              </a:ext>
            </a:extLst>
          </p:cNvPr>
          <p:cNvSpPr txBox="1">
            <a:spLocks/>
          </p:cNvSpPr>
          <p:nvPr/>
        </p:nvSpPr>
        <p:spPr>
          <a:xfrm>
            <a:off x="9404264" y="6480089"/>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AE0F744-F338-469C-81DD-7D82C9B8CA64}" type="slidenum">
              <a:rPr kumimoji="1" lang="ja-JP" altLang="en-US"/>
              <a:pPr/>
              <a:t>2</a:t>
            </a:fld>
            <a:endParaRPr kumimoji="1" lang="ja-JP" altLang="en-US"/>
          </a:p>
        </p:txBody>
      </p:sp>
      <p:grpSp>
        <p:nvGrpSpPr>
          <p:cNvPr id="3" name="グループ化 2">
            <a:extLst>
              <a:ext uri="{FF2B5EF4-FFF2-40B4-BE49-F238E27FC236}">
                <a16:creationId xmlns:a16="http://schemas.microsoft.com/office/drawing/2014/main" id="{7CB59668-645A-536C-1039-9B6A0EE53607}"/>
              </a:ext>
            </a:extLst>
          </p:cNvPr>
          <p:cNvGrpSpPr/>
          <p:nvPr/>
        </p:nvGrpSpPr>
        <p:grpSpPr>
          <a:xfrm>
            <a:off x="1587845" y="2515104"/>
            <a:ext cx="2813775" cy="1547889"/>
            <a:chOff x="-323798" y="1345003"/>
            <a:chExt cx="2190750" cy="960527"/>
          </a:xfrm>
        </p:grpSpPr>
        <p:sp>
          <p:nvSpPr>
            <p:cNvPr id="6" name="四角形: 角を丸くする 49">
              <a:extLst>
                <a:ext uri="{FF2B5EF4-FFF2-40B4-BE49-F238E27FC236}">
                  <a16:creationId xmlns:a16="http://schemas.microsoft.com/office/drawing/2014/main" id="{CBF16ADC-3B20-A4E8-C7AC-734082EAF610}"/>
                </a:ext>
              </a:extLst>
            </p:cNvPr>
            <p:cNvSpPr/>
            <p:nvPr/>
          </p:nvSpPr>
          <p:spPr>
            <a:xfrm>
              <a:off x="-78108" y="1345003"/>
              <a:ext cx="1699369" cy="877531"/>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704" b="1">
                <a:solidFill>
                  <a:schemeClr val="tx1"/>
                </a:solidFill>
                <a:latin typeface="HG創英角ｺﾞｼｯｸUB" panose="020B0909000000000000" pitchFamily="49" charset="-128"/>
                <a:ea typeface="HG創英角ｺﾞｼｯｸUB" panose="020B0909000000000000" pitchFamily="49" charset="-128"/>
              </a:endParaRPr>
            </a:p>
          </p:txBody>
        </p:sp>
        <p:sp>
          <p:nvSpPr>
            <p:cNvPr id="9" name="テキスト ボックス 8">
              <a:extLst>
                <a:ext uri="{FF2B5EF4-FFF2-40B4-BE49-F238E27FC236}">
                  <a16:creationId xmlns:a16="http://schemas.microsoft.com/office/drawing/2014/main" id="{F0D15BDE-76D5-A369-7FBC-67ABF1F34497}"/>
                </a:ext>
              </a:extLst>
            </p:cNvPr>
            <p:cNvSpPr txBox="1"/>
            <p:nvPr/>
          </p:nvSpPr>
          <p:spPr>
            <a:xfrm>
              <a:off x="-183833" y="1415462"/>
              <a:ext cx="1910820" cy="339401"/>
            </a:xfrm>
            <a:prstGeom prst="rect">
              <a:avLst/>
            </a:prstGeom>
            <a:noFill/>
          </p:spPr>
          <p:txBody>
            <a:bodyPr wrap="square" rtlCol="0">
              <a:spAutoFit/>
            </a:bodyPr>
            <a:lstStyle/>
            <a:p>
              <a:pPr algn="ctr"/>
              <a:r>
                <a:rPr lang="ja-JP" altLang="en-US" sz="2954" b="1">
                  <a:latin typeface="HGS創英角ｺﾞｼｯｸUB" panose="020B0900000000000000" pitchFamily="50" charset="-128"/>
                  <a:ea typeface="HGS創英角ｺﾞｼｯｸUB" panose="020B0900000000000000" pitchFamily="50" charset="-128"/>
                </a:rPr>
                <a:t>Ａ店</a:t>
              </a:r>
            </a:p>
          </p:txBody>
        </p:sp>
        <p:sp>
          <p:nvSpPr>
            <p:cNvPr id="10" name="テキスト ボックス 9">
              <a:extLst>
                <a:ext uri="{FF2B5EF4-FFF2-40B4-BE49-F238E27FC236}">
                  <a16:creationId xmlns:a16="http://schemas.microsoft.com/office/drawing/2014/main" id="{6C53D54F-895F-F793-D054-3E8E32B20BC0}"/>
                </a:ext>
              </a:extLst>
            </p:cNvPr>
            <p:cNvSpPr txBox="1"/>
            <p:nvPr/>
          </p:nvSpPr>
          <p:spPr>
            <a:xfrm>
              <a:off x="-323798" y="1735551"/>
              <a:ext cx="2190750" cy="569979"/>
            </a:xfrm>
            <a:prstGeom prst="rect">
              <a:avLst/>
            </a:prstGeom>
            <a:noFill/>
          </p:spPr>
          <p:txBody>
            <a:bodyPr wrap="square" rtlCol="0">
              <a:spAutoFit/>
            </a:bodyPr>
            <a:lstStyle/>
            <a:p>
              <a:pPr algn="ctr"/>
              <a:r>
                <a:rPr lang="ja-JP" altLang="en-US" sz="1108" b="1">
                  <a:latin typeface="游ゴシック" panose="020B0400000000000000" pitchFamily="50" charset="-128"/>
                  <a:ea typeface="游ゴシック" panose="020B0400000000000000" pitchFamily="50" charset="-128"/>
                </a:rPr>
                <a:t>売上高 </a:t>
              </a:r>
              <a:r>
                <a:rPr lang="en-US" altLang="ja-JP" sz="1108" b="1">
                  <a:latin typeface="游ゴシック" panose="020B0400000000000000" pitchFamily="50" charset="-128"/>
                  <a:ea typeface="游ゴシック" panose="020B0400000000000000" pitchFamily="50" charset="-128"/>
                </a:rPr>
                <a:t>12,000</a:t>
              </a:r>
              <a:r>
                <a:rPr lang="ja-JP" altLang="en-US" sz="1108" b="1">
                  <a:latin typeface="游ゴシック" panose="020B0400000000000000" pitchFamily="50" charset="-128"/>
                  <a:ea typeface="游ゴシック" panose="020B0400000000000000" pitchFamily="50" charset="-128"/>
                </a:rPr>
                <a:t>千円</a:t>
              </a:r>
              <a:endParaRPr lang="en-US" altLang="ja-JP" sz="1108" b="1">
                <a:latin typeface="游ゴシック" panose="020B0400000000000000" pitchFamily="50" charset="-128"/>
                <a:ea typeface="游ゴシック" panose="020B0400000000000000" pitchFamily="50" charset="-128"/>
              </a:endParaRPr>
            </a:p>
            <a:p>
              <a:pPr algn="ctr"/>
              <a:r>
                <a:rPr lang="ja-JP" altLang="en-US" sz="1108" b="1">
                  <a:latin typeface="游ゴシック" panose="020B0400000000000000" pitchFamily="50" charset="-128"/>
                  <a:ea typeface="游ゴシック" panose="020B0400000000000000" pitchFamily="50" charset="-128"/>
                </a:rPr>
                <a:t>原価率 </a:t>
              </a:r>
              <a:r>
                <a:rPr lang="en-US" altLang="ja-JP" sz="1108" b="1">
                  <a:latin typeface="游ゴシック" panose="020B0400000000000000" pitchFamily="50" charset="-128"/>
                  <a:ea typeface="游ゴシック" panose="020B0400000000000000" pitchFamily="50" charset="-128"/>
                </a:rPr>
                <a:t>25</a:t>
              </a:r>
              <a:r>
                <a:rPr lang="ja-JP" altLang="en-US" sz="1108" b="1">
                  <a:latin typeface="游ゴシック" panose="020B0400000000000000" pitchFamily="50" charset="-128"/>
                  <a:ea typeface="游ゴシック" panose="020B0400000000000000" pitchFamily="50" charset="-128"/>
                </a:rPr>
                <a:t>％</a:t>
              </a:r>
              <a:endParaRPr lang="en-US" altLang="ja-JP" sz="1108" b="1">
                <a:latin typeface="游ゴシック" panose="020B0400000000000000" pitchFamily="50" charset="-128"/>
                <a:ea typeface="游ゴシック" panose="020B0400000000000000" pitchFamily="50" charset="-128"/>
              </a:endParaRPr>
            </a:p>
            <a:p>
              <a:pPr algn="ctr"/>
              <a:r>
                <a:rPr lang="ja-JP" altLang="en-US" sz="1108" b="1">
                  <a:latin typeface="游ゴシック" panose="020B0400000000000000" pitchFamily="50" charset="-128"/>
                  <a:ea typeface="游ゴシック" panose="020B0400000000000000" pitchFamily="50" charset="-128"/>
                </a:rPr>
                <a:t>減価償却費 </a:t>
              </a:r>
              <a:r>
                <a:rPr lang="en-US" altLang="ja-JP" sz="1108" b="1">
                  <a:latin typeface="游ゴシック" panose="020B0400000000000000" pitchFamily="50" charset="-128"/>
                  <a:ea typeface="游ゴシック" panose="020B0400000000000000" pitchFamily="50" charset="-128"/>
                </a:rPr>
                <a:t>100</a:t>
              </a:r>
              <a:r>
                <a:rPr lang="ja-JP" altLang="en-US" sz="1108" b="1">
                  <a:latin typeface="游ゴシック" panose="020B0400000000000000" pitchFamily="50" charset="-128"/>
                  <a:ea typeface="游ゴシック" panose="020B0400000000000000" pitchFamily="50" charset="-128"/>
                </a:rPr>
                <a:t>千円</a:t>
              </a:r>
              <a:endParaRPr lang="en-US" altLang="ja-JP" sz="1108" b="1">
                <a:latin typeface="游ゴシック" panose="020B0400000000000000" pitchFamily="50" charset="-128"/>
                <a:ea typeface="游ゴシック" panose="020B0400000000000000" pitchFamily="50" charset="-128"/>
              </a:endParaRPr>
            </a:p>
            <a:p>
              <a:pPr algn="ctr"/>
              <a:r>
                <a:rPr lang="ja-JP" altLang="en-US" sz="1108" b="1">
                  <a:latin typeface="游ゴシック" panose="020B0400000000000000" pitchFamily="50" charset="-128"/>
                  <a:ea typeface="游ゴシック" panose="020B0400000000000000" pitchFamily="50" charset="-128"/>
                </a:rPr>
                <a:t>利益 </a:t>
              </a:r>
              <a:r>
                <a:rPr lang="en-US" altLang="ja-JP" sz="1108" b="1">
                  <a:latin typeface="游ゴシック" panose="020B0400000000000000" pitchFamily="50" charset="-128"/>
                  <a:ea typeface="游ゴシック" panose="020B0400000000000000" pitchFamily="50" charset="-128"/>
                </a:rPr>
                <a:t>2,000</a:t>
              </a:r>
              <a:r>
                <a:rPr lang="ja-JP" altLang="en-US" sz="1108" b="1">
                  <a:latin typeface="游ゴシック" panose="020B0400000000000000" pitchFamily="50" charset="-128"/>
                  <a:ea typeface="游ゴシック" panose="020B0400000000000000" pitchFamily="50" charset="-128"/>
                </a:rPr>
                <a:t>千円</a:t>
              </a:r>
              <a:endParaRPr lang="en-US" altLang="ja-JP" sz="1108" b="1">
                <a:latin typeface="游ゴシック" panose="020B0400000000000000" pitchFamily="50" charset="-128"/>
                <a:ea typeface="游ゴシック" panose="020B0400000000000000" pitchFamily="50" charset="-128"/>
              </a:endParaRPr>
            </a:p>
            <a:p>
              <a:pPr algn="ctr"/>
              <a:endParaRPr lang="ja-JP" altLang="en-US" sz="937" b="1">
                <a:latin typeface="游ゴシック" panose="020B0400000000000000" pitchFamily="50" charset="-128"/>
                <a:ea typeface="游ゴシック" panose="020B0400000000000000" pitchFamily="50" charset="-128"/>
              </a:endParaRPr>
            </a:p>
          </p:txBody>
        </p:sp>
      </p:grpSp>
      <p:grpSp>
        <p:nvGrpSpPr>
          <p:cNvPr id="11" name="グループ化 10">
            <a:extLst>
              <a:ext uri="{FF2B5EF4-FFF2-40B4-BE49-F238E27FC236}">
                <a16:creationId xmlns:a16="http://schemas.microsoft.com/office/drawing/2014/main" id="{6E8A67F3-B3AE-F390-9DF1-A0E7BBAFB3E3}"/>
              </a:ext>
            </a:extLst>
          </p:cNvPr>
          <p:cNvGrpSpPr/>
          <p:nvPr/>
        </p:nvGrpSpPr>
        <p:grpSpPr>
          <a:xfrm>
            <a:off x="5051765" y="2515103"/>
            <a:ext cx="2813775" cy="1623887"/>
            <a:chOff x="-323799" y="1311739"/>
            <a:chExt cx="2190750" cy="1007687"/>
          </a:xfrm>
        </p:grpSpPr>
        <p:sp>
          <p:nvSpPr>
            <p:cNvPr id="12" name="四角形: 角を丸くする 49">
              <a:extLst>
                <a:ext uri="{FF2B5EF4-FFF2-40B4-BE49-F238E27FC236}">
                  <a16:creationId xmlns:a16="http://schemas.microsoft.com/office/drawing/2014/main" id="{1D19306F-B8E0-A73D-400B-1E295C27F208}"/>
                </a:ext>
              </a:extLst>
            </p:cNvPr>
            <p:cNvSpPr/>
            <p:nvPr/>
          </p:nvSpPr>
          <p:spPr>
            <a:xfrm>
              <a:off x="-78108" y="1311739"/>
              <a:ext cx="1699369" cy="910794"/>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704" b="1">
                <a:solidFill>
                  <a:schemeClr val="tx1"/>
                </a:solidFill>
                <a:latin typeface="HG創英角ｺﾞｼｯｸUB" panose="020B0909000000000000" pitchFamily="49" charset="-128"/>
                <a:ea typeface="HG創英角ｺﾞｼｯｸUB" panose="020B0909000000000000" pitchFamily="49" charset="-128"/>
              </a:endParaRPr>
            </a:p>
          </p:txBody>
        </p:sp>
        <p:sp>
          <p:nvSpPr>
            <p:cNvPr id="13" name="テキスト ボックス 12">
              <a:extLst>
                <a:ext uri="{FF2B5EF4-FFF2-40B4-BE49-F238E27FC236}">
                  <a16:creationId xmlns:a16="http://schemas.microsoft.com/office/drawing/2014/main" id="{4440E5D8-4A3F-90D5-CC02-610BA97A4B36}"/>
                </a:ext>
              </a:extLst>
            </p:cNvPr>
            <p:cNvSpPr txBox="1"/>
            <p:nvPr/>
          </p:nvSpPr>
          <p:spPr>
            <a:xfrm>
              <a:off x="-183834" y="1362435"/>
              <a:ext cx="1910820" cy="339401"/>
            </a:xfrm>
            <a:prstGeom prst="rect">
              <a:avLst/>
            </a:prstGeom>
            <a:noFill/>
          </p:spPr>
          <p:txBody>
            <a:bodyPr wrap="square" rtlCol="0">
              <a:spAutoFit/>
            </a:bodyPr>
            <a:lstStyle/>
            <a:p>
              <a:pPr algn="ctr"/>
              <a:r>
                <a:rPr lang="ja-JP" altLang="en-US" sz="2954" b="1">
                  <a:latin typeface="HGS創英角ｺﾞｼｯｸUB" panose="020B0900000000000000" pitchFamily="50" charset="-128"/>
                  <a:ea typeface="HGS創英角ｺﾞｼｯｸUB" panose="020B0900000000000000" pitchFamily="50" charset="-128"/>
                </a:rPr>
                <a:t>Ｂ店</a:t>
              </a:r>
            </a:p>
          </p:txBody>
        </p:sp>
        <p:sp>
          <p:nvSpPr>
            <p:cNvPr id="14" name="テキスト ボックス 13">
              <a:extLst>
                <a:ext uri="{FF2B5EF4-FFF2-40B4-BE49-F238E27FC236}">
                  <a16:creationId xmlns:a16="http://schemas.microsoft.com/office/drawing/2014/main" id="{CDB20067-F2CE-084B-29FA-190A484FABC4}"/>
                </a:ext>
              </a:extLst>
            </p:cNvPr>
            <p:cNvSpPr txBox="1"/>
            <p:nvPr/>
          </p:nvSpPr>
          <p:spPr>
            <a:xfrm>
              <a:off x="-323799" y="1733134"/>
              <a:ext cx="2190750" cy="586292"/>
            </a:xfrm>
            <a:prstGeom prst="rect">
              <a:avLst/>
            </a:prstGeom>
            <a:noFill/>
          </p:spPr>
          <p:txBody>
            <a:bodyPr wrap="square" lIns="91440" tIns="45720" rIns="91440" bIns="45720" rtlCol="0" anchor="t">
              <a:spAutoFit/>
            </a:bodyPr>
            <a:lstStyle/>
            <a:p>
              <a:pPr algn="ctr"/>
              <a:r>
                <a:rPr lang="ja-JP" altLang="en-US" sz="1100" b="1">
                  <a:latin typeface="游ゴシック"/>
                  <a:ea typeface="游ゴシック"/>
                </a:rPr>
                <a:t>売上高 6</a:t>
              </a:r>
              <a:r>
                <a:rPr lang="en-US" altLang="ja-JP" sz="1100" b="1">
                  <a:latin typeface="游ゴシック"/>
                  <a:ea typeface="游ゴシック"/>
                </a:rPr>
                <a:t>0,000</a:t>
              </a:r>
              <a:r>
                <a:rPr lang="ja-JP" altLang="en-US" sz="1100" b="1">
                  <a:latin typeface="游ゴシック"/>
                  <a:ea typeface="游ゴシック"/>
                </a:rPr>
                <a:t>千円</a:t>
              </a:r>
              <a:endParaRPr lang="en-US" altLang="ja-JP" sz="1108" b="1">
                <a:latin typeface="游ゴシック" panose="020B0400000000000000" pitchFamily="50" charset="-128"/>
                <a:ea typeface="游ゴシック" panose="020B0400000000000000" pitchFamily="50" charset="-128"/>
              </a:endParaRPr>
            </a:p>
            <a:p>
              <a:pPr algn="ctr"/>
              <a:r>
                <a:rPr lang="ja-JP" altLang="en-US" sz="1108" b="1">
                  <a:latin typeface="游ゴシック" panose="020B0400000000000000" pitchFamily="50" charset="-128"/>
                  <a:ea typeface="游ゴシック" panose="020B0400000000000000" pitchFamily="50" charset="-128"/>
                </a:rPr>
                <a:t>原価率 </a:t>
              </a:r>
              <a:r>
                <a:rPr lang="en-US" altLang="ja-JP" sz="1108" b="1">
                  <a:latin typeface="游ゴシック" panose="020B0400000000000000" pitchFamily="50" charset="-128"/>
                  <a:ea typeface="游ゴシック" panose="020B0400000000000000" pitchFamily="50" charset="-128"/>
                </a:rPr>
                <a:t>37</a:t>
              </a:r>
              <a:r>
                <a:rPr lang="ja-JP" altLang="en-US" sz="1108" b="1">
                  <a:latin typeface="游ゴシック" panose="020B0400000000000000" pitchFamily="50" charset="-128"/>
                  <a:ea typeface="游ゴシック" panose="020B0400000000000000" pitchFamily="50" charset="-128"/>
                </a:rPr>
                <a:t>％</a:t>
              </a:r>
              <a:endParaRPr lang="en-US" altLang="ja-JP" sz="1108" b="1">
                <a:latin typeface="游ゴシック" panose="020B0400000000000000" pitchFamily="50" charset="-128"/>
                <a:ea typeface="游ゴシック" panose="020B0400000000000000" pitchFamily="50" charset="-128"/>
              </a:endParaRPr>
            </a:p>
            <a:p>
              <a:pPr algn="ctr"/>
              <a:r>
                <a:rPr lang="ja-JP" altLang="en-US" sz="1108" b="1">
                  <a:latin typeface="游ゴシック" panose="020B0400000000000000" pitchFamily="50" charset="-128"/>
                  <a:ea typeface="游ゴシック" panose="020B0400000000000000" pitchFamily="50" charset="-128"/>
                </a:rPr>
                <a:t>減価償却費 </a:t>
              </a:r>
              <a:r>
                <a:rPr lang="en-US" altLang="ja-JP" sz="1108" b="1">
                  <a:latin typeface="游ゴシック" panose="020B0400000000000000" pitchFamily="50" charset="-128"/>
                  <a:ea typeface="游ゴシック" panose="020B0400000000000000" pitchFamily="50" charset="-128"/>
                </a:rPr>
                <a:t>3,000</a:t>
              </a:r>
              <a:r>
                <a:rPr lang="ja-JP" altLang="en-US" sz="1108" b="1">
                  <a:latin typeface="游ゴシック" panose="020B0400000000000000" pitchFamily="50" charset="-128"/>
                  <a:ea typeface="游ゴシック" panose="020B0400000000000000" pitchFamily="50" charset="-128"/>
                </a:rPr>
                <a:t>千円</a:t>
              </a:r>
              <a:endParaRPr lang="en-US" altLang="ja-JP" sz="1108" b="1">
                <a:latin typeface="游ゴシック" panose="020B0400000000000000" pitchFamily="50" charset="-128"/>
                <a:ea typeface="游ゴシック" panose="020B0400000000000000" pitchFamily="50" charset="-128"/>
              </a:endParaRPr>
            </a:p>
            <a:p>
              <a:pPr algn="ctr"/>
              <a:r>
                <a:rPr lang="ja-JP" altLang="en-US" sz="1108" b="1">
                  <a:latin typeface="游ゴシック" panose="020B0400000000000000" pitchFamily="50" charset="-128"/>
                  <a:ea typeface="游ゴシック" panose="020B0400000000000000" pitchFamily="50" charset="-128"/>
                </a:rPr>
                <a:t>利益 ▲</a:t>
              </a:r>
              <a:r>
                <a:rPr lang="en-US" altLang="ja-JP" sz="1108" b="1">
                  <a:latin typeface="游ゴシック" panose="020B0400000000000000" pitchFamily="50" charset="-128"/>
                  <a:ea typeface="游ゴシック" panose="020B0400000000000000" pitchFamily="50" charset="-128"/>
                </a:rPr>
                <a:t>1,000</a:t>
              </a:r>
              <a:r>
                <a:rPr lang="ja-JP" altLang="en-US" sz="1108" b="1">
                  <a:latin typeface="游ゴシック" panose="020B0400000000000000" pitchFamily="50" charset="-128"/>
                  <a:ea typeface="游ゴシック" panose="020B0400000000000000" pitchFamily="50" charset="-128"/>
                </a:rPr>
                <a:t>千円</a:t>
              </a:r>
              <a:endParaRPr lang="en-US" altLang="ja-JP" sz="1108" b="1">
                <a:latin typeface="游ゴシック" panose="020B0400000000000000" pitchFamily="50" charset="-128"/>
                <a:ea typeface="游ゴシック" panose="020B0400000000000000" pitchFamily="50" charset="-128"/>
              </a:endParaRPr>
            </a:p>
            <a:p>
              <a:pPr algn="ctr"/>
              <a:endParaRPr lang="ja-JP" altLang="en-US" sz="1108" b="1">
                <a:latin typeface="游ゴシック" panose="020B0400000000000000" pitchFamily="50" charset="-128"/>
                <a:ea typeface="游ゴシック" panose="020B0400000000000000" pitchFamily="50" charset="-128"/>
              </a:endParaRPr>
            </a:p>
          </p:txBody>
        </p:sp>
      </p:grpSp>
      <p:sp>
        <p:nvSpPr>
          <p:cNvPr id="15" name="正方形/長方形 14">
            <a:extLst>
              <a:ext uri="{FF2B5EF4-FFF2-40B4-BE49-F238E27FC236}">
                <a16:creationId xmlns:a16="http://schemas.microsoft.com/office/drawing/2014/main" id="{354239E7-4F93-C7EE-9EFB-34BC0C927B1C}"/>
              </a:ext>
            </a:extLst>
          </p:cNvPr>
          <p:cNvSpPr/>
          <p:nvPr/>
        </p:nvSpPr>
        <p:spPr>
          <a:xfrm>
            <a:off x="1248369" y="1422014"/>
            <a:ext cx="7442719" cy="959237"/>
          </a:xfrm>
          <a:prstGeom prst="rect">
            <a:avLst/>
          </a:prstGeom>
        </p:spPr>
        <p:txBody>
          <a:bodyPr wrap="square">
            <a:spAutoFit/>
          </a:bodyPr>
          <a:lstStyle/>
          <a:p>
            <a:pPr>
              <a:spcAft>
                <a:spcPts val="511"/>
              </a:spcAft>
            </a:pPr>
            <a:r>
              <a:rPr lang="en-US" altLang="ja-JP" sz="1846" b="1" spc="-42" dirty="0">
                <a:latin typeface="游ゴシック" panose="020B0400000000000000" pitchFamily="50" charset="-128"/>
                <a:ea typeface="游ゴシック" panose="020B0400000000000000" pitchFamily="50" charset="-128"/>
              </a:rPr>
              <a:t>【</a:t>
            </a:r>
            <a:r>
              <a:rPr lang="ja-JP" altLang="en-US" sz="1846" b="1" spc="-42" dirty="0">
                <a:latin typeface="游ゴシック" panose="020B0400000000000000" pitchFamily="50" charset="-128"/>
                <a:ea typeface="游ゴシック" panose="020B0400000000000000" pitchFamily="50" charset="-128"/>
              </a:rPr>
              <a:t>どちらが良いお店？</a:t>
            </a:r>
            <a:r>
              <a:rPr lang="en-US" altLang="ja-JP" sz="1846" b="1" spc="-42" dirty="0">
                <a:latin typeface="游ゴシック" panose="020B0400000000000000" pitchFamily="50" charset="-128"/>
                <a:ea typeface="游ゴシック" panose="020B0400000000000000" pitchFamily="50" charset="-128"/>
              </a:rPr>
              <a:t>】</a:t>
            </a:r>
          </a:p>
          <a:p>
            <a:pPr>
              <a:spcAft>
                <a:spcPts val="511"/>
              </a:spcAft>
            </a:pPr>
            <a:r>
              <a:rPr lang="ja-JP" altLang="en-US" sz="1477" b="1" spc="-42" dirty="0">
                <a:latin typeface="游ゴシック" panose="020B0400000000000000" pitchFamily="50" charset="-128"/>
                <a:ea typeface="游ゴシック" panose="020B0400000000000000" pitchFamily="50" charset="-128"/>
              </a:rPr>
              <a:t>　貴方は地元にある取引先の飲食店（イタリアン）の担当を引継ぐことになりました。</a:t>
            </a:r>
            <a:endParaRPr lang="en-US" altLang="ja-JP" sz="1477" b="1" spc="-42" dirty="0">
              <a:latin typeface="游ゴシック" panose="020B0400000000000000" pitchFamily="50" charset="-128"/>
              <a:ea typeface="游ゴシック" panose="020B0400000000000000" pitchFamily="50" charset="-128"/>
            </a:endParaRPr>
          </a:p>
          <a:p>
            <a:pPr>
              <a:spcAft>
                <a:spcPts val="511"/>
              </a:spcAft>
            </a:pPr>
            <a:r>
              <a:rPr lang="ja-JP" altLang="en-US" sz="1477" b="1" spc="-42" dirty="0">
                <a:latin typeface="游ゴシック" panose="020B0400000000000000" pitchFamily="50" charset="-128"/>
                <a:ea typeface="游ゴシック" panose="020B0400000000000000" pitchFamily="50" charset="-128"/>
              </a:rPr>
              <a:t>　以下の情報で、Ａ・Ｂ店がどのような店なのか？を類推してみてください。</a:t>
            </a:r>
            <a:endParaRPr lang="en-US" altLang="ja-JP" sz="1477" b="1" spc="-42" dirty="0">
              <a:latin typeface="游ゴシック" panose="020B0400000000000000" pitchFamily="50" charset="-128"/>
              <a:ea typeface="游ゴシック" panose="020B0400000000000000" pitchFamily="50" charset="-128"/>
            </a:endParaRPr>
          </a:p>
        </p:txBody>
      </p:sp>
      <p:sp>
        <p:nvSpPr>
          <p:cNvPr id="16" name="正方形/長方形 15">
            <a:extLst>
              <a:ext uri="{FF2B5EF4-FFF2-40B4-BE49-F238E27FC236}">
                <a16:creationId xmlns:a16="http://schemas.microsoft.com/office/drawing/2014/main" id="{0DCEF8D5-22F5-CF75-29CC-F66070ADAD33}"/>
              </a:ext>
            </a:extLst>
          </p:cNvPr>
          <p:cNvSpPr/>
          <p:nvPr/>
        </p:nvSpPr>
        <p:spPr>
          <a:xfrm>
            <a:off x="1173487" y="4059370"/>
            <a:ext cx="7354237" cy="1485343"/>
          </a:xfrm>
          <a:prstGeom prst="rect">
            <a:avLst/>
          </a:prstGeom>
        </p:spPr>
        <p:txBody>
          <a:bodyPr wrap="square">
            <a:spAutoFit/>
          </a:bodyPr>
          <a:lstStyle/>
          <a:p>
            <a:pPr>
              <a:spcAft>
                <a:spcPts val="511"/>
              </a:spcAft>
            </a:pPr>
            <a:r>
              <a:rPr lang="en-US" altLang="ja-JP" sz="1477" b="1" spc="-42">
                <a:latin typeface="游ゴシック" panose="020B0400000000000000" pitchFamily="50" charset="-128"/>
                <a:ea typeface="游ゴシック" panose="020B0400000000000000" pitchFamily="50" charset="-128"/>
              </a:rPr>
              <a:t>【</a:t>
            </a:r>
            <a:r>
              <a:rPr lang="ja-JP" altLang="en-US" sz="1477" b="1" spc="-42">
                <a:latin typeface="游ゴシック" panose="020B0400000000000000" pitchFamily="50" charset="-128"/>
                <a:ea typeface="游ゴシック" panose="020B0400000000000000" pitchFamily="50" charset="-128"/>
              </a:rPr>
              <a:t>着眼のヒント</a:t>
            </a:r>
            <a:r>
              <a:rPr lang="en-US" altLang="ja-JP" sz="1477" b="1" spc="-42">
                <a:latin typeface="游ゴシック" panose="020B0400000000000000" pitchFamily="50" charset="-128"/>
                <a:ea typeface="游ゴシック" panose="020B0400000000000000" pitchFamily="50" charset="-128"/>
              </a:rPr>
              <a:t>】</a:t>
            </a:r>
          </a:p>
          <a:p>
            <a:pPr>
              <a:spcAft>
                <a:spcPts val="511"/>
              </a:spcAft>
            </a:pPr>
            <a:r>
              <a:rPr lang="ja-JP" altLang="en-US" sz="1477" b="1" spc="-42">
                <a:latin typeface="游ゴシック" panose="020B0400000000000000" pitchFamily="50" charset="-128"/>
                <a:ea typeface="游ゴシック" panose="020B0400000000000000" pitchFamily="50" charset="-128"/>
              </a:rPr>
              <a:t>・ 商売の規模から診る　（</a:t>
            </a:r>
            <a:r>
              <a:rPr lang="en-US" altLang="ja-JP" sz="1477" b="1" spc="-42">
                <a:latin typeface="游ゴシック" panose="020B0400000000000000" pitchFamily="50" charset="-128"/>
                <a:ea typeface="游ゴシック" panose="020B0400000000000000" pitchFamily="50" charset="-128"/>
              </a:rPr>
              <a:t>1</a:t>
            </a:r>
            <a:r>
              <a:rPr lang="ja-JP" altLang="en-US" sz="1477" b="1" spc="-42">
                <a:latin typeface="游ゴシック" panose="020B0400000000000000" pitchFamily="50" charset="-128"/>
                <a:ea typeface="游ゴシック" panose="020B0400000000000000" pitchFamily="50" charset="-128"/>
              </a:rPr>
              <a:t>日当たりの売上→客単価</a:t>
            </a:r>
            <a:r>
              <a:rPr lang="en-US" altLang="ja-JP" sz="1477" b="1" spc="-42">
                <a:latin typeface="游ゴシック" panose="020B0400000000000000" pitchFamily="50" charset="-128"/>
                <a:ea typeface="游ゴシック" panose="020B0400000000000000" pitchFamily="50" charset="-128"/>
              </a:rPr>
              <a:t>×</a:t>
            </a:r>
            <a:r>
              <a:rPr lang="ja-JP" altLang="en-US" sz="1477" b="1" spc="-42">
                <a:latin typeface="游ゴシック" panose="020B0400000000000000" pitchFamily="50" charset="-128"/>
                <a:ea typeface="游ゴシック" panose="020B0400000000000000" pitchFamily="50" charset="-128"/>
              </a:rPr>
              <a:t>客数、メニューと客層</a:t>
            </a:r>
            <a:r>
              <a:rPr lang="en-US" altLang="ja-JP" sz="1477" b="1" spc="-42">
                <a:latin typeface="游ゴシック" panose="020B0400000000000000" pitchFamily="50" charset="-128"/>
                <a:ea typeface="游ゴシック" panose="020B0400000000000000" pitchFamily="50" charset="-128"/>
              </a:rPr>
              <a:t>…</a:t>
            </a:r>
            <a:r>
              <a:rPr lang="ja-JP" altLang="en-US" sz="1477" b="1" spc="-42">
                <a:latin typeface="游ゴシック" panose="020B0400000000000000" pitchFamily="50" charset="-128"/>
                <a:ea typeface="游ゴシック" panose="020B0400000000000000" pitchFamily="50" charset="-128"/>
              </a:rPr>
              <a:t>）</a:t>
            </a:r>
            <a:endParaRPr lang="en-US" altLang="ja-JP" sz="1477" b="1" spc="-42">
              <a:latin typeface="游ゴシック" panose="020B0400000000000000" pitchFamily="50" charset="-128"/>
              <a:ea typeface="游ゴシック" panose="020B0400000000000000" pitchFamily="50" charset="-128"/>
            </a:endParaRPr>
          </a:p>
          <a:p>
            <a:pPr>
              <a:spcAft>
                <a:spcPts val="511"/>
              </a:spcAft>
            </a:pPr>
            <a:r>
              <a:rPr lang="ja-JP" altLang="en-US" sz="1477" b="1" spc="-42">
                <a:latin typeface="游ゴシック" panose="020B0400000000000000" pitchFamily="50" charset="-128"/>
                <a:ea typeface="游ゴシック" panose="020B0400000000000000" pitchFamily="50" charset="-128"/>
              </a:rPr>
              <a:t>・ 原価率から診る　　　（原価率の差はなに？→メニュー構成や提供方法</a:t>
            </a:r>
            <a:r>
              <a:rPr lang="en-US" altLang="ja-JP" sz="1477" b="1" spc="-42">
                <a:latin typeface="游ゴシック" panose="020B0400000000000000" pitchFamily="50" charset="-128"/>
                <a:ea typeface="游ゴシック" panose="020B0400000000000000" pitchFamily="50" charset="-128"/>
              </a:rPr>
              <a:t>…</a:t>
            </a:r>
            <a:r>
              <a:rPr lang="ja-JP" altLang="en-US" sz="1477" b="1" spc="-42">
                <a:latin typeface="游ゴシック" panose="020B0400000000000000" pitchFamily="50" charset="-128"/>
                <a:ea typeface="游ゴシック" panose="020B0400000000000000" pitchFamily="50" charset="-128"/>
              </a:rPr>
              <a:t>）</a:t>
            </a:r>
            <a:endParaRPr lang="en-US" altLang="ja-JP" sz="1477" b="1" spc="-42">
              <a:latin typeface="游ゴシック" panose="020B0400000000000000" pitchFamily="50" charset="-128"/>
              <a:ea typeface="游ゴシック" panose="020B0400000000000000" pitchFamily="50" charset="-128"/>
            </a:endParaRPr>
          </a:p>
          <a:p>
            <a:pPr>
              <a:spcAft>
                <a:spcPts val="511"/>
              </a:spcAft>
            </a:pPr>
            <a:r>
              <a:rPr lang="ja-JP" altLang="en-US" sz="1477" b="1" spc="-42">
                <a:latin typeface="游ゴシック" panose="020B0400000000000000" pitchFamily="50" charset="-128"/>
                <a:ea typeface="游ゴシック" panose="020B0400000000000000" pitchFamily="50" charset="-128"/>
              </a:rPr>
              <a:t>・ 減価償却費から診る    （償却資産とは何か？≒ 投資 → 借入金の有無</a:t>
            </a:r>
            <a:r>
              <a:rPr lang="en-US" altLang="ja-JP" sz="1477" b="1" spc="-42">
                <a:latin typeface="游ゴシック" panose="020B0400000000000000" pitchFamily="50" charset="-128"/>
                <a:ea typeface="游ゴシック" panose="020B0400000000000000" pitchFamily="50" charset="-128"/>
              </a:rPr>
              <a:t>…</a:t>
            </a:r>
            <a:r>
              <a:rPr lang="ja-JP" altLang="en-US" sz="1477" b="1" spc="-42">
                <a:latin typeface="游ゴシック" panose="020B0400000000000000" pitchFamily="50" charset="-128"/>
                <a:ea typeface="游ゴシック" panose="020B0400000000000000" pitchFamily="50" charset="-128"/>
              </a:rPr>
              <a:t>）</a:t>
            </a:r>
            <a:endParaRPr lang="en-US" altLang="ja-JP" sz="1477" b="1" spc="-42">
              <a:latin typeface="游ゴシック" panose="020B0400000000000000" pitchFamily="50" charset="-128"/>
              <a:ea typeface="游ゴシック" panose="020B0400000000000000" pitchFamily="50" charset="-128"/>
            </a:endParaRPr>
          </a:p>
          <a:p>
            <a:pPr>
              <a:spcAft>
                <a:spcPts val="511"/>
              </a:spcAft>
            </a:pPr>
            <a:r>
              <a:rPr lang="ja-JP" altLang="en-US" sz="1477" b="1" spc="-42">
                <a:latin typeface="游ゴシック" panose="020B0400000000000000" pitchFamily="50" charset="-128"/>
                <a:ea typeface="游ゴシック" panose="020B0400000000000000" pitchFamily="50" charset="-128"/>
              </a:rPr>
              <a:t>・ 人の観点から診る　　（従業員数やその確保、代替手法</a:t>
            </a:r>
            <a:r>
              <a:rPr lang="en-US" altLang="ja-JP" sz="1477" b="1" spc="-42">
                <a:latin typeface="游ゴシック" panose="020B0400000000000000" pitchFamily="50" charset="-128"/>
                <a:ea typeface="游ゴシック" panose="020B0400000000000000" pitchFamily="50" charset="-128"/>
              </a:rPr>
              <a:t>…</a:t>
            </a:r>
            <a:r>
              <a:rPr lang="ja-JP" altLang="en-US" sz="1477" b="1" spc="-42">
                <a:latin typeface="游ゴシック" panose="020B0400000000000000" pitchFamily="50" charset="-128"/>
                <a:ea typeface="游ゴシック" panose="020B0400000000000000" pitchFamily="50" charset="-128"/>
              </a:rPr>
              <a:t>）　　　　　　等</a:t>
            </a:r>
            <a:endParaRPr lang="en-US" altLang="ja-JP" sz="1477" b="1" spc="-42">
              <a:latin typeface="游ゴシック" panose="020B0400000000000000" pitchFamily="50" charset="-128"/>
              <a:ea typeface="游ゴシック" panose="020B0400000000000000" pitchFamily="50" charset="-128"/>
            </a:endParaRPr>
          </a:p>
        </p:txBody>
      </p:sp>
      <p:sp>
        <p:nvSpPr>
          <p:cNvPr id="17" name="二等辺三角形 16">
            <a:extLst>
              <a:ext uri="{FF2B5EF4-FFF2-40B4-BE49-F238E27FC236}">
                <a16:creationId xmlns:a16="http://schemas.microsoft.com/office/drawing/2014/main" id="{60A4DF18-EAFA-92ED-97E8-63F3E82F0B5E}"/>
              </a:ext>
            </a:extLst>
          </p:cNvPr>
          <p:cNvSpPr/>
          <p:nvPr/>
        </p:nvSpPr>
        <p:spPr>
          <a:xfrm rot="10800000">
            <a:off x="3543780" y="5641630"/>
            <a:ext cx="2056441" cy="259648"/>
          </a:xfrm>
          <a:prstGeom prst="triangle">
            <a:avLst/>
          </a:prstGeom>
          <a:solidFill>
            <a:srgbClr val="FF0000">
              <a:alpha val="2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8" name="正方形/長方形 17">
            <a:extLst>
              <a:ext uri="{FF2B5EF4-FFF2-40B4-BE49-F238E27FC236}">
                <a16:creationId xmlns:a16="http://schemas.microsoft.com/office/drawing/2014/main" id="{B485C18A-8F87-33F2-44E5-32F4A1AA2698}"/>
              </a:ext>
            </a:extLst>
          </p:cNvPr>
          <p:cNvSpPr/>
          <p:nvPr/>
        </p:nvSpPr>
        <p:spPr>
          <a:xfrm>
            <a:off x="3138459" y="5909453"/>
            <a:ext cx="3662542" cy="667812"/>
          </a:xfrm>
          <a:prstGeom prst="rect">
            <a:avLst/>
          </a:prstGeom>
        </p:spPr>
        <p:txBody>
          <a:bodyPr wrap="none">
            <a:spAutoFit/>
          </a:bodyPr>
          <a:lstStyle/>
          <a:p>
            <a:pPr algn="ctr">
              <a:spcAft>
                <a:spcPts val="511"/>
              </a:spcAft>
            </a:pPr>
            <a:r>
              <a:rPr lang="ja-JP" altLang="en-US" sz="1846" b="1" spc="-42">
                <a:latin typeface="游ゴシック" panose="020B0400000000000000" pitchFamily="50" charset="-128"/>
                <a:ea typeface="游ゴシック" panose="020B0400000000000000" pitchFamily="50" charset="-128"/>
              </a:rPr>
              <a:t>どのようなお店を想像できたか？</a:t>
            </a:r>
            <a:endParaRPr lang="en-US" altLang="ja-JP" sz="1846" b="1" spc="-42">
              <a:latin typeface="游ゴシック" panose="020B0400000000000000" pitchFamily="50" charset="-128"/>
              <a:ea typeface="游ゴシック" panose="020B0400000000000000" pitchFamily="50" charset="-128"/>
            </a:endParaRPr>
          </a:p>
          <a:p>
            <a:pPr algn="ctr">
              <a:spcAft>
                <a:spcPts val="511"/>
              </a:spcAft>
            </a:pPr>
            <a:r>
              <a:rPr lang="ja-JP" altLang="en-US" sz="1477" b="1" spc="-42">
                <a:latin typeface="游ゴシック" panose="020B0400000000000000" pitchFamily="50" charset="-128"/>
                <a:ea typeface="游ゴシック" panose="020B0400000000000000" pitchFamily="50" charset="-128"/>
              </a:rPr>
              <a:t>仮に自分が経営するのなら</a:t>
            </a:r>
            <a:r>
              <a:rPr lang="en-US" altLang="ja-JP" sz="1477" b="1" spc="-42">
                <a:latin typeface="游ゴシック" panose="020B0400000000000000" pitchFamily="50" charset="-128"/>
                <a:ea typeface="游ゴシック" panose="020B0400000000000000" pitchFamily="50" charset="-128"/>
              </a:rPr>
              <a:t>…</a:t>
            </a:r>
            <a:r>
              <a:rPr lang="ja-JP" altLang="en-US" sz="1477" b="1" spc="-42">
                <a:latin typeface="游ゴシック" panose="020B0400000000000000" pitchFamily="50" charset="-128"/>
                <a:ea typeface="游ゴシック" panose="020B0400000000000000" pitchFamily="50" charset="-128"/>
              </a:rPr>
              <a:t>？</a:t>
            </a:r>
            <a:endParaRPr lang="en-US" altLang="ja-JP" sz="1662" b="1" spc="-42">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274823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E03CAF5-E321-1579-466D-3777F44B30E2}"/>
              </a:ext>
            </a:extLst>
          </p:cNvPr>
          <p:cNvSpPr/>
          <p:nvPr/>
        </p:nvSpPr>
        <p:spPr>
          <a:xfrm>
            <a:off x="957976" y="5569098"/>
            <a:ext cx="5950475" cy="262829"/>
          </a:xfrm>
          <a:prstGeom prst="rect">
            <a:avLst/>
          </a:prstGeom>
        </p:spPr>
        <p:txBody>
          <a:bodyPr wrap="none">
            <a:spAutoFit/>
          </a:bodyPr>
          <a:lstStyle/>
          <a:p>
            <a:pPr>
              <a:spcAft>
                <a:spcPts val="511"/>
              </a:spcAft>
            </a:pPr>
            <a:r>
              <a:rPr lang="en-US" altLang="ja-JP" sz="1108" b="1" spc="-42">
                <a:latin typeface="游ゴシック" panose="020B0400000000000000" pitchFamily="50" charset="-128"/>
                <a:ea typeface="游ゴシック" panose="020B0400000000000000" pitchFamily="50" charset="-128"/>
              </a:rPr>
              <a:t>※</a:t>
            </a:r>
            <a:r>
              <a:rPr lang="ja-JP" altLang="en-US" sz="1108" b="1" spc="-42">
                <a:latin typeface="游ゴシック" panose="020B0400000000000000" pitchFamily="50" charset="-128"/>
                <a:ea typeface="游ゴシック" panose="020B0400000000000000" pitchFamily="50" charset="-128"/>
              </a:rPr>
              <a:t>課題については、「自分が経営するとなったら、心配になると思う点」を挙げてください。</a:t>
            </a:r>
            <a:endParaRPr lang="en-US" altLang="ja-JP" sz="1662" b="1" spc="-42">
              <a:latin typeface="游ゴシック" panose="020B0400000000000000" pitchFamily="50" charset="-128"/>
              <a:ea typeface="游ゴシック" panose="020B0400000000000000" pitchFamily="50" charset="-128"/>
            </a:endParaRPr>
          </a:p>
        </p:txBody>
      </p:sp>
      <p:sp>
        <p:nvSpPr>
          <p:cNvPr id="6" name="正方形/長方形 5">
            <a:extLst>
              <a:ext uri="{FF2B5EF4-FFF2-40B4-BE49-F238E27FC236}">
                <a16:creationId xmlns:a16="http://schemas.microsoft.com/office/drawing/2014/main" id="{02A051E6-D9C2-8D52-3C63-F9D6CEFD5AFE}"/>
              </a:ext>
            </a:extLst>
          </p:cNvPr>
          <p:cNvSpPr/>
          <p:nvPr/>
        </p:nvSpPr>
        <p:spPr>
          <a:xfrm>
            <a:off x="1570491" y="6070942"/>
            <a:ext cx="6946132" cy="525785"/>
          </a:xfrm>
          <a:prstGeom prst="rect">
            <a:avLst/>
          </a:prstGeom>
          <a:solidFill>
            <a:schemeClr val="bg2"/>
          </a:solidFill>
          <a:ln w="57150">
            <a:solidFill>
              <a:schemeClr val="accent5">
                <a:lumMod val="60000"/>
                <a:lumOff val="40000"/>
              </a:schemeClr>
            </a:solidFill>
          </a:ln>
        </p:spPr>
        <p:txBody>
          <a:bodyPr wrap="none">
            <a:spAutoFit/>
          </a:bodyPr>
          <a:lstStyle/>
          <a:p>
            <a:pPr>
              <a:spcAft>
                <a:spcPts val="511"/>
              </a:spcAft>
            </a:pPr>
            <a:r>
              <a:rPr lang="en-US" altLang="ja-JP" sz="1292" b="1" u="sng" spc="-42">
                <a:latin typeface="游ゴシック" panose="020B0400000000000000" pitchFamily="50" charset="-128"/>
                <a:ea typeface="游ゴシック" panose="020B0400000000000000" pitchFamily="50" charset="-128"/>
              </a:rPr>
              <a:t>【</a:t>
            </a:r>
            <a:r>
              <a:rPr lang="ja-JP" altLang="en-US" sz="1292" b="1" u="sng" spc="-42">
                <a:latin typeface="游ゴシック" panose="020B0400000000000000" pitchFamily="50" charset="-128"/>
                <a:ea typeface="游ゴシック" panose="020B0400000000000000" pitchFamily="50" charset="-128"/>
              </a:rPr>
              <a:t>グループ検討</a:t>
            </a:r>
            <a:r>
              <a:rPr lang="en-US" altLang="ja-JP" sz="1292" b="1" u="sng" spc="-42">
                <a:latin typeface="游ゴシック" panose="020B0400000000000000" pitchFamily="50" charset="-128"/>
                <a:ea typeface="游ゴシック" panose="020B0400000000000000" pitchFamily="50" charset="-128"/>
              </a:rPr>
              <a:t>】</a:t>
            </a:r>
            <a:r>
              <a:rPr lang="ja-JP" altLang="en-US" sz="1292" b="1" u="sng" spc="-42">
                <a:latin typeface="游ゴシック" panose="020B0400000000000000" pitchFamily="50" charset="-128"/>
                <a:ea typeface="游ゴシック" panose="020B0400000000000000" pitchFamily="50" charset="-128"/>
              </a:rPr>
              <a:t>どちらの店舗を経営（承継）するのが良いと考えますか。</a:t>
            </a:r>
            <a:endParaRPr lang="en-US" altLang="ja-JP" sz="1292" b="1" u="sng" spc="-42">
              <a:latin typeface="游ゴシック" panose="020B0400000000000000" pitchFamily="50" charset="-128"/>
              <a:ea typeface="游ゴシック" panose="020B0400000000000000" pitchFamily="50" charset="-128"/>
            </a:endParaRPr>
          </a:p>
          <a:p>
            <a:pPr>
              <a:spcAft>
                <a:spcPts val="511"/>
              </a:spcAft>
            </a:pPr>
            <a:r>
              <a:rPr lang="ja-JP" altLang="en-US" sz="1108" b="1" spc="-42">
                <a:latin typeface="游ゴシック" panose="020B0400000000000000" pitchFamily="50" charset="-128"/>
                <a:ea typeface="游ゴシック" panose="020B0400000000000000" pitchFamily="50" charset="-128"/>
              </a:rPr>
              <a:t>　発表時は、①Ａ・Ｂの特徴とどのような店舗を想像したか？② どちらのお店を経営するか、その理由や課題</a:t>
            </a:r>
            <a:endParaRPr lang="en-US" altLang="ja-JP" sz="1662" b="1" spc="-42">
              <a:latin typeface="游ゴシック" panose="020B0400000000000000" pitchFamily="50" charset="-128"/>
              <a:ea typeface="游ゴシック" panose="020B0400000000000000" pitchFamily="50" charset="-128"/>
            </a:endParaRPr>
          </a:p>
        </p:txBody>
      </p:sp>
      <p:graphicFrame>
        <p:nvGraphicFramePr>
          <p:cNvPr id="7" name="表 6">
            <a:extLst>
              <a:ext uri="{FF2B5EF4-FFF2-40B4-BE49-F238E27FC236}">
                <a16:creationId xmlns:a16="http://schemas.microsoft.com/office/drawing/2014/main" id="{016B57E1-11EA-FC85-0F49-6342E770BBFD}"/>
              </a:ext>
            </a:extLst>
          </p:cNvPr>
          <p:cNvGraphicFramePr>
            <a:graphicFrameLocks noGrp="1"/>
          </p:cNvGraphicFramePr>
          <p:nvPr>
            <p:extLst>
              <p:ext uri="{D42A27DB-BD31-4B8C-83A1-F6EECF244321}">
                <p14:modId xmlns:p14="http://schemas.microsoft.com/office/powerpoint/2010/main" val="299111357"/>
              </p:ext>
            </p:extLst>
          </p:nvPr>
        </p:nvGraphicFramePr>
        <p:xfrm>
          <a:off x="1123200" y="1483200"/>
          <a:ext cx="8292836" cy="3931077"/>
        </p:xfrm>
        <a:graphic>
          <a:graphicData uri="http://schemas.openxmlformats.org/drawingml/2006/table">
            <a:tbl>
              <a:tblPr firstRow="1" bandRow="1">
                <a:tableStyleId>{F2DE63D5-997A-4646-A377-4702673A728D}</a:tableStyleId>
              </a:tblPr>
              <a:tblGrid>
                <a:gridCol w="1592007">
                  <a:extLst>
                    <a:ext uri="{9D8B030D-6E8A-4147-A177-3AD203B41FA5}">
                      <a16:colId xmlns:a16="http://schemas.microsoft.com/office/drawing/2014/main" val="1733722028"/>
                    </a:ext>
                  </a:extLst>
                </a:gridCol>
                <a:gridCol w="3466204">
                  <a:extLst>
                    <a:ext uri="{9D8B030D-6E8A-4147-A177-3AD203B41FA5}">
                      <a16:colId xmlns:a16="http://schemas.microsoft.com/office/drawing/2014/main" val="1227373040"/>
                    </a:ext>
                  </a:extLst>
                </a:gridCol>
                <a:gridCol w="3234625">
                  <a:extLst>
                    <a:ext uri="{9D8B030D-6E8A-4147-A177-3AD203B41FA5}">
                      <a16:colId xmlns:a16="http://schemas.microsoft.com/office/drawing/2014/main" val="968134046"/>
                    </a:ext>
                  </a:extLst>
                </a:gridCol>
              </a:tblGrid>
              <a:tr h="612727">
                <a:tc>
                  <a:txBody>
                    <a:bodyPr/>
                    <a:lstStyle/>
                    <a:p>
                      <a:pPr algn="ctr"/>
                      <a:r>
                        <a:rPr kumimoji="1" lang="ja-JP" altLang="en-US" sz="1700"/>
                        <a:t>着眼した</a:t>
                      </a:r>
                      <a:endParaRPr kumimoji="1" lang="en-US" altLang="ja-JP" sz="1700"/>
                    </a:p>
                    <a:p>
                      <a:pPr algn="ctr"/>
                      <a:r>
                        <a:rPr kumimoji="1" lang="ja-JP" altLang="en-US" sz="1700"/>
                        <a:t>ポイント</a:t>
                      </a:r>
                    </a:p>
                  </a:txBody>
                  <a:tcPr marL="84406" marR="84406" marT="42203" marB="42203"/>
                </a:tc>
                <a:tc>
                  <a:txBody>
                    <a:bodyPr/>
                    <a:lstStyle/>
                    <a:p>
                      <a:pPr algn="ctr"/>
                      <a:r>
                        <a:rPr kumimoji="1" lang="ja-JP" altLang="en-US" sz="1700"/>
                        <a:t>Ａ店</a:t>
                      </a:r>
                    </a:p>
                  </a:txBody>
                  <a:tcPr marL="84406" marR="84406" marT="42203" marB="42203"/>
                </a:tc>
                <a:tc>
                  <a:txBody>
                    <a:bodyPr/>
                    <a:lstStyle/>
                    <a:p>
                      <a:pPr algn="ctr"/>
                      <a:r>
                        <a:rPr kumimoji="1" lang="ja-JP" altLang="en-US" sz="1700"/>
                        <a:t>Ｂ店</a:t>
                      </a:r>
                    </a:p>
                  </a:txBody>
                  <a:tcPr marL="84406" marR="84406" marT="42203" marB="42203"/>
                </a:tc>
                <a:extLst>
                  <a:ext uri="{0D108BD9-81ED-4DB2-BD59-A6C34878D82A}">
                    <a16:rowId xmlns:a16="http://schemas.microsoft.com/office/drawing/2014/main" val="1270784925"/>
                  </a:ext>
                </a:extLst>
              </a:tr>
              <a:tr h="480647">
                <a:tc>
                  <a:txBody>
                    <a:bodyPr/>
                    <a:lstStyle/>
                    <a:p>
                      <a:endParaRPr kumimoji="1" lang="ja-JP" altLang="en-US" sz="1300">
                        <a:latin typeface="+mn-lt"/>
                      </a:endParaRPr>
                    </a:p>
                  </a:txBody>
                  <a:tcPr marL="84406" marR="84406" marT="42203" marB="42203"/>
                </a:tc>
                <a:tc>
                  <a:txBody>
                    <a:bodyPr/>
                    <a:lstStyle/>
                    <a:p>
                      <a:r>
                        <a:rPr kumimoji="1" lang="ja-JP" altLang="en-US" sz="1300">
                          <a:latin typeface="+mn-lt"/>
                        </a:rPr>
                        <a:t>・</a:t>
                      </a:r>
                      <a:endParaRPr kumimoji="1" lang="en-US" altLang="ja-JP" sz="1300">
                        <a:latin typeface="+mn-lt"/>
                      </a:endParaRPr>
                    </a:p>
                    <a:p>
                      <a:endParaRPr kumimoji="1" lang="ja-JP" altLang="en-US" sz="1300">
                        <a:latin typeface="+mn-lt"/>
                      </a:endParaRPr>
                    </a:p>
                  </a:txBody>
                  <a:tcPr marL="84406" marR="84406" marT="42203" marB="42203"/>
                </a:tc>
                <a:tc>
                  <a:txBody>
                    <a:bodyPr/>
                    <a:lstStyle/>
                    <a:p>
                      <a:r>
                        <a:rPr kumimoji="1" lang="ja-JP" altLang="en-US" sz="1300">
                          <a:latin typeface="+mn-lt"/>
                        </a:rPr>
                        <a:t>・</a:t>
                      </a:r>
                    </a:p>
                  </a:txBody>
                  <a:tcPr marL="84406" marR="84406" marT="42203" marB="42203"/>
                </a:tc>
                <a:extLst>
                  <a:ext uri="{0D108BD9-81ED-4DB2-BD59-A6C34878D82A}">
                    <a16:rowId xmlns:a16="http://schemas.microsoft.com/office/drawing/2014/main" val="2616078060"/>
                  </a:ext>
                </a:extLst>
              </a:tr>
              <a:tr h="480647">
                <a:tc>
                  <a:txBody>
                    <a:bodyPr/>
                    <a:lstStyle/>
                    <a:p>
                      <a:endParaRPr kumimoji="1" lang="ja-JP" altLang="en-US" sz="1300">
                        <a:latin typeface="+mn-lt"/>
                      </a:endParaRPr>
                    </a:p>
                  </a:txBody>
                  <a:tcPr marL="84406" marR="84406" marT="42203" marB="42203"/>
                </a:tc>
                <a:tc>
                  <a:txBody>
                    <a:bodyPr/>
                    <a:lstStyle/>
                    <a:p>
                      <a:r>
                        <a:rPr kumimoji="1" lang="ja-JP" altLang="en-US" sz="1300">
                          <a:latin typeface="+mn-lt"/>
                        </a:rPr>
                        <a:t>・</a:t>
                      </a:r>
                      <a:endParaRPr kumimoji="1" lang="en-US" altLang="ja-JP" sz="1300">
                        <a:latin typeface="+mn-lt"/>
                      </a:endParaRPr>
                    </a:p>
                    <a:p>
                      <a:endParaRPr kumimoji="1" lang="ja-JP" altLang="en-US" sz="1300">
                        <a:latin typeface="+mn-lt"/>
                      </a:endParaRPr>
                    </a:p>
                  </a:txBody>
                  <a:tcPr marL="84406" marR="84406" marT="42203" marB="42203"/>
                </a:tc>
                <a:tc>
                  <a:txBody>
                    <a:bodyPr/>
                    <a:lstStyle/>
                    <a:p>
                      <a:r>
                        <a:rPr kumimoji="1" lang="ja-JP" altLang="en-US" sz="1300">
                          <a:latin typeface="+mn-lt"/>
                        </a:rPr>
                        <a:t>・</a:t>
                      </a:r>
                    </a:p>
                  </a:txBody>
                  <a:tcPr marL="84406" marR="84406" marT="42203" marB="42203"/>
                </a:tc>
                <a:extLst>
                  <a:ext uri="{0D108BD9-81ED-4DB2-BD59-A6C34878D82A}">
                    <a16:rowId xmlns:a16="http://schemas.microsoft.com/office/drawing/2014/main" val="3600791570"/>
                  </a:ext>
                </a:extLst>
              </a:tr>
              <a:tr h="480647">
                <a:tc>
                  <a:txBody>
                    <a:bodyPr/>
                    <a:lstStyle/>
                    <a:p>
                      <a:endParaRPr kumimoji="1" lang="ja-JP" altLang="en-US" sz="1300">
                        <a:latin typeface="+mn-lt"/>
                      </a:endParaRPr>
                    </a:p>
                  </a:txBody>
                  <a:tcPr marL="84406" marR="84406" marT="42203" marB="42203"/>
                </a:tc>
                <a:tc>
                  <a:txBody>
                    <a:bodyPr/>
                    <a:lstStyle/>
                    <a:p>
                      <a:r>
                        <a:rPr kumimoji="1" lang="ja-JP" altLang="en-US" sz="1300">
                          <a:latin typeface="+mn-lt"/>
                        </a:rPr>
                        <a:t>・</a:t>
                      </a:r>
                      <a:endParaRPr kumimoji="1" lang="en-US" altLang="ja-JP" sz="1300">
                        <a:latin typeface="+mn-lt"/>
                      </a:endParaRPr>
                    </a:p>
                    <a:p>
                      <a:endParaRPr kumimoji="1" lang="ja-JP" altLang="en-US" sz="1300">
                        <a:latin typeface="+mn-lt"/>
                      </a:endParaRPr>
                    </a:p>
                  </a:txBody>
                  <a:tcPr marL="84406" marR="84406" marT="42203" marB="42203"/>
                </a:tc>
                <a:tc>
                  <a:txBody>
                    <a:bodyPr/>
                    <a:lstStyle/>
                    <a:p>
                      <a:r>
                        <a:rPr kumimoji="1" lang="ja-JP" altLang="en-US" sz="1300">
                          <a:latin typeface="+mn-lt"/>
                        </a:rPr>
                        <a:t>・</a:t>
                      </a:r>
                    </a:p>
                  </a:txBody>
                  <a:tcPr marL="84406" marR="84406" marT="42203" marB="42203"/>
                </a:tc>
                <a:extLst>
                  <a:ext uri="{0D108BD9-81ED-4DB2-BD59-A6C34878D82A}">
                    <a16:rowId xmlns:a16="http://schemas.microsoft.com/office/drawing/2014/main" val="431190093"/>
                  </a:ext>
                </a:extLst>
              </a:tr>
              <a:tr h="434468">
                <a:tc>
                  <a:txBody>
                    <a:bodyPr/>
                    <a:lstStyle/>
                    <a:p>
                      <a:endParaRPr kumimoji="1" lang="ja-JP" altLang="en-US" sz="1300">
                        <a:latin typeface="+mn-lt"/>
                      </a:endParaRPr>
                    </a:p>
                  </a:txBody>
                  <a:tcPr marL="84406" marR="84406" marT="42203" marB="42203"/>
                </a:tc>
                <a:tc>
                  <a:txBody>
                    <a:bodyPr/>
                    <a:lstStyle/>
                    <a:p>
                      <a:r>
                        <a:rPr kumimoji="1" lang="ja-JP" altLang="en-US" sz="1300">
                          <a:latin typeface="+mn-lt"/>
                        </a:rPr>
                        <a:t>・</a:t>
                      </a:r>
                    </a:p>
                  </a:txBody>
                  <a:tcPr marL="84406" marR="84406" marT="42203" marB="42203"/>
                </a:tc>
                <a:tc>
                  <a:txBody>
                    <a:bodyPr/>
                    <a:lstStyle/>
                    <a:p>
                      <a:r>
                        <a:rPr kumimoji="1" lang="ja-JP" altLang="en-US" sz="1300">
                          <a:latin typeface="+mn-lt"/>
                        </a:rPr>
                        <a:t>・</a:t>
                      </a:r>
                    </a:p>
                  </a:txBody>
                  <a:tcPr marL="84406" marR="84406" marT="42203" marB="42203"/>
                </a:tc>
                <a:extLst>
                  <a:ext uri="{0D108BD9-81ED-4DB2-BD59-A6C34878D82A}">
                    <a16:rowId xmlns:a16="http://schemas.microsoft.com/office/drawing/2014/main" val="1669215510"/>
                  </a:ext>
                </a:extLst>
              </a:tr>
              <a:tr h="480647">
                <a:tc>
                  <a:txBody>
                    <a:bodyPr/>
                    <a:lstStyle/>
                    <a:p>
                      <a:endParaRPr kumimoji="1" lang="ja-JP" altLang="en-US" sz="1300">
                        <a:latin typeface="+mn-lt"/>
                      </a:endParaRPr>
                    </a:p>
                  </a:txBody>
                  <a:tcPr marL="84406" marR="84406"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a:latin typeface="+mn-lt"/>
                        </a:rPr>
                        <a:t>・</a:t>
                      </a:r>
                    </a:p>
                    <a:p>
                      <a:endParaRPr kumimoji="1" lang="ja-JP" altLang="en-US" sz="1300">
                        <a:latin typeface="+mn-lt"/>
                      </a:endParaRPr>
                    </a:p>
                  </a:txBody>
                  <a:tcPr marL="84406" marR="84406" marT="42203" marB="42203"/>
                </a:tc>
                <a:tc>
                  <a:txBody>
                    <a:bodyPr/>
                    <a:lstStyle/>
                    <a:p>
                      <a:r>
                        <a:rPr kumimoji="1" lang="ja-JP" altLang="en-US" sz="1300">
                          <a:latin typeface="+mn-lt"/>
                        </a:rPr>
                        <a:t>・</a:t>
                      </a:r>
                    </a:p>
                  </a:txBody>
                  <a:tcPr marL="84406" marR="84406" marT="42203" marB="42203"/>
                </a:tc>
                <a:extLst>
                  <a:ext uri="{0D108BD9-81ED-4DB2-BD59-A6C34878D82A}">
                    <a16:rowId xmlns:a16="http://schemas.microsoft.com/office/drawing/2014/main" val="3694209069"/>
                  </a:ext>
                </a:extLst>
              </a:tr>
              <a:tr h="480647">
                <a:tc>
                  <a:txBody>
                    <a:bodyPr/>
                    <a:lstStyle/>
                    <a:p>
                      <a:endParaRPr kumimoji="1" lang="ja-JP" altLang="en-US" sz="1300">
                        <a:latin typeface="+mn-lt"/>
                      </a:endParaRPr>
                    </a:p>
                  </a:txBody>
                  <a:tcPr marL="84406" marR="84406"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a:latin typeface="+mn-lt"/>
                        </a:rPr>
                        <a:t>・</a:t>
                      </a:r>
                    </a:p>
                    <a:p>
                      <a:endParaRPr kumimoji="1" lang="ja-JP" altLang="en-US" sz="1300">
                        <a:latin typeface="+mn-lt"/>
                      </a:endParaRPr>
                    </a:p>
                  </a:txBody>
                  <a:tcPr marL="84406" marR="84406"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a:latin typeface="+mn-lt"/>
                        </a:rPr>
                        <a:t>・</a:t>
                      </a:r>
                    </a:p>
                    <a:p>
                      <a:endParaRPr kumimoji="1" lang="ja-JP" altLang="en-US" sz="1300">
                        <a:latin typeface="+mn-lt"/>
                      </a:endParaRPr>
                    </a:p>
                  </a:txBody>
                  <a:tcPr marL="84406" marR="84406" marT="42203" marB="42203"/>
                </a:tc>
                <a:extLst>
                  <a:ext uri="{0D108BD9-81ED-4DB2-BD59-A6C34878D82A}">
                    <a16:rowId xmlns:a16="http://schemas.microsoft.com/office/drawing/2014/main" val="3585854900"/>
                  </a:ext>
                </a:extLst>
              </a:tr>
              <a:tr h="480647">
                <a:tc>
                  <a:txBody>
                    <a:bodyPr/>
                    <a:lstStyle/>
                    <a:p>
                      <a:r>
                        <a:rPr kumimoji="1" lang="ja-JP" altLang="en-US" sz="1300">
                          <a:latin typeface="+mn-lt"/>
                        </a:rPr>
                        <a:t>課題</a:t>
                      </a:r>
                      <a:r>
                        <a:rPr kumimoji="1" lang="en-US" altLang="ja-JP" sz="1300">
                          <a:latin typeface="+mn-lt"/>
                        </a:rPr>
                        <a:t>※</a:t>
                      </a:r>
                    </a:p>
                    <a:p>
                      <a:endParaRPr kumimoji="1" lang="ja-JP" altLang="en-US" sz="1300">
                        <a:latin typeface="+mn-lt"/>
                      </a:endParaRPr>
                    </a:p>
                  </a:txBody>
                  <a:tcPr marL="84406" marR="84406"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a:latin typeface="+mn-lt"/>
                        </a:rPr>
                        <a:t>・</a:t>
                      </a:r>
                    </a:p>
                    <a:p>
                      <a:endParaRPr kumimoji="1" lang="ja-JP" altLang="en-US" sz="1300">
                        <a:latin typeface="+mn-lt"/>
                      </a:endParaRPr>
                    </a:p>
                  </a:txBody>
                  <a:tcPr marL="84406" marR="84406"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n-lt"/>
                        </a:rPr>
                        <a:t>・</a:t>
                      </a:r>
                    </a:p>
                    <a:p>
                      <a:endParaRPr kumimoji="1" lang="ja-JP" altLang="en-US" sz="1300" dirty="0">
                        <a:latin typeface="+mn-lt"/>
                      </a:endParaRPr>
                    </a:p>
                  </a:txBody>
                  <a:tcPr marL="84406" marR="84406" marT="42203" marB="42203"/>
                </a:tc>
                <a:extLst>
                  <a:ext uri="{0D108BD9-81ED-4DB2-BD59-A6C34878D82A}">
                    <a16:rowId xmlns:a16="http://schemas.microsoft.com/office/drawing/2014/main" val="3529477162"/>
                  </a:ext>
                </a:extLst>
              </a:tr>
            </a:tbl>
          </a:graphicData>
        </a:graphic>
      </p:graphicFrame>
      <p:sp>
        <p:nvSpPr>
          <p:cNvPr id="9" name="正方形/長方形 8">
            <a:extLst>
              <a:ext uri="{FF2B5EF4-FFF2-40B4-BE49-F238E27FC236}">
                <a16:creationId xmlns:a16="http://schemas.microsoft.com/office/drawing/2014/main" id="{FBE6B25B-D98B-7885-9FF9-90F25EB030F5}"/>
              </a:ext>
            </a:extLst>
          </p:cNvPr>
          <p:cNvSpPr/>
          <p:nvPr/>
        </p:nvSpPr>
        <p:spPr>
          <a:xfrm>
            <a:off x="481670" y="987632"/>
            <a:ext cx="3933204" cy="3600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kumimoji="1" lang="ja-JP" altLang="en-US" sz="1600" b="1">
                <a:latin typeface="メイリオ"/>
                <a:ea typeface="メイリオ"/>
              </a:rPr>
              <a:t>ケース</a:t>
            </a:r>
            <a:r>
              <a:rPr kumimoji="1" lang="en-US" altLang="ja-JP" sz="1600" b="1">
                <a:latin typeface="メイリオ"/>
                <a:ea typeface="メイリオ"/>
              </a:rPr>
              <a:t>A</a:t>
            </a:r>
            <a:r>
              <a:rPr kumimoji="1" lang="ja-JP" altLang="en-US" sz="1600" b="1">
                <a:latin typeface="メイリオ"/>
                <a:ea typeface="メイリオ"/>
              </a:rPr>
              <a:t>（飲食業）</a:t>
            </a:r>
            <a:r>
              <a:rPr kumimoji="1" lang="en-US" altLang="ja-JP" sz="1600" b="1">
                <a:latin typeface="メイリオ"/>
                <a:ea typeface="メイリオ"/>
              </a:rPr>
              <a:t>…</a:t>
            </a:r>
            <a:r>
              <a:rPr kumimoji="1" lang="ja-JP" altLang="en-US" sz="1600" b="1">
                <a:latin typeface="メイリオ"/>
                <a:ea typeface="メイリオ"/>
              </a:rPr>
              <a:t>　ワークシート</a:t>
            </a:r>
            <a:endParaRPr kumimoji="1" lang="en-US" altLang="ja-JP" sz="1600" b="1">
              <a:latin typeface="メイリオ"/>
              <a:ea typeface="メイリオ"/>
            </a:endParaRPr>
          </a:p>
        </p:txBody>
      </p:sp>
      <p:sp>
        <p:nvSpPr>
          <p:cNvPr id="12" name="テキスト プレースホルダー 3">
            <a:extLst>
              <a:ext uri="{FF2B5EF4-FFF2-40B4-BE49-F238E27FC236}">
                <a16:creationId xmlns:a16="http://schemas.microsoft.com/office/drawing/2014/main" id="{AF6EF6FD-CC24-9116-8437-1293F27BB057}"/>
              </a:ext>
            </a:extLst>
          </p:cNvPr>
          <p:cNvSpPr txBox="1">
            <a:spLocks/>
          </p:cNvSpPr>
          <p:nvPr/>
        </p:nvSpPr>
        <p:spPr>
          <a:xfrm>
            <a:off x="481802" y="198000"/>
            <a:ext cx="8974931" cy="360000"/>
          </a:xfrm>
          <a:prstGeom prst="rect">
            <a:avLst/>
          </a:prstGeom>
        </p:spPr>
        <p:txBody>
          <a:bodyPr vert="horz" lIns="72001" tIns="36000" rIns="72001" bIns="36000" rtlCol="0" anchor="t">
            <a:normAutofit/>
          </a:bodyPr>
          <a:lstStyle>
            <a:lvl1pPr marL="79636" indent="-79636" algn="l" defTabSz="914400" rtl="0" eaLnBrk="1" latinLnBrk="0" hangingPunct="1">
              <a:lnSpc>
                <a:spcPts val="708"/>
              </a:lnSpc>
              <a:spcBef>
                <a:spcPts val="0"/>
              </a:spcBef>
              <a:buFont typeface="Wingdings" panose="05000000000000000000" pitchFamily="2" charset="2"/>
              <a:buChar char="n"/>
              <a:defRPr kumimoji="1" sz="531" kern="1200">
                <a:solidFill>
                  <a:schemeClr val="tx1"/>
                </a:solidFill>
                <a:latin typeface="ＭＳ ゴシック" panose="020B0609070205080204" pitchFamily="49" charset="-128"/>
                <a:ea typeface="ＭＳ ゴシック" panose="020B0609070205080204" pitchFamily="49"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70000"/>
              </a:lnSpc>
            </a:pPr>
            <a:r>
              <a:rPr lang="ja-JP" altLang="en-US" sz="1800">
                <a:solidFill>
                  <a:srgbClr val="15267E"/>
                </a:solidFill>
                <a:latin typeface="メイリオ" panose="020B0604030504040204" pitchFamily="50" charset="-128"/>
                <a:ea typeface="メイリオ" panose="020B0604030504040204" pitchFamily="50" charset="-128"/>
              </a:rPr>
              <a:t>勉強会</a:t>
            </a:r>
            <a:r>
              <a:rPr lang="en-US" altLang="ja-JP" sz="1800">
                <a:solidFill>
                  <a:srgbClr val="15267E"/>
                </a:solidFill>
                <a:latin typeface="メイリオ" panose="020B0604030504040204" pitchFamily="50" charset="-128"/>
                <a:ea typeface="メイリオ" panose="020B0604030504040204" pitchFamily="50" charset="-128"/>
              </a:rPr>
              <a:t>KIT/TIPS</a:t>
            </a:r>
            <a:r>
              <a:rPr lang="ja-JP" altLang="en-US" sz="1800">
                <a:solidFill>
                  <a:srgbClr val="15267E"/>
                </a:solidFill>
                <a:latin typeface="メイリオ" panose="020B0604030504040204" pitchFamily="50" charset="-128"/>
                <a:ea typeface="メイリオ" panose="020B0604030504040204" pitchFamily="50" charset="-128"/>
              </a:rPr>
              <a:t>（ケーススタディ）</a:t>
            </a:r>
          </a:p>
        </p:txBody>
      </p:sp>
    </p:spTree>
    <p:extLst>
      <p:ext uri="{BB962C8B-B14F-4D97-AF65-F5344CB8AC3E}">
        <p14:creationId xmlns:p14="http://schemas.microsoft.com/office/powerpoint/2010/main" val="3031025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FA54BFC6-D9DE-4E64-AB1E-D266BD84B1F9}"/>
              </a:ext>
            </a:extLst>
          </p:cNvPr>
          <p:cNvSpPr/>
          <p:nvPr/>
        </p:nvSpPr>
        <p:spPr>
          <a:xfrm>
            <a:off x="481671" y="986400"/>
            <a:ext cx="2808000" cy="3600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kumimoji="1" lang="ja-JP" altLang="en-US" sz="1600" b="1" dirty="0">
                <a:latin typeface="メイリオ"/>
                <a:ea typeface="メイリオ"/>
              </a:rPr>
              <a:t>ケース</a:t>
            </a:r>
            <a:r>
              <a:rPr kumimoji="1" lang="en-US" altLang="ja-JP" sz="1600" b="1" dirty="0">
                <a:latin typeface="メイリオ"/>
                <a:ea typeface="メイリオ"/>
              </a:rPr>
              <a:t>B</a:t>
            </a:r>
            <a:r>
              <a:rPr kumimoji="1" lang="ja-JP" altLang="en-US" sz="1600" b="1" dirty="0">
                <a:latin typeface="メイリオ"/>
                <a:ea typeface="メイリオ"/>
              </a:rPr>
              <a:t>（建設業）</a:t>
            </a:r>
          </a:p>
        </p:txBody>
      </p:sp>
      <p:sp>
        <p:nvSpPr>
          <p:cNvPr id="3" name="スライド番号プレースホルダー 1">
            <a:extLst>
              <a:ext uri="{FF2B5EF4-FFF2-40B4-BE49-F238E27FC236}">
                <a16:creationId xmlns:a16="http://schemas.microsoft.com/office/drawing/2014/main" id="{9C0A3AAD-C9D8-EC05-09D0-4E5D7A72E64A}"/>
              </a:ext>
            </a:extLst>
          </p:cNvPr>
          <p:cNvSpPr txBox="1">
            <a:spLocks/>
          </p:cNvSpPr>
          <p:nvPr/>
        </p:nvSpPr>
        <p:spPr>
          <a:xfrm>
            <a:off x="9418641" y="6494466"/>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AE0F744-F338-469C-81DD-7D82C9B8CA64}" type="slidenum">
              <a:rPr kumimoji="1" lang="ja-JP" altLang="en-US"/>
              <a:pPr/>
              <a:t>4</a:t>
            </a:fld>
            <a:endParaRPr kumimoji="1" lang="ja-JP" altLang="en-US"/>
          </a:p>
        </p:txBody>
      </p:sp>
      <p:sp>
        <p:nvSpPr>
          <p:cNvPr id="12" name="テキスト プレースホルダー 3">
            <a:extLst>
              <a:ext uri="{FF2B5EF4-FFF2-40B4-BE49-F238E27FC236}">
                <a16:creationId xmlns:a16="http://schemas.microsoft.com/office/drawing/2014/main" id="{1B7D912D-9BEA-DCAC-80E0-66E09CEEABC4}"/>
              </a:ext>
            </a:extLst>
          </p:cNvPr>
          <p:cNvSpPr txBox="1">
            <a:spLocks/>
          </p:cNvSpPr>
          <p:nvPr/>
        </p:nvSpPr>
        <p:spPr>
          <a:xfrm>
            <a:off x="481802" y="198000"/>
            <a:ext cx="8974931" cy="360000"/>
          </a:xfrm>
          <a:prstGeom prst="rect">
            <a:avLst/>
          </a:prstGeom>
        </p:spPr>
        <p:txBody>
          <a:bodyPr vert="horz" lIns="72001" tIns="36000" rIns="72001" bIns="36000" rtlCol="0" anchor="t">
            <a:normAutofit/>
          </a:bodyPr>
          <a:lstStyle>
            <a:lvl1pPr marL="79636" indent="-79636" algn="l" defTabSz="914400" rtl="0" eaLnBrk="1" latinLnBrk="0" hangingPunct="1">
              <a:lnSpc>
                <a:spcPts val="708"/>
              </a:lnSpc>
              <a:spcBef>
                <a:spcPts val="0"/>
              </a:spcBef>
              <a:buFont typeface="Wingdings" panose="05000000000000000000" pitchFamily="2" charset="2"/>
              <a:buChar char="n"/>
              <a:defRPr kumimoji="1" sz="531" kern="1200">
                <a:solidFill>
                  <a:schemeClr val="tx1"/>
                </a:solidFill>
                <a:latin typeface="ＭＳ ゴシック" panose="020B0609070205080204" pitchFamily="49" charset="-128"/>
                <a:ea typeface="ＭＳ ゴシック" panose="020B0609070205080204" pitchFamily="49"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70000"/>
              </a:lnSpc>
            </a:pPr>
            <a:r>
              <a:rPr lang="ja-JP" altLang="en-US" sz="1800">
                <a:solidFill>
                  <a:srgbClr val="15267E"/>
                </a:solidFill>
                <a:latin typeface="メイリオ" panose="020B0604030504040204" pitchFamily="50" charset="-128"/>
                <a:ea typeface="メイリオ" panose="020B0604030504040204" pitchFamily="50" charset="-128"/>
              </a:rPr>
              <a:t>勉強会</a:t>
            </a:r>
            <a:r>
              <a:rPr lang="en-US" altLang="ja-JP" sz="1800">
                <a:solidFill>
                  <a:srgbClr val="15267E"/>
                </a:solidFill>
                <a:latin typeface="メイリオ" panose="020B0604030504040204" pitchFamily="50" charset="-128"/>
                <a:ea typeface="メイリオ" panose="020B0604030504040204" pitchFamily="50" charset="-128"/>
              </a:rPr>
              <a:t>KIT/TIPS</a:t>
            </a:r>
            <a:r>
              <a:rPr lang="ja-JP" altLang="en-US" sz="1800">
                <a:solidFill>
                  <a:srgbClr val="15267E"/>
                </a:solidFill>
                <a:latin typeface="メイリオ" panose="020B0604030504040204" pitchFamily="50" charset="-128"/>
                <a:ea typeface="メイリオ" panose="020B0604030504040204" pitchFamily="50" charset="-128"/>
              </a:rPr>
              <a:t>（ケーススタディ）</a:t>
            </a:r>
          </a:p>
        </p:txBody>
      </p:sp>
      <p:sp>
        <p:nvSpPr>
          <p:cNvPr id="14" name="楕円 13">
            <a:extLst>
              <a:ext uri="{FF2B5EF4-FFF2-40B4-BE49-F238E27FC236}">
                <a16:creationId xmlns:a16="http://schemas.microsoft.com/office/drawing/2014/main" id="{2F955945-35CF-69BB-1C96-A509173523CF}"/>
              </a:ext>
            </a:extLst>
          </p:cNvPr>
          <p:cNvSpPr>
            <a:spLocks noChangeAspect="1"/>
          </p:cNvSpPr>
          <p:nvPr/>
        </p:nvSpPr>
        <p:spPr>
          <a:xfrm>
            <a:off x="1730967" y="5217459"/>
            <a:ext cx="1295801" cy="1295801"/>
          </a:xfrm>
          <a:prstGeom prst="ellipse">
            <a:avLst/>
          </a:prstGeom>
          <a:noFill/>
          <a:ln w="190500">
            <a:solidFill>
              <a:srgbClr val="1526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F34B96D5-7B01-390E-EB54-13C257048842}"/>
              </a:ext>
            </a:extLst>
          </p:cNvPr>
          <p:cNvSpPr>
            <a:spLocks noChangeAspect="1"/>
          </p:cNvSpPr>
          <p:nvPr/>
        </p:nvSpPr>
        <p:spPr>
          <a:xfrm>
            <a:off x="4317727" y="5196874"/>
            <a:ext cx="1296000" cy="1296000"/>
          </a:xfrm>
          <a:prstGeom prst="ellipse">
            <a:avLst/>
          </a:prstGeom>
          <a:noFill/>
          <a:ln w="190500">
            <a:solidFill>
              <a:srgbClr val="1526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B2AB765F-836B-9F0F-AB8C-902B1F0563D0}"/>
              </a:ext>
            </a:extLst>
          </p:cNvPr>
          <p:cNvSpPr>
            <a:spLocks noChangeAspect="1"/>
          </p:cNvSpPr>
          <p:nvPr/>
        </p:nvSpPr>
        <p:spPr>
          <a:xfrm>
            <a:off x="7012262" y="5217260"/>
            <a:ext cx="1296000" cy="1296000"/>
          </a:xfrm>
          <a:prstGeom prst="ellipse">
            <a:avLst/>
          </a:prstGeom>
          <a:noFill/>
          <a:ln w="190500">
            <a:solidFill>
              <a:srgbClr val="1526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タイトル 2">
            <a:extLst>
              <a:ext uri="{FF2B5EF4-FFF2-40B4-BE49-F238E27FC236}">
                <a16:creationId xmlns:a16="http://schemas.microsoft.com/office/drawing/2014/main" id="{DE1A8B03-606E-2878-1547-54896B8B418E}"/>
              </a:ext>
            </a:extLst>
          </p:cNvPr>
          <p:cNvSpPr txBox="1">
            <a:spLocks noChangeAspect="1"/>
          </p:cNvSpPr>
          <p:nvPr/>
        </p:nvSpPr>
        <p:spPr>
          <a:xfrm>
            <a:off x="4388915" y="5450400"/>
            <a:ext cx="1146226" cy="1041308"/>
          </a:xfrm>
          <a:prstGeom prst="rect">
            <a:avLst/>
          </a:prstGeom>
        </p:spPr>
        <p:txBody>
          <a:bodyPr rtlCol="0">
            <a:normAutofit fontScale="82500" lnSpcReduction="10000"/>
          </a:bodyPr>
          <a:lstStyle>
            <a:lvl1pPr algn="l" defTabSz="914377" rtl="0" eaLnBrk="1" latinLnBrk="0" hangingPunct="1">
              <a:lnSpc>
                <a:spcPct val="90000"/>
              </a:lnSpc>
              <a:spcBef>
                <a:spcPct val="0"/>
              </a:spcBef>
              <a:buNone/>
              <a:defRPr kumimoji="1" sz="4400" b="1" i="0" kern="1200" spc="100" baseline="0">
                <a:solidFill>
                  <a:schemeClr val="bg1"/>
                </a:solidFill>
                <a:latin typeface="Meiryo UI" panose="020B0604030504040204" pitchFamily="50" charset="-128"/>
                <a:ea typeface="Meiryo UI" panose="020B0604030504040204" pitchFamily="50" charset="-128"/>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lnSpc>
                <a:spcPct val="120000"/>
              </a:lnSpc>
            </a:pPr>
            <a:r>
              <a:rPr lang="ja-JP" altLang="en-US" sz="2800" b="0">
                <a:solidFill>
                  <a:schemeClr val="bg1">
                    <a:lumMod val="50000"/>
                  </a:schemeClr>
                </a:solidFill>
                <a:latin typeface="HGP創英角ｺﾞｼｯｸUB" panose="020B0900000000000000" pitchFamily="50" charset="-128"/>
                <a:ea typeface="HGP創英角ｺﾞｼｯｸUB" panose="020B0900000000000000" pitchFamily="50" charset="-128"/>
              </a:rPr>
              <a:t>総合</a:t>
            </a:r>
            <a:endParaRPr lang="en-US" altLang="ja-JP" sz="2800" b="0">
              <a:solidFill>
                <a:schemeClr val="bg1">
                  <a:lumMod val="50000"/>
                </a:schemeClr>
              </a:solidFill>
              <a:latin typeface="HGP創英角ｺﾞｼｯｸUB" panose="020B0900000000000000" pitchFamily="50" charset="-128"/>
              <a:ea typeface="HGP創英角ｺﾞｼｯｸUB" panose="020B0900000000000000" pitchFamily="50" charset="-128"/>
            </a:endParaRPr>
          </a:p>
          <a:p>
            <a:pPr algn="ctr">
              <a:lnSpc>
                <a:spcPct val="120000"/>
              </a:lnSpc>
            </a:pPr>
            <a:r>
              <a:rPr lang="ja-JP" altLang="en-US" sz="2800" b="0">
                <a:solidFill>
                  <a:schemeClr val="bg1">
                    <a:lumMod val="50000"/>
                  </a:schemeClr>
                </a:solidFill>
                <a:latin typeface="HGP創英角ｺﾞｼｯｸUB" panose="020B0900000000000000" pitchFamily="50" charset="-128"/>
                <a:ea typeface="HGP創英角ｺﾞｼｯｸUB" panose="020B0900000000000000" pitchFamily="50" charset="-128"/>
              </a:rPr>
              <a:t>建築業</a:t>
            </a:r>
          </a:p>
        </p:txBody>
      </p:sp>
      <p:sp>
        <p:nvSpPr>
          <p:cNvPr id="19" name="タイトル 2">
            <a:extLst>
              <a:ext uri="{FF2B5EF4-FFF2-40B4-BE49-F238E27FC236}">
                <a16:creationId xmlns:a16="http://schemas.microsoft.com/office/drawing/2014/main" id="{3C2CD9FA-5E06-8831-7843-FE910C29A68D}"/>
              </a:ext>
            </a:extLst>
          </p:cNvPr>
          <p:cNvSpPr txBox="1">
            <a:spLocks noChangeAspect="1"/>
          </p:cNvSpPr>
          <p:nvPr/>
        </p:nvSpPr>
        <p:spPr>
          <a:xfrm>
            <a:off x="7087149" y="5451566"/>
            <a:ext cx="1146226" cy="1041308"/>
          </a:xfrm>
          <a:prstGeom prst="rect">
            <a:avLst/>
          </a:prstGeom>
        </p:spPr>
        <p:txBody>
          <a:bodyPr rtlCol="0">
            <a:normAutofit fontScale="82500" lnSpcReduction="10000"/>
          </a:bodyPr>
          <a:lstStyle>
            <a:lvl1pPr algn="l" defTabSz="914377" rtl="0" eaLnBrk="1" latinLnBrk="0" hangingPunct="1">
              <a:lnSpc>
                <a:spcPct val="90000"/>
              </a:lnSpc>
              <a:spcBef>
                <a:spcPct val="0"/>
              </a:spcBef>
              <a:buNone/>
              <a:defRPr kumimoji="1" sz="4400" b="1" i="0" kern="1200" spc="100" baseline="0">
                <a:solidFill>
                  <a:schemeClr val="bg1"/>
                </a:solidFill>
                <a:latin typeface="Meiryo UI" panose="020B0604030504040204" pitchFamily="50" charset="-128"/>
                <a:ea typeface="Meiryo UI" panose="020B0604030504040204" pitchFamily="50" charset="-128"/>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lnSpc>
                <a:spcPct val="120000"/>
              </a:lnSpc>
            </a:pPr>
            <a:r>
              <a:rPr lang="ja-JP" altLang="en-US" sz="2800" b="0">
                <a:solidFill>
                  <a:schemeClr val="bg1">
                    <a:lumMod val="50000"/>
                  </a:schemeClr>
                </a:solidFill>
                <a:latin typeface="HGP創英角ｺﾞｼｯｸUB" panose="020B0900000000000000" pitchFamily="50" charset="-128"/>
                <a:ea typeface="HGP創英角ｺﾞｼｯｸUB" panose="020B0900000000000000" pitchFamily="50" charset="-128"/>
              </a:rPr>
              <a:t>造園業</a:t>
            </a:r>
            <a:endParaRPr lang="en-US" altLang="ja-JP" sz="2800" b="0">
              <a:solidFill>
                <a:schemeClr val="bg1">
                  <a:lumMod val="50000"/>
                </a:schemeClr>
              </a:solidFill>
              <a:latin typeface="HGP創英角ｺﾞｼｯｸUB" panose="020B0900000000000000" pitchFamily="50" charset="-128"/>
              <a:ea typeface="HGP創英角ｺﾞｼｯｸUB" panose="020B0900000000000000" pitchFamily="50" charset="-128"/>
            </a:endParaRPr>
          </a:p>
          <a:p>
            <a:pPr algn="ctr">
              <a:lnSpc>
                <a:spcPct val="120000"/>
              </a:lnSpc>
            </a:pPr>
            <a:r>
              <a:rPr lang="ja-JP" altLang="en-US" sz="2800" b="0">
                <a:solidFill>
                  <a:schemeClr val="bg1">
                    <a:lumMod val="50000"/>
                  </a:schemeClr>
                </a:solidFill>
                <a:latin typeface="HGP創英角ｺﾞｼｯｸUB" panose="020B0900000000000000" pitchFamily="50" charset="-128"/>
                <a:ea typeface="HGP創英角ｺﾞｼｯｸUB" panose="020B0900000000000000" pitchFamily="50" charset="-128"/>
              </a:rPr>
              <a:t>鳶職</a:t>
            </a:r>
            <a:endParaRPr lang="en-US" altLang="ja-JP" sz="2800" b="0">
              <a:solidFill>
                <a:schemeClr val="bg1">
                  <a:lumMod val="50000"/>
                </a:schemeClr>
              </a:solidFill>
              <a:latin typeface="HGP創英角ｺﾞｼｯｸUB" panose="020B0900000000000000" pitchFamily="50" charset="-128"/>
              <a:ea typeface="HGP創英角ｺﾞｼｯｸUB" panose="020B0900000000000000" pitchFamily="50" charset="-128"/>
            </a:endParaRPr>
          </a:p>
        </p:txBody>
      </p:sp>
      <p:sp>
        <p:nvSpPr>
          <p:cNvPr id="20" name="タイトル 2">
            <a:extLst>
              <a:ext uri="{FF2B5EF4-FFF2-40B4-BE49-F238E27FC236}">
                <a16:creationId xmlns:a16="http://schemas.microsoft.com/office/drawing/2014/main" id="{B23AE05D-B1AA-601C-D20B-5ECAD2590680}"/>
              </a:ext>
            </a:extLst>
          </p:cNvPr>
          <p:cNvSpPr txBox="1">
            <a:spLocks noChangeAspect="1"/>
          </p:cNvSpPr>
          <p:nvPr/>
        </p:nvSpPr>
        <p:spPr>
          <a:xfrm>
            <a:off x="1797044" y="5571213"/>
            <a:ext cx="1198249" cy="920495"/>
          </a:xfrm>
          <a:prstGeom prst="rect">
            <a:avLst/>
          </a:prstGeom>
        </p:spPr>
        <p:txBody>
          <a:bodyPr rtlCol="0">
            <a:normAutofit fontScale="90000"/>
          </a:bodyPr>
          <a:lstStyle>
            <a:lvl1pPr algn="l" defTabSz="914377" rtl="0" eaLnBrk="1" latinLnBrk="0" hangingPunct="1">
              <a:lnSpc>
                <a:spcPct val="90000"/>
              </a:lnSpc>
              <a:spcBef>
                <a:spcPct val="0"/>
              </a:spcBef>
              <a:buNone/>
              <a:defRPr kumimoji="1" sz="4400" b="1" i="0" kern="1200" spc="100" baseline="0">
                <a:solidFill>
                  <a:schemeClr val="bg1"/>
                </a:solidFill>
                <a:latin typeface="Meiryo UI" panose="020B0604030504040204" pitchFamily="50" charset="-128"/>
                <a:ea typeface="Meiryo UI" panose="020B0604030504040204" pitchFamily="50" charset="-128"/>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lnSpc>
                <a:spcPct val="120000"/>
              </a:lnSpc>
            </a:pPr>
            <a:r>
              <a:rPr lang="ja-JP" altLang="en-US" sz="2800" b="0">
                <a:solidFill>
                  <a:schemeClr val="bg1">
                    <a:lumMod val="50000"/>
                  </a:schemeClr>
                </a:solidFill>
                <a:latin typeface="HGP創英角ｺﾞｼｯｸUB" panose="020B0900000000000000" pitchFamily="50" charset="-128"/>
                <a:ea typeface="HGP創英角ｺﾞｼｯｸUB" panose="020B0900000000000000" pitchFamily="50" charset="-128"/>
              </a:rPr>
              <a:t>土建業</a:t>
            </a:r>
            <a:endParaRPr lang="en-US" altLang="ja-JP" sz="2800" b="0">
              <a:solidFill>
                <a:schemeClr val="bg1">
                  <a:lumMod val="50000"/>
                </a:schemeClr>
              </a:solidFill>
              <a:latin typeface="HGP創英角ｺﾞｼｯｸUB" panose="020B0900000000000000" pitchFamily="50" charset="-128"/>
              <a:ea typeface="HGP創英角ｺﾞｼｯｸUB" panose="020B0900000000000000" pitchFamily="50" charset="-128"/>
            </a:endParaRPr>
          </a:p>
        </p:txBody>
      </p:sp>
      <p:sp>
        <p:nvSpPr>
          <p:cNvPr id="21" name="テキスト ボックス 20">
            <a:extLst>
              <a:ext uri="{FF2B5EF4-FFF2-40B4-BE49-F238E27FC236}">
                <a16:creationId xmlns:a16="http://schemas.microsoft.com/office/drawing/2014/main" id="{87F12310-82F8-DDED-BCDB-F1F66D89F467}"/>
              </a:ext>
            </a:extLst>
          </p:cNvPr>
          <p:cNvSpPr txBox="1"/>
          <p:nvPr/>
        </p:nvSpPr>
        <p:spPr>
          <a:xfrm>
            <a:off x="1249200" y="1443355"/>
            <a:ext cx="7253894" cy="602729"/>
          </a:xfrm>
          <a:prstGeom prst="rect">
            <a:avLst/>
          </a:prstGeom>
          <a:noFill/>
        </p:spPr>
        <p:txBody>
          <a:bodyPr wrap="square" lIns="91440" tIns="45720" rIns="91440" bIns="45720" rtlCol="0" anchor="t">
            <a:spAutoFit/>
          </a:bodyPr>
          <a:lstStyle/>
          <a:p>
            <a:pPr>
              <a:spcAft>
                <a:spcPts val="511"/>
              </a:spcAft>
            </a:pPr>
            <a:r>
              <a:rPr lang="en-US" altLang="ja-JP" sz="1450" b="1" dirty="0">
                <a:latin typeface="游ゴシック"/>
                <a:ea typeface="游ゴシック"/>
              </a:rPr>
              <a:t>ABC</a:t>
            </a:r>
            <a:r>
              <a:rPr lang="ja-JP" altLang="en-US" sz="1450" b="1" dirty="0">
                <a:latin typeface="游ゴシック"/>
                <a:ea typeface="游ゴシック"/>
              </a:rPr>
              <a:t>それぞれの損益計算書から、どのような業態が類推できるでしょうか。</a:t>
            </a:r>
            <a:endParaRPr lang="en-US" altLang="ja-JP" sz="1450" b="1" dirty="0">
              <a:latin typeface="游ゴシック"/>
              <a:ea typeface="游ゴシック"/>
            </a:endParaRPr>
          </a:p>
          <a:p>
            <a:pPr>
              <a:spcAft>
                <a:spcPts val="511"/>
              </a:spcAft>
            </a:pPr>
            <a:r>
              <a:rPr lang="ja-JP" altLang="en-US" sz="1450" b="1" dirty="0">
                <a:latin typeface="游ゴシック"/>
                <a:ea typeface="游ゴシック"/>
              </a:rPr>
              <a:t>３業態からそれぞれ選んでください</a:t>
            </a:r>
            <a:endParaRPr kumimoji="1" lang="ja-JP" altLang="en-US" sz="1450" b="1" dirty="0">
              <a:latin typeface="游ゴシック"/>
              <a:ea typeface="游ゴシック"/>
            </a:endParaRPr>
          </a:p>
        </p:txBody>
      </p:sp>
      <p:pic>
        <p:nvPicPr>
          <p:cNvPr id="2" name="図 1">
            <a:extLst>
              <a:ext uri="{FF2B5EF4-FFF2-40B4-BE49-F238E27FC236}">
                <a16:creationId xmlns:a16="http://schemas.microsoft.com/office/drawing/2014/main" id="{8E2EE3F0-4D17-66A8-ACF3-E902F366BDC9}"/>
              </a:ext>
            </a:extLst>
          </p:cNvPr>
          <p:cNvPicPr>
            <a:picLocks noChangeAspect="1"/>
          </p:cNvPicPr>
          <p:nvPr/>
        </p:nvPicPr>
        <p:blipFill>
          <a:blip r:embed="rId2"/>
          <a:stretch>
            <a:fillRect/>
          </a:stretch>
        </p:blipFill>
        <p:spPr>
          <a:xfrm>
            <a:off x="1328797" y="1774800"/>
            <a:ext cx="6979465" cy="3342575"/>
          </a:xfrm>
          <a:prstGeom prst="rect">
            <a:avLst/>
          </a:prstGeom>
        </p:spPr>
      </p:pic>
    </p:spTree>
    <p:extLst>
      <p:ext uri="{BB962C8B-B14F-4D97-AF65-F5344CB8AC3E}">
        <p14:creationId xmlns:p14="http://schemas.microsoft.com/office/powerpoint/2010/main" val="2640931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92FE6A50-31CB-1009-24EC-E8D2F44D1930}"/>
              </a:ext>
            </a:extLst>
          </p:cNvPr>
          <p:cNvGrpSpPr/>
          <p:nvPr/>
        </p:nvGrpSpPr>
        <p:grpSpPr>
          <a:xfrm>
            <a:off x="1889331" y="2569590"/>
            <a:ext cx="2454236" cy="1936780"/>
            <a:chOff x="-176429" y="1080500"/>
            <a:chExt cx="1910820" cy="1121998"/>
          </a:xfrm>
        </p:grpSpPr>
        <p:sp>
          <p:nvSpPr>
            <p:cNvPr id="6" name="四角形: 角を丸くする 49">
              <a:extLst>
                <a:ext uri="{FF2B5EF4-FFF2-40B4-BE49-F238E27FC236}">
                  <a16:creationId xmlns:a16="http://schemas.microsoft.com/office/drawing/2014/main" id="{B4F58561-0A34-1645-9421-40C2CCC6E82D}"/>
                </a:ext>
              </a:extLst>
            </p:cNvPr>
            <p:cNvSpPr/>
            <p:nvPr/>
          </p:nvSpPr>
          <p:spPr>
            <a:xfrm>
              <a:off x="-70704" y="1382986"/>
              <a:ext cx="1699369" cy="753489"/>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704" b="1">
                <a:solidFill>
                  <a:schemeClr val="tx1"/>
                </a:solidFill>
                <a:latin typeface="HG創英角ｺﾞｼｯｸUB" panose="020B0909000000000000" pitchFamily="49" charset="-128"/>
                <a:ea typeface="HG創英角ｺﾞｼｯｸUB" panose="020B0909000000000000" pitchFamily="49" charset="-128"/>
              </a:endParaRPr>
            </a:p>
          </p:txBody>
        </p:sp>
        <p:sp>
          <p:nvSpPr>
            <p:cNvPr id="7" name="テキスト ボックス 6">
              <a:extLst>
                <a:ext uri="{FF2B5EF4-FFF2-40B4-BE49-F238E27FC236}">
                  <a16:creationId xmlns:a16="http://schemas.microsoft.com/office/drawing/2014/main" id="{BD9D6F23-1150-BC0D-072F-0CCADFA4FA2C}"/>
                </a:ext>
              </a:extLst>
            </p:cNvPr>
            <p:cNvSpPr txBox="1"/>
            <p:nvPr/>
          </p:nvSpPr>
          <p:spPr>
            <a:xfrm>
              <a:off x="-176429" y="1080500"/>
              <a:ext cx="1910820" cy="316851"/>
            </a:xfrm>
            <a:prstGeom prst="rect">
              <a:avLst/>
            </a:prstGeom>
            <a:noFill/>
          </p:spPr>
          <p:txBody>
            <a:bodyPr wrap="square" rtlCol="0">
              <a:spAutoFit/>
            </a:bodyPr>
            <a:lstStyle/>
            <a:p>
              <a:pPr algn="ctr"/>
              <a:r>
                <a:rPr lang="ja-JP" altLang="en-US" sz="2954" b="1">
                  <a:latin typeface="HGS創英角ｺﾞｼｯｸUB" panose="020B0900000000000000" pitchFamily="50" charset="-128"/>
                  <a:ea typeface="HGS創英角ｺﾞｼｯｸUB" panose="020B0900000000000000" pitchFamily="50" charset="-128"/>
                </a:rPr>
                <a:t>Ｃ社</a:t>
              </a:r>
            </a:p>
          </p:txBody>
        </p:sp>
        <p:sp>
          <p:nvSpPr>
            <p:cNvPr id="8" name="テキスト ボックス 7">
              <a:extLst>
                <a:ext uri="{FF2B5EF4-FFF2-40B4-BE49-F238E27FC236}">
                  <a16:creationId xmlns:a16="http://schemas.microsoft.com/office/drawing/2014/main" id="{DD8C2DD1-E38F-B63C-FEC0-590EB289DA2B}"/>
                </a:ext>
              </a:extLst>
            </p:cNvPr>
            <p:cNvSpPr txBox="1"/>
            <p:nvPr/>
          </p:nvSpPr>
          <p:spPr>
            <a:xfrm>
              <a:off x="-70704" y="1432063"/>
              <a:ext cx="1699369" cy="770435"/>
            </a:xfrm>
            <a:prstGeom prst="rect">
              <a:avLst/>
            </a:prstGeom>
            <a:noFill/>
          </p:spPr>
          <p:txBody>
            <a:bodyPr wrap="square" rtlCol="0">
              <a:spAutoFit/>
            </a:bodyPr>
            <a:lstStyle/>
            <a:p>
              <a:pPr algn="ctr"/>
              <a:r>
                <a:rPr lang="ja-JP" altLang="en-US" sz="1015" b="1">
                  <a:latin typeface="游ゴシック" panose="020B0400000000000000" pitchFamily="50" charset="-128"/>
                  <a:ea typeface="游ゴシック" panose="020B0400000000000000" pitchFamily="50" charset="-128"/>
                </a:rPr>
                <a:t>人口数万人の靴小売業</a:t>
              </a:r>
              <a:endParaRPr lang="en-US" altLang="ja-JP" sz="1015" b="1">
                <a:latin typeface="游ゴシック" panose="020B0400000000000000" pitchFamily="50" charset="-128"/>
                <a:ea typeface="游ゴシック" panose="020B0400000000000000" pitchFamily="50" charset="-128"/>
              </a:endParaRPr>
            </a:p>
            <a:p>
              <a:pPr algn="ctr"/>
              <a:r>
                <a:rPr lang="ja-JP" altLang="en-US" sz="1015">
                  <a:latin typeface="游ゴシック" panose="020B0400000000000000" pitchFamily="50" charset="-128"/>
                  <a:ea typeface="游ゴシック" panose="020B0400000000000000" pitchFamily="50" charset="-128"/>
                </a:rPr>
                <a:t>老舗・高齢経営者</a:t>
              </a:r>
              <a:endParaRPr lang="en-US" altLang="ja-JP" sz="1015">
                <a:latin typeface="游ゴシック" panose="020B0400000000000000" pitchFamily="50" charset="-128"/>
                <a:ea typeface="游ゴシック" panose="020B0400000000000000" pitchFamily="50" charset="-128"/>
              </a:endParaRPr>
            </a:p>
            <a:p>
              <a:pPr algn="ctr"/>
              <a:r>
                <a:rPr lang="ja-JP" altLang="en-US" sz="1015">
                  <a:latin typeface="游ゴシック" panose="020B0400000000000000" pitchFamily="50" charset="-128"/>
                  <a:ea typeface="游ゴシック" panose="020B0400000000000000" pitchFamily="50" charset="-128"/>
                </a:rPr>
                <a:t>店頭販売のみ</a:t>
              </a:r>
              <a:endParaRPr lang="en-US" altLang="ja-JP" sz="1015">
                <a:latin typeface="游ゴシック" panose="020B0400000000000000" pitchFamily="50" charset="-128"/>
                <a:ea typeface="游ゴシック" panose="020B0400000000000000" pitchFamily="50" charset="-128"/>
              </a:endParaRPr>
            </a:p>
            <a:p>
              <a:pPr algn="ctr"/>
              <a:r>
                <a:rPr lang="ja-JP" altLang="en-US" sz="1015">
                  <a:latin typeface="游ゴシック" panose="020B0400000000000000" pitchFamily="50" charset="-128"/>
                  <a:ea typeface="游ゴシック" panose="020B0400000000000000" pitchFamily="50" charset="-128"/>
                </a:rPr>
                <a:t>高齢者向けに高機能靴を展開</a:t>
              </a:r>
              <a:endParaRPr lang="en-US" altLang="ja-JP" sz="1015">
                <a:latin typeface="游ゴシック" panose="020B0400000000000000" pitchFamily="50" charset="-128"/>
                <a:ea typeface="游ゴシック" panose="020B0400000000000000" pitchFamily="50" charset="-128"/>
              </a:endParaRPr>
            </a:p>
            <a:p>
              <a:pPr algn="ctr"/>
              <a:r>
                <a:rPr lang="ja-JP" altLang="en-US" sz="1015">
                  <a:latin typeface="游ゴシック" panose="020B0400000000000000" pitchFamily="50" charset="-128"/>
                  <a:ea typeface="游ゴシック" panose="020B0400000000000000" pitchFamily="50" charset="-128"/>
                </a:rPr>
                <a:t>（品揃えが豊富）</a:t>
              </a:r>
              <a:endParaRPr lang="en-US" altLang="ja-JP" sz="1015">
                <a:latin typeface="游ゴシック" panose="020B0400000000000000" pitchFamily="50" charset="-128"/>
                <a:ea typeface="游ゴシック" panose="020B0400000000000000" pitchFamily="50" charset="-128"/>
              </a:endParaRPr>
            </a:p>
            <a:p>
              <a:pPr algn="ctr"/>
              <a:r>
                <a:rPr lang="ja-JP" altLang="en-US" sz="1015">
                  <a:latin typeface="游ゴシック" panose="020B0400000000000000" pitchFamily="50" charset="-128"/>
                  <a:ea typeface="游ゴシック" panose="020B0400000000000000" pitchFamily="50" charset="-128"/>
                </a:rPr>
                <a:t>一部に学校関連</a:t>
              </a:r>
              <a:endParaRPr lang="en-US" altLang="ja-JP" sz="1015">
                <a:latin typeface="游ゴシック" panose="020B0400000000000000" pitchFamily="50" charset="-128"/>
                <a:ea typeface="游ゴシック" panose="020B0400000000000000" pitchFamily="50" charset="-128"/>
              </a:endParaRPr>
            </a:p>
            <a:p>
              <a:pPr algn="ctr"/>
              <a:r>
                <a:rPr lang="ja-JP" altLang="en-US" sz="1015">
                  <a:latin typeface="游ゴシック" panose="020B0400000000000000" pitchFamily="50" charset="-128"/>
                  <a:ea typeface="游ゴシック" panose="020B0400000000000000" pitchFamily="50" charset="-128"/>
                </a:rPr>
                <a:t>集客は年６回の新聞広告</a:t>
              </a:r>
              <a:endParaRPr lang="en-US" altLang="ja-JP" sz="1015">
                <a:latin typeface="游ゴシック" panose="020B0400000000000000" pitchFamily="50" charset="-128"/>
                <a:ea typeface="游ゴシック" panose="020B0400000000000000" pitchFamily="50" charset="-128"/>
              </a:endParaRPr>
            </a:p>
            <a:p>
              <a:pPr algn="ctr"/>
              <a:endParaRPr lang="ja-JP" altLang="en-US" sz="937" b="1">
                <a:latin typeface="游ゴシック" panose="020B0400000000000000" pitchFamily="50" charset="-128"/>
                <a:ea typeface="游ゴシック" panose="020B0400000000000000" pitchFamily="50" charset="-128"/>
              </a:endParaRPr>
            </a:p>
          </p:txBody>
        </p:sp>
      </p:grpSp>
      <p:sp>
        <p:nvSpPr>
          <p:cNvPr id="9" name="正方形/長方形 8">
            <a:extLst>
              <a:ext uri="{FF2B5EF4-FFF2-40B4-BE49-F238E27FC236}">
                <a16:creationId xmlns:a16="http://schemas.microsoft.com/office/drawing/2014/main" id="{F2C4843B-7499-AC61-21E0-CD72A35FD25A}"/>
              </a:ext>
            </a:extLst>
          </p:cNvPr>
          <p:cNvSpPr/>
          <p:nvPr/>
        </p:nvSpPr>
        <p:spPr>
          <a:xfrm>
            <a:off x="820427" y="1895063"/>
            <a:ext cx="8134670" cy="546945"/>
          </a:xfrm>
          <a:prstGeom prst="rect">
            <a:avLst/>
          </a:prstGeom>
        </p:spPr>
        <p:txBody>
          <a:bodyPr wrap="square">
            <a:spAutoFit/>
          </a:bodyPr>
          <a:lstStyle/>
          <a:p>
            <a:pPr>
              <a:spcAft>
                <a:spcPts val="511"/>
              </a:spcAft>
            </a:pPr>
            <a:r>
              <a:rPr lang="ja-JP" altLang="en-US" sz="1477" b="1" spc="-42">
                <a:latin typeface="游ゴシック" panose="020B0400000000000000" pitchFamily="50" charset="-128"/>
                <a:ea typeface="游ゴシック" panose="020B0400000000000000" pitchFamily="50" charset="-128"/>
              </a:rPr>
              <a:t>「事業者インタビュー動画」も参考にしながら、同じ靴販売においても、ビジネスモデルの違いや販売戦略について、共通の課題やその違いについて比較してみましょう。</a:t>
            </a:r>
            <a:endParaRPr lang="en-US" altLang="ja-JP" sz="1477" b="1" spc="-42">
              <a:latin typeface="游ゴシック" panose="020B0400000000000000" pitchFamily="50" charset="-128"/>
              <a:ea typeface="游ゴシック" panose="020B0400000000000000" pitchFamily="50" charset="-128"/>
            </a:endParaRPr>
          </a:p>
        </p:txBody>
      </p:sp>
      <p:grpSp>
        <p:nvGrpSpPr>
          <p:cNvPr id="10" name="グループ化 9">
            <a:extLst>
              <a:ext uri="{FF2B5EF4-FFF2-40B4-BE49-F238E27FC236}">
                <a16:creationId xmlns:a16="http://schemas.microsoft.com/office/drawing/2014/main" id="{E8CDAE66-AF81-5CDC-1C9F-AC20A639226C}"/>
              </a:ext>
            </a:extLst>
          </p:cNvPr>
          <p:cNvGrpSpPr/>
          <p:nvPr/>
        </p:nvGrpSpPr>
        <p:grpSpPr>
          <a:xfrm>
            <a:off x="4991897" y="2569590"/>
            <a:ext cx="2454236" cy="1936780"/>
            <a:chOff x="-176429" y="1080500"/>
            <a:chExt cx="1910820" cy="1121998"/>
          </a:xfrm>
        </p:grpSpPr>
        <p:sp>
          <p:nvSpPr>
            <p:cNvPr id="11" name="四角形: 角を丸くする 49">
              <a:extLst>
                <a:ext uri="{FF2B5EF4-FFF2-40B4-BE49-F238E27FC236}">
                  <a16:creationId xmlns:a16="http://schemas.microsoft.com/office/drawing/2014/main" id="{5E9A8D19-E0C5-48A7-F110-6CF60286D4C1}"/>
                </a:ext>
              </a:extLst>
            </p:cNvPr>
            <p:cNvSpPr/>
            <p:nvPr/>
          </p:nvSpPr>
          <p:spPr>
            <a:xfrm>
              <a:off x="-70704" y="1382986"/>
              <a:ext cx="1699369" cy="753489"/>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704" b="1">
                <a:solidFill>
                  <a:schemeClr val="tx1"/>
                </a:solidFill>
                <a:latin typeface="HG創英角ｺﾞｼｯｸUB" panose="020B0909000000000000" pitchFamily="49" charset="-128"/>
                <a:ea typeface="HG創英角ｺﾞｼｯｸUB" panose="020B0909000000000000" pitchFamily="49" charset="-128"/>
              </a:endParaRPr>
            </a:p>
          </p:txBody>
        </p:sp>
        <p:sp>
          <p:nvSpPr>
            <p:cNvPr id="12" name="テキスト ボックス 11">
              <a:extLst>
                <a:ext uri="{FF2B5EF4-FFF2-40B4-BE49-F238E27FC236}">
                  <a16:creationId xmlns:a16="http://schemas.microsoft.com/office/drawing/2014/main" id="{E807FAC5-5357-B86C-E0EE-22D20D832C55}"/>
                </a:ext>
              </a:extLst>
            </p:cNvPr>
            <p:cNvSpPr txBox="1"/>
            <p:nvPr/>
          </p:nvSpPr>
          <p:spPr>
            <a:xfrm>
              <a:off x="-176429" y="1080500"/>
              <a:ext cx="1910820" cy="316851"/>
            </a:xfrm>
            <a:prstGeom prst="rect">
              <a:avLst/>
            </a:prstGeom>
            <a:noFill/>
          </p:spPr>
          <p:txBody>
            <a:bodyPr wrap="square" rtlCol="0">
              <a:spAutoFit/>
            </a:bodyPr>
            <a:lstStyle/>
            <a:p>
              <a:pPr algn="ctr"/>
              <a:r>
                <a:rPr lang="ja-JP" altLang="en-US" sz="2954" b="1">
                  <a:latin typeface="HGS創英角ｺﾞｼｯｸUB" panose="020B0900000000000000" pitchFamily="50" charset="-128"/>
                  <a:ea typeface="HGS創英角ｺﾞｼｯｸUB" panose="020B0900000000000000" pitchFamily="50" charset="-128"/>
                </a:rPr>
                <a:t>Ｄ社</a:t>
              </a:r>
            </a:p>
          </p:txBody>
        </p:sp>
        <p:sp>
          <p:nvSpPr>
            <p:cNvPr id="13" name="テキスト ボックス 12">
              <a:extLst>
                <a:ext uri="{FF2B5EF4-FFF2-40B4-BE49-F238E27FC236}">
                  <a16:creationId xmlns:a16="http://schemas.microsoft.com/office/drawing/2014/main" id="{62B356B9-6A9D-9C3F-CCCC-CC4365149AE4}"/>
                </a:ext>
              </a:extLst>
            </p:cNvPr>
            <p:cNvSpPr txBox="1"/>
            <p:nvPr/>
          </p:nvSpPr>
          <p:spPr>
            <a:xfrm>
              <a:off x="-70704" y="1432063"/>
              <a:ext cx="1699369" cy="770435"/>
            </a:xfrm>
            <a:prstGeom prst="rect">
              <a:avLst/>
            </a:prstGeom>
            <a:noFill/>
          </p:spPr>
          <p:txBody>
            <a:bodyPr wrap="square" rtlCol="0">
              <a:spAutoFit/>
            </a:bodyPr>
            <a:lstStyle/>
            <a:p>
              <a:pPr algn="ctr"/>
              <a:r>
                <a:rPr lang="ja-JP" altLang="en-US" sz="1015" b="1">
                  <a:latin typeface="游ゴシック" panose="020B0400000000000000" pitchFamily="50" charset="-128"/>
                  <a:ea typeface="游ゴシック" panose="020B0400000000000000" pitchFamily="50" charset="-128"/>
                </a:rPr>
                <a:t>自社ブランドの紳士靴製造販売</a:t>
              </a:r>
              <a:endParaRPr lang="en-US" altLang="ja-JP" sz="1015" b="1">
                <a:latin typeface="游ゴシック" panose="020B0400000000000000" pitchFamily="50" charset="-128"/>
                <a:ea typeface="游ゴシック" panose="020B0400000000000000" pitchFamily="50" charset="-128"/>
              </a:endParaRPr>
            </a:p>
            <a:p>
              <a:pPr algn="ctr"/>
              <a:r>
                <a:rPr lang="ja-JP" altLang="en-US" sz="1015">
                  <a:latin typeface="游ゴシック" panose="020B0400000000000000" pitchFamily="50" charset="-128"/>
                  <a:ea typeface="游ゴシック" panose="020B0400000000000000" pitchFamily="50" charset="-128"/>
                </a:rPr>
                <a:t>製造は海外工場（ファブレス）</a:t>
              </a:r>
              <a:endParaRPr lang="en-US" altLang="ja-JP" sz="1015">
                <a:latin typeface="游ゴシック" panose="020B0400000000000000" pitchFamily="50" charset="-128"/>
                <a:ea typeface="游ゴシック" panose="020B0400000000000000" pitchFamily="50" charset="-128"/>
              </a:endParaRPr>
            </a:p>
            <a:p>
              <a:pPr algn="ctr"/>
              <a:r>
                <a:rPr lang="ja-JP" altLang="en-US" sz="1015">
                  <a:latin typeface="游ゴシック" panose="020B0400000000000000" pitchFamily="50" charset="-128"/>
                  <a:ea typeface="游ゴシック" panose="020B0400000000000000" pitchFamily="50" charset="-128"/>
                </a:rPr>
                <a:t>材料（革）調達は自社</a:t>
              </a:r>
              <a:endParaRPr lang="en-US" altLang="ja-JP" sz="1015">
                <a:latin typeface="游ゴシック" panose="020B0400000000000000" pitchFamily="50" charset="-128"/>
                <a:ea typeface="游ゴシック" panose="020B0400000000000000" pitchFamily="50" charset="-128"/>
              </a:endParaRPr>
            </a:p>
            <a:p>
              <a:pPr algn="ctr"/>
              <a:r>
                <a:rPr lang="ja-JP" altLang="en-US" sz="1015">
                  <a:latin typeface="游ゴシック" panose="020B0400000000000000" pitchFamily="50" charset="-128"/>
                  <a:ea typeface="游ゴシック" panose="020B0400000000000000" pitchFamily="50" charset="-128"/>
                </a:rPr>
                <a:t>ネット販売が中心</a:t>
              </a:r>
              <a:endParaRPr lang="en-US" altLang="ja-JP" sz="1015">
                <a:latin typeface="游ゴシック" panose="020B0400000000000000" pitchFamily="50" charset="-128"/>
                <a:ea typeface="游ゴシック" panose="020B0400000000000000" pitchFamily="50" charset="-128"/>
              </a:endParaRPr>
            </a:p>
            <a:p>
              <a:pPr algn="ctr"/>
              <a:r>
                <a:rPr lang="ja-JP" altLang="en-US" sz="1015">
                  <a:latin typeface="游ゴシック" panose="020B0400000000000000" pitchFamily="50" charset="-128"/>
                  <a:ea typeface="游ゴシック" panose="020B0400000000000000" pitchFamily="50" charset="-128"/>
                </a:rPr>
                <a:t>本格紳士靴を安価（約半値）提供</a:t>
              </a:r>
              <a:endParaRPr lang="en-US" altLang="ja-JP" sz="1015">
                <a:latin typeface="游ゴシック" panose="020B0400000000000000" pitchFamily="50" charset="-128"/>
                <a:ea typeface="游ゴシック" panose="020B0400000000000000" pitchFamily="50" charset="-128"/>
              </a:endParaRPr>
            </a:p>
            <a:p>
              <a:pPr algn="ctr"/>
              <a:r>
                <a:rPr lang="ja-JP" altLang="en-US" sz="1015">
                  <a:latin typeface="游ゴシック" panose="020B0400000000000000" pitchFamily="50" charset="-128"/>
                  <a:ea typeface="游ゴシック" panose="020B0400000000000000" pitchFamily="50" charset="-128"/>
                </a:rPr>
                <a:t>年間販売数は３千足弱</a:t>
              </a:r>
              <a:endParaRPr lang="en-US" altLang="ja-JP" sz="1015">
                <a:latin typeface="游ゴシック" panose="020B0400000000000000" pitchFamily="50" charset="-128"/>
                <a:ea typeface="游ゴシック" panose="020B0400000000000000" pitchFamily="50" charset="-128"/>
              </a:endParaRPr>
            </a:p>
            <a:p>
              <a:pPr algn="ctr"/>
              <a:r>
                <a:rPr lang="ja-JP" altLang="en-US" sz="1015">
                  <a:latin typeface="游ゴシック" panose="020B0400000000000000" pitchFamily="50" charset="-128"/>
                  <a:ea typeface="游ゴシック" panose="020B0400000000000000" pitchFamily="50" charset="-128"/>
                </a:rPr>
                <a:t>ＳＮＳ中心に認知度高める</a:t>
              </a:r>
              <a:endParaRPr lang="en-US" altLang="ja-JP" sz="1015">
                <a:latin typeface="游ゴシック" panose="020B0400000000000000" pitchFamily="50" charset="-128"/>
                <a:ea typeface="游ゴシック" panose="020B0400000000000000" pitchFamily="50" charset="-128"/>
              </a:endParaRPr>
            </a:p>
            <a:p>
              <a:pPr algn="ctr"/>
              <a:endParaRPr lang="ja-JP" altLang="en-US" sz="937" b="1">
                <a:latin typeface="游ゴシック" panose="020B0400000000000000" pitchFamily="50" charset="-128"/>
                <a:ea typeface="游ゴシック" panose="020B0400000000000000" pitchFamily="50" charset="-128"/>
              </a:endParaRPr>
            </a:p>
          </p:txBody>
        </p:sp>
      </p:grpSp>
      <p:grpSp>
        <p:nvGrpSpPr>
          <p:cNvPr id="14" name="グループ化 13">
            <a:extLst>
              <a:ext uri="{FF2B5EF4-FFF2-40B4-BE49-F238E27FC236}">
                <a16:creationId xmlns:a16="http://schemas.microsoft.com/office/drawing/2014/main" id="{8C4C4DB7-D55D-E74D-22F6-7DDD1AEF9063}"/>
              </a:ext>
            </a:extLst>
          </p:cNvPr>
          <p:cNvGrpSpPr/>
          <p:nvPr/>
        </p:nvGrpSpPr>
        <p:grpSpPr>
          <a:xfrm>
            <a:off x="2095473" y="4642176"/>
            <a:ext cx="5148831" cy="1018920"/>
            <a:chOff x="708738" y="1903614"/>
            <a:chExt cx="7424185" cy="1469198"/>
          </a:xfrm>
        </p:grpSpPr>
        <p:sp>
          <p:nvSpPr>
            <p:cNvPr id="15" name="楕円 14">
              <a:extLst>
                <a:ext uri="{FF2B5EF4-FFF2-40B4-BE49-F238E27FC236}">
                  <a16:creationId xmlns:a16="http://schemas.microsoft.com/office/drawing/2014/main" id="{EFA3580B-E041-E116-4734-3F54E7E82DAC}"/>
                </a:ext>
              </a:extLst>
            </p:cNvPr>
            <p:cNvSpPr/>
            <p:nvPr/>
          </p:nvSpPr>
          <p:spPr>
            <a:xfrm>
              <a:off x="708738" y="1903615"/>
              <a:ext cx="1469197" cy="1469197"/>
            </a:xfrm>
            <a:prstGeom prst="ellipse">
              <a:avLst/>
            </a:prstGeom>
            <a:noFill/>
            <a:ln w="57150">
              <a:solidFill>
                <a:srgbClr val="41719C">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6" name="楕円 15">
              <a:extLst>
                <a:ext uri="{FF2B5EF4-FFF2-40B4-BE49-F238E27FC236}">
                  <a16:creationId xmlns:a16="http://schemas.microsoft.com/office/drawing/2014/main" id="{E2F8A288-1D99-0687-E15D-DF290B8B447A}"/>
                </a:ext>
              </a:extLst>
            </p:cNvPr>
            <p:cNvSpPr/>
            <p:nvPr/>
          </p:nvSpPr>
          <p:spPr>
            <a:xfrm>
              <a:off x="3768126" y="1903614"/>
              <a:ext cx="1469197" cy="1469197"/>
            </a:xfrm>
            <a:prstGeom prst="ellipse">
              <a:avLst/>
            </a:prstGeom>
            <a:noFill/>
            <a:ln w="57150">
              <a:solidFill>
                <a:srgbClr val="41719C">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7" name="楕円 16">
              <a:extLst>
                <a:ext uri="{FF2B5EF4-FFF2-40B4-BE49-F238E27FC236}">
                  <a16:creationId xmlns:a16="http://schemas.microsoft.com/office/drawing/2014/main" id="{0415B4BF-05F8-3171-7586-18F414E602C7}"/>
                </a:ext>
              </a:extLst>
            </p:cNvPr>
            <p:cNvSpPr/>
            <p:nvPr/>
          </p:nvSpPr>
          <p:spPr>
            <a:xfrm>
              <a:off x="6663726" y="1903614"/>
              <a:ext cx="1469197" cy="1469197"/>
            </a:xfrm>
            <a:prstGeom prst="ellipse">
              <a:avLst/>
            </a:prstGeom>
            <a:noFill/>
            <a:ln w="57150">
              <a:solidFill>
                <a:srgbClr val="41719C">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cxnSp>
          <p:nvCxnSpPr>
            <p:cNvPr id="18" name="直線矢印コネクタ 17">
              <a:extLst>
                <a:ext uri="{FF2B5EF4-FFF2-40B4-BE49-F238E27FC236}">
                  <a16:creationId xmlns:a16="http://schemas.microsoft.com/office/drawing/2014/main" id="{6582CE3D-BE14-7D4B-B03A-4FC7F827E8EB}"/>
                </a:ext>
              </a:extLst>
            </p:cNvPr>
            <p:cNvCxnSpPr>
              <a:stCxn id="15" idx="6"/>
              <a:endCxn id="16" idx="2"/>
            </p:cNvCxnSpPr>
            <p:nvPr/>
          </p:nvCxnSpPr>
          <p:spPr>
            <a:xfrm flipV="1">
              <a:off x="2177935" y="2638213"/>
              <a:ext cx="1590191" cy="1"/>
            </a:xfrm>
            <a:prstGeom prst="straightConnector1">
              <a:avLst/>
            </a:prstGeom>
            <a:ln w="76200">
              <a:solidFill>
                <a:srgbClr val="A0B8CD"/>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CE46EF02-9838-2BBA-FB07-A35A49038D83}"/>
                </a:ext>
              </a:extLst>
            </p:cNvPr>
            <p:cNvCxnSpPr>
              <a:stCxn id="16" idx="6"/>
              <a:endCxn id="17" idx="2"/>
            </p:cNvCxnSpPr>
            <p:nvPr/>
          </p:nvCxnSpPr>
          <p:spPr>
            <a:xfrm>
              <a:off x="5237323" y="2638213"/>
              <a:ext cx="1426403" cy="0"/>
            </a:xfrm>
            <a:prstGeom prst="straightConnector1">
              <a:avLst/>
            </a:prstGeom>
            <a:ln w="76200">
              <a:solidFill>
                <a:srgbClr val="A0B8CD"/>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768824BE-1337-65DE-80F5-D661EC1A770E}"/>
                </a:ext>
              </a:extLst>
            </p:cNvPr>
            <p:cNvSpPr txBox="1"/>
            <p:nvPr/>
          </p:nvSpPr>
          <p:spPr>
            <a:xfrm>
              <a:off x="841279" y="2105665"/>
              <a:ext cx="1246910" cy="1075540"/>
            </a:xfrm>
            <a:prstGeom prst="rect">
              <a:avLst/>
            </a:prstGeom>
            <a:noFill/>
          </p:spPr>
          <p:txBody>
            <a:bodyPr wrap="square" rtlCol="0">
              <a:spAutoFit/>
            </a:bodyPr>
            <a:lstStyle/>
            <a:p>
              <a:pPr algn="ctr"/>
              <a:r>
                <a:rPr kumimoji="1" lang="ja-JP" altLang="en-US" sz="2585">
                  <a:latin typeface="HGP創英角ｺﾞｼｯｸUB" panose="020B0900000000000000" pitchFamily="50" charset="-128"/>
                  <a:ea typeface="HGP創英角ｺﾞｼｯｸUB" panose="020B0900000000000000" pitchFamily="50" charset="-128"/>
                </a:rPr>
                <a:t>創る</a:t>
              </a:r>
              <a:endParaRPr kumimoji="1" lang="en-US" altLang="ja-JP" sz="2585">
                <a:latin typeface="HGP創英角ｺﾞｼｯｸUB" panose="020B0900000000000000" pitchFamily="50" charset="-128"/>
                <a:ea typeface="HGP創英角ｺﾞｼｯｸUB" panose="020B0900000000000000" pitchFamily="50" charset="-128"/>
              </a:endParaRPr>
            </a:p>
            <a:p>
              <a:pPr algn="ctr"/>
              <a:r>
                <a:rPr lang="ja-JP" altLang="en-US" sz="1662">
                  <a:latin typeface="HGP創英角ｺﾞｼｯｸUB" panose="020B0900000000000000" pitchFamily="50" charset="-128"/>
                  <a:ea typeface="HGP創英角ｺﾞｼｯｸUB" panose="020B0900000000000000" pitchFamily="50" charset="-128"/>
                </a:rPr>
                <a:t>（企画）</a:t>
              </a:r>
              <a:endParaRPr kumimoji="1" lang="ja-JP" altLang="en-US" sz="1108">
                <a:latin typeface="HGP創英角ｺﾞｼｯｸUB" panose="020B0900000000000000" pitchFamily="50" charset="-128"/>
                <a:ea typeface="HGP創英角ｺﾞｼｯｸUB" panose="020B0900000000000000" pitchFamily="50" charset="-128"/>
              </a:endParaRPr>
            </a:p>
          </p:txBody>
        </p:sp>
      </p:grpSp>
      <p:sp>
        <p:nvSpPr>
          <p:cNvPr id="21" name="テキスト ボックス 20">
            <a:extLst>
              <a:ext uri="{FF2B5EF4-FFF2-40B4-BE49-F238E27FC236}">
                <a16:creationId xmlns:a16="http://schemas.microsoft.com/office/drawing/2014/main" id="{D2BCCBD6-D671-85C6-2059-D5833C784928}"/>
              </a:ext>
            </a:extLst>
          </p:cNvPr>
          <p:cNvSpPr txBox="1"/>
          <p:nvPr/>
        </p:nvSpPr>
        <p:spPr>
          <a:xfrm>
            <a:off x="4151182" y="4782304"/>
            <a:ext cx="1150994" cy="745910"/>
          </a:xfrm>
          <a:prstGeom prst="rect">
            <a:avLst/>
          </a:prstGeom>
          <a:noFill/>
        </p:spPr>
        <p:txBody>
          <a:bodyPr wrap="square" rtlCol="0">
            <a:spAutoFit/>
          </a:bodyPr>
          <a:lstStyle/>
          <a:p>
            <a:pPr algn="ctr"/>
            <a:r>
              <a:rPr kumimoji="1" lang="ja-JP" altLang="en-US" sz="2585">
                <a:latin typeface="HGP創英角ｺﾞｼｯｸUB" panose="020B0900000000000000" pitchFamily="50" charset="-128"/>
                <a:ea typeface="HGP創英角ｺﾞｼｯｸUB" panose="020B0900000000000000" pitchFamily="50" charset="-128"/>
              </a:rPr>
              <a:t>作る</a:t>
            </a:r>
            <a:endParaRPr kumimoji="1" lang="en-US" altLang="ja-JP" sz="2585">
              <a:latin typeface="HGP創英角ｺﾞｼｯｸUB" panose="020B0900000000000000" pitchFamily="50" charset="-128"/>
              <a:ea typeface="HGP創英角ｺﾞｼｯｸUB" panose="020B0900000000000000" pitchFamily="50" charset="-128"/>
            </a:endParaRPr>
          </a:p>
          <a:p>
            <a:pPr algn="ctr"/>
            <a:r>
              <a:rPr lang="ja-JP" altLang="en-US" sz="1662">
                <a:latin typeface="HGP創英角ｺﾞｼｯｸUB" panose="020B0900000000000000" pitchFamily="50" charset="-128"/>
                <a:ea typeface="HGP創英角ｺﾞｼｯｸUB" panose="020B0900000000000000" pitchFamily="50" charset="-128"/>
              </a:rPr>
              <a:t>（製造）</a:t>
            </a:r>
            <a:endParaRPr kumimoji="1" lang="ja-JP" altLang="en-US" sz="1108">
              <a:latin typeface="HGP創英角ｺﾞｼｯｸUB" panose="020B0900000000000000" pitchFamily="50" charset="-128"/>
              <a:ea typeface="HGP創英角ｺﾞｼｯｸUB" panose="020B0900000000000000" pitchFamily="50" charset="-128"/>
            </a:endParaRPr>
          </a:p>
        </p:txBody>
      </p:sp>
      <p:sp>
        <p:nvSpPr>
          <p:cNvPr id="22" name="テキスト ボックス 21">
            <a:extLst>
              <a:ext uri="{FF2B5EF4-FFF2-40B4-BE49-F238E27FC236}">
                <a16:creationId xmlns:a16="http://schemas.microsoft.com/office/drawing/2014/main" id="{62FD5F90-D55D-EF50-F4EF-7127DEE052F8}"/>
              </a:ext>
            </a:extLst>
          </p:cNvPr>
          <p:cNvSpPr txBox="1"/>
          <p:nvPr/>
        </p:nvSpPr>
        <p:spPr>
          <a:xfrm>
            <a:off x="6159343" y="4782304"/>
            <a:ext cx="1150994" cy="745910"/>
          </a:xfrm>
          <a:prstGeom prst="rect">
            <a:avLst/>
          </a:prstGeom>
          <a:noFill/>
        </p:spPr>
        <p:txBody>
          <a:bodyPr wrap="square" rtlCol="0">
            <a:spAutoFit/>
          </a:bodyPr>
          <a:lstStyle/>
          <a:p>
            <a:pPr algn="ctr"/>
            <a:r>
              <a:rPr kumimoji="1" lang="ja-JP" altLang="en-US" sz="2585">
                <a:latin typeface="HGP創英角ｺﾞｼｯｸUB" panose="020B0900000000000000" pitchFamily="50" charset="-128"/>
                <a:ea typeface="HGP創英角ｺﾞｼｯｸUB" panose="020B0900000000000000" pitchFamily="50" charset="-128"/>
              </a:rPr>
              <a:t>売る</a:t>
            </a:r>
            <a:endParaRPr kumimoji="1" lang="en-US" altLang="ja-JP" sz="2585">
              <a:latin typeface="HGP創英角ｺﾞｼｯｸUB" panose="020B0900000000000000" pitchFamily="50" charset="-128"/>
              <a:ea typeface="HGP創英角ｺﾞｼｯｸUB" panose="020B0900000000000000" pitchFamily="50" charset="-128"/>
            </a:endParaRPr>
          </a:p>
          <a:p>
            <a:pPr algn="ctr"/>
            <a:r>
              <a:rPr lang="ja-JP" altLang="en-US" sz="1662">
                <a:latin typeface="HGP創英角ｺﾞｼｯｸUB" panose="020B0900000000000000" pitchFamily="50" charset="-128"/>
                <a:ea typeface="HGP創英角ｺﾞｼｯｸUB" panose="020B0900000000000000" pitchFamily="50" charset="-128"/>
              </a:rPr>
              <a:t>（販売）</a:t>
            </a:r>
            <a:endParaRPr kumimoji="1" lang="ja-JP" altLang="en-US" sz="1108">
              <a:latin typeface="HGP創英角ｺﾞｼｯｸUB" panose="020B0900000000000000" pitchFamily="50" charset="-128"/>
              <a:ea typeface="HGP創英角ｺﾞｼｯｸUB" panose="020B0900000000000000" pitchFamily="50" charset="-128"/>
            </a:endParaRPr>
          </a:p>
        </p:txBody>
      </p:sp>
      <p:sp>
        <p:nvSpPr>
          <p:cNvPr id="23" name="テキスト ボックス 22">
            <a:extLst>
              <a:ext uri="{FF2B5EF4-FFF2-40B4-BE49-F238E27FC236}">
                <a16:creationId xmlns:a16="http://schemas.microsoft.com/office/drawing/2014/main" id="{070AB003-97DC-2B3F-E2DB-9507B92571B6}"/>
              </a:ext>
            </a:extLst>
          </p:cNvPr>
          <p:cNvSpPr txBox="1"/>
          <p:nvPr/>
        </p:nvSpPr>
        <p:spPr>
          <a:xfrm>
            <a:off x="3310961" y="5985022"/>
            <a:ext cx="2831442" cy="348109"/>
          </a:xfrm>
          <a:prstGeom prst="rect">
            <a:avLst/>
          </a:prstGeom>
          <a:noFill/>
        </p:spPr>
        <p:txBody>
          <a:bodyPr wrap="square" rtlCol="0">
            <a:spAutoFit/>
          </a:bodyPr>
          <a:lstStyle/>
          <a:p>
            <a:pPr algn="ctr"/>
            <a:r>
              <a:rPr lang="ja-JP" altLang="en-US" sz="1662">
                <a:latin typeface="HGP創英角ｺﾞｼｯｸUB" panose="020B0900000000000000" pitchFamily="50" charset="-128"/>
                <a:ea typeface="HGP創英角ｺﾞｼｯｸUB" panose="020B0900000000000000" pitchFamily="50" charset="-128"/>
              </a:rPr>
              <a:t>（基本的な事業の流れ）</a:t>
            </a:r>
            <a:endParaRPr kumimoji="1" lang="ja-JP" altLang="en-US" sz="1108">
              <a:latin typeface="HGP創英角ｺﾞｼｯｸUB" panose="020B0900000000000000" pitchFamily="50" charset="-128"/>
              <a:ea typeface="HGP創英角ｺﾞｼｯｸUB" panose="020B0900000000000000" pitchFamily="50" charset="-128"/>
            </a:endParaRPr>
          </a:p>
        </p:txBody>
      </p:sp>
      <p:sp>
        <p:nvSpPr>
          <p:cNvPr id="24" name="ストライプ矢印 30">
            <a:extLst>
              <a:ext uri="{FF2B5EF4-FFF2-40B4-BE49-F238E27FC236}">
                <a16:creationId xmlns:a16="http://schemas.microsoft.com/office/drawing/2014/main" id="{0CA9FCF5-76DF-0201-D2F0-F25B4BA5AA0D}"/>
              </a:ext>
            </a:extLst>
          </p:cNvPr>
          <p:cNvSpPr/>
          <p:nvPr/>
        </p:nvSpPr>
        <p:spPr>
          <a:xfrm>
            <a:off x="2081937" y="5925153"/>
            <a:ext cx="5192423" cy="490805"/>
          </a:xfrm>
          <a:prstGeom prst="stripedRightArrow">
            <a:avLst>
              <a:gd name="adj1" fmla="val 50000"/>
              <a:gd name="adj2" fmla="val 82831"/>
            </a:avLst>
          </a:prstGeom>
          <a:solidFill>
            <a:srgbClr val="BFBFB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cxnSp>
        <p:nvCxnSpPr>
          <p:cNvPr id="25" name="カギ線コネクタ 31">
            <a:extLst>
              <a:ext uri="{FF2B5EF4-FFF2-40B4-BE49-F238E27FC236}">
                <a16:creationId xmlns:a16="http://schemas.microsoft.com/office/drawing/2014/main" id="{FAF16EB0-751D-3BDA-E963-69752A4D545C}"/>
              </a:ext>
            </a:extLst>
          </p:cNvPr>
          <p:cNvCxnSpPr>
            <a:stCxn id="17" idx="4"/>
            <a:endCxn id="15" idx="4"/>
          </p:cNvCxnSpPr>
          <p:nvPr/>
        </p:nvCxnSpPr>
        <p:spPr>
          <a:xfrm rot="5400000">
            <a:off x="4669889" y="3596139"/>
            <a:ext cx="1" cy="4129912"/>
          </a:xfrm>
          <a:prstGeom prst="bentConnector3">
            <a:avLst>
              <a:gd name="adj1" fmla="val 22860100000"/>
            </a:avLst>
          </a:prstGeom>
          <a:ln w="38100">
            <a:solidFill>
              <a:srgbClr val="A0B8CD"/>
            </a:solidFill>
            <a:prstDash val="sysDot"/>
            <a:tailEnd type="triangle"/>
          </a:ln>
        </p:spPr>
        <p:style>
          <a:lnRef idx="1">
            <a:schemeClr val="accent1"/>
          </a:lnRef>
          <a:fillRef idx="0">
            <a:schemeClr val="accent1"/>
          </a:fillRef>
          <a:effectRef idx="0">
            <a:schemeClr val="accent1"/>
          </a:effectRef>
          <a:fontRef idx="minor">
            <a:schemeClr val="tx1"/>
          </a:fontRef>
        </p:style>
      </p:cxnSp>
      <p:pic>
        <p:nvPicPr>
          <p:cNvPr id="26" name="図 25">
            <a:extLst>
              <a:ext uri="{FF2B5EF4-FFF2-40B4-BE49-F238E27FC236}">
                <a16:creationId xmlns:a16="http://schemas.microsoft.com/office/drawing/2014/main" id="{7D557BE0-8405-C348-FEBF-37DF76C17A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0830" y="3190540"/>
            <a:ext cx="1107258" cy="1107258"/>
          </a:xfrm>
          <a:prstGeom prst="rect">
            <a:avLst/>
          </a:prstGeom>
        </p:spPr>
      </p:pic>
      <p:pic>
        <p:nvPicPr>
          <p:cNvPr id="27" name="図 26">
            <a:extLst>
              <a:ext uri="{FF2B5EF4-FFF2-40B4-BE49-F238E27FC236}">
                <a16:creationId xmlns:a16="http://schemas.microsoft.com/office/drawing/2014/main" id="{F2E1A685-C098-C9F8-26EC-B06D42CB2B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1998" y="3141735"/>
            <a:ext cx="1121538" cy="1121538"/>
          </a:xfrm>
          <a:prstGeom prst="rect">
            <a:avLst/>
          </a:prstGeom>
        </p:spPr>
      </p:pic>
      <p:sp>
        <p:nvSpPr>
          <p:cNvPr id="28" name="正方形/長方形 27">
            <a:extLst>
              <a:ext uri="{FF2B5EF4-FFF2-40B4-BE49-F238E27FC236}">
                <a16:creationId xmlns:a16="http://schemas.microsoft.com/office/drawing/2014/main" id="{4B152F78-BB98-A456-951B-672AABA5D072}"/>
              </a:ext>
            </a:extLst>
          </p:cNvPr>
          <p:cNvSpPr/>
          <p:nvPr/>
        </p:nvSpPr>
        <p:spPr>
          <a:xfrm>
            <a:off x="815782" y="1490537"/>
            <a:ext cx="7488878" cy="400110"/>
          </a:xfrm>
          <a:prstGeom prst="rect">
            <a:avLst/>
          </a:prstGeom>
        </p:spPr>
        <p:txBody>
          <a:bodyPr wrap="square">
            <a:spAutoFit/>
          </a:bodyPr>
          <a:lstStyle/>
          <a:p>
            <a:pPr>
              <a:spcAft>
                <a:spcPts val="511"/>
              </a:spcAft>
            </a:pPr>
            <a:r>
              <a:rPr lang="en-US" altLang="ja-JP" sz="2000" b="1" spc="-42">
                <a:latin typeface="游ゴシック" panose="020B0400000000000000" pitchFamily="50" charset="-128"/>
                <a:ea typeface="游ゴシック" panose="020B0400000000000000" pitchFamily="50" charset="-128"/>
              </a:rPr>
              <a:t>【</a:t>
            </a:r>
            <a:r>
              <a:rPr lang="ja-JP" altLang="en-US" sz="2000" b="1" spc="-42">
                <a:latin typeface="游ゴシック" panose="020B0400000000000000" pitchFamily="50" charset="-128"/>
                <a:ea typeface="游ゴシック" panose="020B0400000000000000" pitchFamily="50" charset="-128"/>
              </a:rPr>
              <a:t>比較して戦略や課題を検討しよう</a:t>
            </a:r>
            <a:r>
              <a:rPr lang="en-US" altLang="ja-JP" sz="2000" b="1" spc="-42">
                <a:latin typeface="游ゴシック" panose="020B0400000000000000" pitchFamily="50" charset="-128"/>
                <a:ea typeface="游ゴシック" panose="020B0400000000000000" pitchFamily="50" charset="-128"/>
              </a:rPr>
              <a:t>】</a:t>
            </a:r>
          </a:p>
        </p:txBody>
      </p:sp>
      <p:sp>
        <p:nvSpPr>
          <p:cNvPr id="30" name="正方形/長方形 29">
            <a:extLst>
              <a:ext uri="{FF2B5EF4-FFF2-40B4-BE49-F238E27FC236}">
                <a16:creationId xmlns:a16="http://schemas.microsoft.com/office/drawing/2014/main" id="{C02F8687-B85E-BF79-EE90-212FCBC0CBC9}"/>
              </a:ext>
            </a:extLst>
          </p:cNvPr>
          <p:cNvSpPr/>
          <p:nvPr/>
        </p:nvSpPr>
        <p:spPr>
          <a:xfrm>
            <a:off x="481671" y="986400"/>
            <a:ext cx="6247597" cy="3600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kumimoji="1" lang="ja-JP" altLang="en-US" sz="1600" b="1">
                <a:latin typeface="メイリオ"/>
                <a:ea typeface="メイリオ"/>
              </a:rPr>
              <a:t>ケース</a:t>
            </a:r>
            <a:r>
              <a:rPr kumimoji="1" lang="en-US" altLang="ja-JP" sz="1600" b="1">
                <a:latin typeface="メイリオ"/>
                <a:ea typeface="メイリオ"/>
              </a:rPr>
              <a:t>C</a:t>
            </a:r>
            <a:r>
              <a:rPr kumimoji="1" lang="ja-JP" altLang="en-US" sz="1600" b="1">
                <a:latin typeface="メイリオ"/>
                <a:ea typeface="メイリオ"/>
              </a:rPr>
              <a:t>（小売業と製造小売業）…　事業者インタビュー動画</a:t>
            </a:r>
            <a:endParaRPr kumimoji="1" lang="ja-JP" altLang="en-US" sz="1600" b="1">
              <a:latin typeface="メイリオ" panose="020B0604030504040204" pitchFamily="50" charset="-128"/>
              <a:ea typeface="メイリオ" panose="020B0604030504040204" pitchFamily="50" charset="-128"/>
            </a:endParaRPr>
          </a:p>
        </p:txBody>
      </p:sp>
      <p:sp>
        <p:nvSpPr>
          <p:cNvPr id="33" name="テキスト プレースホルダー 3">
            <a:extLst>
              <a:ext uri="{FF2B5EF4-FFF2-40B4-BE49-F238E27FC236}">
                <a16:creationId xmlns:a16="http://schemas.microsoft.com/office/drawing/2014/main" id="{FD381A94-7D8C-DF90-69EC-D0BB4A74675D}"/>
              </a:ext>
            </a:extLst>
          </p:cNvPr>
          <p:cNvSpPr txBox="1">
            <a:spLocks/>
          </p:cNvSpPr>
          <p:nvPr/>
        </p:nvSpPr>
        <p:spPr>
          <a:xfrm>
            <a:off x="481802" y="198000"/>
            <a:ext cx="8974931" cy="360000"/>
          </a:xfrm>
          <a:prstGeom prst="rect">
            <a:avLst/>
          </a:prstGeom>
        </p:spPr>
        <p:txBody>
          <a:bodyPr vert="horz" lIns="72001" tIns="36000" rIns="72001" bIns="36000" rtlCol="0" anchor="t">
            <a:normAutofit/>
          </a:bodyPr>
          <a:lstStyle>
            <a:lvl1pPr marL="79636" indent="-79636" algn="l" defTabSz="914400" rtl="0" eaLnBrk="1" latinLnBrk="0" hangingPunct="1">
              <a:lnSpc>
                <a:spcPts val="708"/>
              </a:lnSpc>
              <a:spcBef>
                <a:spcPts val="0"/>
              </a:spcBef>
              <a:buFont typeface="Wingdings" panose="05000000000000000000" pitchFamily="2" charset="2"/>
              <a:buChar char="n"/>
              <a:defRPr kumimoji="1" sz="531" kern="1200">
                <a:solidFill>
                  <a:schemeClr val="tx1"/>
                </a:solidFill>
                <a:latin typeface="ＭＳ ゴシック" panose="020B0609070205080204" pitchFamily="49" charset="-128"/>
                <a:ea typeface="ＭＳ ゴシック" panose="020B0609070205080204" pitchFamily="49"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70000"/>
              </a:lnSpc>
            </a:pPr>
            <a:r>
              <a:rPr lang="ja-JP" altLang="en-US" sz="1800">
                <a:solidFill>
                  <a:srgbClr val="15267E"/>
                </a:solidFill>
                <a:latin typeface="メイリオ" panose="020B0604030504040204" pitchFamily="50" charset="-128"/>
                <a:ea typeface="メイリオ" panose="020B0604030504040204" pitchFamily="50" charset="-128"/>
              </a:rPr>
              <a:t>勉強会</a:t>
            </a:r>
            <a:r>
              <a:rPr lang="en-US" altLang="ja-JP" sz="1800">
                <a:solidFill>
                  <a:srgbClr val="15267E"/>
                </a:solidFill>
                <a:latin typeface="メイリオ" panose="020B0604030504040204" pitchFamily="50" charset="-128"/>
                <a:ea typeface="メイリオ" panose="020B0604030504040204" pitchFamily="50" charset="-128"/>
              </a:rPr>
              <a:t>KIT/TIPS</a:t>
            </a:r>
            <a:r>
              <a:rPr lang="ja-JP" altLang="en-US" sz="1800">
                <a:solidFill>
                  <a:srgbClr val="15267E"/>
                </a:solidFill>
                <a:latin typeface="メイリオ" panose="020B0604030504040204" pitchFamily="50" charset="-128"/>
                <a:ea typeface="メイリオ" panose="020B0604030504040204" pitchFamily="50" charset="-128"/>
              </a:rPr>
              <a:t>（ケーススタディ）</a:t>
            </a:r>
          </a:p>
        </p:txBody>
      </p:sp>
    </p:spTree>
    <p:extLst>
      <p:ext uri="{BB962C8B-B14F-4D97-AF65-F5344CB8AC3E}">
        <p14:creationId xmlns:p14="http://schemas.microsoft.com/office/powerpoint/2010/main" val="2443346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4CF2B22C-6998-E892-7AFA-EC471DE3EDC7}"/>
              </a:ext>
            </a:extLst>
          </p:cNvPr>
          <p:cNvSpPr/>
          <p:nvPr/>
        </p:nvSpPr>
        <p:spPr>
          <a:xfrm>
            <a:off x="1277853" y="4108549"/>
            <a:ext cx="7354237" cy="1485343"/>
          </a:xfrm>
          <a:prstGeom prst="rect">
            <a:avLst/>
          </a:prstGeom>
        </p:spPr>
        <p:txBody>
          <a:bodyPr wrap="square">
            <a:spAutoFit/>
          </a:bodyPr>
          <a:lstStyle/>
          <a:p>
            <a:pPr>
              <a:spcAft>
                <a:spcPts val="511"/>
              </a:spcAft>
            </a:pPr>
            <a:r>
              <a:rPr lang="ja-JP" altLang="en-US" sz="1477" b="1" spc="-42">
                <a:latin typeface="游ゴシック" panose="020B0400000000000000" pitchFamily="50" charset="-128"/>
                <a:ea typeface="游ゴシック" panose="020B0400000000000000" pitchFamily="50" charset="-128"/>
              </a:rPr>
              <a:t>・ 事業概要やインタビュー動画から、フロー図にてビジネスモデルを考えてください。</a:t>
            </a:r>
            <a:endParaRPr lang="en-US" altLang="ja-JP" sz="1477" b="1" spc="-42">
              <a:latin typeface="游ゴシック" panose="020B0400000000000000" pitchFamily="50" charset="-128"/>
              <a:ea typeface="游ゴシック" panose="020B0400000000000000" pitchFamily="50" charset="-128"/>
            </a:endParaRPr>
          </a:p>
          <a:p>
            <a:pPr>
              <a:spcAft>
                <a:spcPts val="511"/>
              </a:spcAft>
            </a:pPr>
            <a:r>
              <a:rPr lang="ja-JP" altLang="en-US" sz="1477" b="1" spc="-42">
                <a:latin typeface="游ゴシック" panose="020B0400000000000000" pitchFamily="50" charset="-128"/>
                <a:ea typeface="游ゴシック" panose="020B0400000000000000" pitchFamily="50" charset="-128"/>
              </a:rPr>
              <a:t>・ ビジネスモデルにおける儲けのポイントはどこにあると思いますか。</a:t>
            </a:r>
            <a:endParaRPr lang="en-US" altLang="ja-JP" sz="1477" b="1" spc="-42">
              <a:latin typeface="游ゴシック" panose="020B0400000000000000" pitchFamily="50" charset="-128"/>
              <a:ea typeface="游ゴシック" panose="020B0400000000000000" pitchFamily="50" charset="-128"/>
            </a:endParaRPr>
          </a:p>
          <a:p>
            <a:pPr>
              <a:spcAft>
                <a:spcPts val="511"/>
              </a:spcAft>
            </a:pPr>
            <a:r>
              <a:rPr lang="ja-JP" altLang="en-US" sz="1477" b="1" spc="-42">
                <a:latin typeface="游ゴシック" panose="020B0400000000000000" pitchFamily="50" charset="-128"/>
                <a:ea typeface="游ゴシック" panose="020B0400000000000000" pitchFamily="50" charset="-128"/>
              </a:rPr>
              <a:t>・ 運転資金の申し込みがあった場合、どのような留意点がありますか。</a:t>
            </a:r>
            <a:endParaRPr lang="en-US" altLang="ja-JP" sz="1477" b="1" spc="-42">
              <a:latin typeface="游ゴシック" panose="020B0400000000000000" pitchFamily="50" charset="-128"/>
              <a:ea typeface="游ゴシック" panose="020B0400000000000000" pitchFamily="50" charset="-128"/>
            </a:endParaRPr>
          </a:p>
          <a:p>
            <a:pPr>
              <a:spcAft>
                <a:spcPts val="511"/>
              </a:spcAft>
            </a:pPr>
            <a:r>
              <a:rPr lang="ja-JP" altLang="en-US" sz="1477" b="1" spc="-42">
                <a:latin typeface="游ゴシック" panose="020B0400000000000000" pitchFamily="50" charset="-128"/>
                <a:ea typeface="游ゴシック" panose="020B0400000000000000" pitchFamily="50" charset="-128"/>
              </a:rPr>
              <a:t>　（リードタイムや在庫などから確認すべきことを考えてください）</a:t>
            </a:r>
            <a:endParaRPr lang="en-US" altLang="ja-JP" sz="1477" b="1" spc="-42">
              <a:latin typeface="游ゴシック" panose="020B0400000000000000" pitchFamily="50" charset="-128"/>
              <a:ea typeface="游ゴシック" panose="020B0400000000000000" pitchFamily="50" charset="-128"/>
            </a:endParaRPr>
          </a:p>
          <a:p>
            <a:pPr>
              <a:spcAft>
                <a:spcPts val="511"/>
              </a:spcAft>
            </a:pPr>
            <a:r>
              <a:rPr lang="ja-JP" altLang="en-US" sz="1477" b="1" spc="-42">
                <a:latin typeface="游ゴシック" panose="020B0400000000000000" pitchFamily="50" charset="-128"/>
                <a:ea typeface="游ゴシック" panose="020B0400000000000000" pitchFamily="50" charset="-128"/>
              </a:rPr>
              <a:t>・ Ｃ社・Ｄ社の売上向上を目指すため、次の一手を考えてください。</a:t>
            </a:r>
            <a:endParaRPr lang="en-US" altLang="ja-JP" sz="1477" b="1" spc="-42">
              <a:latin typeface="游ゴシック" panose="020B0400000000000000" pitchFamily="50" charset="-128"/>
              <a:ea typeface="游ゴシック" panose="020B0400000000000000" pitchFamily="50" charset="-128"/>
            </a:endParaRPr>
          </a:p>
        </p:txBody>
      </p:sp>
      <p:sp>
        <p:nvSpPr>
          <p:cNvPr id="6" name="二等辺三角形 5">
            <a:extLst>
              <a:ext uri="{FF2B5EF4-FFF2-40B4-BE49-F238E27FC236}">
                <a16:creationId xmlns:a16="http://schemas.microsoft.com/office/drawing/2014/main" id="{D23929D3-61F1-61A1-D8F6-2F53757EC4F7}"/>
              </a:ext>
            </a:extLst>
          </p:cNvPr>
          <p:cNvSpPr/>
          <p:nvPr/>
        </p:nvSpPr>
        <p:spPr>
          <a:xfrm rot="10800000">
            <a:off x="3713197" y="5704351"/>
            <a:ext cx="2056441" cy="306931"/>
          </a:xfrm>
          <a:prstGeom prst="triangle">
            <a:avLst/>
          </a:prstGeom>
          <a:solidFill>
            <a:srgbClr val="FF0000">
              <a:alpha val="2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7" name="正方形/長方形 6">
            <a:extLst>
              <a:ext uri="{FF2B5EF4-FFF2-40B4-BE49-F238E27FC236}">
                <a16:creationId xmlns:a16="http://schemas.microsoft.com/office/drawing/2014/main" id="{E2C94D87-F4EC-4E7A-CAAC-42C948BD67E8}"/>
              </a:ext>
            </a:extLst>
          </p:cNvPr>
          <p:cNvSpPr/>
          <p:nvPr/>
        </p:nvSpPr>
        <p:spPr>
          <a:xfrm>
            <a:off x="3185304" y="6143283"/>
            <a:ext cx="3198824" cy="376385"/>
          </a:xfrm>
          <a:prstGeom prst="rect">
            <a:avLst/>
          </a:prstGeom>
        </p:spPr>
        <p:txBody>
          <a:bodyPr wrap="none">
            <a:spAutoFit/>
          </a:bodyPr>
          <a:lstStyle/>
          <a:p>
            <a:pPr algn="ctr">
              <a:spcAft>
                <a:spcPts val="511"/>
              </a:spcAft>
            </a:pPr>
            <a:r>
              <a:rPr lang="ja-JP" altLang="en-US" sz="1846" b="1" spc="-42">
                <a:latin typeface="游ゴシック" panose="020B0400000000000000" pitchFamily="50" charset="-128"/>
                <a:ea typeface="游ゴシック" panose="020B0400000000000000" pitchFamily="50" charset="-128"/>
              </a:rPr>
              <a:t>比較して違いを考えましょう</a:t>
            </a:r>
            <a:endParaRPr lang="en-US" altLang="ja-JP" sz="1846" b="1" spc="-42">
              <a:latin typeface="游ゴシック" panose="020B0400000000000000" pitchFamily="50" charset="-128"/>
              <a:ea typeface="游ゴシック" panose="020B0400000000000000" pitchFamily="50" charset="-128"/>
            </a:endParaRPr>
          </a:p>
        </p:txBody>
      </p:sp>
      <p:grpSp>
        <p:nvGrpSpPr>
          <p:cNvPr id="8" name="グループ化 7">
            <a:extLst>
              <a:ext uri="{FF2B5EF4-FFF2-40B4-BE49-F238E27FC236}">
                <a16:creationId xmlns:a16="http://schemas.microsoft.com/office/drawing/2014/main" id="{FBC2367C-6801-28B3-74E3-27D07B4E4425}"/>
              </a:ext>
            </a:extLst>
          </p:cNvPr>
          <p:cNvGrpSpPr/>
          <p:nvPr/>
        </p:nvGrpSpPr>
        <p:grpSpPr>
          <a:xfrm>
            <a:off x="1106168" y="1979807"/>
            <a:ext cx="3523957" cy="1356182"/>
            <a:chOff x="2300240" y="5113099"/>
            <a:chExt cx="3817620" cy="1469197"/>
          </a:xfrm>
        </p:grpSpPr>
        <p:sp>
          <p:nvSpPr>
            <p:cNvPr id="9" name="楕円 8">
              <a:extLst>
                <a:ext uri="{FF2B5EF4-FFF2-40B4-BE49-F238E27FC236}">
                  <a16:creationId xmlns:a16="http://schemas.microsoft.com/office/drawing/2014/main" id="{900CFCD2-E1BA-A0D1-D62C-D538BC6AAC97}"/>
                </a:ext>
              </a:extLst>
            </p:cNvPr>
            <p:cNvSpPr/>
            <p:nvPr/>
          </p:nvSpPr>
          <p:spPr>
            <a:xfrm>
              <a:off x="2300240" y="5113099"/>
              <a:ext cx="1469197" cy="1469197"/>
            </a:xfrm>
            <a:prstGeom prst="ellipse">
              <a:avLst/>
            </a:prstGeom>
            <a:noFill/>
            <a:ln w="57150">
              <a:solidFill>
                <a:srgbClr val="41719C">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0" name="楕円 9">
              <a:extLst>
                <a:ext uri="{FF2B5EF4-FFF2-40B4-BE49-F238E27FC236}">
                  <a16:creationId xmlns:a16="http://schemas.microsoft.com/office/drawing/2014/main" id="{37F3FC49-853B-80AC-2476-E610A5B7E325}"/>
                </a:ext>
              </a:extLst>
            </p:cNvPr>
            <p:cNvSpPr/>
            <p:nvPr/>
          </p:nvSpPr>
          <p:spPr>
            <a:xfrm>
              <a:off x="4648663" y="5113099"/>
              <a:ext cx="1469197" cy="1469197"/>
            </a:xfrm>
            <a:prstGeom prst="ellipse">
              <a:avLst/>
            </a:prstGeom>
            <a:noFill/>
            <a:ln w="57150">
              <a:solidFill>
                <a:srgbClr val="41719C">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cxnSp>
          <p:nvCxnSpPr>
            <p:cNvPr id="11" name="直線矢印コネクタ 10">
              <a:extLst>
                <a:ext uri="{FF2B5EF4-FFF2-40B4-BE49-F238E27FC236}">
                  <a16:creationId xmlns:a16="http://schemas.microsoft.com/office/drawing/2014/main" id="{D7886866-3B79-A65E-1A90-9B3E7CCD66B1}"/>
                </a:ext>
              </a:extLst>
            </p:cNvPr>
            <p:cNvCxnSpPr>
              <a:stCxn id="9" idx="6"/>
              <a:endCxn id="10" idx="2"/>
            </p:cNvCxnSpPr>
            <p:nvPr/>
          </p:nvCxnSpPr>
          <p:spPr>
            <a:xfrm>
              <a:off x="3769437" y="5847698"/>
              <a:ext cx="879226" cy="0"/>
            </a:xfrm>
            <a:prstGeom prst="straightConnector1">
              <a:avLst/>
            </a:prstGeom>
            <a:ln w="76200">
              <a:solidFill>
                <a:srgbClr val="A0B8CD"/>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95D09F75-AEC6-BE29-8EE2-D3A9A89332B8}"/>
                </a:ext>
              </a:extLst>
            </p:cNvPr>
            <p:cNvSpPr txBox="1"/>
            <p:nvPr/>
          </p:nvSpPr>
          <p:spPr>
            <a:xfrm>
              <a:off x="2411383" y="5234525"/>
              <a:ext cx="1246910" cy="1146633"/>
            </a:xfrm>
            <a:prstGeom prst="rect">
              <a:avLst/>
            </a:prstGeom>
            <a:noFill/>
          </p:spPr>
          <p:txBody>
            <a:bodyPr wrap="square" rtlCol="0">
              <a:spAutoFit/>
            </a:bodyPr>
            <a:lstStyle/>
            <a:p>
              <a:pPr algn="ctr"/>
              <a:r>
                <a:rPr lang="ja-JP" altLang="en-US" sz="2585">
                  <a:latin typeface="HGP創英角ｺﾞｼｯｸUB" panose="020B0900000000000000" pitchFamily="50" charset="-128"/>
                  <a:ea typeface="HGP創英角ｺﾞｼｯｸUB" panose="020B0900000000000000" pitchFamily="50" charset="-128"/>
                </a:rPr>
                <a:t>顧客嗜好</a:t>
              </a:r>
              <a:endParaRPr lang="en-US" altLang="ja-JP" sz="2585">
                <a:latin typeface="HGP創英角ｺﾞｼｯｸUB" panose="020B0900000000000000" pitchFamily="50" charset="-128"/>
                <a:ea typeface="HGP創英角ｺﾞｼｯｸUB" panose="020B0900000000000000" pitchFamily="50" charset="-128"/>
              </a:endParaRPr>
            </a:p>
            <a:p>
              <a:pPr algn="ctr"/>
              <a:r>
                <a:rPr kumimoji="1" lang="ja-JP" altLang="en-US" sz="1108">
                  <a:latin typeface="HGP創英角ｺﾞｼｯｸUB" panose="020B0900000000000000" pitchFamily="50" charset="-128"/>
                  <a:ea typeface="HGP創英角ｺﾞｼｯｸUB" panose="020B0900000000000000" pitchFamily="50" charset="-128"/>
                </a:rPr>
                <a:t>（品</a:t>
              </a:r>
              <a:r>
                <a:rPr lang="ja-JP" altLang="en-US" sz="1108">
                  <a:latin typeface="HGP創英角ｺﾞｼｯｸUB" panose="020B0900000000000000" pitchFamily="50" charset="-128"/>
                  <a:ea typeface="HGP創英角ｺﾞｼｯｸUB" panose="020B0900000000000000" pitchFamily="50" charset="-128"/>
                </a:rPr>
                <a:t>揃え</a:t>
              </a:r>
              <a:r>
                <a:rPr kumimoji="1" lang="ja-JP" altLang="en-US" sz="1108">
                  <a:latin typeface="HGP創英角ｺﾞｼｯｸUB" panose="020B0900000000000000" pitchFamily="50" charset="-128"/>
                  <a:ea typeface="HGP創英角ｺﾞｼｯｸUB" panose="020B0900000000000000" pitchFamily="50" charset="-128"/>
                </a:rPr>
                <a:t>が豊富）</a:t>
              </a:r>
              <a:endParaRPr kumimoji="1" lang="en-US" altLang="ja-JP" sz="1108">
                <a:latin typeface="HGP創英角ｺﾞｼｯｸUB" panose="020B0900000000000000" pitchFamily="50" charset="-128"/>
                <a:ea typeface="HGP創英角ｺﾞｼｯｸUB" panose="020B0900000000000000" pitchFamily="50" charset="-128"/>
              </a:endParaRPr>
            </a:p>
          </p:txBody>
        </p:sp>
        <p:sp>
          <p:nvSpPr>
            <p:cNvPr id="13" name="テキスト ボックス 12">
              <a:extLst>
                <a:ext uri="{FF2B5EF4-FFF2-40B4-BE49-F238E27FC236}">
                  <a16:creationId xmlns:a16="http://schemas.microsoft.com/office/drawing/2014/main" id="{E060A262-43DB-1E9B-831B-AF583B477B58}"/>
                </a:ext>
              </a:extLst>
            </p:cNvPr>
            <p:cNvSpPr txBox="1"/>
            <p:nvPr/>
          </p:nvSpPr>
          <p:spPr>
            <a:xfrm>
              <a:off x="4722327" y="5298626"/>
              <a:ext cx="1309375" cy="1100301"/>
            </a:xfrm>
            <a:prstGeom prst="rect">
              <a:avLst/>
            </a:prstGeom>
            <a:noFill/>
          </p:spPr>
          <p:txBody>
            <a:bodyPr wrap="square" lIns="91440" tIns="45720" rIns="91440" bIns="45720" rtlCol="0" anchor="t">
              <a:spAutoFit/>
            </a:bodyPr>
            <a:lstStyle/>
            <a:p>
              <a:pPr algn="ctr"/>
              <a:r>
                <a:rPr lang="ja-JP" altLang="en-US" sz="2000">
                  <a:latin typeface="HGP創英角ｺﾞｼｯｸUB"/>
                  <a:ea typeface="HGP創英角ｺﾞｼｯｸUB"/>
                </a:rPr>
                <a:t>効率性</a:t>
              </a:r>
              <a:endParaRPr lang="en-US" altLang="ja-JP" sz="2000">
                <a:latin typeface="HGP創英角ｺﾞｼｯｸUB"/>
                <a:ea typeface="HGP創英角ｺﾞｼｯｸUB"/>
              </a:endParaRPr>
            </a:p>
            <a:p>
              <a:pPr algn="ctr"/>
              <a:r>
                <a:rPr lang="ja-JP" altLang="en-US" sz="2000">
                  <a:latin typeface="HGP創英角ｺﾞｼｯｸUB"/>
                  <a:ea typeface="HGP創英角ｺﾞｼｯｸUB"/>
                </a:rPr>
                <a:t>消化率</a:t>
              </a:r>
              <a:endParaRPr lang="en-US" altLang="ja-JP" sz="2000">
                <a:latin typeface="HGP創英角ｺﾞｼｯｸUB"/>
                <a:ea typeface="HGP創英角ｺﾞｼｯｸUB"/>
              </a:endParaRPr>
            </a:p>
            <a:p>
              <a:pPr algn="ctr"/>
              <a:r>
                <a:rPr lang="ja-JP" altLang="en-US" sz="2000">
                  <a:latin typeface="HGP創英角ｺﾞｼｯｸUB"/>
                  <a:ea typeface="HGP創英角ｺﾞｼｯｸUB"/>
                </a:rPr>
                <a:t>財務負担</a:t>
              </a:r>
            </a:p>
          </p:txBody>
        </p:sp>
      </p:grpSp>
      <p:sp>
        <p:nvSpPr>
          <p:cNvPr id="14" name="テキスト ボックス 13">
            <a:extLst>
              <a:ext uri="{FF2B5EF4-FFF2-40B4-BE49-F238E27FC236}">
                <a16:creationId xmlns:a16="http://schemas.microsoft.com/office/drawing/2014/main" id="{B49A04D7-47BD-A3BF-4EFF-46878BA90B27}"/>
              </a:ext>
            </a:extLst>
          </p:cNvPr>
          <p:cNvSpPr txBox="1"/>
          <p:nvPr/>
        </p:nvSpPr>
        <p:spPr>
          <a:xfrm>
            <a:off x="990761" y="1505914"/>
            <a:ext cx="7951284" cy="433196"/>
          </a:xfrm>
          <a:prstGeom prst="rect">
            <a:avLst/>
          </a:prstGeom>
          <a:noFill/>
        </p:spPr>
        <p:txBody>
          <a:bodyPr wrap="square" lIns="91440" tIns="45720" rIns="91440" bIns="45720" rtlCol="0" anchor="t">
            <a:spAutoFit/>
          </a:bodyPr>
          <a:lstStyle/>
          <a:p>
            <a:r>
              <a:rPr lang="ja-JP" altLang="en-US" sz="2200">
                <a:latin typeface="HGP創英角ｺﾞｼｯｸUB"/>
                <a:ea typeface="HGP創英角ｺﾞｼｯｸUB"/>
              </a:rPr>
              <a:t>品揃えには両面がある</a:t>
            </a:r>
          </a:p>
        </p:txBody>
      </p:sp>
      <p:sp>
        <p:nvSpPr>
          <p:cNvPr id="20" name="テキスト ボックス 19">
            <a:extLst>
              <a:ext uri="{FF2B5EF4-FFF2-40B4-BE49-F238E27FC236}">
                <a16:creationId xmlns:a16="http://schemas.microsoft.com/office/drawing/2014/main" id="{E58117A5-16A5-3C8D-5515-753225033C85}"/>
              </a:ext>
            </a:extLst>
          </p:cNvPr>
          <p:cNvSpPr txBox="1"/>
          <p:nvPr/>
        </p:nvSpPr>
        <p:spPr>
          <a:xfrm>
            <a:off x="919936" y="3704805"/>
            <a:ext cx="7951284" cy="433196"/>
          </a:xfrm>
          <a:prstGeom prst="rect">
            <a:avLst/>
          </a:prstGeom>
          <a:noFill/>
        </p:spPr>
        <p:txBody>
          <a:bodyPr wrap="square" rtlCol="0">
            <a:spAutoFit/>
          </a:bodyPr>
          <a:lstStyle/>
          <a:p>
            <a:r>
              <a:rPr lang="ja-JP" altLang="en-US" sz="2215">
                <a:latin typeface="HGP創英角ｺﾞｼｯｸUB" panose="020B0900000000000000" pitchFamily="50" charset="-128"/>
                <a:ea typeface="HGP創英角ｺﾞｼｯｸUB" panose="020B0900000000000000" pitchFamily="50" charset="-128"/>
              </a:rPr>
              <a:t>グループワークで検討いただくこと</a:t>
            </a:r>
            <a:endParaRPr kumimoji="1" lang="ja-JP" altLang="en-US" sz="1477">
              <a:latin typeface="HGP創英角ｺﾞｼｯｸUB" panose="020B0900000000000000" pitchFamily="50" charset="-128"/>
              <a:ea typeface="HGP創英角ｺﾞｼｯｸUB" panose="020B0900000000000000" pitchFamily="50" charset="-128"/>
            </a:endParaRPr>
          </a:p>
        </p:txBody>
      </p:sp>
      <p:sp>
        <p:nvSpPr>
          <p:cNvPr id="28" name="正方形/長方形 5">
            <a:extLst>
              <a:ext uri="{FF2B5EF4-FFF2-40B4-BE49-F238E27FC236}">
                <a16:creationId xmlns:a16="http://schemas.microsoft.com/office/drawing/2014/main" id="{B984FAFF-AE96-A126-AE75-E5B856838DC4}"/>
              </a:ext>
            </a:extLst>
          </p:cNvPr>
          <p:cNvSpPr/>
          <p:nvPr/>
        </p:nvSpPr>
        <p:spPr>
          <a:xfrm>
            <a:off x="481671" y="986400"/>
            <a:ext cx="6246000" cy="3600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kumimoji="1" lang="ja-JP" altLang="en-US" sz="1600" b="1">
                <a:latin typeface="メイリオ"/>
                <a:ea typeface="メイリオ"/>
              </a:rPr>
              <a:t>ケース</a:t>
            </a:r>
            <a:r>
              <a:rPr kumimoji="1" lang="en-US" altLang="ja-JP" sz="1600" b="1">
                <a:latin typeface="メイリオ"/>
                <a:ea typeface="メイリオ"/>
              </a:rPr>
              <a:t>C</a:t>
            </a:r>
            <a:r>
              <a:rPr kumimoji="1" lang="ja-JP" altLang="en-US" sz="1600" b="1">
                <a:latin typeface="メイリオ"/>
                <a:ea typeface="メイリオ"/>
              </a:rPr>
              <a:t>（小売業と製造小売業）…　ポイントの事前説明</a:t>
            </a:r>
            <a:endParaRPr kumimoji="1" lang="ja-JP" altLang="en-US" sz="1600" b="1">
              <a:latin typeface="メイリオ" panose="020B0604030504040204" pitchFamily="50" charset="-128"/>
              <a:ea typeface="メイリオ" panose="020B0604030504040204" pitchFamily="50" charset="-128"/>
            </a:endParaRPr>
          </a:p>
        </p:txBody>
      </p:sp>
      <p:sp>
        <p:nvSpPr>
          <p:cNvPr id="32" name="テキスト プレースホルダー 3">
            <a:extLst>
              <a:ext uri="{FF2B5EF4-FFF2-40B4-BE49-F238E27FC236}">
                <a16:creationId xmlns:a16="http://schemas.microsoft.com/office/drawing/2014/main" id="{20B80016-DECC-87BC-2DCB-182DE2D0FBD2}"/>
              </a:ext>
            </a:extLst>
          </p:cNvPr>
          <p:cNvSpPr txBox="1">
            <a:spLocks/>
          </p:cNvSpPr>
          <p:nvPr/>
        </p:nvSpPr>
        <p:spPr>
          <a:xfrm>
            <a:off x="481802" y="198000"/>
            <a:ext cx="8974931" cy="360000"/>
          </a:xfrm>
          <a:prstGeom prst="rect">
            <a:avLst/>
          </a:prstGeom>
        </p:spPr>
        <p:txBody>
          <a:bodyPr vert="horz" lIns="72001" tIns="36000" rIns="72001" bIns="36000" rtlCol="0" anchor="t">
            <a:normAutofit/>
          </a:bodyPr>
          <a:lstStyle>
            <a:lvl1pPr marL="79636" indent="-79636" algn="l" defTabSz="914400" rtl="0" eaLnBrk="1" latinLnBrk="0" hangingPunct="1">
              <a:lnSpc>
                <a:spcPts val="708"/>
              </a:lnSpc>
              <a:spcBef>
                <a:spcPts val="0"/>
              </a:spcBef>
              <a:buFont typeface="Wingdings" panose="05000000000000000000" pitchFamily="2" charset="2"/>
              <a:buChar char="n"/>
              <a:defRPr kumimoji="1" sz="531" kern="1200">
                <a:solidFill>
                  <a:schemeClr val="tx1"/>
                </a:solidFill>
                <a:latin typeface="ＭＳ ゴシック" panose="020B0609070205080204" pitchFamily="49" charset="-128"/>
                <a:ea typeface="ＭＳ ゴシック" panose="020B0609070205080204" pitchFamily="49"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70000"/>
              </a:lnSpc>
            </a:pPr>
            <a:r>
              <a:rPr lang="ja-JP" altLang="en-US" sz="1800">
                <a:solidFill>
                  <a:srgbClr val="15267E"/>
                </a:solidFill>
                <a:latin typeface="メイリオ" panose="020B0604030504040204" pitchFamily="50" charset="-128"/>
                <a:ea typeface="メイリオ" panose="020B0604030504040204" pitchFamily="50" charset="-128"/>
              </a:rPr>
              <a:t>勉強会</a:t>
            </a:r>
            <a:r>
              <a:rPr lang="en-US" altLang="ja-JP" sz="1800">
                <a:solidFill>
                  <a:srgbClr val="15267E"/>
                </a:solidFill>
                <a:latin typeface="メイリオ" panose="020B0604030504040204" pitchFamily="50" charset="-128"/>
                <a:ea typeface="メイリオ" panose="020B0604030504040204" pitchFamily="50" charset="-128"/>
              </a:rPr>
              <a:t>KIT/TIPS</a:t>
            </a:r>
            <a:r>
              <a:rPr lang="ja-JP" altLang="en-US" sz="1800">
                <a:solidFill>
                  <a:srgbClr val="15267E"/>
                </a:solidFill>
                <a:latin typeface="メイリオ" panose="020B0604030504040204" pitchFamily="50" charset="-128"/>
                <a:ea typeface="メイリオ" panose="020B0604030504040204" pitchFamily="50" charset="-128"/>
              </a:rPr>
              <a:t>（ケーススタディ）</a:t>
            </a:r>
          </a:p>
        </p:txBody>
      </p:sp>
      <p:grpSp>
        <p:nvGrpSpPr>
          <p:cNvPr id="2" name="グループ化 7">
            <a:extLst>
              <a:ext uri="{FF2B5EF4-FFF2-40B4-BE49-F238E27FC236}">
                <a16:creationId xmlns:a16="http://schemas.microsoft.com/office/drawing/2014/main" id="{A5899B25-2485-1481-D999-3D0CA238CCD2}"/>
              </a:ext>
            </a:extLst>
          </p:cNvPr>
          <p:cNvGrpSpPr/>
          <p:nvPr/>
        </p:nvGrpSpPr>
        <p:grpSpPr>
          <a:xfrm>
            <a:off x="5522285" y="1979807"/>
            <a:ext cx="3523957" cy="1356182"/>
            <a:chOff x="2300240" y="5113099"/>
            <a:chExt cx="3817620" cy="1469197"/>
          </a:xfrm>
        </p:grpSpPr>
        <p:sp>
          <p:nvSpPr>
            <p:cNvPr id="3" name="楕円 8">
              <a:extLst>
                <a:ext uri="{FF2B5EF4-FFF2-40B4-BE49-F238E27FC236}">
                  <a16:creationId xmlns:a16="http://schemas.microsoft.com/office/drawing/2014/main" id="{C2C6CA5D-0FEB-E324-E649-651EAB99CE08}"/>
                </a:ext>
              </a:extLst>
            </p:cNvPr>
            <p:cNvSpPr/>
            <p:nvPr/>
          </p:nvSpPr>
          <p:spPr>
            <a:xfrm>
              <a:off x="2300240" y="5113099"/>
              <a:ext cx="1469197" cy="1469197"/>
            </a:xfrm>
            <a:prstGeom prst="ellipse">
              <a:avLst/>
            </a:prstGeom>
            <a:noFill/>
            <a:ln w="57150">
              <a:solidFill>
                <a:srgbClr val="41719C">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4" name="楕円 9">
              <a:extLst>
                <a:ext uri="{FF2B5EF4-FFF2-40B4-BE49-F238E27FC236}">
                  <a16:creationId xmlns:a16="http://schemas.microsoft.com/office/drawing/2014/main" id="{8757E82F-EDB6-BE37-1B54-0336B156178F}"/>
                </a:ext>
              </a:extLst>
            </p:cNvPr>
            <p:cNvSpPr/>
            <p:nvPr/>
          </p:nvSpPr>
          <p:spPr>
            <a:xfrm>
              <a:off x="4648663" y="5113099"/>
              <a:ext cx="1469197" cy="1469197"/>
            </a:xfrm>
            <a:prstGeom prst="ellipse">
              <a:avLst/>
            </a:prstGeom>
            <a:noFill/>
            <a:ln w="57150">
              <a:solidFill>
                <a:srgbClr val="41719C">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cxnSp>
          <p:nvCxnSpPr>
            <p:cNvPr id="27" name="直線矢印コネクタ 10">
              <a:extLst>
                <a:ext uri="{FF2B5EF4-FFF2-40B4-BE49-F238E27FC236}">
                  <a16:creationId xmlns:a16="http://schemas.microsoft.com/office/drawing/2014/main" id="{ECA7EDDF-63DD-ED1C-7480-8365DA58FBD2}"/>
                </a:ext>
              </a:extLst>
            </p:cNvPr>
            <p:cNvCxnSpPr>
              <a:cxnSpLocks/>
              <a:stCxn id="3" idx="6"/>
              <a:endCxn id="4" idx="2"/>
            </p:cNvCxnSpPr>
            <p:nvPr/>
          </p:nvCxnSpPr>
          <p:spPr>
            <a:xfrm>
              <a:off x="3769437" y="5847697"/>
              <a:ext cx="879226" cy="0"/>
            </a:xfrm>
            <a:prstGeom prst="straightConnector1">
              <a:avLst/>
            </a:prstGeom>
            <a:ln w="76200">
              <a:solidFill>
                <a:srgbClr val="A0B8CD"/>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11">
              <a:extLst>
                <a:ext uri="{FF2B5EF4-FFF2-40B4-BE49-F238E27FC236}">
                  <a16:creationId xmlns:a16="http://schemas.microsoft.com/office/drawing/2014/main" id="{CAC71481-9664-542F-F43D-D939E8096B03}"/>
                </a:ext>
              </a:extLst>
            </p:cNvPr>
            <p:cNvSpPr txBox="1"/>
            <p:nvPr/>
          </p:nvSpPr>
          <p:spPr>
            <a:xfrm>
              <a:off x="2387691" y="5596635"/>
              <a:ext cx="1359347" cy="525144"/>
            </a:xfrm>
            <a:prstGeom prst="rect">
              <a:avLst/>
            </a:prstGeom>
            <a:noFill/>
          </p:spPr>
          <p:txBody>
            <a:bodyPr wrap="square" lIns="91440" tIns="45720" rIns="91440" bIns="45720" rtlCol="0" anchor="t">
              <a:spAutoFit/>
            </a:bodyPr>
            <a:lstStyle/>
            <a:p>
              <a:pPr algn="ctr"/>
              <a:r>
                <a:rPr lang="ja-JP" altLang="en-US" sz="2550">
                  <a:latin typeface="HGP創英角ｺﾞｼｯｸUB" panose="020B0900000000000000" pitchFamily="50" charset="-128"/>
                  <a:ea typeface="HGP創英角ｺﾞｼｯｸUB" panose="020B0900000000000000" pitchFamily="50" charset="-128"/>
                </a:rPr>
                <a:t>定番品</a:t>
              </a:r>
            </a:p>
          </p:txBody>
        </p:sp>
        <p:sp>
          <p:nvSpPr>
            <p:cNvPr id="30" name="テキスト ボックス 12">
              <a:extLst>
                <a:ext uri="{FF2B5EF4-FFF2-40B4-BE49-F238E27FC236}">
                  <a16:creationId xmlns:a16="http://schemas.microsoft.com/office/drawing/2014/main" id="{C8FCCA68-5DDD-C5DF-E52A-AF7E377F14CA}"/>
                </a:ext>
              </a:extLst>
            </p:cNvPr>
            <p:cNvSpPr txBox="1"/>
            <p:nvPr/>
          </p:nvSpPr>
          <p:spPr>
            <a:xfrm>
              <a:off x="4722327" y="5298626"/>
              <a:ext cx="1309375" cy="1100301"/>
            </a:xfrm>
            <a:prstGeom prst="rect">
              <a:avLst/>
            </a:prstGeom>
            <a:noFill/>
          </p:spPr>
          <p:txBody>
            <a:bodyPr wrap="square" lIns="91440" tIns="45720" rIns="91440" bIns="45720" rtlCol="0" anchor="t">
              <a:spAutoFit/>
            </a:bodyPr>
            <a:lstStyle/>
            <a:p>
              <a:pPr algn="ctr"/>
              <a:r>
                <a:rPr lang="ja-JP" altLang="en-US" sz="2000">
                  <a:latin typeface="HGP創英角ｺﾞｼｯｸUB"/>
                  <a:ea typeface="HGP創英角ｺﾞｼｯｸUB"/>
                </a:rPr>
                <a:t> 色違い</a:t>
              </a:r>
            </a:p>
            <a:p>
              <a:pPr algn="ctr"/>
              <a:r>
                <a:rPr lang="ja-JP" altLang="en-US" sz="2000">
                  <a:latin typeface="HGP創英角ｺﾞｼｯｸUB"/>
                  <a:ea typeface="HGP創英角ｺﾞｼｯｸUB"/>
                </a:rPr>
                <a:t>季節品</a:t>
              </a:r>
            </a:p>
            <a:p>
              <a:pPr algn="ctr"/>
              <a:r>
                <a:rPr lang="ja-JP" altLang="en-US" sz="2000">
                  <a:latin typeface="HGP創英角ｺﾞｼｯｸUB"/>
                  <a:ea typeface="HGP創英角ｺﾞｼｯｸUB"/>
                </a:rPr>
                <a:t>限定品</a:t>
              </a:r>
            </a:p>
          </p:txBody>
        </p:sp>
      </p:grpSp>
    </p:spTree>
    <p:extLst>
      <p:ext uri="{BB962C8B-B14F-4D97-AF65-F5344CB8AC3E}">
        <p14:creationId xmlns:p14="http://schemas.microsoft.com/office/powerpoint/2010/main" val="2090009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3">
            <a:extLst>
              <a:ext uri="{FF2B5EF4-FFF2-40B4-BE49-F238E27FC236}">
                <a16:creationId xmlns:a16="http://schemas.microsoft.com/office/drawing/2014/main" id="{769723B8-DA63-9E7E-D04B-5EC0DB73513E}"/>
              </a:ext>
            </a:extLst>
          </p:cNvPr>
          <p:cNvSpPr txBox="1">
            <a:spLocks/>
          </p:cNvSpPr>
          <p:nvPr/>
        </p:nvSpPr>
        <p:spPr>
          <a:xfrm>
            <a:off x="481802" y="198000"/>
            <a:ext cx="8974931" cy="360000"/>
          </a:xfrm>
          <a:prstGeom prst="rect">
            <a:avLst/>
          </a:prstGeom>
        </p:spPr>
        <p:txBody>
          <a:bodyPr vert="horz" lIns="72001" tIns="36000" rIns="72001" bIns="36000" rtlCol="0" anchor="t">
            <a:normAutofit/>
          </a:bodyPr>
          <a:lstStyle>
            <a:lvl1pPr marL="79636" indent="-79636" algn="l" defTabSz="914400" rtl="0" eaLnBrk="1" latinLnBrk="0" hangingPunct="1">
              <a:lnSpc>
                <a:spcPts val="708"/>
              </a:lnSpc>
              <a:spcBef>
                <a:spcPts val="0"/>
              </a:spcBef>
              <a:buFont typeface="Wingdings" panose="05000000000000000000" pitchFamily="2" charset="2"/>
              <a:buChar char="n"/>
              <a:defRPr kumimoji="1" sz="531" kern="1200">
                <a:solidFill>
                  <a:schemeClr val="tx1"/>
                </a:solidFill>
                <a:latin typeface="ＭＳ ゴシック" panose="020B0609070205080204" pitchFamily="49" charset="-128"/>
                <a:ea typeface="ＭＳ ゴシック" panose="020B0609070205080204" pitchFamily="49"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70000"/>
              </a:lnSpc>
            </a:pPr>
            <a:r>
              <a:rPr lang="ja-JP" altLang="en-US" sz="1800">
                <a:solidFill>
                  <a:srgbClr val="15267E"/>
                </a:solidFill>
                <a:latin typeface="メイリオ" panose="020B0604030504040204" pitchFamily="50" charset="-128"/>
                <a:ea typeface="メイリオ" panose="020B0604030504040204" pitchFamily="50" charset="-128"/>
              </a:rPr>
              <a:t>勉強会</a:t>
            </a:r>
            <a:r>
              <a:rPr lang="en-US" altLang="ja-JP" sz="1800">
                <a:solidFill>
                  <a:srgbClr val="15267E"/>
                </a:solidFill>
                <a:latin typeface="メイリオ" panose="020B0604030504040204" pitchFamily="50" charset="-128"/>
                <a:ea typeface="メイリオ" panose="020B0604030504040204" pitchFamily="50" charset="-128"/>
              </a:rPr>
              <a:t>KIT/TIPS</a:t>
            </a:r>
            <a:r>
              <a:rPr lang="ja-JP" altLang="en-US" sz="1800">
                <a:solidFill>
                  <a:srgbClr val="15267E"/>
                </a:solidFill>
                <a:latin typeface="メイリオ" panose="020B0604030504040204" pitchFamily="50" charset="-128"/>
                <a:ea typeface="メイリオ" panose="020B0604030504040204" pitchFamily="50" charset="-128"/>
              </a:rPr>
              <a:t>（ケーススタディ）</a:t>
            </a:r>
          </a:p>
        </p:txBody>
      </p:sp>
      <p:graphicFrame>
        <p:nvGraphicFramePr>
          <p:cNvPr id="9" name="表 8">
            <a:extLst>
              <a:ext uri="{FF2B5EF4-FFF2-40B4-BE49-F238E27FC236}">
                <a16:creationId xmlns:a16="http://schemas.microsoft.com/office/drawing/2014/main" id="{1B6E4D68-3EA9-1B75-8CD1-8B27FBFFAA6F}"/>
              </a:ext>
            </a:extLst>
          </p:cNvPr>
          <p:cNvGraphicFramePr>
            <a:graphicFrameLocks noGrp="1"/>
          </p:cNvGraphicFramePr>
          <p:nvPr/>
        </p:nvGraphicFramePr>
        <p:xfrm>
          <a:off x="1122415" y="1481249"/>
          <a:ext cx="7743827" cy="4636005"/>
        </p:xfrm>
        <a:graphic>
          <a:graphicData uri="http://schemas.openxmlformats.org/drawingml/2006/table">
            <a:tbl>
              <a:tblPr firstRow="1" bandRow="1">
                <a:tableStyleId>{F2DE63D5-997A-4646-A377-4702673A728D}</a:tableStyleId>
              </a:tblPr>
              <a:tblGrid>
                <a:gridCol w="2358576">
                  <a:extLst>
                    <a:ext uri="{9D8B030D-6E8A-4147-A177-3AD203B41FA5}">
                      <a16:colId xmlns:a16="http://schemas.microsoft.com/office/drawing/2014/main" val="1733722028"/>
                    </a:ext>
                  </a:extLst>
                </a:gridCol>
                <a:gridCol w="2811213">
                  <a:extLst>
                    <a:ext uri="{9D8B030D-6E8A-4147-A177-3AD203B41FA5}">
                      <a16:colId xmlns:a16="http://schemas.microsoft.com/office/drawing/2014/main" val="1227373040"/>
                    </a:ext>
                  </a:extLst>
                </a:gridCol>
                <a:gridCol w="2574038">
                  <a:extLst>
                    <a:ext uri="{9D8B030D-6E8A-4147-A177-3AD203B41FA5}">
                      <a16:colId xmlns:a16="http://schemas.microsoft.com/office/drawing/2014/main" val="968134046"/>
                    </a:ext>
                  </a:extLst>
                </a:gridCol>
              </a:tblGrid>
              <a:tr h="623987">
                <a:tc>
                  <a:txBody>
                    <a:bodyPr/>
                    <a:lstStyle/>
                    <a:p>
                      <a:pPr algn="ctr"/>
                      <a:r>
                        <a:rPr kumimoji="1" lang="ja-JP" altLang="en-US" sz="1700"/>
                        <a:t>着眼した</a:t>
                      </a:r>
                      <a:endParaRPr kumimoji="1" lang="en-US" altLang="ja-JP" sz="1700"/>
                    </a:p>
                    <a:p>
                      <a:pPr algn="ctr"/>
                      <a:r>
                        <a:rPr kumimoji="1" lang="ja-JP" altLang="en-US" sz="1700"/>
                        <a:t>ポイント</a:t>
                      </a:r>
                    </a:p>
                  </a:txBody>
                  <a:tcPr marL="84406" marR="84406" marT="42203" marB="42203"/>
                </a:tc>
                <a:tc>
                  <a:txBody>
                    <a:bodyPr/>
                    <a:lstStyle/>
                    <a:p>
                      <a:pPr algn="ctr"/>
                      <a:r>
                        <a:rPr kumimoji="1" lang="ja-JP" altLang="en-US" sz="1700"/>
                        <a:t>Ｃ社</a:t>
                      </a:r>
                      <a:endParaRPr kumimoji="1" lang="en-US" altLang="ja-JP" sz="1700"/>
                    </a:p>
                    <a:p>
                      <a:pPr algn="ctr"/>
                      <a:r>
                        <a:rPr kumimoji="1" lang="ja-JP" altLang="en-US" sz="1700"/>
                        <a:t>地方の老舗小売業</a:t>
                      </a:r>
                    </a:p>
                  </a:txBody>
                  <a:tcPr marL="84406" marR="84406" marT="42203" marB="42203"/>
                </a:tc>
                <a:tc>
                  <a:txBody>
                    <a:bodyPr/>
                    <a:lstStyle/>
                    <a:p>
                      <a:pPr algn="ctr"/>
                      <a:r>
                        <a:rPr kumimoji="1" lang="ja-JP" altLang="en-US" sz="1700"/>
                        <a:t>Ｄ社</a:t>
                      </a:r>
                      <a:endParaRPr kumimoji="1" lang="en-US" altLang="ja-JP" sz="1700"/>
                    </a:p>
                    <a:p>
                      <a:pPr algn="ctr"/>
                      <a:r>
                        <a:rPr kumimoji="1" lang="ja-JP" altLang="en-US" sz="1700"/>
                        <a:t>本格紳士靴の企画販売</a:t>
                      </a:r>
                    </a:p>
                  </a:txBody>
                  <a:tcPr marL="84406" marR="84406" marT="42203" marB="42203"/>
                </a:tc>
                <a:extLst>
                  <a:ext uri="{0D108BD9-81ED-4DB2-BD59-A6C34878D82A}">
                    <a16:rowId xmlns:a16="http://schemas.microsoft.com/office/drawing/2014/main" val="1270784925"/>
                  </a:ext>
                </a:extLst>
              </a:tr>
              <a:tr h="505132">
                <a:tc>
                  <a:txBody>
                    <a:bodyPr/>
                    <a:lstStyle/>
                    <a:p>
                      <a:r>
                        <a:rPr kumimoji="1" lang="ja-JP" altLang="en-US" sz="1300">
                          <a:latin typeface="+mn-lt"/>
                        </a:rPr>
                        <a:t>主要な顧客層</a:t>
                      </a:r>
                    </a:p>
                  </a:txBody>
                  <a:tcPr marL="84406" marR="84406" marT="42203" marB="42203"/>
                </a:tc>
                <a:tc>
                  <a:txBody>
                    <a:bodyPr/>
                    <a:lstStyle/>
                    <a:p>
                      <a:r>
                        <a:rPr kumimoji="1" lang="ja-JP" altLang="en-US" sz="1300">
                          <a:latin typeface="+mn-lt"/>
                        </a:rPr>
                        <a:t>・</a:t>
                      </a:r>
                      <a:endParaRPr kumimoji="1" lang="en-US" altLang="ja-JP" sz="1300">
                        <a:latin typeface="+mn-lt"/>
                      </a:endParaRPr>
                    </a:p>
                  </a:txBody>
                  <a:tcPr marL="84406" marR="84406" marT="42203" marB="42203"/>
                </a:tc>
                <a:tc>
                  <a:txBody>
                    <a:bodyPr/>
                    <a:lstStyle/>
                    <a:p>
                      <a:r>
                        <a:rPr kumimoji="1" lang="ja-JP" altLang="en-US" sz="1300">
                          <a:latin typeface="+mn-lt"/>
                        </a:rPr>
                        <a:t>・</a:t>
                      </a:r>
                    </a:p>
                  </a:txBody>
                  <a:tcPr marL="84406" marR="84406" marT="42203" marB="42203"/>
                </a:tc>
                <a:extLst>
                  <a:ext uri="{0D108BD9-81ED-4DB2-BD59-A6C34878D82A}">
                    <a16:rowId xmlns:a16="http://schemas.microsoft.com/office/drawing/2014/main" val="2616078060"/>
                  </a:ext>
                </a:extLst>
              </a:tr>
              <a:tr h="505132">
                <a:tc>
                  <a:txBody>
                    <a:bodyPr/>
                    <a:lstStyle/>
                    <a:p>
                      <a:r>
                        <a:rPr kumimoji="1" lang="ja-JP" altLang="en-US" sz="1300">
                          <a:latin typeface="+mn-lt"/>
                        </a:rPr>
                        <a:t>ビジネスモデル・特徴</a:t>
                      </a:r>
                      <a:endParaRPr kumimoji="1" lang="en-US" altLang="ja-JP" sz="1300">
                        <a:latin typeface="+mn-lt"/>
                      </a:endParaRPr>
                    </a:p>
                  </a:txBody>
                  <a:tcPr marL="84406" marR="84406" marT="42203" marB="42203"/>
                </a:tc>
                <a:tc>
                  <a:txBody>
                    <a:bodyPr/>
                    <a:lstStyle/>
                    <a:p>
                      <a:r>
                        <a:rPr kumimoji="1" lang="ja-JP" altLang="en-US" sz="1300">
                          <a:latin typeface="+mn-lt"/>
                        </a:rPr>
                        <a:t>・</a:t>
                      </a:r>
                      <a:endParaRPr kumimoji="1" lang="en-US" altLang="ja-JP" sz="1300">
                        <a:latin typeface="+mn-lt"/>
                      </a:endParaRPr>
                    </a:p>
                    <a:p>
                      <a:endParaRPr kumimoji="1" lang="ja-JP" altLang="en-US" sz="1300">
                        <a:latin typeface="+mn-lt"/>
                      </a:endParaRPr>
                    </a:p>
                  </a:txBody>
                  <a:tcPr marL="84406" marR="84406" marT="42203" marB="42203"/>
                </a:tc>
                <a:tc>
                  <a:txBody>
                    <a:bodyPr/>
                    <a:lstStyle/>
                    <a:p>
                      <a:r>
                        <a:rPr kumimoji="1" lang="ja-JP" altLang="en-US" sz="1300">
                          <a:latin typeface="+mn-lt"/>
                        </a:rPr>
                        <a:t>・</a:t>
                      </a:r>
                    </a:p>
                  </a:txBody>
                  <a:tcPr marL="84406" marR="84406" marT="42203" marB="42203"/>
                </a:tc>
                <a:extLst>
                  <a:ext uri="{0D108BD9-81ED-4DB2-BD59-A6C34878D82A}">
                    <a16:rowId xmlns:a16="http://schemas.microsoft.com/office/drawing/2014/main" val="3600791570"/>
                  </a:ext>
                </a:extLst>
              </a:tr>
              <a:tr h="505132">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300">
                          <a:latin typeface="+mn-lt"/>
                        </a:rPr>
                        <a:t>気づき（儲けのポイント等）</a:t>
                      </a:r>
                    </a:p>
                    <a:p>
                      <a:endParaRPr kumimoji="1" lang="ja-JP" altLang="en-US" sz="1300">
                        <a:latin typeface="+mn-lt"/>
                      </a:endParaRPr>
                    </a:p>
                  </a:txBody>
                  <a:tcPr marL="84406" marR="84406" marT="42203" marB="42203"/>
                </a:tc>
                <a:tc>
                  <a:txBody>
                    <a:bodyPr/>
                    <a:lstStyle/>
                    <a:p>
                      <a:r>
                        <a:rPr kumimoji="1" lang="ja-JP" altLang="en-US" sz="1300">
                          <a:latin typeface="+mn-lt"/>
                        </a:rPr>
                        <a:t>・</a:t>
                      </a:r>
                    </a:p>
                  </a:txBody>
                  <a:tcPr marL="84406" marR="84406" marT="42203" marB="42203"/>
                </a:tc>
                <a:tc>
                  <a:txBody>
                    <a:bodyPr/>
                    <a:lstStyle/>
                    <a:p>
                      <a:r>
                        <a:rPr kumimoji="1" lang="ja-JP" altLang="en-US" sz="1300">
                          <a:latin typeface="+mn-lt"/>
                        </a:rPr>
                        <a:t>・</a:t>
                      </a:r>
                    </a:p>
                  </a:txBody>
                  <a:tcPr marL="84406" marR="84406" marT="42203" marB="42203"/>
                </a:tc>
                <a:extLst>
                  <a:ext uri="{0D108BD9-81ED-4DB2-BD59-A6C34878D82A}">
                    <a16:rowId xmlns:a16="http://schemas.microsoft.com/office/drawing/2014/main" val="2036123047"/>
                  </a:ext>
                </a:extLst>
              </a:tr>
              <a:tr h="505132">
                <a:tc>
                  <a:txBody>
                    <a:bodyPr/>
                    <a:lstStyle/>
                    <a:p>
                      <a:r>
                        <a:rPr kumimoji="1" lang="ja-JP" altLang="en-US" sz="1300">
                          <a:latin typeface="+mn-lt"/>
                        </a:rPr>
                        <a:t>リードタイム</a:t>
                      </a:r>
                    </a:p>
                  </a:txBody>
                  <a:tcPr marL="84406" marR="84406" marT="42203" marB="42203"/>
                </a:tc>
                <a:tc>
                  <a:txBody>
                    <a:bodyPr/>
                    <a:lstStyle/>
                    <a:p>
                      <a:r>
                        <a:rPr kumimoji="1" lang="ja-JP" altLang="en-US" sz="1300">
                          <a:latin typeface="+mn-lt"/>
                        </a:rPr>
                        <a:t>・</a:t>
                      </a:r>
                      <a:endParaRPr kumimoji="1" lang="en-US" altLang="ja-JP" sz="1300">
                        <a:latin typeface="+mn-lt"/>
                      </a:endParaRPr>
                    </a:p>
                    <a:p>
                      <a:endParaRPr kumimoji="1" lang="ja-JP" altLang="en-US" sz="1300">
                        <a:latin typeface="+mn-lt"/>
                      </a:endParaRPr>
                    </a:p>
                  </a:txBody>
                  <a:tcPr marL="84406" marR="84406" marT="42203" marB="42203"/>
                </a:tc>
                <a:tc>
                  <a:txBody>
                    <a:bodyPr/>
                    <a:lstStyle/>
                    <a:p>
                      <a:r>
                        <a:rPr kumimoji="1" lang="ja-JP" altLang="en-US" sz="1300">
                          <a:latin typeface="+mn-lt"/>
                        </a:rPr>
                        <a:t>・</a:t>
                      </a:r>
                    </a:p>
                  </a:txBody>
                  <a:tcPr marL="84406" marR="84406" marT="42203" marB="42203"/>
                </a:tc>
                <a:extLst>
                  <a:ext uri="{0D108BD9-81ED-4DB2-BD59-A6C34878D82A}">
                    <a16:rowId xmlns:a16="http://schemas.microsoft.com/office/drawing/2014/main" val="431190093"/>
                  </a:ext>
                </a:extLst>
              </a:tr>
              <a:tr h="476094">
                <a:tc gridSpan="3">
                  <a:txBody>
                    <a:bodyPr/>
                    <a:lstStyle/>
                    <a:p>
                      <a:endParaRPr kumimoji="1" lang="ja-JP" altLang="en-US" sz="1300">
                        <a:latin typeface="+mn-lt"/>
                      </a:endParaRPr>
                    </a:p>
                  </a:txBody>
                  <a:tcPr marL="84406" marR="84406" marT="42203" marB="42203"/>
                </a:tc>
                <a:tc hMerge="1">
                  <a:txBody>
                    <a:bodyPr/>
                    <a:lstStyle/>
                    <a:p>
                      <a:endParaRPr kumimoji="1" lang="ja-JP" altLang="en-US" sz="1400">
                        <a:latin typeface="+mn-lt"/>
                      </a:endParaRPr>
                    </a:p>
                  </a:txBody>
                  <a:tcPr/>
                </a:tc>
                <a:tc hMerge="1">
                  <a:txBody>
                    <a:bodyPr/>
                    <a:lstStyle/>
                    <a:p>
                      <a:endParaRPr kumimoji="1" lang="ja-JP" altLang="en-US" sz="1400">
                        <a:latin typeface="+mn-lt"/>
                      </a:endParaRPr>
                    </a:p>
                  </a:txBody>
                  <a:tcPr/>
                </a:tc>
                <a:extLst>
                  <a:ext uri="{0D108BD9-81ED-4DB2-BD59-A6C34878D82A}">
                    <a16:rowId xmlns:a16="http://schemas.microsoft.com/office/drawing/2014/main" val="1669215510"/>
                  </a:ext>
                </a:extLst>
              </a:tr>
              <a:tr h="505132">
                <a:tc>
                  <a:txBody>
                    <a:bodyPr/>
                    <a:lstStyle/>
                    <a:p>
                      <a:r>
                        <a:rPr kumimoji="1" lang="ja-JP" altLang="en-US" sz="1300">
                          <a:latin typeface="+mn-lt"/>
                        </a:rPr>
                        <a:t>運転資金の申し込みがあったらどの点に留意するべきか？</a:t>
                      </a:r>
                    </a:p>
                  </a:txBody>
                  <a:tcPr marL="84406" marR="84406"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a:latin typeface="+mn-lt"/>
                        </a:rPr>
                        <a:t>・</a:t>
                      </a:r>
                    </a:p>
                    <a:p>
                      <a:endParaRPr kumimoji="1" lang="ja-JP" altLang="en-US" sz="1300">
                        <a:latin typeface="+mn-lt"/>
                      </a:endParaRPr>
                    </a:p>
                  </a:txBody>
                  <a:tcPr marL="84406" marR="84406" marT="42203" marB="42203"/>
                </a:tc>
                <a:tc>
                  <a:txBody>
                    <a:bodyPr/>
                    <a:lstStyle/>
                    <a:p>
                      <a:r>
                        <a:rPr kumimoji="1" lang="ja-JP" altLang="en-US" sz="1300">
                          <a:latin typeface="+mn-lt"/>
                        </a:rPr>
                        <a:t>・</a:t>
                      </a:r>
                    </a:p>
                  </a:txBody>
                  <a:tcPr marL="84406" marR="84406" marT="42203" marB="42203"/>
                </a:tc>
                <a:extLst>
                  <a:ext uri="{0D108BD9-81ED-4DB2-BD59-A6C34878D82A}">
                    <a16:rowId xmlns:a16="http://schemas.microsoft.com/office/drawing/2014/main" val="3694209069"/>
                  </a:ext>
                </a:extLst>
              </a:tr>
              <a:tr h="505132">
                <a:tc>
                  <a:txBody>
                    <a:bodyPr/>
                    <a:lstStyle/>
                    <a:p>
                      <a:r>
                        <a:rPr kumimoji="1" lang="ja-JP" altLang="en-US" sz="1300">
                          <a:latin typeface="+mn-lt"/>
                        </a:rPr>
                        <a:t>課題や懸念のポイント</a:t>
                      </a:r>
                      <a:endParaRPr kumimoji="1" lang="en-US" altLang="ja-JP" sz="1300">
                        <a:latin typeface="+mn-lt"/>
                      </a:endParaRPr>
                    </a:p>
                    <a:p>
                      <a:r>
                        <a:rPr kumimoji="1" lang="ja-JP" altLang="en-US" sz="1300">
                          <a:latin typeface="+mn-lt"/>
                        </a:rPr>
                        <a:t>（心配になること等）</a:t>
                      </a:r>
                    </a:p>
                  </a:txBody>
                  <a:tcPr marL="84406" marR="84406"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a:latin typeface="+mn-lt"/>
                        </a:rPr>
                        <a:t>・</a:t>
                      </a:r>
                    </a:p>
                    <a:p>
                      <a:endParaRPr kumimoji="1" lang="ja-JP" altLang="en-US" sz="1300">
                        <a:latin typeface="+mn-lt"/>
                      </a:endParaRPr>
                    </a:p>
                  </a:txBody>
                  <a:tcPr marL="84406" marR="84406"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a:latin typeface="+mn-lt"/>
                        </a:rPr>
                        <a:t>・</a:t>
                      </a:r>
                    </a:p>
                    <a:p>
                      <a:endParaRPr kumimoji="1" lang="ja-JP" altLang="en-US" sz="1300">
                        <a:latin typeface="+mn-lt"/>
                      </a:endParaRPr>
                    </a:p>
                  </a:txBody>
                  <a:tcPr marL="84406" marR="84406" marT="42203" marB="42203"/>
                </a:tc>
                <a:extLst>
                  <a:ext uri="{0D108BD9-81ED-4DB2-BD59-A6C34878D82A}">
                    <a16:rowId xmlns:a16="http://schemas.microsoft.com/office/drawing/2014/main" val="3585854900"/>
                  </a:ext>
                </a:extLst>
              </a:tr>
              <a:tr h="505132">
                <a:tc>
                  <a:txBody>
                    <a:bodyPr/>
                    <a:lstStyle/>
                    <a:p>
                      <a:r>
                        <a:rPr kumimoji="1" lang="ja-JP" altLang="en-US" sz="1300">
                          <a:latin typeface="+mn-lt"/>
                        </a:rPr>
                        <a:t>次の一手があれば</a:t>
                      </a:r>
                      <a:endParaRPr kumimoji="1" lang="en-US" altLang="ja-JP" sz="1300">
                        <a:latin typeface="+mn-lt"/>
                      </a:endParaRPr>
                    </a:p>
                    <a:p>
                      <a:r>
                        <a:rPr kumimoji="1" lang="ja-JP" altLang="en-US" sz="1300">
                          <a:latin typeface="+mn-lt"/>
                        </a:rPr>
                        <a:t>解決策（提案）</a:t>
                      </a:r>
                      <a:endParaRPr kumimoji="1" lang="en-US" altLang="ja-JP" sz="1300">
                        <a:latin typeface="+mn-lt"/>
                      </a:endParaRPr>
                    </a:p>
                  </a:txBody>
                  <a:tcPr marL="84406" marR="84406"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a:latin typeface="+mn-lt"/>
                        </a:rPr>
                        <a:t>・</a:t>
                      </a:r>
                    </a:p>
                    <a:p>
                      <a:endParaRPr kumimoji="1" lang="ja-JP" altLang="en-US" sz="1300">
                        <a:latin typeface="+mn-lt"/>
                      </a:endParaRPr>
                    </a:p>
                  </a:txBody>
                  <a:tcPr marL="84406" marR="84406"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n-lt"/>
                        </a:rPr>
                        <a:t>・</a:t>
                      </a:r>
                    </a:p>
                    <a:p>
                      <a:endParaRPr kumimoji="1" lang="ja-JP" altLang="en-US" sz="1300" dirty="0">
                        <a:latin typeface="+mn-lt"/>
                      </a:endParaRPr>
                    </a:p>
                  </a:txBody>
                  <a:tcPr marL="84406" marR="84406" marT="42203" marB="42203"/>
                </a:tc>
                <a:extLst>
                  <a:ext uri="{0D108BD9-81ED-4DB2-BD59-A6C34878D82A}">
                    <a16:rowId xmlns:a16="http://schemas.microsoft.com/office/drawing/2014/main" val="3529477162"/>
                  </a:ext>
                </a:extLst>
              </a:tr>
            </a:tbl>
          </a:graphicData>
        </a:graphic>
      </p:graphicFrame>
      <p:sp>
        <p:nvSpPr>
          <p:cNvPr id="10" name="正方形/長方形 9">
            <a:extLst>
              <a:ext uri="{FF2B5EF4-FFF2-40B4-BE49-F238E27FC236}">
                <a16:creationId xmlns:a16="http://schemas.microsoft.com/office/drawing/2014/main" id="{F0889846-4B53-E15E-FA27-C86D4955FBB6}"/>
              </a:ext>
            </a:extLst>
          </p:cNvPr>
          <p:cNvSpPr/>
          <p:nvPr/>
        </p:nvSpPr>
        <p:spPr>
          <a:xfrm>
            <a:off x="1168470" y="6308221"/>
            <a:ext cx="7619859" cy="291170"/>
          </a:xfrm>
          <a:prstGeom prst="rect">
            <a:avLst/>
          </a:prstGeom>
          <a:solidFill>
            <a:srgbClr val="E7E6E6"/>
          </a:solidFill>
          <a:ln w="57150">
            <a:solidFill>
              <a:srgbClr val="9DC3E6"/>
            </a:solidFill>
          </a:ln>
        </p:spPr>
        <p:txBody>
          <a:bodyPr wrap="square">
            <a:spAutoFit/>
          </a:bodyPr>
          <a:lstStyle/>
          <a:p>
            <a:pPr>
              <a:spcAft>
                <a:spcPts val="511"/>
              </a:spcAft>
            </a:pPr>
            <a:r>
              <a:rPr lang="ja-JP" altLang="en-US" sz="1108" b="1" spc="-42">
                <a:latin typeface="游ゴシック" panose="020B0400000000000000" pitchFamily="50" charset="-128"/>
                <a:ea typeface="游ゴシック" panose="020B0400000000000000" pitchFamily="50" charset="-128"/>
              </a:rPr>
              <a:t>　</a:t>
            </a:r>
            <a:r>
              <a:rPr lang="ja-JP" altLang="en-US" sz="1292" b="1" spc="-42">
                <a:latin typeface="游ゴシック" panose="020B0400000000000000" pitchFamily="50" charset="-128"/>
                <a:ea typeface="游ゴシック" panose="020B0400000000000000" pitchFamily="50" charset="-128"/>
              </a:rPr>
              <a:t>発表時は、① 気づき、② 懸念ポイントや課題、③ 解決策（提案）について、発表ください。</a:t>
            </a:r>
            <a:endParaRPr lang="en-US" altLang="ja-JP" sz="1846" b="1" spc="-42">
              <a:latin typeface="游ゴシック" panose="020B0400000000000000" pitchFamily="50" charset="-128"/>
              <a:ea typeface="游ゴシック" panose="020B0400000000000000" pitchFamily="50" charset="-128"/>
            </a:endParaRPr>
          </a:p>
        </p:txBody>
      </p:sp>
      <p:sp>
        <p:nvSpPr>
          <p:cNvPr id="11" name="二等辺三角形 10">
            <a:extLst>
              <a:ext uri="{FF2B5EF4-FFF2-40B4-BE49-F238E27FC236}">
                <a16:creationId xmlns:a16="http://schemas.microsoft.com/office/drawing/2014/main" id="{EF729C48-FD4F-2142-EE14-A229FF2A74B5}"/>
              </a:ext>
            </a:extLst>
          </p:cNvPr>
          <p:cNvSpPr/>
          <p:nvPr/>
        </p:nvSpPr>
        <p:spPr>
          <a:xfrm rot="10800000">
            <a:off x="3895475" y="4241375"/>
            <a:ext cx="2056441" cy="306931"/>
          </a:xfrm>
          <a:prstGeom prst="triangle">
            <a:avLst/>
          </a:prstGeom>
          <a:solidFill>
            <a:srgbClr val="FF0000">
              <a:alpha val="2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2" name="正方形/長方形 5">
            <a:extLst>
              <a:ext uri="{FF2B5EF4-FFF2-40B4-BE49-F238E27FC236}">
                <a16:creationId xmlns:a16="http://schemas.microsoft.com/office/drawing/2014/main" id="{8C9D3726-D180-B52F-E746-4858B4034C18}"/>
              </a:ext>
            </a:extLst>
          </p:cNvPr>
          <p:cNvSpPr/>
          <p:nvPr/>
        </p:nvSpPr>
        <p:spPr>
          <a:xfrm>
            <a:off x="481671" y="986400"/>
            <a:ext cx="6246000" cy="3600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kumimoji="1" lang="ja-JP" altLang="en-US" sz="1600" b="1">
                <a:latin typeface="メイリオ"/>
                <a:ea typeface="メイリオ"/>
              </a:rPr>
              <a:t>ケース</a:t>
            </a:r>
            <a:r>
              <a:rPr kumimoji="1" lang="en-US" altLang="ja-JP" sz="1600" b="1">
                <a:latin typeface="メイリオ"/>
                <a:ea typeface="メイリオ"/>
              </a:rPr>
              <a:t>C</a:t>
            </a:r>
            <a:r>
              <a:rPr kumimoji="1" lang="ja-JP" altLang="en-US" sz="1600" b="1">
                <a:latin typeface="メイリオ"/>
                <a:ea typeface="メイリオ"/>
              </a:rPr>
              <a:t>（小売業と製造小売業）…　ワークシート</a:t>
            </a:r>
            <a:endParaRPr kumimoji="1" lang="ja-JP" altLang="en-US" sz="1600" b="1">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15983724"/>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2013 - 2022 テーマ">
  <a:themeElements>
    <a:clrScheme name="Office 2013 - 2022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2B261C8D8F851449259DC447136E740" ma:contentTypeVersion="13" ma:contentTypeDescription="新しいドキュメントを作成します。" ma:contentTypeScope="" ma:versionID="a92a6df2b97123808650712ab7cab76a">
  <xsd:schema xmlns:xsd="http://www.w3.org/2001/XMLSchema" xmlns:xs="http://www.w3.org/2001/XMLSchema" xmlns:p="http://schemas.microsoft.com/office/2006/metadata/properties" xmlns:ns2="2fb91a16-e388-4ff0-8b8e-db64a674892a" xmlns:ns3="9a90d419-12d7-4f50-a7cb-dd3ac3affbc4" targetNamespace="http://schemas.microsoft.com/office/2006/metadata/properties" ma:root="true" ma:fieldsID="c9abd2c06ef69302cc4d403e084ba431" ns2:_="" ns3:_="">
    <xsd:import namespace="2fb91a16-e388-4ff0-8b8e-db64a674892a"/>
    <xsd:import namespace="9a90d419-12d7-4f50-a7cb-dd3ac3affbc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b91a16-e388-4ff0-8b8e-db64a67489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90d419-12d7-4f50-a7cb-dd3ac3affbc4"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6ca25c0-bea8-4599-b09c-58c2ea17d8a6}" ma:internalName="TaxCatchAll" ma:showField="CatchAllData" ma:web="9a90d419-12d7-4f50-a7cb-dd3ac3affb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a90d419-12d7-4f50-a7cb-dd3ac3affbc4" xsi:nil="true"/>
    <lcf76f155ced4ddcb4097134ff3c332f xmlns="2fb91a16-e388-4ff0-8b8e-db64a674892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CA52228-7CC7-40F4-91A4-742E94FD6AC8}"/>
</file>

<file path=customXml/itemProps2.xml><?xml version="1.0" encoding="utf-8"?>
<ds:datastoreItem xmlns:ds="http://schemas.openxmlformats.org/officeDocument/2006/customXml" ds:itemID="{52D82701-4E5E-42C1-86B5-30FB67DF0D7D}"/>
</file>

<file path=customXml/itemProps3.xml><?xml version="1.0" encoding="utf-8"?>
<ds:datastoreItem xmlns:ds="http://schemas.openxmlformats.org/officeDocument/2006/customXml" ds:itemID="{9C3BB989-D79C-4969-B840-60B3B45B3E61}"/>
</file>

<file path=docProps/app.xml><?xml version="1.0" encoding="utf-8"?>
<Properties xmlns="http://schemas.openxmlformats.org/officeDocument/2006/extended-properties" xmlns:vt="http://schemas.openxmlformats.org/officeDocument/2006/docPropsVTypes">
  <Template>Office 2013 - 2022 Theme</Template>
  <TotalTime>0</TotalTime>
  <Words>835</Words>
  <Application>Microsoft Office PowerPoint</Application>
  <PresentationFormat>A4 210 x 297 mm</PresentationFormat>
  <Paragraphs>141</Paragraphs>
  <Slides>7</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7</vt:i4>
      </vt:variant>
    </vt:vector>
  </HeadingPairs>
  <TitlesOfParts>
    <vt:vector size="22" baseType="lpstr">
      <vt:lpstr>HGP創英角ｺﾞｼｯｸUB</vt:lpstr>
      <vt:lpstr>HGS創英角ｺﾞｼｯｸUB</vt:lpstr>
      <vt:lpstr>HG創英角ｺﾞｼｯｸUB</vt:lpstr>
      <vt:lpstr>Meiryo UI</vt:lpstr>
      <vt:lpstr>ＭＳ ゴシック</vt:lpstr>
      <vt:lpstr>Meiryo</vt:lpstr>
      <vt:lpstr>Meiryo</vt:lpstr>
      <vt:lpstr>游ゴシック</vt:lpstr>
      <vt:lpstr>游ゴシック Light</vt:lpstr>
      <vt:lpstr>Arial</vt:lpstr>
      <vt:lpstr>Calibri</vt:lpstr>
      <vt:lpstr>Calibri Light</vt:lpstr>
      <vt:lpstr>Wingdings</vt:lpstr>
      <vt:lpstr>デザインの設定</vt:lpstr>
      <vt:lpstr>Office 2013 - 2022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2025-03-05T03:06:39Z</dcterms:created>
  <dcterms:modified xsi:type="dcterms:W3CDTF">2025-03-06T09:37:31Z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0x01010092B261C8D8F851449259DC447136E740</vt:lpwstr>
  </property>
  <property fmtid="{D5CDD505-2E9C-101B-9397-08002B2CF9AE}" pid="3" name="MediaServiceImageTags">
    <vt:lpwstr/>
  </property>
</Properties>
</file>